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2" r:id="rId3"/>
    <p:sldId id="283" r:id="rId4"/>
    <p:sldId id="284" r:id="rId5"/>
    <p:sldId id="291" r:id="rId6"/>
    <p:sldId id="270" r:id="rId7"/>
    <p:sldId id="271" r:id="rId8"/>
    <p:sldId id="272" r:id="rId9"/>
    <p:sldId id="277" r:id="rId10"/>
    <p:sldId id="280" r:id="rId11"/>
    <p:sldId id="279" r:id="rId12"/>
    <p:sldId id="278" r:id="rId13"/>
    <p:sldId id="290" r:id="rId14"/>
    <p:sldId id="257" r:id="rId15"/>
    <p:sldId id="273" r:id="rId16"/>
    <p:sldId id="274" r:id="rId17"/>
    <p:sldId id="276" r:id="rId18"/>
    <p:sldId id="282" r:id="rId19"/>
    <p:sldId id="295" r:id="rId20"/>
    <p:sldId id="294" r:id="rId21"/>
    <p:sldId id="288" r:id="rId22"/>
    <p:sldId id="286" r:id="rId23"/>
    <p:sldId id="296" r:id="rId24"/>
    <p:sldId id="287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-205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Average speed (Mbps)</a:t>
            </a:r>
          </a:p>
        </c:rich>
      </c:tx>
      <c:overlay val="0"/>
      <c:spPr>
        <a:solidFill>
          <a:srgbClr val="FFFF00"/>
        </a:solidFill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Akamai!$C$52</c:f>
              <c:strCache>
                <c:ptCount val="1"/>
                <c:pt idx="0">
                  <c:v>Avg. Mbps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Akamai!$B$53:$B$67</c:f>
              <c:strCache>
                <c:ptCount val="15"/>
                <c:pt idx="0">
                  <c:v>South Korea</c:v>
                </c:pt>
                <c:pt idx="1">
                  <c:v>Hong Kong</c:v>
                </c:pt>
                <c:pt idx="2">
                  <c:v>Singapore</c:v>
                </c:pt>
                <c:pt idx="3">
                  <c:v>Japan</c:v>
                </c:pt>
                <c:pt idx="4">
                  <c:v>Taiwan</c:v>
                </c:pt>
                <c:pt idx="5">
                  <c:v>Thailand</c:v>
                </c:pt>
                <c:pt idx="6">
                  <c:v>New Zealand</c:v>
                </c:pt>
                <c:pt idx="7">
                  <c:v>Australia</c:v>
                </c:pt>
                <c:pt idx="8">
                  <c:v>Malaysia</c:v>
                </c:pt>
                <c:pt idx="9">
                  <c:v>Indonesia</c:v>
                </c:pt>
                <c:pt idx="10">
                  <c:v>Sri Lanka</c:v>
                </c:pt>
                <c:pt idx="11">
                  <c:v>China</c:v>
                </c:pt>
                <c:pt idx="12">
                  <c:v>Vietnam</c:v>
                </c:pt>
                <c:pt idx="13">
                  <c:v>Philippines</c:v>
                </c:pt>
                <c:pt idx="14">
                  <c:v>India</c:v>
                </c:pt>
              </c:strCache>
            </c:strRef>
          </c:cat>
          <c:val>
            <c:numRef>
              <c:f>Akamai!$C$53:$C$67</c:f>
              <c:numCache>
                <c:formatCode>0.0</c:formatCode>
                <c:ptCount val="15"/>
                <c:pt idx="0">
                  <c:v>27</c:v>
                </c:pt>
                <c:pt idx="1">
                  <c:v>19.5</c:v>
                </c:pt>
                <c:pt idx="2">
                  <c:v>17.2</c:v>
                </c:pt>
                <c:pt idx="3">
                  <c:v>17.100000000000001</c:v>
                </c:pt>
                <c:pt idx="4">
                  <c:v>15.6</c:v>
                </c:pt>
                <c:pt idx="5">
                  <c:v>13.7</c:v>
                </c:pt>
                <c:pt idx="6">
                  <c:v>10.6</c:v>
                </c:pt>
                <c:pt idx="7">
                  <c:v>8.5</c:v>
                </c:pt>
                <c:pt idx="8">
                  <c:v>6.8</c:v>
                </c:pt>
                <c:pt idx="9">
                  <c:v>5.9</c:v>
                </c:pt>
                <c:pt idx="10">
                  <c:v>5.7</c:v>
                </c:pt>
                <c:pt idx="11">
                  <c:v>5.2</c:v>
                </c:pt>
                <c:pt idx="12">
                  <c:v>5.0999999999999996</c:v>
                </c:pt>
                <c:pt idx="13">
                  <c:v>4.3</c:v>
                </c:pt>
                <c:pt idx="14">
                  <c:v>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A9-44C4-98B2-034EF62598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938880"/>
        <c:axId val="102944768"/>
      </c:barChart>
      <c:catAx>
        <c:axId val="1029388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02944768"/>
        <c:crosses val="autoZero"/>
        <c:auto val="1"/>
        <c:lblAlgn val="ctr"/>
        <c:lblOffset val="100"/>
        <c:noMultiLvlLbl val="0"/>
      </c:catAx>
      <c:valAx>
        <c:axId val="102944768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029388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solidFill>
          <a:srgbClr val="FFFF00"/>
        </a:solidFill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Akamai!$C$1</c:f>
              <c:strCache>
                <c:ptCount val="1"/>
                <c:pt idx="0">
                  <c:v>&gt;4 Mbps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Akamai!$B$2:$B$16</c:f>
              <c:strCache>
                <c:ptCount val="15"/>
                <c:pt idx="0">
                  <c:v>South Korea</c:v>
                </c:pt>
                <c:pt idx="1">
                  <c:v>Thailand</c:v>
                </c:pt>
                <c:pt idx="2">
                  <c:v>Hong Kong</c:v>
                </c:pt>
                <c:pt idx="3">
                  <c:v>Taiwan</c:v>
                </c:pt>
                <c:pt idx="4">
                  <c:v>Singapore</c:v>
                </c:pt>
                <c:pt idx="5">
                  <c:v>Japan</c:v>
                </c:pt>
                <c:pt idx="6">
                  <c:v>New Zealand</c:v>
                </c:pt>
                <c:pt idx="7">
                  <c:v>Sri Lanka</c:v>
                </c:pt>
                <c:pt idx="8">
                  <c:v>Australia</c:v>
                </c:pt>
                <c:pt idx="9">
                  <c:v>Malaysia</c:v>
                </c:pt>
                <c:pt idx="10">
                  <c:v>Indonesia</c:v>
                </c:pt>
                <c:pt idx="11">
                  <c:v>China</c:v>
                </c:pt>
                <c:pt idx="12">
                  <c:v>Vietnam</c:v>
                </c:pt>
                <c:pt idx="13">
                  <c:v>Philippines</c:v>
                </c:pt>
                <c:pt idx="14">
                  <c:v>India</c:v>
                </c:pt>
              </c:strCache>
            </c:strRef>
          </c:cat>
          <c:val>
            <c:numRef>
              <c:f>Akamai!$C$2:$C$16</c:f>
              <c:numCache>
                <c:formatCode>0%</c:formatCode>
                <c:ptCount val="15"/>
                <c:pt idx="0">
                  <c:v>0.97</c:v>
                </c:pt>
                <c:pt idx="1">
                  <c:v>0.96</c:v>
                </c:pt>
                <c:pt idx="2">
                  <c:v>0.93</c:v>
                </c:pt>
                <c:pt idx="3">
                  <c:v>0.93</c:v>
                </c:pt>
                <c:pt idx="4">
                  <c:v>0.93</c:v>
                </c:pt>
                <c:pt idx="5">
                  <c:v>0.92</c:v>
                </c:pt>
                <c:pt idx="6">
                  <c:v>0.9</c:v>
                </c:pt>
                <c:pt idx="7">
                  <c:v>0.83</c:v>
                </c:pt>
                <c:pt idx="8">
                  <c:v>0.75</c:v>
                </c:pt>
                <c:pt idx="9">
                  <c:v>0.66</c:v>
                </c:pt>
                <c:pt idx="10">
                  <c:v>0.66</c:v>
                </c:pt>
                <c:pt idx="11">
                  <c:v>0.63</c:v>
                </c:pt>
                <c:pt idx="12">
                  <c:v>0.56999999999999995</c:v>
                </c:pt>
                <c:pt idx="13">
                  <c:v>0.33</c:v>
                </c:pt>
                <c:pt idx="14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F4-4EA3-A872-65E9BE35F0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6403712"/>
        <c:axId val="101257600"/>
      </c:barChart>
      <c:catAx>
        <c:axId val="864037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01257600"/>
        <c:crosses val="autoZero"/>
        <c:auto val="1"/>
        <c:lblAlgn val="ctr"/>
        <c:lblOffset val="100"/>
        <c:noMultiLvlLbl val="0"/>
      </c:catAx>
      <c:valAx>
        <c:axId val="10125760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864037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solidFill>
          <a:srgbClr val="FFFF00"/>
        </a:solidFill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Akamai!$C$18</c:f>
              <c:strCache>
                <c:ptCount val="1"/>
                <c:pt idx="0">
                  <c:v>&gt;10 Mbps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Akamai!$B$19:$B$33</c:f>
              <c:strCache>
                <c:ptCount val="15"/>
                <c:pt idx="0">
                  <c:v>South Korea</c:v>
                </c:pt>
                <c:pt idx="1">
                  <c:v>Singapore</c:v>
                </c:pt>
                <c:pt idx="2">
                  <c:v>Hong Kong</c:v>
                </c:pt>
                <c:pt idx="3">
                  <c:v>Japan</c:v>
                </c:pt>
                <c:pt idx="4">
                  <c:v>Thailand</c:v>
                </c:pt>
                <c:pt idx="5">
                  <c:v>Taiwan</c:v>
                </c:pt>
                <c:pt idx="6">
                  <c:v>New Zealand</c:v>
                </c:pt>
                <c:pt idx="7">
                  <c:v>Australia</c:v>
                </c:pt>
                <c:pt idx="8">
                  <c:v>Malaysia</c:v>
                </c:pt>
                <c:pt idx="9">
                  <c:v>Indonesia</c:v>
                </c:pt>
                <c:pt idx="10">
                  <c:v>Vietnam</c:v>
                </c:pt>
                <c:pt idx="11">
                  <c:v>Sri Lanka</c:v>
                </c:pt>
                <c:pt idx="12">
                  <c:v>India</c:v>
                </c:pt>
                <c:pt idx="13">
                  <c:v>Philippines</c:v>
                </c:pt>
                <c:pt idx="14">
                  <c:v>China</c:v>
                </c:pt>
              </c:strCache>
            </c:strRef>
          </c:cat>
          <c:val>
            <c:numRef>
              <c:f>Akamai!$C$19:$C$33</c:f>
              <c:numCache>
                <c:formatCode>0%</c:formatCode>
                <c:ptCount val="15"/>
                <c:pt idx="0">
                  <c:v>0.79</c:v>
                </c:pt>
                <c:pt idx="1">
                  <c:v>0.67</c:v>
                </c:pt>
                <c:pt idx="2">
                  <c:v>0.66</c:v>
                </c:pt>
                <c:pt idx="3">
                  <c:v>0.65</c:v>
                </c:pt>
                <c:pt idx="4">
                  <c:v>0.59</c:v>
                </c:pt>
                <c:pt idx="5">
                  <c:v>0.57999999999999996</c:v>
                </c:pt>
                <c:pt idx="6">
                  <c:v>0.33</c:v>
                </c:pt>
                <c:pt idx="7">
                  <c:v>0.22</c:v>
                </c:pt>
                <c:pt idx="8">
                  <c:v>0.16</c:v>
                </c:pt>
                <c:pt idx="9" formatCode="0.0%">
                  <c:v>8.2000000000000003E-2</c:v>
                </c:pt>
                <c:pt idx="10" formatCode="0.0%">
                  <c:v>6.4000000000000001E-2</c:v>
                </c:pt>
                <c:pt idx="11" formatCode="0.0%">
                  <c:v>6.2E-2</c:v>
                </c:pt>
                <c:pt idx="12" formatCode="0.0%">
                  <c:v>5.3999999999999999E-2</c:v>
                </c:pt>
                <c:pt idx="13" formatCode="0.0%">
                  <c:v>0.05</c:v>
                </c:pt>
                <c:pt idx="14" formatCode="0.0%">
                  <c:v>4.2999999999999997E-2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14-4027-B32E-63C17F800B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289984"/>
        <c:axId val="101291520"/>
      </c:barChart>
      <c:catAx>
        <c:axId val="1012899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01291520"/>
        <c:crosses val="autoZero"/>
        <c:auto val="1"/>
        <c:lblAlgn val="ctr"/>
        <c:lblOffset val="100"/>
        <c:noMultiLvlLbl val="0"/>
      </c:catAx>
      <c:valAx>
        <c:axId val="10129152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012899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solidFill>
          <a:srgbClr val="FFFF00"/>
        </a:solidFill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Akamai!$C$35</c:f>
              <c:strCache>
                <c:ptCount val="1"/>
                <c:pt idx="0">
                  <c:v>&gt;15 Mbps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Akamai!$B$36:$B$50</c:f>
              <c:strCache>
                <c:ptCount val="15"/>
                <c:pt idx="0">
                  <c:v>South Korea</c:v>
                </c:pt>
                <c:pt idx="1">
                  <c:v>Hong Kong</c:v>
                </c:pt>
                <c:pt idx="2">
                  <c:v>Singapore</c:v>
                </c:pt>
                <c:pt idx="3">
                  <c:v>Japan</c:v>
                </c:pt>
                <c:pt idx="4">
                  <c:v>Taiwan</c:v>
                </c:pt>
                <c:pt idx="5">
                  <c:v>Thailand</c:v>
                </c:pt>
                <c:pt idx="6">
                  <c:v>New Zealand</c:v>
                </c:pt>
                <c:pt idx="7">
                  <c:v>Australia</c:v>
                </c:pt>
                <c:pt idx="8">
                  <c:v>Malaysia</c:v>
                </c:pt>
                <c:pt idx="9">
                  <c:v>Philippines</c:v>
                </c:pt>
                <c:pt idx="10">
                  <c:v>Indonesia</c:v>
                </c:pt>
                <c:pt idx="11">
                  <c:v>India</c:v>
                </c:pt>
                <c:pt idx="12">
                  <c:v>Sri Lanka</c:v>
                </c:pt>
                <c:pt idx="13">
                  <c:v>Vietnam</c:v>
                </c:pt>
                <c:pt idx="14">
                  <c:v>China</c:v>
                </c:pt>
              </c:strCache>
            </c:strRef>
          </c:cat>
          <c:val>
            <c:numRef>
              <c:f>Akamai!$C$36:$C$50</c:f>
              <c:numCache>
                <c:formatCode>0.0%</c:formatCode>
                <c:ptCount val="15"/>
                <c:pt idx="0">
                  <c:v>0.63</c:v>
                </c:pt>
                <c:pt idx="1">
                  <c:v>0.46</c:v>
                </c:pt>
                <c:pt idx="2">
                  <c:v>0.45</c:v>
                </c:pt>
                <c:pt idx="3">
                  <c:v>0.42</c:v>
                </c:pt>
                <c:pt idx="4">
                  <c:v>0.34</c:v>
                </c:pt>
                <c:pt idx="5">
                  <c:v>0.3</c:v>
                </c:pt>
                <c:pt idx="6">
                  <c:v>0.16</c:v>
                </c:pt>
                <c:pt idx="7">
                  <c:v>9.7000000000000003E-2</c:v>
                </c:pt>
                <c:pt idx="8">
                  <c:v>0.05</c:v>
                </c:pt>
                <c:pt idx="9">
                  <c:v>2.1000000000000001E-2</c:v>
                </c:pt>
                <c:pt idx="10">
                  <c:v>2.1000000000000001E-2</c:v>
                </c:pt>
                <c:pt idx="11">
                  <c:v>0.02</c:v>
                </c:pt>
                <c:pt idx="12">
                  <c:v>1.6E-2</c:v>
                </c:pt>
                <c:pt idx="13">
                  <c:v>1.2999999999999999E-2</c:v>
                </c:pt>
                <c:pt idx="14" formatCode="0.00%">
                  <c:v>6.0000000000000001E-3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95-453B-AD80-4C54C7678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914304"/>
        <c:axId val="102928384"/>
      </c:barChart>
      <c:catAx>
        <c:axId val="1029143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02928384"/>
        <c:crosses val="autoZero"/>
        <c:auto val="1"/>
        <c:lblAlgn val="ctr"/>
        <c:lblOffset val="100"/>
        <c:noMultiLvlLbl val="0"/>
      </c:catAx>
      <c:valAx>
        <c:axId val="102928384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1029143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D9F23-106C-41B1-B739-D8ABA64E77BA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4DE09D-290D-4DF1-91DA-0342F778D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67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 there is variation all over</a:t>
            </a:r>
            <a:r>
              <a:rPr lang="en-US" baseline="0" dirty="0"/>
              <a:t> the world. Trans-Pac and Intra-Asia prices have come down quite a bit over the last handful of years. </a:t>
            </a:r>
            <a:r>
              <a:rPr lang="en-US" baseline="0" dirty="0" err="1"/>
              <a:t>Compariatively</a:t>
            </a:r>
            <a:r>
              <a:rPr lang="en-US" baseline="0" dirty="0"/>
              <a:t>, capacity to Australia and NZ and to India is expensive.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5C568-5C68-4EF2-98FA-4EE4DE2F5592}" type="slidenum">
              <a:rPr lang="en-US" altLang="zh-CN" smtClean="0"/>
              <a:pPr>
                <a:defRPr/>
              </a:pPr>
              <a:t>19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5511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3447A-C571-4D03-98B1-CE55C1D57002}" type="datetimeFigureOut">
              <a:rPr lang="en-US" smtClean="0"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F9674-C40C-4444-ABA4-0BC9A7DEDE9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asiacloudcomputing.org/research/cri2016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66800"/>
          </a:xfrm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FFFF00"/>
                </a:solidFill>
              </a:rPr>
              <a:t>Broadband fest and famine in Asia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410200"/>
            <a:ext cx="9144000" cy="1447800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r>
              <a:rPr lang="en-US" sz="2800" b="1" dirty="0">
                <a:solidFill>
                  <a:srgbClr val="FFFF00"/>
                </a:solidFill>
              </a:rPr>
              <a:t>Abu Saeed Khan, Senior Policy Fellow</a:t>
            </a:r>
          </a:p>
          <a:p>
            <a:r>
              <a:rPr lang="en-US" sz="2800" b="1" dirty="0">
                <a:solidFill>
                  <a:srgbClr val="FFFF00"/>
                </a:solidFill>
              </a:rPr>
              <a:t>LIRNEasia</a:t>
            </a:r>
          </a:p>
          <a:p>
            <a:r>
              <a:rPr lang="en-US" sz="2800" b="1" dirty="0">
                <a:solidFill>
                  <a:srgbClr val="FFFF00"/>
                </a:solidFill>
              </a:rPr>
              <a:t>abu@lirneasia.net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524000"/>
            <a:ext cx="9144000" cy="3429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</a:rPr>
              <a:t>ESCAP Sub-Regional Workshop on </a:t>
            </a:r>
          </a:p>
          <a:p>
            <a:r>
              <a:rPr lang="en-US" sz="3600" b="1" dirty="0">
                <a:solidFill>
                  <a:schemeClr val="bg1"/>
                </a:solidFill>
              </a:rPr>
              <a:t>Internet Traffic Management for the </a:t>
            </a:r>
          </a:p>
          <a:p>
            <a:r>
              <a:rPr lang="en-US" sz="3600" b="1" dirty="0">
                <a:solidFill>
                  <a:schemeClr val="bg1"/>
                </a:solidFill>
              </a:rPr>
              <a:t>Asia-Pacific Information Superhighway (AP-IS) </a:t>
            </a:r>
          </a:p>
          <a:p>
            <a:r>
              <a:rPr lang="en-US" sz="3600" b="1" dirty="0">
                <a:solidFill>
                  <a:schemeClr val="bg1"/>
                </a:solidFill>
              </a:rPr>
              <a:t>Thimphu, Bhutan</a:t>
            </a:r>
          </a:p>
          <a:p>
            <a:r>
              <a:rPr lang="en-US" sz="3600" b="1" dirty="0">
                <a:solidFill>
                  <a:schemeClr val="bg1"/>
                </a:solidFill>
              </a:rPr>
              <a:t>December 7, 2016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9144000" cy="457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But poor ICT Development Index (IDI) is</a:t>
            </a:r>
            <a:br>
              <a:rPr lang="en-US" b="1" dirty="0"/>
            </a:br>
            <a:r>
              <a:rPr lang="en-US" b="1" dirty="0"/>
              <a:t>barrier to achieve SDG in Asia-Pacific</a:t>
            </a:r>
          </a:p>
        </p:txBody>
      </p:sp>
    </p:spTree>
    <p:extLst>
      <p:ext uri="{BB962C8B-B14F-4D97-AF65-F5344CB8AC3E}">
        <p14:creationId xmlns:p14="http://schemas.microsoft.com/office/powerpoint/2010/main" val="3804764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SDG #9: The clock is ticking!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/>
          </a:bodyPr>
          <a:lstStyle/>
          <a:p>
            <a:r>
              <a:rPr lang="en-US" dirty="0"/>
              <a:t>Develop quality, reliable, sustainable and resilient infrastructure, including regional and </a:t>
            </a:r>
            <a:r>
              <a:rPr lang="en-US" dirty="0" err="1"/>
              <a:t>transborder</a:t>
            </a:r>
            <a:r>
              <a:rPr lang="en-US" dirty="0"/>
              <a:t> infrastructure, to support economic development and human well-being, with a focus on affordable and equitable access for all.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Significantly increase access to information and communications technology and strive to provide universal and affordable access to the Internet in least developed countries by 2020.</a:t>
            </a:r>
          </a:p>
        </p:txBody>
      </p:sp>
    </p:spTree>
    <p:extLst>
      <p:ext uri="{BB962C8B-B14F-4D97-AF65-F5344CB8AC3E}">
        <p14:creationId xmlns:p14="http://schemas.microsoft.com/office/powerpoint/2010/main" val="2538005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SDG #9: The clock is ticking!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/>
          </a:bodyPr>
          <a:lstStyle/>
          <a:p>
            <a:r>
              <a:rPr lang="en-US" dirty="0"/>
              <a:t>Develop quality, reliable, sustainable and resilient infrastructure, </a:t>
            </a:r>
            <a:r>
              <a:rPr lang="en-US" b="1" dirty="0"/>
              <a:t>including regional and </a:t>
            </a:r>
            <a:r>
              <a:rPr lang="en-US" b="1" dirty="0" err="1"/>
              <a:t>transborder</a:t>
            </a:r>
            <a:r>
              <a:rPr lang="en-US" b="1" dirty="0"/>
              <a:t> infrastructure,</a:t>
            </a:r>
            <a:r>
              <a:rPr lang="en-US" dirty="0"/>
              <a:t> to support economic development and human well-being, </a:t>
            </a:r>
            <a:r>
              <a:rPr lang="en-US" b="1" u="sng" dirty="0"/>
              <a:t>with a focus on affordable and equitable access for all</a:t>
            </a:r>
            <a:r>
              <a:rPr lang="en-US" b="1" dirty="0"/>
              <a:t>.</a:t>
            </a:r>
          </a:p>
          <a:p>
            <a:pPr>
              <a:buNone/>
            </a:pPr>
            <a:endParaRPr lang="en-US" dirty="0"/>
          </a:p>
          <a:p>
            <a:r>
              <a:rPr lang="en-US" b="1" dirty="0"/>
              <a:t>Significantly increase</a:t>
            </a:r>
            <a:r>
              <a:rPr lang="en-US" dirty="0"/>
              <a:t> access to information and communications technology and strive to provide </a:t>
            </a:r>
            <a:r>
              <a:rPr lang="en-US" b="1" dirty="0"/>
              <a:t>universal and affordable access to the </a:t>
            </a:r>
            <a:r>
              <a:rPr lang="en-US" b="1" u="sng" dirty="0"/>
              <a:t>Internet</a:t>
            </a:r>
            <a:r>
              <a:rPr lang="en-US" b="1" dirty="0"/>
              <a:t> </a:t>
            </a:r>
            <a:r>
              <a:rPr lang="en-US" dirty="0"/>
              <a:t>in least developed countries </a:t>
            </a:r>
            <a:r>
              <a:rPr lang="en-US" sz="4000" b="1" u="sng" dirty="0"/>
              <a:t>by 2020</a:t>
            </a:r>
            <a:r>
              <a:rPr lang="en-US" sz="4000" b="1" dirty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66760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ICT Development Index: indicators, reference values and weights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143000"/>
            <a:ext cx="9087731" cy="533495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67000" y="6400800"/>
            <a:ext cx="65556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dirty="0">
                <a:latin typeface="Calibri Light" panose="020F0302020204030204" pitchFamily="34" charset="0"/>
              </a:rPr>
              <a:t>Note: *This corresponds to a log value of 5.98, which was used in the normalization step.</a:t>
            </a:r>
          </a:p>
          <a:p>
            <a:pPr algn="r"/>
            <a:r>
              <a:rPr lang="en-US" sz="1400" b="1" dirty="0">
                <a:latin typeface="Calibri Light" panose="020F0302020204030204" pitchFamily="34" charset="0"/>
              </a:rPr>
              <a:t>Source: ITU.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92533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2252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800" b="1" dirty="0"/>
              <a:t>IDI by region compared with global average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129" y="1143000"/>
            <a:ext cx="9141649" cy="5257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581001"/>
            <a:ext cx="5352684" cy="30777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0000"/>
                </a:solidFill>
                <a:latin typeface="Calibri Light" panose="020F0302020204030204" pitchFamily="34" charset="0"/>
              </a:rPr>
              <a:t>Source: Measuring the Information Society Report, ITU, November 2016. 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882199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Highly polarized APAC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6800"/>
            <a:ext cx="9144000" cy="10077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81200"/>
            <a:ext cx="9143999" cy="4876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673" y="1981200"/>
            <a:ext cx="4694327" cy="329213"/>
          </a:xfrm>
          <a:prstGeom prst="rect">
            <a:avLst/>
          </a:prstGeom>
        </p:spPr>
      </p:pic>
      <p:sp>
        <p:nvSpPr>
          <p:cNvPr id="7" name="Right Brace 6"/>
          <p:cNvSpPr/>
          <p:nvPr/>
        </p:nvSpPr>
        <p:spPr>
          <a:xfrm>
            <a:off x="1219200" y="2386613"/>
            <a:ext cx="457200" cy="1956787"/>
          </a:xfrm>
          <a:prstGeom prst="rightBrace">
            <a:avLst>
              <a:gd name="adj1" fmla="val 8333"/>
              <a:gd name="adj2" fmla="val 49281"/>
            </a:avLst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Brace 7"/>
          <p:cNvSpPr/>
          <p:nvPr/>
        </p:nvSpPr>
        <p:spPr>
          <a:xfrm>
            <a:off x="1295400" y="4825013"/>
            <a:ext cx="457200" cy="1956787"/>
          </a:xfrm>
          <a:prstGeom prst="rightBrace">
            <a:avLst>
              <a:gd name="adj1" fmla="val 8333"/>
              <a:gd name="adj2" fmla="val 49281"/>
            </a:avLst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09815" y="3113041"/>
            <a:ext cx="1261985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/>
              <a:t>Top five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Vrinda" panose="020B05020402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52600" y="5551441"/>
            <a:ext cx="1447800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Vrinda" panose="020B0502040204020203" pitchFamily="34" charset="0"/>
              </a:rPr>
              <a:t>Bottom five</a:t>
            </a:r>
          </a:p>
        </p:txBody>
      </p:sp>
    </p:spTree>
    <p:extLst>
      <p:ext uri="{BB962C8B-B14F-4D97-AF65-F5344CB8AC3E}">
        <p14:creationId xmlns:p14="http://schemas.microsoft.com/office/powerpoint/2010/main" val="1651701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8" y="1"/>
            <a:ext cx="6749142" cy="68140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67000" y="76200"/>
            <a:ext cx="1905000" cy="6781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-5400000">
            <a:off x="-2857500" y="2857500"/>
            <a:ext cx="68580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/>
              <a:t>IDI rankings, APAC, 2015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 rot="-5400000">
            <a:off x="5143500" y="2857500"/>
            <a:ext cx="6858000" cy="114300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Indonesia (108), India (131), Pakistan (143)  </a:t>
            </a:r>
          </a:p>
          <a:p>
            <a:r>
              <a:rPr lang="en-US" b="1" dirty="0"/>
              <a:t>and Bangladesh (144) poor in Global ranking</a:t>
            </a:r>
          </a:p>
        </p:txBody>
      </p:sp>
    </p:spTree>
    <p:extLst>
      <p:ext uri="{BB962C8B-B14F-4D97-AF65-F5344CB8AC3E}">
        <p14:creationId xmlns:p14="http://schemas.microsoft.com/office/powerpoint/2010/main" val="1020988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IDI values, Asia and the Pacific, 2015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3600"/>
            <a:ext cx="9144000" cy="3456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488668"/>
            <a:ext cx="6019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Source: Measuring the Information Society Report, ITU, 2016</a:t>
            </a:r>
          </a:p>
        </p:txBody>
      </p:sp>
    </p:spTree>
    <p:extLst>
      <p:ext uri="{BB962C8B-B14F-4D97-AF65-F5344CB8AC3E}">
        <p14:creationId xmlns:p14="http://schemas.microsoft.com/office/powerpoint/2010/main" val="1291659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1% contributo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" y="1219200"/>
            <a:ext cx="9136583" cy="5638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2967" y="6480015"/>
            <a:ext cx="3981033" cy="377985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07" y="0"/>
            <a:ext cx="9136583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APAC still drives global mobile growth</a:t>
            </a:r>
          </a:p>
        </p:txBody>
      </p:sp>
      <p:sp>
        <p:nvSpPr>
          <p:cNvPr id="2" name="Rectangle 1"/>
          <p:cNvSpPr/>
          <p:nvPr/>
        </p:nvSpPr>
        <p:spPr>
          <a:xfrm>
            <a:off x="3707" y="1676400"/>
            <a:ext cx="2129893" cy="1600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Brace 9"/>
          <p:cNvSpPr/>
          <p:nvPr/>
        </p:nvSpPr>
        <p:spPr>
          <a:xfrm>
            <a:off x="8153400" y="4191000"/>
            <a:ext cx="381000" cy="1295400"/>
          </a:xfrm>
          <a:prstGeom prst="rightBrac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04081" y="4599801"/>
            <a:ext cx="639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dirty="0"/>
              <a:t>Added </a:t>
            </a:r>
          </a:p>
          <a:p>
            <a:pPr algn="ctr"/>
            <a:r>
              <a:rPr lang="en-US" sz="1200" b="1" dirty="0"/>
              <a:t>51%</a:t>
            </a:r>
          </a:p>
        </p:txBody>
      </p:sp>
    </p:spTree>
    <p:extLst>
      <p:ext uri="{BB962C8B-B14F-4D97-AF65-F5344CB8AC3E}">
        <p14:creationId xmlns:p14="http://schemas.microsoft.com/office/powerpoint/2010/main" val="245223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225286"/>
            <a:ext cx="7772400" cy="567410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Mobile subscriptions 7.5 bn in Q3 2016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72" y="1143000"/>
            <a:ext cx="396240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/>
              <a:t>Source: Ericsson Mobility Report. November 2016</a:t>
            </a:r>
          </a:p>
        </p:txBody>
      </p:sp>
    </p:spTree>
    <p:extLst>
      <p:ext uri="{BB962C8B-B14F-4D97-AF65-F5344CB8AC3E}">
        <p14:creationId xmlns:p14="http://schemas.microsoft.com/office/powerpoint/2010/main" val="2658236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4896"/>
            <a:ext cx="9144000" cy="5853104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/>
              <a:t>Mobile subscriptions outlook (billion)</a:t>
            </a:r>
          </a:p>
        </p:txBody>
      </p:sp>
      <p:sp>
        <p:nvSpPr>
          <p:cNvPr id="5" name="Rectangle 4"/>
          <p:cNvSpPr/>
          <p:nvPr/>
        </p:nvSpPr>
        <p:spPr>
          <a:xfrm>
            <a:off x="5181600" y="1368623"/>
            <a:ext cx="3962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b="1" dirty="0"/>
              <a:t>Source: Ericsson Mobility Report. November 2016</a:t>
            </a:r>
          </a:p>
        </p:txBody>
      </p:sp>
      <p:sp>
        <p:nvSpPr>
          <p:cNvPr id="6" name="Rectangle 5"/>
          <p:cNvSpPr/>
          <p:nvPr/>
        </p:nvSpPr>
        <p:spPr>
          <a:xfrm>
            <a:off x="2298472" y="1066800"/>
            <a:ext cx="68455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dirty="0">
                <a:latin typeface="EricssonSans-Regular"/>
              </a:rPr>
              <a:t>Mobile broadband refers to HSPA, LTE, CDMA2000 EV-DO, TD-SCDMA and Mobile WiMAX</a:t>
            </a:r>
            <a:endParaRPr lang="en-US" sz="4000" b="1" dirty="0"/>
          </a:p>
        </p:txBody>
      </p:sp>
      <p:sp>
        <p:nvSpPr>
          <p:cNvPr id="3" name="Rectangle 2"/>
          <p:cNvSpPr/>
          <p:nvPr/>
        </p:nvSpPr>
        <p:spPr>
          <a:xfrm>
            <a:off x="457200" y="2895600"/>
            <a:ext cx="533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In 2022, there will be 8.9 billion mobile subscriptions, 8 billion mobile broadband subscriptions and 6.1 billion unique mobile subscribers.</a:t>
            </a:r>
          </a:p>
        </p:txBody>
      </p:sp>
    </p:spTree>
    <p:extLst>
      <p:ext uri="{BB962C8B-B14F-4D97-AF65-F5344CB8AC3E}">
        <p14:creationId xmlns:p14="http://schemas.microsoft.com/office/powerpoint/2010/main" val="414214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Smartphone subscription by technology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-76200" y="1143000"/>
            <a:ext cx="4800600" cy="5715000"/>
          </a:xfrm>
        </p:spPr>
        <p:txBody>
          <a:bodyPr>
            <a:noAutofit/>
          </a:bodyPr>
          <a:lstStyle/>
          <a:p>
            <a:r>
              <a:rPr lang="en-US" sz="1800" b="1" dirty="0"/>
              <a:t>Almost 90% of smartphones are on 3G and 4G networks today (Q3 2016).</a:t>
            </a:r>
          </a:p>
          <a:p>
            <a:endParaRPr lang="en-US" sz="1800" b="1" dirty="0"/>
          </a:p>
          <a:p>
            <a:r>
              <a:rPr lang="en-US" sz="1800" b="1" dirty="0"/>
              <a:t>By the end of 2016, there will be 3.9 billion smartphone subscriptions.</a:t>
            </a:r>
          </a:p>
          <a:p>
            <a:endParaRPr lang="en-US" sz="1800" b="1" dirty="0"/>
          </a:p>
          <a:p>
            <a:r>
              <a:rPr lang="en-US" sz="1800" b="1" dirty="0"/>
              <a:t>Most of these subscriptions (90%) will be registered on WCDMA/HSPA and LTE networks. </a:t>
            </a:r>
          </a:p>
          <a:p>
            <a:endParaRPr lang="en-US" sz="1800" b="1" dirty="0"/>
          </a:p>
          <a:p>
            <a:r>
              <a:rPr lang="en-US" sz="1800" b="1" dirty="0"/>
              <a:t>It is despite the fact that GSM/EDGE-only subscriptions is still the largest subscription category.</a:t>
            </a:r>
          </a:p>
          <a:p>
            <a:endParaRPr lang="en-US" sz="1800" b="1" dirty="0"/>
          </a:p>
          <a:p>
            <a:r>
              <a:rPr lang="en-US" sz="1800" b="1" dirty="0"/>
              <a:t>By 2022, the number of smartphone subscriptions is forecast to reach 6.8 billion while &gt;95% will be registered on WCDMA/HSPA, LTE and 5G networks</a:t>
            </a:r>
          </a:p>
        </p:txBody>
      </p:sp>
      <p:sp>
        <p:nvSpPr>
          <p:cNvPr id="7" name="Rectangle 6"/>
          <p:cNvSpPr/>
          <p:nvPr/>
        </p:nvSpPr>
        <p:spPr>
          <a:xfrm>
            <a:off x="5181600" y="6474023"/>
            <a:ext cx="396240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b="1" dirty="0"/>
              <a:t>Source: Ericsson Mobility Report. November 2016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1180407"/>
            <a:ext cx="4495800" cy="52587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3900" y="1752600"/>
            <a:ext cx="1689100" cy="14478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28600" y="4267200"/>
            <a:ext cx="4267200" cy="914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02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0" y="1189038"/>
            <a:ext cx="4591050" cy="868362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Data Traffic (PB/month) </a:t>
            </a:r>
          </a:p>
          <a:p>
            <a:pPr algn="ctr"/>
            <a:r>
              <a:rPr lang="en-US" dirty="0">
                <a:solidFill>
                  <a:srgbClr val="FFFF00"/>
                </a:solidFill>
              </a:rPr>
              <a:t>of Smartphone 2016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4648200" y="2036043"/>
            <a:ext cx="4495800" cy="43647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45025" y="1189038"/>
            <a:ext cx="4498975" cy="868362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Data Traffic (PB/month) </a:t>
            </a:r>
          </a:p>
          <a:p>
            <a:pPr algn="ctr"/>
            <a:r>
              <a:rPr lang="en-US" dirty="0">
                <a:solidFill>
                  <a:srgbClr val="FFFF00"/>
                </a:solidFill>
              </a:rPr>
              <a:t>of Smartphone 2022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233470" y="4645968"/>
            <a:ext cx="53893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/>
              <a:t>(44.7%)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0353"/>
            <a:ext cx="4591050" cy="43404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4" name="Rectangle 13"/>
          <p:cNvSpPr/>
          <p:nvPr/>
        </p:nvSpPr>
        <p:spPr>
          <a:xfrm>
            <a:off x="1981200" y="4722168"/>
            <a:ext cx="53893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/>
              <a:t>(43.2%)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6550223"/>
            <a:ext cx="3962400" cy="30777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1400" b="1" dirty="0"/>
              <a:t>Source: Ericsson Mobility Report. November 2016</a:t>
            </a:r>
          </a:p>
        </p:txBody>
      </p:sp>
      <p:sp>
        <p:nvSpPr>
          <p:cNvPr id="17" name="Title 2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118608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10X growth of Smartphone data in APAC </a:t>
            </a:r>
            <a:br>
              <a:rPr lang="en-US" b="1" dirty="0"/>
            </a:br>
            <a:r>
              <a:rPr lang="en-US" b="1" dirty="0"/>
              <a:t>(APAC and NAM entered Exabyte era)</a:t>
            </a:r>
          </a:p>
        </p:txBody>
      </p:sp>
      <p:sp>
        <p:nvSpPr>
          <p:cNvPr id="2" name="Rectangle 1"/>
          <p:cNvSpPr/>
          <p:nvPr/>
        </p:nvSpPr>
        <p:spPr>
          <a:xfrm>
            <a:off x="4495800" y="6519446"/>
            <a:ext cx="4629150" cy="33855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r"/>
            <a:r>
              <a:rPr lang="en-US" sz="1600" b="1" dirty="0"/>
              <a:t>Note: 1 Petabyte is 1,000 Terabytes or 250,000 DVDs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“Akamai state of the Internet Q2 2016”</a:t>
            </a:r>
            <a:br>
              <a:rPr lang="en-US" b="1" dirty="0"/>
            </a:br>
            <a:r>
              <a:rPr lang="en-US" b="1" dirty="0"/>
              <a:t>Broadband inequality across Asia Pacific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9696656"/>
              </p:ext>
            </p:extLst>
          </p:nvPr>
        </p:nvGraphicFramePr>
        <p:xfrm>
          <a:off x="17585" y="11430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8337115"/>
              </p:ext>
            </p:extLst>
          </p:nvPr>
        </p:nvGraphicFramePr>
        <p:xfrm>
          <a:off x="4542106" y="11430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8667611"/>
              </p:ext>
            </p:extLst>
          </p:nvPr>
        </p:nvGraphicFramePr>
        <p:xfrm>
          <a:off x="21102" y="410424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6809387"/>
              </p:ext>
            </p:extLst>
          </p:nvPr>
        </p:nvGraphicFramePr>
        <p:xfrm>
          <a:off x="4542106" y="410424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3777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8" grpId="0">
        <p:bldAsOne/>
      </p:bldGraphic>
      <p:bldGraphic spid="9" grpId="0">
        <p:bldAsOne/>
      </p:bldGraphic>
      <p:bldGraphic spid="12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/>
              <a:t>Latency is the honesty of broadband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7829"/>
            <a:ext cx="5257801" cy="55201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1" y="1337829"/>
            <a:ext cx="3886200" cy="55201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257801" y="5791200"/>
            <a:ext cx="2590799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410200" y="2133600"/>
            <a:ext cx="2819400" cy="11430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410200" y="2630448"/>
            <a:ext cx="2667000" cy="7610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674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Cloud Readiness Index (and warning) 2016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0" y="1143000"/>
            <a:ext cx="3200400" cy="5715000"/>
          </a:xfrm>
        </p:spPr>
        <p:txBody>
          <a:bodyPr>
            <a:noAutofit/>
          </a:bodyPr>
          <a:lstStyle/>
          <a:p>
            <a:r>
              <a:rPr lang="en-US" sz="1800" b="1" dirty="0"/>
              <a:t>The gap in cloud readiness between the top eight performers (Hong Kong to Malaysia) and the bottom six (Philippines to Vietnam) is widening, even as the cloud computing becomes a mainstream technology across the region.</a:t>
            </a:r>
          </a:p>
          <a:p>
            <a:endParaRPr lang="en-US" sz="1800" b="1" dirty="0"/>
          </a:p>
          <a:p>
            <a:r>
              <a:rPr lang="en-US" sz="1800" b="1" dirty="0"/>
              <a:t>The gap in cloud readiness may be becoming entrenched. The top performers are now reaping the benefits of multi-year national digitization plans, including plans for </a:t>
            </a:r>
            <a:r>
              <a:rPr lang="en-US" sz="1800" b="1" dirty="0" err="1"/>
              <a:t>gCloud</a:t>
            </a:r>
            <a:r>
              <a:rPr lang="en-US" sz="1800" b="1" dirty="0"/>
              <a:t>, broadband, and other connectivity rollouts.</a:t>
            </a:r>
          </a:p>
          <a:p>
            <a:pPr marL="0" indent="0">
              <a:buNone/>
            </a:pPr>
            <a:r>
              <a:rPr lang="en-US" sz="1200" b="1" dirty="0">
                <a:hlinkClick r:id="rId2"/>
              </a:rPr>
              <a:t>Source: Asia Cloud Computing Association.</a:t>
            </a:r>
            <a:endParaRPr lang="en-US" sz="1200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289" y="1143000"/>
            <a:ext cx="6044711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958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Ericsson also paints a gloomy picture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2578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Despite ongoing deployment of </a:t>
            </a:r>
            <a:r>
              <a:rPr lang="en-US" b="1" u="sng" dirty="0"/>
              <a:t>LTE</a:t>
            </a:r>
            <a:r>
              <a:rPr lang="en-US" dirty="0"/>
              <a:t> in China, which will result in more than 1.2 billion LTE subscriptions in the country by the end of 2022, LTE subscriptions will represent </a:t>
            </a:r>
            <a:r>
              <a:rPr lang="en-US" b="1" u="sng" dirty="0"/>
              <a:t>just 50 percent</a:t>
            </a:r>
            <a:r>
              <a:rPr lang="en-US" dirty="0"/>
              <a:t> of all subscriptions in the region by the end of the same period. </a:t>
            </a:r>
            <a:r>
              <a:rPr lang="en-US" b="1" u="sng" dirty="0"/>
              <a:t>This will be around one quarter of the global total</a:t>
            </a:r>
            <a:r>
              <a:rPr lang="en-US" b="1" dirty="0"/>
              <a:t>.</a:t>
            </a:r>
          </a:p>
          <a:p>
            <a:endParaRPr lang="en-US" dirty="0"/>
          </a:p>
          <a:p>
            <a:r>
              <a:rPr lang="en-US" b="1" dirty="0"/>
              <a:t>5G</a:t>
            </a:r>
            <a:r>
              <a:rPr lang="en-US" dirty="0"/>
              <a:t> subscriptions will account for around </a:t>
            </a:r>
            <a:r>
              <a:rPr lang="en-US" b="1" dirty="0"/>
              <a:t>10 percent</a:t>
            </a:r>
            <a:r>
              <a:rPr lang="en-US" dirty="0"/>
              <a:t> of all subscriptions in the region in 2022, with deployments starting in South Korea, Japan and China. </a:t>
            </a:r>
          </a:p>
          <a:p>
            <a:endParaRPr lang="en-US" dirty="0"/>
          </a:p>
          <a:p>
            <a:r>
              <a:rPr lang="en-US" dirty="0"/>
              <a:t>All three of these countries will host Olympic games in the coming six years, and have stated intentions to launch 5G services in conjunction with the games.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2967" y="6480015"/>
            <a:ext cx="3981033" cy="377985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1859708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6-02-09 at 4.22.2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199"/>
            <a:ext cx="9113982" cy="53497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b="1" dirty="0"/>
              <a:t>Competition is critical to transport costs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1476756" y="838200"/>
            <a:ext cx="63770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2000" b="1" dirty="0">
                <a:latin typeface="Helvetica" charset="0"/>
                <a:cs typeface="Helvetica" charset="0"/>
              </a:rPr>
              <a:t>Median Lease Price, 10 Gbps wavelength, Q4 2015.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6488668"/>
            <a:ext cx="570168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b="1" dirty="0"/>
              <a:t>Courtesy: Cody Williams, TeleGeography @ APRICOT 2016</a:t>
            </a:r>
          </a:p>
        </p:txBody>
      </p:sp>
    </p:spTree>
    <p:extLst>
      <p:ext uri="{BB962C8B-B14F-4D97-AF65-F5344CB8AC3E}">
        <p14:creationId xmlns:p14="http://schemas.microsoft.com/office/powerpoint/2010/main" val="40939121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/>
          <a:lstStyle/>
          <a:p>
            <a:r>
              <a:rPr lang="en-US" b="1" dirty="0"/>
              <a:t>Is APAC resilient enough?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24600"/>
            <a:ext cx="4041998" cy="4938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871" y="2209800"/>
            <a:ext cx="9036463" cy="20971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471547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Source: Palmer-</a:t>
            </a:r>
            <a:r>
              <a:rPr lang="en-US" dirty="0" err="1"/>
              <a:t>Felgate</a:t>
            </a:r>
            <a:r>
              <a:rPr lang="en-US" dirty="0"/>
              <a:t>, A., and </a:t>
            </a:r>
            <a:r>
              <a:rPr lang="en-US" dirty="0" err="1"/>
              <a:t>Booi</a:t>
            </a:r>
            <a:r>
              <a:rPr lang="en-US" dirty="0"/>
              <a:t>, P., How Resilient is the Global Submarine Cable Network?  </a:t>
            </a:r>
            <a:r>
              <a:rPr lang="en-US" dirty="0" err="1"/>
              <a:t>SubOptic</a:t>
            </a:r>
            <a:r>
              <a:rPr lang="en-US" dirty="0"/>
              <a:t> 2016 #OralWE2A-5</a:t>
            </a:r>
          </a:p>
        </p:txBody>
      </p:sp>
    </p:spTree>
    <p:extLst>
      <p:ext uri="{BB962C8B-B14F-4D97-AF65-F5344CB8AC3E}">
        <p14:creationId xmlns:p14="http://schemas.microsoft.com/office/powerpoint/2010/main" val="6682624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capacitymedia.com/Media/images/capacity-magazine/logos/map_AAE1_e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>
            <a:noAutofit/>
          </a:bodyPr>
          <a:lstStyle/>
          <a:p>
            <a:r>
              <a:rPr lang="en-US" sz="2800" b="1" u="sng" dirty="0">
                <a:solidFill>
                  <a:srgbClr val="FFFF00"/>
                </a:solidFill>
              </a:rPr>
              <a:t>Best effort by Asia Africa Europe-1 (AAE-1) cable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0411" y="2667000"/>
            <a:ext cx="1654389" cy="594392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7086600" y="3200400"/>
            <a:ext cx="381000" cy="1981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5958808"/>
            <a:ext cx="1644484" cy="594392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stCxn id="11" idx="3"/>
          </p:cNvCxnSpPr>
          <p:nvPr/>
        </p:nvCxnSpPr>
        <p:spPr>
          <a:xfrm flipV="1">
            <a:off x="6140284" y="5638800"/>
            <a:ext cx="1555916" cy="617204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447800" y="114300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Owners: </a:t>
            </a:r>
            <a:r>
              <a:rPr lang="en-US" sz="1600" u="sng" dirty="0">
                <a:solidFill>
                  <a:srgbClr val="FFFF00"/>
                </a:solidFill>
              </a:rPr>
              <a:t>China Unicom</a:t>
            </a:r>
            <a:r>
              <a:rPr lang="en-US" sz="1600" dirty="0">
                <a:solidFill>
                  <a:schemeClr val="bg1"/>
                </a:solidFill>
              </a:rPr>
              <a:t>, Telecom Egypt, Etisalat, </a:t>
            </a:r>
            <a:r>
              <a:rPr lang="en-US" sz="1600" dirty="0" err="1">
                <a:solidFill>
                  <a:schemeClr val="bg1"/>
                </a:solidFill>
              </a:rPr>
              <a:t>Omantel</a:t>
            </a:r>
            <a:r>
              <a:rPr lang="en-US" sz="1600" dirty="0">
                <a:solidFill>
                  <a:schemeClr val="bg1"/>
                </a:solidFill>
              </a:rPr>
              <a:t>, Djibouti Telecom, OTEGLOBE, Pakistan Telecommunications Company Ltd., PCCW, Ooredoo, </a:t>
            </a:r>
            <a:r>
              <a:rPr lang="en-US" sz="1600" dirty="0" err="1">
                <a:solidFill>
                  <a:schemeClr val="bg1"/>
                </a:solidFill>
              </a:rPr>
              <a:t>Mobily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Viettel</a:t>
            </a:r>
            <a:r>
              <a:rPr lang="en-US" sz="1600" dirty="0">
                <a:solidFill>
                  <a:schemeClr val="bg1"/>
                </a:solidFill>
              </a:rPr>
              <a:t> Corporation, </a:t>
            </a:r>
            <a:r>
              <a:rPr lang="en-US" sz="1600" dirty="0" err="1">
                <a:solidFill>
                  <a:schemeClr val="bg1"/>
                </a:solidFill>
              </a:rPr>
              <a:t>TeleYemen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Chuan</a:t>
            </a:r>
            <a:r>
              <a:rPr lang="en-US" sz="1600" dirty="0">
                <a:solidFill>
                  <a:schemeClr val="bg1"/>
                </a:solidFill>
              </a:rPr>
              <a:t> Wei, </a:t>
            </a:r>
            <a:r>
              <a:rPr lang="en-US" sz="1600" dirty="0" err="1">
                <a:solidFill>
                  <a:schemeClr val="bg1"/>
                </a:solidFill>
              </a:rPr>
              <a:t>Retelit</a:t>
            </a:r>
            <a:r>
              <a:rPr lang="en-US" sz="1600" dirty="0">
                <a:solidFill>
                  <a:schemeClr val="bg1"/>
                </a:solidFill>
              </a:rPr>
              <a:t>, Reliance </a:t>
            </a:r>
            <a:r>
              <a:rPr lang="en-US" sz="1600" dirty="0" err="1">
                <a:solidFill>
                  <a:schemeClr val="bg1"/>
                </a:solidFill>
              </a:rPr>
              <a:t>Jio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Infocom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2985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761" y="1143001"/>
            <a:ext cx="9164761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4648200" y="4495800"/>
            <a:ext cx="1219200" cy="41549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Terrestrial  link to</a:t>
            </a:r>
          </a:p>
          <a:p>
            <a:pPr algn="ctr"/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 Bay of Bengal</a:t>
            </a:r>
          </a:p>
        </p:txBody>
      </p:sp>
      <p:cxnSp>
        <p:nvCxnSpPr>
          <p:cNvPr id="8" name="Straight Arrow Connector 7"/>
          <p:cNvCxnSpPr>
            <a:stCxn id="6" idx="2"/>
          </p:cNvCxnSpPr>
          <p:nvPr/>
        </p:nvCxnSpPr>
        <p:spPr>
          <a:xfrm>
            <a:off x="5257800" y="4911298"/>
            <a:ext cx="762000" cy="54060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808175" y="3792752"/>
            <a:ext cx="1192325" cy="41549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sz="1050" b="1" dirty="0"/>
              <a:t>Terrestrial  link to </a:t>
            </a:r>
          </a:p>
          <a:p>
            <a:pPr algn="ctr"/>
            <a:r>
              <a:rPr lang="en-US" sz="1050" b="1" dirty="0"/>
              <a:t>the Arabian Sea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404337" y="4208250"/>
            <a:ext cx="939063" cy="66855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China Unicom takes a giant leap </a:t>
            </a:r>
            <a:br>
              <a:rPr lang="en-US" b="1" dirty="0"/>
            </a:br>
            <a:r>
              <a:rPr lang="en-US" b="1" dirty="0"/>
              <a:t>AAE-1 via Pakistan and Myanmar</a:t>
            </a:r>
          </a:p>
        </p:txBody>
      </p:sp>
      <p:sp>
        <p:nvSpPr>
          <p:cNvPr id="2" name="Rectangle 1"/>
          <p:cNvSpPr/>
          <p:nvPr/>
        </p:nvSpPr>
        <p:spPr>
          <a:xfrm>
            <a:off x="5596858" y="1143000"/>
            <a:ext cx="35360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dirty="0"/>
              <a:t>Source: People’s Daily online (March 2, 2016)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3587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498" y="1143000"/>
            <a:ext cx="787090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AP-IS offers every carrier </a:t>
            </a:r>
            <a:br>
              <a:rPr lang="en-US" b="1" dirty="0"/>
            </a:br>
            <a:r>
              <a:rPr lang="en-US" b="1"/>
              <a:t>equal resilience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2475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FFFF00"/>
                </a:solidFill>
              </a:rPr>
              <a:t>Thank you!</a:t>
            </a:r>
            <a:br>
              <a:rPr lang="en-US" b="1" dirty="0">
                <a:solidFill>
                  <a:srgbClr val="FFFF00"/>
                </a:solidFill>
              </a:rPr>
            </a:br>
            <a:r>
              <a:rPr lang="en-US" b="1" dirty="0">
                <a:solidFill>
                  <a:srgbClr val="FFFF00"/>
                </a:solidFill>
              </a:rPr>
              <a:t>Questions? </a:t>
            </a:r>
          </a:p>
        </p:txBody>
      </p:sp>
    </p:spTree>
    <p:extLst>
      <p:ext uri="{BB962C8B-B14F-4D97-AF65-F5344CB8AC3E}">
        <p14:creationId xmlns:p14="http://schemas.microsoft.com/office/powerpoint/2010/main" val="2325449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3400</TotalTime>
  <Words>952</Words>
  <Application>Microsoft Office PowerPoint</Application>
  <PresentationFormat>On-screen Show (4:3)</PresentationFormat>
  <Paragraphs>94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ＭＳ Ｐゴシック</vt:lpstr>
      <vt:lpstr>Arial</vt:lpstr>
      <vt:lpstr>Calibri</vt:lpstr>
      <vt:lpstr>Calibri Light</vt:lpstr>
      <vt:lpstr>等线</vt:lpstr>
      <vt:lpstr>EricssonSans-Regular</vt:lpstr>
      <vt:lpstr>Helvetica</vt:lpstr>
      <vt:lpstr>Vrinda</vt:lpstr>
      <vt:lpstr>Office Theme</vt:lpstr>
      <vt:lpstr>Broadband fest and famine in Asia</vt:lpstr>
      <vt:lpstr>But poor ICT Development Index (IDI) is barrier to achieve SDG in Asia-Pacific</vt:lpstr>
      <vt:lpstr>SDG #9: The clock is ticking!</vt:lpstr>
      <vt:lpstr>SDG #9: The clock is ticking!</vt:lpstr>
      <vt:lpstr>ICT Development Index: indicators, reference values and weights</vt:lpstr>
      <vt:lpstr>IDI by region compared with global average</vt:lpstr>
      <vt:lpstr>Highly polarized APAC</vt:lpstr>
      <vt:lpstr>IDI rankings, APAC, 2015</vt:lpstr>
      <vt:lpstr>IDI values, Asia and the Pacific, 2015</vt:lpstr>
      <vt:lpstr>APAC still drives global mobile growth</vt:lpstr>
      <vt:lpstr>Mobile subscriptions 7.5 bn in Q3 2016</vt:lpstr>
      <vt:lpstr>Mobile subscriptions outlook (billion)</vt:lpstr>
      <vt:lpstr>Smartphone subscription by technology</vt:lpstr>
      <vt:lpstr>10X growth of Smartphone data in APAC  (APAC and NAM entered Exabyte era)</vt:lpstr>
      <vt:lpstr>“Akamai state of the Internet Q2 2016” Broadband inequality across Asia Pacific</vt:lpstr>
      <vt:lpstr>Latency is the honesty of broadband</vt:lpstr>
      <vt:lpstr>Cloud Readiness Index (and warning) 2016</vt:lpstr>
      <vt:lpstr>Ericsson also paints a gloomy picture</vt:lpstr>
      <vt:lpstr>Competition is critical to transport costs</vt:lpstr>
      <vt:lpstr>Is APAC resilient enough?</vt:lpstr>
      <vt:lpstr>Best effort by Asia Africa Europe-1 (AAE-1) cable</vt:lpstr>
      <vt:lpstr>China Unicom takes a giant leap  AAE-1 via Pakistan and Myanmar</vt:lpstr>
      <vt:lpstr>AP-IS offers every carrier  equal resilience</vt:lpstr>
      <vt:lpstr>Thank you!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khan</dc:creator>
  <cp:lastModifiedBy>khan</cp:lastModifiedBy>
  <cp:revision>135</cp:revision>
  <dcterms:created xsi:type="dcterms:W3CDTF">2016-11-18T08:59:45Z</dcterms:created>
  <dcterms:modified xsi:type="dcterms:W3CDTF">2016-12-10T09:22:38Z</dcterms:modified>
</cp:coreProperties>
</file>