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64" r:id="rId3"/>
    <p:sldId id="265" r:id="rId4"/>
    <p:sldId id="266" r:id="rId5"/>
    <p:sldId id="267" r:id="rId6"/>
    <p:sldId id="268" r:id="rId7"/>
    <p:sldId id="269" r:id="rId8"/>
    <p:sldId id="270" r:id="rId9"/>
    <p:sldId id="271" r:id="rId10"/>
    <p:sldId id="272" r:id="rId11"/>
    <p:sldId id="318" r:id="rId12"/>
    <p:sldId id="321" r:id="rId13"/>
    <p:sldId id="273" r:id="rId14"/>
    <p:sldId id="322" r:id="rId15"/>
    <p:sldId id="325" r:id="rId16"/>
    <p:sldId id="282" r:id="rId17"/>
    <p:sldId id="334" r:id="rId18"/>
    <p:sldId id="283" r:id="rId19"/>
    <p:sldId id="326" r:id="rId20"/>
    <p:sldId id="284" r:id="rId21"/>
    <p:sldId id="337" r:id="rId22"/>
    <p:sldId id="338" r:id="rId23"/>
    <p:sldId id="285" r:id="rId24"/>
    <p:sldId id="286" r:id="rId25"/>
    <p:sldId id="327" r:id="rId26"/>
    <p:sldId id="336" r:id="rId27"/>
    <p:sldId id="299" r:id="rId28"/>
    <p:sldId id="328" r:id="rId29"/>
    <p:sldId id="298" r:id="rId30"/>
    <p:sldId id="304" r:id="rId31"/>
    <p:sldId id="330" r:id="rId32"/>
    <p:sldId id="329" r:id="rId33"/>
    <p:sldId id="343" r:id="rId34"/>
    <p:sldId id="34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720"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Average speed (Mbps)</a:t>
            </a:r>
          </a:p>
        </c:rich>
      </c:tx>
      <c:overlay val="0"/>
      <c:spPr>
        <a:solidFill>
          <a:srgbClr val="FFFF00"/>
        </a:solidFill>
      </c:spPr>
    </c:title>
    <c:autoTitleDeleted val="0"/>
    <c:plotArea>
      <c:layout/>
      <c:barChart>
        <c:barDir val="col"/>
        <c:grouping val="clustered"/>
        <c:varyColors val="0"/>
        <c:ser>
          <c:idx val="0"/>
          <c:order val="0"/>
          <c:tx>
            <c:strRef>
              <c:f>Akamai!$C$52</c:f>
              <c:strCache>
                <c:ptCount val="1"/>
                <c:pt idx="0">
                  <c:v>Avg. Mbps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Akamai!$B$53:$B$67</c:f>
              <c:strCache>
                <c:ptCount val="15"/>
                <c:pt idx="0">
                  <c:v>South Korea</c:v>
                </c:pt>
                <c:pt idx="1">
                  <c:v>Hong Kong</c:v>
                </c:pt>
                <c:pt idx="2">
                  <c:v>Singapore</c:v>
                </c:pt>
                <c:pt idx="3">
                  <c:v>Japan</c:v>
                </c:pt>
                <c:pt idx="4">
                  <c:v>Taiwan</c:v>
                </c:pt>
                <c:pt idx="5">
                  <c:v>Thailand</c:v>
                </c:pt>
                <c:pt idx="6">
                  <c:v>New Zealand</c:v>
                </c:pt>
                <c:pt idx="7">
                  <c:v>Australia</c:v>
                </c:pt>
                <c:pt idx="8">
                  <c:v>Malaysia</c:v>
                </c:pt>
                <c:pt idx="9">
                  <c:v>Indonesia</c:v>
                </c:pt>
                <c:pt idx="10">
                  <c:v>Sri Lanka</c:v>
                </c:pt>
                <c:pt idx="11">
                  <c:v>China</c:v>
                </c:pt>
                <c:pt idx="12">
                  <c:v>Vietnam</c:v>
                </c:pt>
                <c:pt idx="13">
                  <c:v>Philippines</c:v>
                </c:pt>
                <c:pt idx="14">
                  <c:v>India</c:v>
                </c:pt>
              </c:strCache>
            </c:strRef>
          </c:cat>
          <c:val>
            <c:numRef>
              <c:f>Akamai!$C$53:$C$67</c:f>
              <c:numCache>
                <c:formatCode>0.0</c:formatCode>
                <c:ptCount val="15"/>
                <c:pt idx="0">
                  <c:v>27</c:v>
                </c:pt>
                <c:pt idx="1">
                  <c:v>19.5</c:v>
                </c:pt>
                <c:pt idx="2">
                  <c:v>17.2</c:v>
                </c:pt>
                <c:pt idx="3">
                  <c:v>17.100000000000001</c:v>
                </c:pt>
                <c:pt idx="4">
                  <c:v>15.6</c:v>
                </c:pt>
                <c:pt idx="5">
                  <c:v>13.7</c:v>
                </c:pt>
                <c:pt idx="6">
                  <c:v>10.6</c:v>
                </c:pt>
                <c:pt idx="7">
                  <c:v>8.5</c:v>
                </c:pt>
                <c:pt idx="8">
                  <c:v>6.8</c:v>
                </c:pt>
                <c:pt idx="9">
                  <c:v>5.9</c:v>
                </c:pt>
                <c:pt idx="10">
                  <c:v>5.7</c:v>
                </c:pt>
                <c:pt idx="11">
                  <c:v>5.2</c:v>
                </c:pt>
                <c:pt idx="12">
                  <c:v>5.0999999999999996</c:v>
                </c:pt>
                <c:pt idx="13">
                  <c:v>4.3</c:v>
                </c:pt>
                <c:pt idx="14">
                  <c:v>3.6</c:v>
                </c:pt>
              </c:numCache>
            </c:numRef>
          </c:val>
          <c:extLst>
            <c:ext xmlns:c16="http://schemas.microsoft.com/office/drawing/2014/chart" uri="{C3380CC4-5D6E-409C-BE32-E72D297353CC}">
              <c16:uniqueId val="{00000000-46A9-44C4-98B2-034EF6259865}"/>
            </c:ext>
          </c:extLst>
        </c:ser>
        <c:dLbls>
          <c:showLegendKey val="0"/>
          <c:showVal val="0"/>
          <c:showCatName val="0"/>
          <c:showSerName val="0"/>
          <c:showPercent val="0"/>
          <c:showBubbleSize val="0"/>
        </c:dLbls>
        <c:gapWidth val="150"/>
        <c:axId val="102938880"/>
        <c:axId val="102944768"/>
      </c:barChart>
      <c:catAx>
        <c:axId val="102938880"/>
        <c:scaling>
          <c:orientation val="minMax"/>
        </c:scaling>
        <c:delete val="0"/>
        <c:axPos val="b"/>
        <c:numFmt formatCode="General" sourceLinked="0"/>
        <c:majorTickMark val="out"/>
        <c:minorTickMark val="none"/>
        <c:tickLblPos val="nextTo"/>
        <c:crossAx val="102944768"/>
        <c:crosses val="autoZero"/>
        <c:auto val="1"/>
        <c:lblAlgn val="ctr"/>
        <c:lblOffset val="100"/>
        <c:noMultiLvlLbl val="0"/>
      </c:catAx>
      <c:valAx>
        <c:axId val="102944768"/>
        <c:scaling>
          <c:orientation val="minMax"/>
        </c:scaling>
        <c:delete val="1"/>
        <c:axPos val="l"/>
        <c:numFmt formatCode="0.0" sourceLinked="1"/>
        <c:majorTickMark val="out"/>
        <c:minorTickMark val="none"/>
        <c:tickLblPos val="nextTo"/>
        <c:crossAx val="10293888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solidFill>
          <a:srgbClr val="FFFF00"/>
        </a:solidFill>
      </c:spPr>
    </c:title>
    <c:autoTitleDeleted val="0"/>
    <c:plotArea>
      <c:layout/>
      <c:barChart>
        <c:barDir val="col"/>
        <c:grouping val="clustered"/>
        <c:varyColors val="0"/>
        <c:ser>
          <c:idx val="0"/>
          <c:order val="0"/>
          <c:tx>
            <c:strRef>
              <c:f>Akamai!$C$1</c:f>
              <c:strCache>
                <c:ptCount val="1"/>
                <c:pt idx="0">
                  <c:v>&gt;4 Mbps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Akamai!$B$2:$B$16</c:f>
              <c:strCache>
                <c:ptCount val="15"/>
                <c:pt idx="0">
                  <c:v>South Korea</c:v>
                </c:pt>
                <c:pt idx="1">
                  <c:v>Thailand</c:v>
                </c:pt>
                <c:pt idx="2">
                  <c:v>Hong Kong</c:v>
                </c:pt>
                <c:pt idx="3">
                  <c:v>Taiwan</c:v>
                </c:pt>
                <c:pt idx="4">
                  <c:v>Singapore</c:v>
                </c:pt>
                <c:pt idx="5">
                  <c:v>Japan</c:v>
                </c:pt>
                <c:pt idx="6">
                  <c:v>New Zealand</c:v>
                </c:pt>
                <c:pt idx="7">
                  <c:v>Sri Lanka</c:v>
                </c:pt>
                <c:pt idx="8">
                  <c:v>Australia</c:v>
                </c:pt>
                <c:pt idx="9">
                  <c:v>Malaysia</c:v>
                </c:pt>
                <c:pt idx="10">
                  <c:v>Indonesia</c:v>
                </c:pt>
                <c:pt idx="11">
                  <c:v>China</c:v>
                </c:pt>
                <c:pt idx="12">
                  <c:v>Vietnam</c:v>
                </c:pt>
                <c:pt idx="13">
                  <c:v>Philippines</c:v>
                </c:pt>
                <c:pt idx="14">
                  <c:v>India</c:v>
                </c:pt>
              </c:strCache>
            </c:strRef>
          </c:cat>
          <c:val>
            <c:numRef>
              <c:f>Akamai!$C$2:$C$16</c:f>
              <c:numCache>
                <c:formatCode>0%</c:formatCode>
                <c:ptCount val="15"/>
                <c:pt idx="0">
                  <c:v>0.97</c:v>
                </c:pt>
                <c:pt idx="1">
                  <c:v>0.96</c:v>
                </c:pt>
                <c:pt idx="2">
                  <c:v>0.93</c:v>
                </c:pt>
                <c:pt idx="3">
                  <c:v>0.93</c:v>
                </c:pt>
                <c:pt idx="4">
                  <c:v>0.93</c:v>
                </c:pt>
                <c:pt idx="5">
                  <c:v>0.92</c:v>
                </c:pt>
                <c:pt idx="6">
                  <c:v>0.9</c:v>
                </c:pt>
                <c:pt idx="7">
                  <c:v>0.83</c:v>
                </c:pt>
                <c:pt idx="8">
                  <c:v>0.75</c:v>
                </c:pt>
                <c:pt idx="9">
                  <c:v>0.66</c:v>
                </c:pt>
                <c:pt idx="10">
                  <c:v>0.66</c:v>
                </c:pt>
                <c:pt idx="11">
                  <c:v>0.63</c:v>
                </c:pt>
                <c:pt idx="12">
                  <c:v>0.56999999999999995</c:v>
                </c:pt>
                <c:pt idx="13">
                  <c:v>0.33</c:v>
                </c:pt>
                <c:pt idx="14">
                  <c:v>0.25</c:v>
                </c:pt>
              </c:numCache>
            </c:numRef>
          </c:val>
          <c:extLst>
            <c:ext xmlns:c16="http://schemas.microsoft.com/office/drawing/2014/chart" uri="{C3380CC4-5D6E-409C-BE32-E72D297353CC}">
              <c16:uniqueId val="{00000000-59F4-4EA3-A872-65E9BE35F021}"/>
            </c:ext>
          </c:extLst>
        </c:ser>
        <c:dLbls>
          <c:showLegendKey val="0"/>
          <c:showVal val="0"/>
          <c:showCatName val="0"/>
          <c:showSerName val="0"/>
          <c:showPercent val="0"/>
          <c:showBubbleSize val="0"/>
        </c:dLbls>
        <c:gapWidth val="150"/>
        <c:axId val="86403712"/>
        <c:axId val="101257600"/>
      </c:barChart>
      <c:catAx>
        <c:axId val="86403712"/>
        <c:scaling>
          <c:orientation val="minMax"/>
        </c:scaling>
        <c:delete val="0"/>
        <c:axPos val="b"/>
        <c:numFmt formatCode="General" sourceLinked="0"/>
        <c:majorTickMark val="out"/>
        <c:minorTickMark val="none"/>
        <c:tickLblPos val="nextTo"/>
        <c:crossAx val="101257600"/>
        <c:crosses val="autoZero"/>
        <c:auto val="1"/>
        <c:lblAlgn val="ctr"/>
        <c:lblOffset val="100"/>
        <c:noMultiLvlLbl val="0"/>
      </c:catAx>
      <c:valAx>
        <c:axId val="101257600"/>
        <c:scaling>
          <c:orientation val="minMax"/>
        </c:scaling>
        <c:delete val="1"/>
        <c:axPos val="l"/>
        <c:numFmt formatCode="0%" sourceLinked="1"/>
        <c:majorTickMark val="out"/>
        <c:minorTickMark val="none"/>
        <c:tickLblPos val="nextTo"/>
        <c:crossAx val="8640371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solidFill>
          <a:srgbClr val="FFFF00"/>
        </a:solidFill>
      </c:spPr>
    </c:title>
    <c:autoTitleDeleted val="0"/>
    <c:plotArea>
      <c:layout/>
      <c:barChart>
        <c:barDir val="col"/>
        <c:grouping val="clustered"/>
        <c:varyColors val="0"/>
        <c:ser>
          <c:idx val="0"/>
          <c:order val="0"/>
          <c:tx>
            <c:strRef>
              <c:f>Akamai!$C$18</c:f>
              <c:strCache>
                <c:ptCount val="1"/>
                <c:pt idx="0">
                  <c:v>&gt;10 Mbps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Akamai!$B$19:$B$33</c:f>
              <c:strCache>
                <c:ptCount val="15"/>
                <c:pt idx="0">
                  <c:v>South Korea</c:v>
                </c:pt>
                <c:pt idx="1">
                  <c:v>Singapore</c:v>
                </c:pt>
                <c:pt idx="2">
                  <c:v>Hong Kong</c:v>
                </c:pt>
                <c:pt idx="3">
                  <c:v>Japan</c:v>
                </c:pt>
                <c:pt idx="4">
                  <c:v>Thailand</c:v>
                </c:pt>
                <c:pt idx="5">
                  <c:v>Taiwan</c:v>
                </c:pt>
                <c:pt idx="6">
                  <c:v>New Zealand</c:v>
                </c:pt>
                <c:pt idx="7">
                  <c:v>Australia</c:v>
                </c:pt>
                <c:pt idx="8">
                  <c:v>Malaysia</c:v>
                </c:pt>
                <c:pt idx="9">
                  <c:v>Indonesia</c:v>
                </c:pt>
                <c:pt idx="10">
                  <c:v>Vietnam</c:v>
                </c:pt>
                <c:pt idx="11">
                  <c:v>Sri Lanka</c:v>
                </c:pt>
                <c:pt idx="12">
                  <c:v>India</c:v>
                </c:pt>
                <c:pt idx="13">
                  <c:v>Philippines</c:v>
                </c:pt>
                <c:pt idx="14">
                  <c:v>China</c:v>
                </c:pt>
              </c:strCache>
            </c:strRef>
          </c:cat>
          <c:val>
            <c:numRef>
              <c:f>Akamai!$C$19:$C$33</c:f>
              <c:numCache>
                <c:formatCode>0%</c:formatCode>
                <c:ptCount val="15"/>
                <c:pt idx="0">
                  <c:v>0.79</c:v>
                </c:pt>
                <c:pt idx="1">
                  <c:v>0.67</c:v>
                </c:pt>
                <c:pt idx="2">
                  <c:v>0.66</c:v>
                </c:pt>
                <c:pt idx="3">
                  <c:v>0.65</c:v>
                </c:pt>
                <c:pt idx="4">
                  <c:v>0.59</c:v>
                </c:pt>
                <c:pt idx="5">
                  <c:v>0.57999999999999996</c:v>
                </c:pt>
                <c:pt idx="6">
                  <c:v>0.33</c:v>
                </c:pt>
                <c:pt idx="7">
                  <c:v>0.22</c:v>
                </c:pt>
                <c:pt idx="8">
                  <c:v>0.16</c:v>
                </c:pt>
                <c:pt idx="9" formatCode="0.0%">
                  <c:v>8.2000000000000003E-2</c:v>
                </c:pt>
                <c:pt idx="10" formatCode="0.0%">
                  <c:v>6.4000000000000001E-2</c:v>
                </c:pt>
                <c:pt idx="11" formatCode="0.0%">
                  <c:v>6.2E-2</c:v>
                </c:pt>
                <c:pt idx="12" formatCode="0.0%">
                  <c:v>5.3999999999999999E-2</c:v>
                </c:pt>
                <c:pt idx="13" formatCode="0.0%">
                  <c:v>0.05</c:v>
                </c:pt>
                <c:pt idx="14" formatCode="0.0%">
                  <c:v>4.2999999999999997E-2</c:v>
                </c:pt>
              </c:numCache>
            </c:numRef>
          </c:val>
          <c:extLst>
            <c:ext xmlns:c16="http://schemas.microsoft.com/office/drawing/2014/chart" uri="{C3380CC4-5D6E-409C-BE32-E72D297353CC}">
              <c16:uniqueId val="{00000000-F614-4027-B32E-63C17F800B25}"/>
            </c:ext>
          </c:extLst>
        </c:ser>
        <c:dLbls>
          <c:showLegendKey val="0"/>
          <c:showVal val="0"/>
          <c:showCatName val="0"/>
          <c:showSerName val="0"/>
          <c:showPercent val="0"/>
          <c:showBubbleSize val="0"/>
        </c:dLbls>
        <c:gapWidth val="150"/>
        <c:axId val="101289984"/>
        <c:axId val="101291520"/>
      </c:barChart>
      <c:catAx>
        <c:axId val="101289984"/>
        <c:scaling>
          <c:orientation val="minMax"/>
        </c:scaling>
        <c:delete val="0"/>
        <c:axPos val="b"/>
        <c:numFmt formatCode="General" sourceLinked="0"/>
        <c:majorTickMark val="out"/>
        <c:minorTickMark val="none"/>
        <c:tickLblPos val="nextTo"/>
        <c:crossAx val="101291520"/>
        <c:crosses val="autoZero"/>
        <c:auto val="1"/>
        <c:lblAlgn val="ctr"/>
        <c:lblOffset val="100"/>
        <c:noMultiLvlLbl val="0"/>
      </c:catAx>
      <c:valAx>
        <c:axId val="101291520"/>
        <c:scaling>
          <c:orientation val="minMax"/>
        </c:scaling>
        <c:delete val="1"/>
        <c:axPos val="l"/>
        <c:numFmt formatCode="0%" sourceLinked="1"/>
        <c:majorTickMark val="out"/>
        <c:minorTickMark val="none"/>
        <c:tickLblPos val="nextTo"/>
        <c:crossAx val="10128998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solidFill>
          <a:srgbClr val="FFFF00"/>
        </a:solidFill>
      </c:spPr>
    </c:title>
    <c:autoTitleDeleted val="0"/>
    <c:plotArea>
      <c:layout/>
      <c:barChart>
        <c:barDir val="col"/>
        <c:grouping val="clustered"/>
        <c:varyColors val="0"/>
        <c:ser>
          <c:idx val="0"/>
          <c:order val="0"/>
          <c:tx>
            <c:strRef>
              <c:f>Akamai!$C$35</c:f>
              <c:strCache>
                <c:ptCount val="1"/>
                <c:pt idx="0">
                  <c:v>&gt;15 Mbps</c:v>
                </c:pt>
              </c:strCache>
            </c:strRef>
          </c:tx>
          <c:invertIfNegative val="0"/>
          <c:dLbls>
            <c:spPr>
              <a:noFill/>
              <a:ln>
                <a:noFill/>
              </a:ln>
              <a:effectLst/>
            </c:spPr>
            <c:txPr>
              <a:bodyPr rot="-5400000" vert="horz" wrap="square" lIns="38100" tIns="19050" rIns="38100" bIns="19050" anchor="ctr">
                <a:spAutoFit/>
              </a:bodyPr>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Akamai!$B$36:$B$50</c:f>
              <c:strCache>
                <c:ptCount val="15"/>
                <c:pt idx="0">
                  <c:v>South Korea</c:v>
                </c:pt>
                <c:pt idx="1">
                  <c:v>Hong Kong</c:v>
                </c:pt>
                <c:pt idx="2">
                  <c:v>Singapore</c:v>
                </c:pt>
                <c:pt idx="3">
                  <c:v>Japan</c:v>
                </c:pt>
                <c:pt idx="4">
                  <c:v>Taiwan</c:v>
                </c:pt>
                <c:pt idx="5">
                  <c:v>Thailand</c:v>
                </c:pt>
                <c:pt idx="6">
                  <c:v>New Zealand</c:v>
                </c:pt>
                <c:pt idx="7">
                  <c:v>Australia</c:v>
                </c:pt>
                <c:pt idx="8">
                  <c:v>Malaysia</c:v>
                </c:pt>
                <c:pt idx="9">
                  <c:v>Philippines</c:v>
                </c:pt>
                <c:pt idx="10">
                  <c:v>Indonesia</c:v>
                </c:pt>
                <c:pt idx="11">
                  <c:v>India</c:v>
                </c:pt>
                <c:pt idx="12">
                  <c:v>Sri Lanka</c:v>
                </c:pt>
                <c:pt idx="13">
                  <c:v>Vietnam</c:v>
                </c:pt>
                <c:pt idx="14">
                  <c:v>China</c:v>
                </c:pt>
              </c:strCache>
            </c:strRef>
          </c:cat>
          <c:val>
            <c:numRef>
              <c:f>Akamai!$C$36:$C$50</c:f>
              <c:numCache>
                <c:formatCode>0.0%</c:formatCode>
                <c:ptCount val="15"/>
                <c:pt idx="0">
                  <c:v>0.63</c:v>
                </c:pt>
                <c:pt idx="1">
                  <c:v>0.46</c:v>
                </c:pt>
                <c:pt idx="2">
                  <c:v>0.45</c:v>
                </c:pt>
                <c:pt idx="3">
                  <c:v>0.42</c:v>
                </c:pt>
                <c:pt idx="4">
                  <c:v>0.34</c:v>
                </c:pt>
                <c:pt idx="5">
                  <c:v>0.3</c:v>
                </c:pt>
                <c:pt idx="6">
                  <c:v>0.16</c:v>
                </c:pt>
                <c:pt idx="7">
                  <c:v>9.7000000000000003E-2</c:v>
                </c:pt>
                <c:pt idx="8">
                  <c:v>0.05</c:v>
                </c:pt>
                <c:pt idx="9">
                  <c:v>2.1000000000000001E-2</c:v>
                </c:pt>
                <c:pt idx="10">
                  <c:v>2.1000000000000001E-2</c:v>
                </c:pt>
                <c:pt idx="11">
                  <c:v>0.02</c:v>
                </c:pt>
                <c:pt idx="12">
                  <c:v>1.6E-2</c:v>
                </c:pt>
                <c:pt idx="13">
                  <c:v>1.2999999999999999E-2</c:v>
                </c:pt>
                <c:pt idx="14" formatCode="0.00%">
                  <c:v>6.0000000000000001E-3</c:v>
                </c:pt>
              </c:numCache>
            </c:numRef>
          </c:val>
          <c:extLst>
            <c:ext xmlns:c16="http://schemas.microsoft.com/office/drawing/2014/chart" uri="{C3380CC4-5D6E-409C-BE32-E72D297353CC}">
              <c16:uniqueId val="{00000000-2795-453B-AD80-4C54C7678991}"/>
            </c:ext>
          </c:extLst>
        </c:ser>
        <c:dLbls>
          <c:showLegendKey val="0"/>
          <c:showVal val="0"/>
          <c:showCatName val="0"/>
          <c:showSerName val="0"/>
          <c:showPercent val="0"/>
          <c:showBubbleSize val="0"/>
        </c:dLbls>
        <c:gapWidth val="150"/>
        <c:axId val="102914304"/>
        <c:axId val="102928384"/>
      </c:barChart>
      <c:catAx>
        <c:axId val="102914304"/>
        <c:scaling>
          <c:orientation val="minMax"/>
        </c:scaling>
        <c:delete val="0"/>
        <c:axPos val="b"/>
        <c:numFmt formatCode="General" sourceLinked="0"/>
        <c:majorTickMark val="out"/>
        <c:minorTickMark val="none"/>
        <c:tickLblPos val="nextTo"/>
        <c:crossAx val="102928384"/>
        <c:crosses val="autoZero"/>
        <c:auto val="1"/>
        <c:lblAlgn val="ctr"/>
        <c:lblOffset val="100"/>
        <c:noMultiLvlLbl val="0"/>
      </c:catAx>
      <c:valAx>
        <c:axId val="102928384"/>
        <c:scaling>
          <c:orientation val="minMax"/>
        </c:scaling>
        <c:delete val="1"/>
        <c:axPos val="l"/>
        <c:numFmt formatCode="0.0%" sourceLinked="1"/>
        <c:majorTickMark val="out"/>
        <c:minorTickMark val="none"/>
        <c:tickLblPos val="nextTo"/>
        <c:crossAx val="102914304"/>
        <c:crosses val="autoZero"/>
        <c:crossBetween val="between"/>
      </c:valAx>
      <c:spPr>
        <a:noFill/>
        <a:ln w="25400">
          <a:noFill/>
        </a:ln>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Average speed in Asia Pacific (</a:t>
            </a:r>
            <a:r>
              <a:rPr lang="en-US" dirty="0" err="1"/>
              <a:t>Mbps</a:t>
            </a:r>
            <a:r>
              <a:rPr lang="en-US" dirty="0"/>
              <a:t>)</a:t>
            </a:r>
          </a:p>
        </c:rich>
      </c:tx>
      <c:overlay val="0"/>
      <c:spPr>
        <a:solidFill>
          <a:srgbClr val="FFFF00"/>
        </a:solidFill>
      </c:spPr>
    </c:title>
    <c:autoTitleDeleted val="0"/>
    <c:plotArea>
      <c:layout/>
      <c:barChart>
        <c:barDir val="col"/>
        <c:grouping val="clustered"/>
        <c:varyColors val="0"/>
        <c:ser>
          <c:idx val="0"/>
          <c:order val="0"/>
          <c:tx>
            <c:strRef>
              <c:f>Akamai!$C$52</c:f>
              <c:strCache>
                <c:ptCount val="1"/>
                <c:pt idx="0">
                  <c:v>Avg. Mbps</c:v>
                </c:pt>
              </c:strCache>
            </c:strRef>
          </c:tx>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Akamai!$B$53:$B$67</c:f>
              <c:strCache>
                <c:ptCount val="15"/>
                <c:pt idx="0">
                  <c:v>South Korea</c:v>
                </c:pt>
                <c:pt idx="1">
                  <c:v>Hong Kong</c:v>
                </c:pt>
                <c:pt idx="2">
                  <c:v>Singapore</c:v>
                </c:pt>
                <c:pt idx="3">
                  <c:v>Japan</c:v>
                </c:pt>
                <c:pt idx="4">
                  <c:v>Taiwan</c:v>
                </c:pt>
                <c:pt idx="5">
                  <c:v>Thailand</c:v>
                </c:pt>
                <c:pt idx="6">
                  <c:v>New Zealand</c:v>
                </c:pt>
                <c:pt idx="7">
                  <c:v>Australia</c:v>
                </c:pt>
                <c:pt idx="8">
                  <c:v>Malaysia</c:v>
                </c:pt>
                <c:pt idx="9">
                  <c:v>Indonesia</c:v>
                </c:pt>
                <c:pt idx="10">
                  <c:v>Sri Lanka</c:v>
                </c:pt>
                <c:pt idx="11">
                  <c:v>China</c:v>
                </c:pt>
                <c:pt idx="12">
                  <c:v>Vietnam</c:v>
                </c:pt>
                <c:pt idx="13">
                  <c:v>Philippines</c:v>
                </c:pt>
                <c:pt idx="14">
                  <c:v>India</c:v>
                </c:pt>
              </c:strCache>
            </c:strRef>
          </c:cat>
          <c:val>
            <c:numRef>
              <c:f>Akamai!$C$53:$C$67</c:f>
              <c:numCache>
                <c:formatCode>0.0</c:formatCode>
                <c:ptCount val="15"/>
                <c:pt idx="0">
                  <c:v>27</c:v>
                </c:pt>
                <c:pt idx="1">
                  <c:v>19.5</c:v>
                </c:pt>
                <c:pt idx="2">
                  <c:v>17.2</c:v>
                </c:pt>
                <c:pt idx="3">
                  <c:v>17.100000000000001</c:v>
                </c:pt>
                <c:pt idx="4">
                  <c:v>15.6</c:v>
                </c:pt>
                <c:pt idx="5">
                  <c:v>13.7</c:v>
                </c:pt>
                <c:pt idx="6">
                  <c:v>10.6</c:v>
                </c:pt>
                <c:pt idx="7">
                  <c:v>8.5</c:v>
                </c:pt>
                <c:pt idx="8">
                  <c:v>6.8</c:v>
                </c:pt>
                <c:pt idx="9">
                  <c:v>5.9</c:v>
                </c:pt>
                <c:pt idx="10">
                  <c:v>5.7</c:v>
                </c:pt>
                <c:pt idx="11">
                  <c:v>5.2</c:v>
                </c:pt>
                <c:pt idx="12">
                  <c:v>5.0999999999999996</c:v>
                </c:pt>
                <c:pt idx="13">
                  <c:v>4.3</c:v>
                </c:pt>
                <c:pt idx="14">
                  <c:v>3.6</c:v>
                </c:pt>
              </c:numCache>
            </c:numRef>
          </c:val>
          <c:extLst>
            <c:ext xmlns:c16="http://schemas.microsoft.com/office/drawing/2014/chart" uri="{C3380CC4-5D6E-409C-BE32-E72D297353CC}">
              <c16:uniqueId val="{00000000-1A4C-4034-BD28-8BC762FECABB}"/>
            </c:ext>
          </c:extLst>
        </c:ser>
        <c:dLbls>
          <c:showLegendKey val="0"/>
          <c:showVal val="0"/>
          <c:showCatName val="0"/>
          <c:showSerName val="0"/>
          <c:showPercent val="0"/>
          <c:showBubbleSize val="0"/>
        </c:dLbls>
        <c:gapWidth val="150"/>
        <c:axId val="102938880"/>
        <c:axId val="102944768"/>
      </c:barChart>
      <c:catAx>
        <c:axId val="102938880"/>
        <c:scaling>
          <c:orientation val="minMax"/>
        </c:scaling>
        <c:delete val="0"/>
        <c:axPos val="b"/>
        <c:numFmt formatCode="General" sourceLinked="0"/>
        <c:majorTickMark val="out"/>
        <c:minorTickMark val="none"/>
        <c:tickLblPos val="nextTo"/>
        <c:txPr>
          <a:bodyPr/>
          <a:lstStyle/>
          <a:p>
            <a:pPr>
              <a:defRPr b="1"/>
            </a:pPr>
            <a:endParaRPr lang="en-US"/>
          </a:p>
        </c:txPr>
        <c:crossAx val="102944768"/>
        <c:crosses val="autoZero"/>
        <c:auto val="1"/>
        <c:lblAlgn val="ctr"/>
        <c:lblOffset val="100"/>
        <c:noMultiLvlLbl val="0"/>
      </c:catAx>
      <c:valAx>
        <c:axId val="102944768"/>
        <c:scaling>
          <c:orientation val="minMax"/>
        </c:scaling>
        <c:delete val="1"/>
        <c:axPos val="l"/>
        <c:numFmt formatCode="0.0" sourceLinked="1"/>
        <c:majorTickMark val="out"/>
        <c:minorTickMark val="none"/>
        <c:tickLblPos val="nextTo"/>
        <c:crossAx val="10293888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u="none" strike="noStrike" baseline="0" dirty="0"/>
              <a:t>Average speed in Europe (</a:t>
            </a:r>
            <a:r>
              <a:rPr lang="en-US" sz="1800" b="1" i="0" u="none" strike="noStrike" baseline="0" dirty="0" err="1"/>
              <a:t>Mbps</a:t>
            </a:r>
            <a:r>
              <a:rPr lang="en-US" sz="1800" b="1" i="0" u="none" strike="noStrike" baseline="0" dirty="0"/>
              <a:t>)</a:t>
            </a:r>
            <a:endParaRPr lang="en-US" dirty="0"/>
          </a:p>
        </c:rich>
      </c:tx>
      <c:overlay val="0"/>
      <c:spPr>
        <a:solidFill>
          <a:srgbClr val="FFFF00"/>
        </a:solidFill>
      </c:spPr>
    </c:title>
    <c:autoTitleDeleted val="0"/>
    <c:plotArea>
      <c:layout/>
      <c:barChart>
        <c:barDir val="col"/>
        <c:grouping val="clustered"/>
        <c:varyColors val="0"/>
        <c:ser>
          <c:idx val="0"/>
          <c:order val="0"/>
          <c:tx>
            <c:strRef>
              <c:f>Akamai!$C$69</c:f>
              <c:strCache>
                <c:ptCount val="1"/>
                <c:pt idx="0">
                  <c:v>Avg. Mbps</c:v>
                </c:pt>
              </c:strCache>
            </c:strRef>
          </c:tx>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Akamai!$B$70:$B$84</c:f>
              <c:strCache>
                <c:ptCount val="15"/>
                <c:pt idx="0">
                  <c:v>Norway</c:v>
                </c:pt>
                <c:pt idx="1">
                  <c:v>Sweden</c:v>
                </c:pt>
                <c:pt idx="2">
                  <c:v>Switzerland</c:v>
                </c:pt>
                <c:pt idx="3">
                  <c:v>Finland</c:v>
                </c:pt>
                <c:pt idx="4">
                  <c:v>Netherlands</c:v>
                </c:pt>
                <c:pt idx="5">
                  <c:v>Latvia</c:v>
                </c:pt>
                <c:pt idx="6">
                  <c:v>Denmark</c:v>
                </c:pt>
                <c:pt idx="7">
                  <c:v>Czech Republic</c:v>
                </c:pt>
                <c:pt idx="8">
                  <c:v>Belgium</c:v>
                </c:pt>
                <c:pt idx="9">
                  <c:v>Bulgaria</c:v>
                </c:pt>
                <c:pt idx="10">
                  <c:v>Romania</c:v>
                </c:pt>
                <c:pt idx="11">
                  <c:v>United Kingdom</c:v>
                </c:pt>
                <c:pt idx="12">
                  <c:v>Spain</c:v>
                </c:pt>
                <c:pt idx="13">
                  <c:v>Lithuania</c:v>
                </c:pt>
                <c:pt idx="14">
                  <c:v>Slovenia</c:v>
                </c:pt>
              </c:strCache>
            </c:strRef>
          </c:cat>
          <c:val>
            <c:numRef>
              <c:f>Akamai!$C$70:$C$84</c:f>
              <c:numCache>
                <c:formatCode>0.0</c:formatCode>
                <c:ptCount val="15"/>
                <c:pt idx="0">
                  <c:v>20</c:v>
                </c:pt>
                <c:pt idx="1">
                  <c:v>19.7</c:v>
                </c:pt>
                <c:pt idx="2">
                  <c:v>18.399999999999999</c:v>
                </c:pt>
                <c:pt idx="3">
                  <c:v>17.600000000000001</c:v>
                </c:pt>
                <c:pt idx="4">
                  <c:v>17.3</c:v>
                </c:pt>
                <c:pt idx="5">
                  <c:v>16.899999999999999</c:v>
                </c:pt>
                <c:pt idx="6">
                  <c:v>16.600000000000001</c:v>
                </c:pt>
                <c:pt idx="7">
                  <c:v>15.9</c:v>
                </c:pt>
                <c:pt idx="8">
                  <c:v>15.5</c:v>
                </c:pt>
                <c:pt idx="9">
                  <c:v>15.5</c:v>
                </c:pt>
                <c:pt idx="10">
                  <c:v>14.9</c:v>
                </c:pt>
                <c:pt idx="11">
                  <c:v>14.9</c:v>
                </c:pt>
                <c:pt idx="12">
                  <c:v>14.5</c:v>
                </c:pt>
                <c:pt idx="13">
                  <c:v>14.3</c:v>
                </c:pt>
                <c:pt idx="14">
                  <c:v>14.1</c:v>
                </c:pt>
              </c:numCache>
            </c:numRef>
          </c:val>
          <c:extLst>
            <c:ext xmlns:c16="http://schemas.microsoft.com/office/drawing/2014/chart" uri="{C3380CC4-5D6E-409C-BE32-E72D297353CC}">
              <c16:uniqueId val="{00000000-3963-450E-94B6-201CC8CAAA2D}"/>
            </c:ext>
          </c:extLst>
        </c:ser>
        <c:dLbls>
          <c:showLegendKey val="0"/>
          <c:showVal val="0"/>
          <c:showCatName val="0"/>
          <c:showSerName val="0"/>
          <c:showPercent val="0"/>
          <c:showBubbleSize val="0"/>
        </c:dLbls>
        <c:gapWidth val="150"/>
        <c:axId val="130309504"/>
        <c:axId val="159662080"/>
      </c:barChart>
      <c:catAx>
        <c:axId val="130309504"/>
        <c:scaling>
          <c:orientation val="minMax"/>
        </c:scaling>
        <c:delete val="0"/>
        <c:axPos val="b"/>
        <c:numFmt formatCode="General" sourceLinked="0"/>
        <c:majorTickMark val="out"/>
        <c:minorTickMark val="none"/>
        <c:tickLblPos val="nextTo"/>
        <c:txPr>
          <a:bodyPr/>
          <a:lstStyle/>
          <a:p>
            <a:pPr>
              <a:defRPr b="1"/>
            </a:pPr>
            <a:endParaRPr lang="en-US"/>
          </a:p>
        </c:txPr>
        <c:crossAx val="159662080"/>
        <c:crosses val="autoZero"/>
        <c:auto val="1"/>
        <c:lblAlgn val="ctr"/>
        <c:lblOffset val="100"/>
        <c:noMultiLvlLbl val="0"/>
      </c:catAx>
      <c:valAx>
        <c:axId val="159662080"/>
        <c:scaling>
          <c:orientation val="minMax"/>
        </c:scaling>
        <c:delete val="1"/>
        <c:axPos val="l"/>
        <c:numFmt formatCode="0.0" sourceLinked="1"/>
        <c:majorTickMark val="out"/>
        <c:minorTickMark val="none"/>
        <c:tickLblPos val="nextTo"/>
        <c:crossAx val="130309504"/>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72484689413823E-2"/>
          <c:y val="0"/>
          <c:w val="0.93870111548556434"/>
          <c:h val="0.81257707786526689"/>
        </c:manualLayout>
      </c:layout>
      <c:barChart>
        <c:barDir val="col"/>
        <c:grouping val="clustered"/>
        <c:varyColors val="0"/>
        <c:ser>
          <c:idx val="0"/>
          <c:order val="0"/>
          <c:spPr>
            <a:solidFill>
              <a:schemeClr val="accent1"/>
            </a:solidFill>
            <a:ln>
              <a:noFill/>
            </a:ln>
            <a:effectLst/>
          </c:spPr>
          <c:invertIfNegative val="0"/>
          <c:dPt>
            <c:idx val="15"/>
            <c:invertIfNegative val="0"/>
            <c:bubble3D val="0"/>
            <c:spPr>
              <a:solidFill>
                <a:schemeClr val="tx1"/>
              </a:solidFill>
              <a:ln>
                <a:noFill/>
              </a:ln>
              <a:effectLst/>
            </c:spPr>
            <c:extLst>
              <c:ext xmlns:c16="http://schemas.microsoft.com/office/drawing/2014/chart" uri="{C3380CC4-5D6E-409C-BE32-E72D297353CC}">
                <c16:uniqueId val="{00000001-2DD3-4F45-816F-5D689B81CE4C}"/>
              </c:ext>
            </c:extLst>
          </c:dPt>
          <c:dPt>
            <c:idx val="16"/>
            <c:invertIfNegative val="0"/>
            <c:bubble3D val="0"/>
            <c:spPr>
              <a:solidFill>
                <a:schemeClr val="tx1"/>
              </a:solidFill>
              <a:ln>
                <a:noFill/>
              </a:ln>
              <a:effectLst/>
            </c:spPr>
            <c:extLst>
              <c:ext xmlns:c16="http://schemas.microsoft.com/office/drawing/2014/chart" uri="{C3380CC4-5D6E-409C-BE32-E72D297353CC}">
                <c16:uniqueId val="{00000002-2DD3-4F45-816F-5D689B81CE4C}"/>
              </c:ext>
            </c:extLst>
          </c:dPt>
          <c:dPt>
            <c:idx val="17"/>
            <c:invertIfNegative val="0"/>
            <c:bubble3D val="0"/>
            <c:spPr>
              <a:solidFill>
                <a:schemeClr val="tx1"/>
              </a:solidFill>
              <a:ln>
                <a:noFill/>
              </a:ln>
              <a:effectLst/>
            </c:spPr>
            <c:extLst>
              <c:ext xmlns:c16="http://schemas.microsoft.com/office/drawing/2014/chart" uri="{C3380CC4-5D6E-409C-BE32-E72D297353CC}">
                <c16:uniqueId val="{00000003-2DD3-4F45-816F-5D689B81CE4C}"/>
              </c:ext>
            </c:extLst>
          </c:dPt>
          <c:dPt>
            <c:idx val="18"/>
            <c:invertIfNegative val="0"/>
            <c:bubble3D val="0"/>
            <c:spPr>
              <a:solidFill>
                <a:schemeClr val="tx1"/>
              </a:solidFill>
              <a:ln>
                <a:noFill/>
              </a:ln>
              <a:effectLst/>
            </c:spPr>
            <c:extLst>
              <c:ext xmlns:c16="http://schemas.microsoft.com/office/drawing/2014/chart" uri="{C3380CC4-5D6E-409C-BE32-E72D297353CC}">
                <c16:uniqueId val="{00000004-2DD3-4F45-816F-5D689B81CE4C}"/>
              </c:ext>
            </c:extLst>
          </c:dPt>
          <c:dPt>
            <c:idx val="19"/>
            <c:invertIfNegative val="0"/>
            <c:bubble3D val="0"/>
            <c:spPr>
              <a:solidFill>
                <a:schemeClr val="tx1"/>
              </a:solidFill>
              <a:ln>
                <a:noFill/>
              </a:ln>
              <a:effectLst/>
            </c:spPr>
            <c:extLst>
              <c:ext xmlns:c16="http://schemas.microsoft.com/office/drawing/2014/chart" uri="{C3380CC4-5D6E-409C-BE32-E72D297353CC}">
                <c16:uniqueId val="{00000005-2DD3-4F45-816F-5D689B81CE4C}"/>
              </c:ext>
            </c:extLst>
          </c:dPt>
          <c:dPt>
            <c:idx val="20"/>
            <c:invertIfNegative val="0"/>
            <c:bubble3D val="0"/>
            <c:spPr>
              <a:solidFill>
                <a:schemeClr val="tx1"/>
              </a:solidFill>
              <a:ln>
                <a:noFill/>
              </a:ln>
              <a:effectLst/>
            </c:spPr>
            <c:extLst>
              <c:ext xmlns:c16="http://schemas.microsoft.com/office/drawing/2014/chart" uri="{C3380CC4-5D6E-409C-BE32-E72D297353CC}">
                <c16:uniqueId val="{00000006-2DD3-4F45-816F-5D689B81CE4C}"/>
              </c:ext>
            </c:extLst>
          </c:dPt>
          <c:dPt>
            <c:idx val="21"/>
            <c:invertIfNegative val="0"/>
            <c:bubble3D val="0"/>
            <c:spPr>
              <a:solidFill>
                <a:schemeClr val="tx1"/>
              </a:solidFill>
              <a:ln>
                <a:noFill/>
              </a:ln>
              <a:effectLst/>
            </c:spPr>
            <c:extLst>
              <c:ext xmlns:c16="http://schemas.microsoft.com/office/drawing/2014/chart" uri="{C3380CC4-5D6E-409C-BE32-E72D297353CC}">
                <c16:uniqueId val="{00000007-2DD3-4F45-816F-5D689B81CE4C}"/>
              </c:ext>
            </c:extLst>
          </c:dPt>
          <c:dPt>
            <c:idx val="22"/>
            <c:invertIfNegative val="0"/>
            <c:bubble3D val="0"/>
            <c:spPr>
              <a:solidFill>
                <a:schemeClr val="tx1"/>
              </a:solidFill>
              <a:ln>
                <a:noFill/>
              </a:ln>
              <a:effectLst/>
            </c:spPr>
            <c:extLst>
              <c:ext xmlns:c16="http://schemas.microsoft.com/office/drawing/2014/chart" uri="{C3380CC4-5D6E-409C-BE32-E72D297353CC}">
                <c16:uniqueId val="{00000008-2DD3-4F45-816F-5D689B81CE4C}"/>
              </c:ext>
            </c:extLst>
          </c:dPt>
          <c:dPt>
            <c:idx val="23"/>
            <c:invertIfNegative val="0"/>
            <c:bubble3D val="0"/>
            <c:spPr>
              <a:solidFill>
                <a:schemeClr val="tx1"/>
              </a:solidFill>
              <a:ln>
                <a:noFill/>
              </a:ln>
              <a:effectLst/>
            </c:spPr>
            <c:extLst>
              <c:ext xmlns:c16="http://schemas.microsoft.com/office/drawing/2014/chart" uri="{C3380CC4-5D6E-409C-BE32-E72D297353CC}">
                <c16:uniqueId val="{00000009-2DD3-4F45-816F-5D689B81CE4C}"/>
              </c:ext>
            </c:extLst>
          </c:dPt>
          <c:dLbls>
            <c:spPr>
              <a:noFill/>
              <a:ln>
                <a:noFill/>
              </a:ln>
              <a:effectLst/>
            </c:spPr>
            <c:txPr>
              <a:bodyPr rot="-5400000" spcFirstLastPara="1" vertOverflow="ellipsis" wrap="square" anchor="ctr" anchorCtr="1"/>
              <a:lstStyle/>
              <a:p>
                <a:pPr>
                  <a:defRPr sz="1400" b="1"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Prices!$A$41:$A$64</c:f>
              <c:strCache>
                <c:ptCount val="24"/>
                <c:pt idx="0">
                  <c:v>Amsterdam</c:v>
                </c:pt>
                <c:pt idx="1">
                  <c:v>Paris</c:v>
                </c:pt>
                <c:pt idx="2">
                  <c:v>Frankfurt</c:v>
                </c:pt>
                <c:pt idx="3">
                  <c:v>Oslo</c:v>
                </c:pt>
                <c:pt idx="4">
                  <c:v>Dallas</c:v>
                </c:pt>
                <c:pt idx="5">
                  <c:v>London</c:v>
                </c:pt>
                <c:pt idx="6">
                  <c:v>Moscow</c:v>
                </c:pt>
                <c:pt idx="7">
                  <c:v>New York</c:v>
                </c:pt>
                <c:pt idx="8">
                  <c:v>Milan</c:v>
                </c:pt>
                <c:pt idx="9">
                  <c:v>Chicago</c:v>
                </c:pt>
                <c:pt idx="10">
                  <c:v>Los Angeles</c:v>
                </c:pt>
                <c:pt idx="11">
                  <c:v>Miami</c:v>
                </c:pt>
                <c:pt idx="12">
                  <c:v>Washington</c:v>
                </c:pt>
                <c:pt idx="13">
                  <c:v>Toronto</c:v>
                </c:pt>
                <c:pt idx="14">
                  <c:v>Istanbul</c:v>
                </c:pt>
                <c:pt idx="15">
                  <c:v>Tokyo</c:v>
                </c:pt>
                <c:pt idx="16">
                  <c:v>Hong Kong</c:v>
                </c:pt>
                <c:pt idx="17">
                  <c:v>Singapore</c:v>
                </c:pt>
                <c:pt idx="18">
                  <c:v>Seoul</c:v>
                </c:pt>
                <c:pt idx="19">
                  <c:v>Taipei</c:v>
                </c:pt>
                <c:pt idx="20">
                  <c:v>Kuala Lumpur</c:v>
                </c:pt>
                <c:pt idx="21">
                  <c:v>Jakarta</c:v>
                </c:pt>
                <c:pt idx="22">
                  <c:v>Mumbai</c:v>
                </c:pt>
                <c:pt idx="23">
                  <c:v>Bangkok</c:v>
                </c:pt>
              </c:strCache>
            </c:strRef>
          </c:cat>
          <c:val>
            <c:numRef>
              <c:f>Prices!$B$41:$B$64</c:f>
              <c:numCache>
                <c:formatCode>"$"#,##0.00</c:formatCode>
                <c:ptCount val="24"/>
                <c:pt idx="0">
                  <c:v>0.71871101834514151</c:v>
                </c:pt>
                <c:pt idx="1">
                  <c:v>0.73067468800000013</c:v>
                </c:pt>
                <c:pt idx="2">
                  <c:v>0.77377029266249997</c:v>
                </c:pt>
                <c:pt idx="3">
                  <c:v>0.90636341157179556</c:v>
                </c:pt>
                <c:pt idx="4">
                  <c:v>1</c:v>
                </c:pt>
                <c:pt idx="5">
                  <c:v>1</c:v>
                </c:pt>
                <c:pt idx="6">
                  <c:v>1</c:v>
                </c:pt>
                <c:pt idx="7">
                  <c:v>1</c:v>
                </c:pt>
                <c:pt idx="8">
                  <c:v>1.0389565304810913</c:v>
                </c:pt>
                <c:pt idx="9">
                  <c:v>1.1000000000000001</c:v>
                </c:pt>
                <c:pt idx="10">
                  <c:v>1.1000000000000001</c:v>
                </c:pt>
                <c:pt idx="11">
                  <c:v>1.2</c:v>
                </c:pt>
                <c:pt idx="12">
                  <c:v>1.2</c:v>
                </c:pt>
                <c:pt idx="13">
                  <c:v>1.2739028052992729</c:v>
                </c:pt>
                <c:pt idx="14">
                  <c:v>1.53</c:v>
                </c:pt>
                <c:pt idx="15">
                  <c:v>3</c:v>
                </c:pt>
                <c:pt idx="16">
                  <c:v>3.1507624960402509</c:v>
                </c:pt>
                <c:pt idx="17">
                  <c:v>3.1507624960402509</c:v>
                </c:pt>
                <c:pt idx="18">
                  <c:v>5</c:v>
                </c:pt>
                <c:pt idx="19">
                  <c:v>5.4089999999999998</c:v>
                </c:pt>
                <c:pt idx="20">
                  <c:v>8</c:v>
                </c:pt>
                <c:pt idx="21">
                  <c:v>9</c:v>
                </c:pt>
                <c:pt idx="22">
                  <c:v>9.25</c:v>
                </c:pt>
                <c:pt idx="23">
                  <c:v>10</c:v>
                </c:pt>
              </c:numCache>
            </c:numRef>
          </c:val>
          <c:extLst>
            <c:ext xmlns:c16="http://schemas.microsoft.com/office/drawing/2014/chart" uri="{C3380CC4-5D6E-409C-BE32-E72D297353CC}">
              <c16:uniqueId val="{00000000-2DD3-4F45-816F-5D689B81CE4C}"/>
            </c:ext>
          </c:extLst>
        </c:ser>
        <c:dLbls>
          <c:showLegendKey val="0"/>
          <c:showVal val="0"/>
          <c:showCatName val="0"/>
          <c:showSerName val="0"/>
          <c:showPercent val="0"/>
          <c:showBubbleSize val="0"/>
        </c:dLbls>
        <c:gapWidth val="219"/>
        <c:overlap val="-27"/>
        <c:axId val="590661968"/>
        <c:axId val="590662296"/>
      </c:barChart>
      <c:catAx>
        <c:axId val="59066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90662296"/>
        <c:crosses val="autoZero"/>
        <c:auto val="1"/>
        <c:lblAlgn val="ctr"/>
        <c:lblOffset val="100"/>
        <c:noMultiLvlLbl val="0"/>
      </c:catAx>
      <c:valAx>
        <c:axId val="590662296"/>
        <c:scaling>
          <c:orientation val="minMax"/>
        </c:scaling>
        <c:delete val="1"/>
        <c:axPos val="l"/>
        <c:numFmt formatCode="&quot;$&quot;#,##0.00" sourceLinked="1"/>
        <c:majorTickMark val="none"/>
        <c:minorTickMark val="none"/>
        <c:tickLblPos val="nextTo"/>
        <c:crossAx val="59066196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BF330F-D04E-43EE-8CA4-A21870DCD34B}" type="datetimeFigureOut">
              <a:rPr lang="en-US" smtClean="0"/>
              <a:t>3/5/2017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755B9-4032-4C9A-B31E-EEF5812957FD}" type="slidenum">
              <a:rPr lang="en-US" smtClean="0"/>
              <a:t>‹#›</a:t>
            </a:fld>
            <a:endParaRPr lang="en-US"/>
          </a:p>
        </p:txBody>
      </p:sp>
    </p:spTree>
    <p:extLst>
      <p:ext uri="{BB962C8B-B14F-4D97-AF65-F5344CB8AC3E}">
        <p14:creationId xmlns:p14="http://schemas.microsoft.com/office/powerpoint/2010/main" val="2629521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is variation all over</a:t>
            </a:r>
            <a:r>
              <a:rPr lang="en-US" baseline="0" dirty="0"/>
              <a:t> the world. Trans-Pac and Intra-Asia prices have come down quite a bit over the last handful of years. </a:t>
            </a:r>
            <a:r>
              <a:rPr lang="en-US" baseline="0" dirty="0" err="1"/>
              <a:t>Compariatively</a:t>
            </a:r>
            <a:r>
              <a:rPr lang="en-US" baseline="0" dirty="0"/>
              <a:t>, capacity to Australia and NZ and to India is expensive. </a:t>
            </a:r>
            <a:endParaRPr lang="en-US" dirty="0"/>
          </a:p>
        </p:txBody>
      </p:sp>
      <p:sp>
        <p:nvSpPr>
          <p:cNvPr id="4" name="Slide Number Placeholder 3"/>
          <p:cNvSpPr>
            <a:spLocks noGrp="1"/>
          </p:cNvSpPr>
          <p:nvPr>
            <p:ph type="sldNum" sz="quarter" idx="10"/>
          </p:nvPr>
        </p:nvSpPr>
        <p:spPr/>
        <p:txBody>
          <a:bodyPr/>
          <a:lstStyle/>
          <a:p>
            <a:pPr>
              <a:defRPr/>
            </a:pPr>
            <a:fld id="{47B5C568-5C68-4EF2-98FA-4EE4DE2F5592}" type="slidenum">
              <a:rPr lang="en-US" altLang="zh-CN" smtClean="0"/>
              <a:pPr>
                <a:defRPr/>
              </a:pPr>
              <a:t>21</a:t>
            </a:fld>
            <a:endParaRPr lang="en-US" altLang="zh-CN"/>
          </a:p>
        </p:txBody>
      </p:sp>
    </p:spTree>
    <p:extLst>
      <p:ext uri="{BB962C8B-B14F-4D97-AF65-F5344CB8AC3E}">
        <p14:creationId xmlns:p14="http://schemas.microsoft.com/office/powerpoint/2010/main" val="3831773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EC96D5-890C-40A6-AF1A-C12CA77A06D4}" type="datetimeFigureOut">
              <a:rPr lang="en-US" smtClean="0"/>
              <a:t>3/5/2017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30A21-46B6-4EE3-A6BF-CACBA9658BB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C96D5-890C-40A6-AF1A-C12CA77A06D4}" type="datetimeFigureOut">
              <a:rPr lang="en-US" smtClean="0"/>
              <a:t>3/5/2017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30A21-46B6-4EE3-A6BF-CACBA9658BB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C96D5-890C-40A6-AF1A-C12CA77A06D4}" type="datetimeFigureOut">
              <a:rPr lang="en-US" smtClean="0"/>
              <a:t>3/5/2017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30A21-46B6-4EE3-A6BF-CACBA9658BB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369035"/>
            <a:ext cx="7632700" cy="74578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95364506"/>
      </p:ext>
    </p:extLst>
  </p:cSld>
  <p:clrMapOvr>
    <a:masterClrMapping/>
  </p:clrMapOvr>
  <p:transition advClick="0" advTm="8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C96D5-890C-40A6-AF1A-C12CA77A06D4}" type="datetimeFigureOut">
              <a:rPr lang="en-US" smtClean="0"/>
              <a:t>3/5/2017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30A21-46B6-4EE3-A6BF-CACBA9658BB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EC96D5-890C-40A6-AF1A-C12CA77A06D4}" type="datetimeFigureOut">
              <a:rPr lang="en-US" smtClean="0"/>
              <a:t>3/5/2017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30A21-46B6-4EE3-A6BF-CACBA9658BB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EC96D5-890C-40A6-AF1A-C12CA77A06D4}" type="datetimeFigureOut">
              <a:rPr lang="en-US" smtClean="0"/>
              <a:t>3/5/2017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B30A21-46B6-4EE3-A6BF-CACBA9658BB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EC96D5-890C-40A6-AF1A-C12CA77A06D4}" type="datetimeFigureOut">
              <a:rPr lang="en-US" smtClean="0"/>
              <a:t>3/5/2017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B30A21-46B6-4EE3-A6BF-CACBA9658BB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EC96D5-890C-40A6-AF1A-C12CA77A06D4}" type="datetimeFigureOut">
              <a:rPr lang="en-US" smtClean="0"/>
              <a:t>3/5/2017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B30A21-46B6-4EE3-A6BF-CACBA9658BB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C96D5-890C-40A6-AF1A-C12CA77A06D4}" type="datetimeFigureOut">
              <a:rPr lang="en-US" smtClean="0"/>
              <a:t>3/5/2017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B30A21-46B6-4EE3-A6BF-CACBA9658BB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EC96D5-890C-40A6-AF1A-C12CA77A06D4}" type="datetimeFigureOut">
              <a:rPr lang="en-US" smtClean="0"/>
              <a:t>3/5/2017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B30A21-46B6-4EE3-A6BF-CACBA9658BB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EC96D5-890C-40A6-AF1A-C12CA77A06D4}" type="datetimeFigureOut">
              <a:rPr lang="en-US" smtClean="0"/>
              <a:t>3/5/2017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B30A21-46B6-4EE3-A6BF-CACBA9658BB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C96D5-890C-40A6-AF1A-C12CA77A06D4}" type="datetimeFigureOut">
              <a:rPr lang="en-US" smtClean="0"/>
              <a:t>3/5/2017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B30A21-46B6-4EE3-A6BF-CACBA9658BB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www.cn.dhl.com/en/press/releases/releases_2016/local/innovative_dhl_multimodal_solutions_leverage_belt_and_road_to_give_businesses_faster_time_to_markets.html"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chart" Target="../charts/chart4.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thedailystar.net/business/coxs-bazar-indias-third-internet-gateway-1222234" TargetMode="External"/><Relationship Id="rId1" Type="http://schemas.openxmlformats.org/officeDocument/2006/relationships/slideLayout" Target="../slideLayouts/slideLayout6.xml"/><Relationship Id="rId4" Type="http://schemas.openxmlformats.org/officeDocument/2006/relationships/hyperlink" Target="https://www.washingtonpost.com/news/the-switch/wp/2014/08/06/the-man-who-can-see-the-interne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gif"/></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www.businessinsider.com/the-longest-railway-in-the-world-2015-1" TargetMode="External"/><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hyperlink" Target="http://www.joc.com/air-cargo/china%E2%80%99s-one-belt-one-road-strategy-takes-air_20150625.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0" y="0"/>
            <a:ext cx="9144000" cy="1470025"/>
          </a:xfrm>
        </p:spPr>
        <p:txBody>
          <a:bodyPr/>
          <a:lstStyle/>
          <a:p>
            <a:r>
              <a:rPr lang="en-US" b="1" dirty="0">
                <a:solidFill>
                  <a:srgbClr val="FFFF00"/>
                </a:solidFill>
              </a:rPr>
              <a:t>Rewriting the Rule Book </a:t>
            </a:r>
            <a:br>
              <a:rPr lang="en-US" b="1" dirty="0">
                <a:solidFill>
                  <a:srgbClr val="FFFF00"/>
                </a:solidFill>
              </a:rPr>
            </a:br>
            <a:r>
              <a:rPr lang="en-US" b="1" dirty="0">
                <a:solidFill>
                  <a:srgbClr val="FFFF00"/>
                </a:solidFill>
              </a:rPr>
              <a:t>of Regional Connectivity</a:t>
            </a:r>
          </a:p>
        </p:txBody>
      </p:sp>
      <p:sp>
        <p:nvSpPr>
          <p:cNvPr id="3" name="Subtitle 2"/>
          <p:cNvSpPr>
            <a:spLocks noGrp="1"/>
          </p:cNvSpPr>
          <p:nvPr>
            <p:ph type="subTitle" idx="1"/>
          </p:nvPr>
        </p:nvSpPr>
        <p:spPr>
          <a:xfrm>
            <a:off x="0" y="5410200"/>
            <a:ext cx="5943600" cy="1371600"/>
          </a:xfrm>
        </p:spPr>
        <p:txBody>
          <a:bodyPr>
            <a:noAutofit/>
          </a:bodyPr>
          <a:lstStyle/>
          <a:p>
            <a:pPr algn="l"/>
            <a:r>
              <a:rPr lang="en-US" sz="2800" b="1" dirty="0">
                <a:solidFill>
                  <a:srgbClr val="FFFF00"/>
                </a:solidFill>
                <a:effectLst>
                  <a:outerShdw blurRad="38100" dist="38100" dir="2700000" algn="tl">
                    <a:srgbClr val="000000">
                      <a:alpha val="43137"/>
                    </a:srgbClr>
                  </a:outerShdw>
                </a:effectLst>
              </a:rPr>
              <a:t>The 8th BIMSTEC Roundtable Meeting</a:t>
            </a:r>
          </a:p>
          <a:p>
            <a:pPr algn="l"/>
            <a:r>
              <a:rPr lang="en-US" sz="2800" b="1" dirty="0">
                <a:solidFill>
                  <a:srgbClr val="FFFF00"/>
                </a:solidFill>
                <a:effectLst>
                  <a:outerShdw blurRad="38100" dist="38100" dir="2700000" algn="tl">
                    <a:srgbClr val="000000">
                      <a:alpha val="43137"/>
                    </a:srgbClr>
                  </a:outerShdw>
                </a:effectLst>
              </a:rPr>
              <a:t>March 6, 2017</a:t>
            </a:r>
          </a:p>
          <a:p>
            <a:pPr algn="l"/>
            <a:r>
              <a:rPr lang="en-US" sz="2800" b="1" dirty="0">
                <a:solidFill>
                  <a:srgbClr val="FFFF00"/>
                </a:solidFill>
                <a:effectLst>
                  <a:outerShdw blurRad="38100" dist="38100" dir="2700000" algn="tl">
                    <a:srgbClr val="000000">
                      <a:alpha val="43137"/>
                    </a:srgbClr>
                  </a:outerShdw>
                </a:effectLst>
              </a:rPr>
              <a:t>Dhaka, Bangladesh</a:t>
            </a:r>
          </a:p>
        </p:txBody>
      </p:sp>
      <p:sp>
        <p:nvSpPr>
          <p:cNvPr id="7" name="Rectangle 6"/>
          <p:cNvSpPr/>
          <p:nvPr/>
        </p:nvSpPr>
        <p:spPr>
          <a:xfrm>
            <a:off x="3581400" y="5534561"/>
            <a:ext cx="5562600" cy="1323439"/>
          </a:xfrm>
          <a:prstGeom prst="rect">
            <a:avLst/>
          </a:prstGeom>
        </p:spPr>
        <p:txBody>
          <a:bodyPr wrap="square">
            <a:spAutoFit/>
          </a:bodyPr>
          <a:lstStyle/>
          <a:p>
            <a:pPr algn="r"/>
            <a:r>
              <a:rPr lang="en-US" sz="2000" b="1" dirty="0">
                <a:solidFill>
                  <a:srgbClr val="FFFF00"/>
                </a:solidFill>
              </a:rPr>
              <a:t>Abu Saeed Khan</a:t>
            </a:r>
          </a:p>
          <a:p>
            <a:pPr algn="r"/>
            <a:r>
              <a:rPr lang="en-US" sz="2000" b="1" dirty="0">
                <a:solidFill>
                  <a:srgbClr val="FFFF00"/>
                </a:solidFill>
              </a:rPr>
              <a:t>Senior Policy Fellow </a:t>
            </a:r>
          </a:p>
          <a:p>
            <a:pPr algn="r"/>
            <a:r>
              <a:rPr lang="en-US" sz="2000" b="1" dirty="0">
                <a:solidFill>
                  <a:srgbClr val="FFFF00"/>
                </a:solidFill>
              </a:rPr>
              <a:t>LIRNEasia</a:t>
            </a:r>
            <a:endParaRPr lang="en-US" sz="2000" b="1" dirty="0">
              <a:solidFill>
                <a:srgbClr val="FFFF00"/>
              </a:solidFill>
            </a:endParaRPr>
          </a:p>
          <a:p>
            <a:pPr algn="r"/>
            <a:r>
              <a:rPr lang="en-US" sz="2000" b="1" dirty="0">
                <a:solidFill>
                  <a:srgbClr val="FFFF00"/>
                </a:solidFill>
              </a:rPr>
              <a:t>abu@lirneasia.net</a:t>
            </a:r>
            <a:endParaRPr lang="en-US" sz="2000"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rgbClr val="FFFF00"/>
          </a:solidFill>
        </p:spPr>
        <p:txBody>
          <a:bodyPr/>
          <a:lstStyle/>
          <a:p>
            <a:r>
              <a:rPr lang="en-US" b="1" dirty="0"/>
              <a:t>Traffic decides the route</a:t>
            </a:r>
          </a:p>
        </p:txBody>
      </p:sp>
      <p:pic>
        <p:nvPicPr>
          <p:cNvPr id="87042" name="Picture 2"/>
          <p:cNvPicPr>
            <a:picLocks noChangeAspect="1" noChangeArrowheads="1"/>
          </p:cNvPicPr>
          <p:nvPr/>
        </p:nvPicPr>
        <p:blipFill>
          <a:blip r:embed="rId2"/>
          <a:srcRect/>
          <a:stretch>
            <a:fillRect/>
          </a:stretch>
        </p:blipFill>
        <p:spPr bwMode="auto">
          <a:xfrm>
            <a:off x="0" y="738188"/>
            <a:ext cx="9141808" cy="6119812"/>
          </a:xfrm>
          <a:prstGeom prst="rect">
            <a:avLst/>
          </a:prstGeom>
          <a:noFill/>
          <a:ln w="9525">
            <a:noFill/>
            <a:miter lim="800000"/>
            <a:headEnd/>
            <a:tailEnd/>
          </a:ln>
          <a:effectLst/>
        </p:spPr>
      </p:pic>
      <p:sp>
        <p:nvSpPr>
          <p:cNvPr id="4" name="Rectangle 3"/>
          <p:cNvSpPr/>
          <p:nvPr/>
        </p:nvSpPr>
        <p:spPr>
          <a:xfrm>
            <a:off x="0" y="3918719"/>
            <a:ext cx="3276600" cy="577081"/>
          </a:xfrm>
          <a:prstGeom prst="rect">
            <a:avLst/>
          </a:prstGeom>
          <a:solidFill>
            <a:srgbClr val="FFFF00"/>
          </a:solidFill>
        </p:spPr>
        <p:txBody>
          <a:bodyPr wrap="square">
            <a:spAutoFit/>
          </a:bodyPr>
          <a:lstStyle/>
          <a:p>
            <a:r>
              <a:rPr lang="en-US" sz="1050" b="1" dirty="0"/>
              <a:t>Source: </a:t>
            </a:r>
            <a:r>
              <a:rPr lang="en-US" sz="1050" b="1" dirty="0" err="1"/>
              <a:t>Nurbek</a:t>
            </a:r>
            <a:r>
              <a:rPr lang="en-US" sz="1050" b="1" dirty="0"/>
              <a:t> </a:t>
            </a:r>
            <a:r>
              <a:rPr lang="en-US" sz="1050" b="1" dirty="0" err="1"/>
              <a:t>Kabizhan</a:t>
            </a:r>
            <a:r>
              <a:rPr lang="en-US" sz="1050" b="1" dirty="0"/>
              <a:t>, Head of Department of Railway Transport, Ministry for investments and development, Republic of Kazakhstan. November 2015.</a:t>
            </a:r>
          </a:p>
        </p:txBody>
      </p:sp>
      <p:sp>
        <p:nvSpPr>
          <p:cNvPr id="3" name="Oval 2"/>
          <p:cNvSpPr/>
          <p:nvPr/>
        </p:nvSpPr>
        <p:spPr>
          <a:xfrm>
            <a:off x="4419600" y="5105400"/>
            <a:ext cx="68580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082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010400" cy="7010400"/>
          </a:xfrm>
          <a:prstGeom prst="rect">
            <a:avLst/>
          </a:prstGeom>
        </p:spPr>
      </p:pic>
      <p:sp>
        <p:nvSpPr>
          <p:cNvPr id="2" name="Title 1"/>
          <p:cNvSpPr>
            <a:spLocks noGrp="1"/>
          </p:cNvSpPr>
          <p:nvPr>
            <p:ph type="title"/>
          </p:nvPr>
        </p:nvSpPr>
        <p:spPr>
          <a:xfrm>
            <a:off x="6781800" y="0"/>
            <a:ext cx="2362200" cy="6858000"/>
          </a:xfrm>
          <a:solidFill>
            <a:srgbClr val="FFFF00"/>
          </a:solidFill>
        </p:spPr>
        <p:txBody>
          <a:bodyPr>
            <a:normAutofit/>
          </a:bodyPr>
          <a:lstStyle/>
          <a:p>
            <a:r>
              <a:rPr lang="en-US" b="1" dirty="0"/>
              <a:t>Industry banks on Belt and Road</a:t>
            </a:r>
          </a:p>
        </p:txBody>
      </p:sp>
    </p:spTree>
    <p:extLst>
      <p:ext uri="{BB962C8B-B14F-4D97-AF65-F5344CB8AC3E}">
        <p14:creationId xmlns:p14="http://schemas.microsoft.com/office/powerpoint/2010/main" val="1137492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3758116"/>
          </a:xfrm>
          <a:prstGeom prst="rect">
            <a:avLst/>
          </a:prstGeom>
        </p:spPr>
      </p:pic>
      <p:sp>
        <p:nvSpPr>
          <p:cNvPr id="6" name="Content Placeholder 5"/>
          <p:cNvSpPr>
            <a:spLocks noGrp="1"/>
          </p:cNvSpPr>
          <p:nvPr>
            <p:ph idx="1"/>
          </p:nvPr>
        </p:nvSpPr>
        <p:spPr>
          <a:xfrm>
            <a:off x="0" y="3758116"/>
            <a:ext cx="9144000" cy="3099884"/>
          </a:xfrm>
        </p:spPr>
        <p:txBody>
          <a:bodyPr>
            <a:normAutofit fontScale="77500" lnSpcReduction="20000"/>
          </a:bodyPr>
          <a:lstStyle/>
          <a:p>
            <a:r>
              <a:rPr lang="en-US" dirty="0"/>
              <a:t>China’s investment in Belt and Road infrastructure – more than US$75bn (Euro 67.5bn) in the 18 months to June 2016 – bolsters regional cooperation and promotes trade. </a:t>
            </a:r>
          </a:p>
          <a:p>
            <a:endParaRPr lang="en-US" dirty="0"/>
          </a:p>
          <a:p>
            <a:r>
              <a:rPr lang="en-US" dirty="0"/>
              <a:t>Since 2010 and in line with the vision for “Belt and Road”, DHL has been developing scheduled connections offering </a:t>
            </a:r>
            <a:r>
              <a:rPr lang="en-US" b="1" u="sng" dirty="0"/>
              <a:t>rail services</a:t>
            </a:r>
            <a:r>
              <a:rPr lang="en-US" dirty="0"/>
              <a:t> across multiple cities in </a:t>
            </a:r>
            <a:r>
              <a:rPr lang="en-US" b="1" u="sng" dirty="0"/>
              <a:t>China</a:t>
            </a:r>
            <a:r>
              <a:rPr lang="en-US" dirty="0"/>
              <a:t>, and linking it to </a:t>
            </a:r>
            <a:r>
              <a:rPr lang="en-US" b="1" u="sng" dirty="0"/>
              <a:t>road solutions</a:t>
            </a:r>
            <a:r>
              <a:rPr lang="en-US" dirty="0"/>
              <a:t> throughout </a:t>
            </a:r>
            <a:r>
              <a:rPr lang="en-US" b="1" u="sng" dirty="0"/>
              <a:t>South East Asia</a:t>
            </a:r>
            <a:r>
              <a:rPr lang="en-US" dirty="0"/>
              <a:t> and </a:t>
            </a:r>
            <a:r>
              <a:rPr lang="en-US" b="1" u="sng" dirty="0"/>
              <a:t>ferry services</a:t>
            </a:r>
            <a:r>
              <a:rPr lang="en-US" dirty="0"/>
              <a:t> from </a:t>
            </a:r>
            <a:r>
              <a:rPr lang="en-US" b="1" u="sng" dirty="0"/>
              <a:t>North Asian cities</a:t>
            </a:r>
            <a:r>
              <a:rPr lang="en-US" dirty="0"/>
              <a:t> in Japan and Taiwan.                        </a:t>
            </a:r>
            <a:endParaRPr lang="en-US" dirty="0"/>
          </a:p>
        </p:txBody>
      </p:sp>
      <p:sp>
        <p:nvSpPr>
          <p:cNvPr id="7" name="Rectangle 6"/>
          <p:cNvSpPr/>
          <p:nvPr/>
        </p:nvSpPr>
        <p:spPr>
          <a:xfrm>
            <a:off x="5230852" y="6412468"/>
            <a:ext cx="3887539" cy="369332"/>
          </a:xfrm>
          <a:prstGeom prst="rect">
            <a:avLst/>
          </a:prstGeom>
        </p:spPr>
        <p:txBody>
          <a:bodyPr wrap="none">
            <a:spAutoFit/>
          </a:bodyPr>
          <a:lstStyle/>
          <a:p>
            <a:r>
              <a:rPr lang="en-US" b="1" dirty="0">
                <a:hlinkClick r:id="rId3"/>
              </a:rPr>
              <a:t>DHL Press Release. September 2, 2016.</a:t>
            </a:r>
            <a:endParaRPr lang="en-US" b="1" dirty="0"/>
          </a:p>
        </p:txBody>
      </p:sp>
    </p:spTree>
    <p:extLst>
      <p:ext uri="{BB962C8B-B14F-4D97-AF65-F5344CB8AC3E}">
        <p14:creationId xmlns:p14="http://schemas.microsoft.com/office/powerpoint/2010/main" val="1858408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1378"/>
            <a:ext cx="9144000" cy="5675243"/>
          </a:xfrm>
          <a:prstGeom prst="rect">
            <a:avLst/>
          </a:prstGeom>
        </p:spPr>
      </p:pic>
      <p:sp>
        <p:nvSpPr>
          <p:cNvPr id="4" name="Title 3"/>
          <p:cNvSpPr>
            <a:spLocks noGrp="1"/>
          </p:cNvSpPr>
          <p:nvPr>
            <p:ph type="title"/>
          </p:nvPr>
        </p:nvSpPr>
        <p:spPr>
          <a:xfrm>
            <a:off x="0" y="0"/>
            <a:ext cx="9144000" cy="990600"/>
          </a:xfrm>
          <a:solidFill>
            <a:srgbClr val="FFFF00"/>
          </a:solidFill>
        </p:spPr>
        <p:txBody>
          <a:bodyPr>
            <a:normAutofit/>
          </a:bodyPr>
          <a:lstStyle/>
          <a:p>
            <a:r>
              <a:rPr lang="en-US" b="1" dirty="0"/>
              <a:t>Multimodal Asia-Europe service</a:t>
            </a:r>
            <a:endParaRPr lang="en-US" dirty="0"/>
          </a:p>
        </p:txBody>
      </p:sp>
      <p:sp>
        <p:nvSpPr>
          <p:cNvPr id="5" name="Rectangle 4"/>
          <p:cNvSpPr/>
          <p:nvPr/>
        </p:nvSpPr>
        <p:spPr>
          <a:xfrm>
            <a:off x="0" y="990600"/>
            <a:ext cx="5486400" cy="1354217"/>
          </a:xfrm>
          <a:prstGeom prst="rect">
            <a:avLst/>
          </a:prstGeom>
        </p:spPr>
        <p:txBody>
          <a:bodyPr wrap="square">
            <a:spAutoFit/>
          </a:bodyPr>
          <a:lstStyle/>
          <a:p>
            <a:r>
              <a:rPr lang="en-US" sz="2800" b="1" u="sng" dirty="0"/>
              <a:t>China (Japan) - Europe Rail Routes</a:t>
            </a:r>
            <a:r>
              <a:rPr lang="en-US" sz="2800" b="1" dirty="0"/>
              <a:t>: </a:t>
            </a:r>
          </a:p>
          <a:p>
            <a:pPr marL="342900" indent="-342900">
              <a:buFont typeface="+mj-lt"/>
              <a:buAutoNum type="arabicPeriod"/>
            </a:pPr>
            <a:r>
              <a:rPr lang="en-US" b="1" dirty="0"/>
              <a:t>Zhengzhou-Hamburg (10,214 km in 17 days) </a:t>
            </a:r>
          </a:p>
          <a:p>
            <a:pPr marL="342900" indent="-342900">
              <a:buFont typeface="+mj-lt"/>
              <a:buAutoNum type="arabicPeriod"/>
            </a:pPr>
            <a:r>
              <a:rPr lang="en-US" b="1" dirty="0"/>
              <a:t>Suzhou-Warsaw  (11,070 km in 14 days)</a:t>
            </a:r>
          </a:p>
          <a:p>
            <a:pPr marL="342900" indent="-342900">
              <a:buFont typeface="+mj-lt"/>
              <a:buAutoNum type="arabicPeriod"/>
            </a:pPr>
            <a:r>
              <a:rPr lang="en-US" b="1" dirty="0"/>
              <a:t>Chengdu-Lodz (9,862 km in 14 days)</a:t>
            </a:r>
          </a:p>
        </p:txBody>
      </p:sp>
      <p:sp>
        <p:nvSpPr>
          <p:cNvPr id="6" name="Rectangle 5"/>
          <p:cNvSpPr/>
          <p:nvPr/>
        </p:nvSpPr>
        <p:spPr>
          <a:xfrm>
            <a:off x="4114800" y="4741783"/>
            <a:ext cx="4953000" cy="1354217"/>
          </a:xfrm>
          <a:prstGeom prst="rect">
            <a:avLst/>
          </a:prstGeom>
        </p:spPr>
        <p:txBody>
          <a:bodyPr wrap="square">
            <a:spAutoFit/>
          </a:bodyPr>
          <a:lstStyle/>
          <a:p>
            <a:r>
              <a:rPr lang="en-US" sz="2800" b="1" u="sng" dirty="0"/>
              <a:t>Sea-Rail</a:t>
            </a:r>
            <a:r>
              <a:rPr lang="en-US" sz="2800" b="1" dirty="0"/>
              <a:t>:</a:t>
            </a:r>
          </a:p>
          <a:p>
            <a:r>
              <a:rPr lang="en-US" b="1" dirty="0"/>
              <a:t>From ports in Tokyo, Nagoya, Osaka, Kobe and Hakata to Shanghai Port to further connect into the existing China rail connections to Europe </a:t>
            </a:r>
          </a:p>
        </p:txBody>
      </p:sp>
      <p:sp>
        <p:nvSpPr>
          <p:cNvPr id="8" name="Rectangle 7"/>
          <p:cNvSpPr/>
          <p:nvPr/>
        </p:nvSpPr>
        <p:spPr>
          <a:xfrm>
            <a:off x="1905000" y="5791200"/>
            <a:ext cx="7315200" cy="1077218"/>
          </a:xfrm>
          <a:prstGeom prst="rect">
            <a:avLst/>
          </a:prstGeom>
        </p:spPr>
        <p:txBody>
          <a:bodyPr wrap="square">
            <a:spAutoFit/>
          </a:bodyPr>
          <a:lstStyle/>
          <a:p>
            <a:r>
              <a:rPr lang="en-US" sz="2800" b="1" u="sng" dirty="0"/>
              <a:t>Road</a:t>
            </a:r>
            <a:r>
              <a:rPr lang="en-US" sz="2800" b="1" dirty="0"/>
              <a:t>:</a:t>
            </a:r>
          </a:p>
          <a:p>
            <a:r>
              <a:rPr lang="en-US" b="1" dirty="0"/>
              <a:t>Extensive cargo pickup within China to rail departure points at Zhengzhou, Suzhou and Chengdu. </a:t>
            </a:r>
          </a:p>
        </p:txBody>
      </p:sp>
    </p:spTree>
    <p:extLst>
      <p:ext uri="{BB962C8B-B14F-4D97-AF65-F5344CB8AC3E}">
        <p14:creationId xmlns:p14="http://schemas.microsoft.com/office/powerpoint/2010/main" val="360649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858000" cy="6858000"/>
          </a:xfrm>
          <a:prstGeom prst="rect">
            <a:avLst/>
          </a:prstGeom>
        </p:spPr>
      </p:pic>
      <p:sp>
        <p:nvSpPr>
          <p:cNvPr id="5" name="Title 4"/>
          <p:cNvSpPr>
            <a:spLocks noGrp="1"/>
          </p:cNvSpPr>
          <p:nvPr>
            <p:ph type="title"/>
          </p:nvPr>
        </p:nvSpPr>
        <p:spPr>
          <a:xfrm>
            <a:off x="6858000" y="0"/>
            <a:ext cx="2286000" cy="6858000"/>
          </a:xfrm>
          <a:solidFill>
            <a:srgbClr val="FFFF00"/>
          </a:solidFill>
        </p:spPr>
        <p:txBody>
          <a:bodyPr>
            <a:normAutofit/>
          </a:bodyPr>
          <a:lstStyle/>
          <a:p>
            <a:r>
              <a:rPr lang="en-US" b="1" dirty="0"/>
              <a:t>The </a:t>
            </a:r>
            <a:br>
              <a:rPr lang="en-US" b="1" dirty="0"/>
            </a:br>
            <a:r>
              <a:rPr lang="en-US" b="1" dirty="0"/>
              <a:t>new oil </a:t>
            </a:r>
          </a:p>
        </p:txBody>
      </p:sp>
    </p:spTree>
    <p:extLst>
      <p:ext uri="{BB962C8B-B14F-4D97-AF65-F5344CB8AC3E}">
        <p14:creationId xmlns:p14="http://schemas.microsoft.com/office/powerpoint/2010/main" val="2864271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891" y="1621"/>
          <a:ext cx="1619" cy="1619"/>
        </p:xfrm>
        <a:graphic>
          <a:graphicData uri="http://schemas.openxmlformats.org/presentationml/2006/ole">
            <mc:AlternateContent xmlns:mc="http://schemas.openxmlformats.org/markup-compatibility/2006">
              <mc:Choice xmlns:v="urn:schemas-microsoft-com:vml" Requires="v">
                <p:oleObj spid="_x0000_s1055"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1" y="1621"/>
                        <a:ext cx="1619" cy="16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itle 1"/>
          <p:cNvSpPr>
            <a:spLocks noGrp="1"/>
          </p:cNvSpPr>
          <p:nvPr>
            <p:ph type="title"/>
          </p:nvPr>
        </p:nvSpPr>
        <p:spPr>
          <a:xfrm>
            <a:off x="0" y="0"/>
            <a:ext cx="9143999" cy="861774"/>
          </a:xfrm>
          <a:solidFill>
            <a:srgbClr val="FFFF00"/>
          </a:solidFill>
          <a:ln>
            <a:noFill/>
          </a:ln>
          <a:effectLst/>
          <a:extLst/>
        </p:spPr>
        <p:txBody>
          <a:bodyPr vert="horz" wrap="square" lIns="0" tIns="0" rIns="0" bIns="0" numCol="1" rtlCol="0" anchor="t" anchorCtr="0" compatLnSpc="1">
            <a:prstTxWarp prst="textNoShape">
              <a:avLst/>
            </a:prstTxWarp>
            <a:spAutoFit/>
          </a:bodyPr>
          <a:lstStyle/>
          <a:p>
            <a:r>
              <a:rPr lang="en-US" sz="2800" b="1" dirty="0"/>
              <a:t>Cross-border data flows are surging </a:t>
            </a:r>
            <a:br>
              <a:rPr lang="en-US" sz="2800" b="1" dirty="0"/>
            </a:br>
            <a:r>
              <a:rPr lang="en-US" sz="2800" b="1" dirty="0"/>
              <a:t>and connecting more countries</a:t>
            </a:r>
          </a:p>
        </p:txBody>
      </p:sp>
      <p:sp>
        <p:nvSpPr>
          <p:cNvPr id="203" name="4. Footnote"/>
          <p:cNvSpPr txBox="1">
            <a:spLocks noChangeArrowheads="1"/>
          </p:cNvSpPr>
          <p:nvPr/>
        </p:nvSpPr>
        <p:spPr bwMode="auto">
          <a:xfrm>
            <a:off x="1" y="5878656"/>
            <a:ext cx="9143998" cy="48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defPPr>
              <a:defRPr lang="en-US"/>
            </a:defPPr>
            <a:lvl1pPr marL="104775" indent="-104775" defTabSz="895350">
              <a:defRPr sz="1000" baseline="0">
                <a:latin typeface="+mn-lt"/>
              </a:defRPr>
            </a:lvl1pPr>
            <a:lvl2pPr marL="1031875" defTabSz="895350">
              <a:defRPr sz="2400"/>
            </a:lvl2pPr>
            <a:lvl3pPr marL="1217613" defTabSz="895350">
              <a:defRPr sz="2400"/>
            </a:lvl3pPr>
            <a:lvl4pPr marL="1404938"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020" dirty="0"/>
              <a:t>1	Estimated using public Internet bandwidth data.</a:t>
            </a:r>
          </a:p>
          <a:p>
            <a:r>
              <a:rPr lang="en-US" sz="1020" dirty="0"/>
              <a:t>NOTE:  Lines represent interregional bandwidth (e.g., between Europe and North America) but exclude intraregional cross-border bandwidth (e.g., connecting European nations with one another). </a:t>
            </a:r>
          </a:p>
        </p:txBody>
      </p:sp>
      <p:cxnSp>
        <p:nvCxnSpPr>
          <p:cNvPr id="128" name="Straight Connector 127"/>
          <p:cNvCxnSpPr/>
          <p:nvPr/>
        </p:nvCxnSpPr>
        <p:spPr>
          <a:xfrm>
            <a:off x="121752" y="959028"/>
            <a:ext cx="8795215"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519359" y="2048784"/>
            <a:ext cx="0" cy="3681022"/>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31" name="Rectangle 11"/>
          <p:cNvSpPr txBox="1"/>
          <p:nvPr/>
        </p:nvSpPr>
        <p:spPr bwMode="gray">
          <a:xfrm>
            <a:off x="121752" y="2154205"/>
            <a:ext cx="2088614" cy="3203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sz="1200" baseline="0">
                <a:latin typeface="+mn-lt"/>
              </a:defRPr>
            </a:lvl1pPr>
            <a:lvl2pPr marL="171450" lvl="1" indent="-169863" defTabSz="895350" eaLnBrk="1" hangingPunct="1">
              <a:buClr>
                <a:schemeClr val="tx2"/>
              </a:buClr>
              <a:buSzPct val="125000"/>
              <a:buFont typeface="Arial" charset="0"/>
              <a:buChar char="▪"/>
              <a:defRPr sz="1200" baseline="0">
                <a:latin typeface="+mn-lt"/>
              </a:defRPr>
            </a:lvl2pPr>
            <a:lvl3pPr marL="342900" lvl="2" indent="-171450" defTabSz="895350" eaLnBrk="1" hangingPunct="1">
              <a:buClr>
                <a:schemeClr val="tx2"/>
              </a:buClr>
              <a:buSzPct val="120000"/>
              <a:buFont typeface="Arial" charset="0"/>
              <a:buChar char="–"/>
              <a:defRPr sz="1200" baseline="0">
                <a:latin typeface="+mn-lt"/>
              </a:defRPr>
            </a:lvl3pPr>
            <a:lvl4pPr marL="514350" lvl="3" indent="-171450" defTabSz="895350" eaLnBrk="1" hangingPunct="1">
              <a:buClr>
                <a:schemeClr val="tx2"/>
              </a:buClr>
              <a:buSzPct val="120000"/>
              <a:buFont typeface="Arial" charset="0"/>
              <a:buChar char="▫"/>
              <a:defRPr sz="1200" baseline="0">
                <a:latin typeface="+mn-lt"/>
              </a:defRPr>
            </a:lvl4pPr>
            <a:lvl5pPr marL="628650" lvl="4" indent="-114300" defTabSz="895350" eaLnBrk="1" hangingPunct="1">
              <a:buClr>
                <a:schemeClr val="tx2"/>
              </a:buClr>
              <a:buSzPct val="89000"/>
              <a:buFont typeface="Arial" charset="0"/>
              <a:buChar char="-"/>
              <a:defRPr sz="12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913526">
              <a:buClr>
                <a:srgbClr val="002960"/>
              </a:buClr>
              <a:defRPr/>
            </a:pPr>
            <a:r>
              <a:rPr lang="en-US" sz="1020" b="1" kern="0" dirty="0"/>
              <a:t>2005</a:t>
            </a:r>
            <a:r>
              <a:rPr lang="en-US" sz="1020" b="1" kern="0" baseline="30000" dirty="0"/>
              <a:t>1</a:t>
            </a:r>
          </a:p>
          <a:p>
            <a:pPr defTabSz="913526">
              <a:buClr>
                <a:srgbClr val="002960"/>
              </a:buClr>
              <a:defRPr/>
            </a:pPr>
            <a:r>
              <a:rPr lang="en-US" sz="1020" kern="0" dirty="0"/>
              <a:t>100% = 4.7 Terabits per second (Tbps) </a:t>
            </a:r>
          </a:p>
        </p:txBody>
      </p:sp>
      <p:grpSp>
        <p:nvGrpSpPr>
          <p:cNvPr id="132" name="Group 131"/>
          <p:cNvGrpSpPr/>
          <p:nvPr/>
        </p:nvGrpSpPr>
        <p:grpSpPr>
          <a:xfrm>
            <a:off x="121752" y="1056565"/>
            <a:ext cx="7842009" cy="320309"/>
            <a:chOff x="0" y="1058260"/>
            <a:chExt cx="5617923" cy="229465"/>
          </a:xfrm>
        </p:grpSpPr>
        <p:sp>
          <p:nvSpPr>
            <p:cNvPr id="133" name="Rectangle 11"/>
            <p:cNvSpPr txBox="1">
              <a:spLocks/>
            </p:cNvSpPr>
            <p:nvPr/>
          </p:nvSpPr>
          <p:spPr bwMode="gray">
            <a:xfrm>
              <a:off x="673709" y="1058260"/>
              <a:ext cx="1000630" cy="2294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sz="1200" baseline="0">
                  <a:latin typeface="+mn-lt"/>
                </a:defRPr>
              </a:lvl1pPr>
              <a:lvl2pPr marL="171450" lvl="1" indent="-169863" defTabSz="895350" eaLnBrk="1" hangingPunct="1">
                <a:buClr>
                  <a:schemeClr val="tx2"/>
                </a:buClr>
                <a:buSzPct val="125000"/>
                <a:buFont typeface="Arial" charset="0"/>
                <a:buChar char="▪"/>
                <a:defRPr sz="1200" baseline="0">
                  <a:latin typeface="+mn-lt"/>
                </a:defRPr>
              </a:lvl2pPr>
              <a:lvl3pPr marL="342900" lvl="2" indent="-171450" defTabSz="895350" eaLnBrk="1" hangingPunct="1">
                <a:buClr>
                  <a:schemeClr val="tx2"/>
                </a:buClr>
                <a:buSzPct val="120000"/>
                <a:buFont typeface="Arial" charset="0"/>
                <a:buChar char="–"/>
                <a:defRPr sz="1200" baseline="0">
                  <a:latin typeface="+mn-lt"/>
                </a:defRPr>
              </a:lvl3pPr>
              <a:lvl4pPr marL="514350" lvl="3" indent="-171450" defTabSz="895350" eaLnBrk="1" hangingPunct="1">
                <a:buClr>
                  <a:schemeClr val="tx2"/>
                </a:buClr>
                <a:buSzPct val="120000"/>
                <a:buFont typeface="Arial" charset="0"/>
                <a:buChar char="▫"/>
                <a:defRPr sz="1200" baseline="0">
                  <a:latin typeface="+mn-lt"/>
                </a:defRPr>
              </a:lvl4pPr>
              <a:lvl5pPr marL="628650" lvl="4" indent="-114300" defTabSz="895350" eaLnBrk="1" hangingPunct="1">
                <a:buClr>
                  <a:schemeClr val="tx2"/>
                </a:buClr>
                <a:buSzPct val="89000"/>
                <a:buFont typeface="Arial" charset="0"/>
                <a:buChar char="-"/>
                <a:defRPr sz="12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r>
                <a:rPr lang="en-US" sz="1020" b="1" dirty="0"/>
                <a:t>NA</a:t>
              </a:r>
            </a:p>
            <a:p>
              <a:pPr>
                <a:buClr>
                  <a:srgbClr val="002960"/>
                </a:buClr>
              </a:pPr>
              <a:r>
                <a:rPr lang="en-US" sz="1020" dirty="0"/>
                <a:t>United States and Canada</a:t>
              </a:r>
            </a:p>
          </p:txBody>
        </p:sp>
        <p:sp>
          <p:nvSpPr>
            <p:cNvPr id="134" name="Rectangle 11"/>
            <p:cNvSpPr txBox="1">
              <a:spLocks/>
            </p:cNvSpPr>
            <p:nvPr/>
          </p:nvSpPr>
          <p:spPr bwMode="gray">
            <a:xfrm>
              <a:off x="3160761" y="1058260"/>
              <a:ext cx="531951" cy="2294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sz="1200" baseline="0">
                  <a:latin typeface="+mn-lt"/>
                </a:defRPr>
              </a:lvl1pPr>
              <a:lvl2pPr marL="171450" lvl="1" indent="-169863" defTabSz="895350" eaLnBrk="1" hangingPunct="1">
                <a:buClr>
                  <a:schemeClr val="tx2"/>
                </a:buClr>
                <a:buSzPct val="125000"/>
                <a:buFont typeface="Arial" charset="0"/>
                <a:buChar char="▪"/>
                <a:defRPr sz="1200" baseline="0">
                  <a:latin typeface="+mn-lt"/>
                </a:defRPr>
              </a:lvl2pPr>
              <a:lvl3pPr marL="342900" lvl="2" indent="-171450" defTabSz="895350" eaLnBrk="1" hangingPunct="1">
                <a:buClr>
                  <a:schemeClr val="tx2"/>
                </a:buClr>
                <a:buSzPct val="120000"/>
                <a:buFont typeface="Arial" charset="0"/>
                <a:buChar char="–"/>
                <a:defRPr sz="1200" baseline="0">
                  <a:latin typeface="+mn-lt"/>
                </a:defRPr>
              </a:lvl3pPr>
              <a:lvl4pPr marL="514350" lvl="3" indent="-171450" defTabSz="895350" eaLnBrk="1" hangingPunct="1">
                <a:buClr>
                  <a:schemeClr val="tx2"/>
                </a:buClr>
                <a:buSzPct val="120000"/>
                <a:buFont typeface="Arial" charset="0"/>
                <a:buChar char="▫"/>
                <a:defRPr sz="1200" baseline="0">
                  <a:latin typeface="+mn-lt"/>
                </a:defRPr>
              </a:lvl4pPr>
              <a:lvl5pPr marL="628650" lvl="4" indent="-114300" defTabSz="895350" eaLnBrk="1" hangingPunct="1">
                <a:buClr>
                  <a:schemeClr val="tx2"/>
                </a:buClr>
                <a:buSzPct val="89000"/>
                <a:buFont typeface="Arial" charset="0"/>
                <a:buChar char="-"/>
                <a:defRPr sz="12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r>
                <a:rPr lang="en-US" sz="1020" b="1" dirty="0"/>
                <a:t>LA</a:t>
              </a:r>
            </a:p>
            <a:p>
              <a:pPr>
                <a:buClr>
                  <a:srgbClr val="002960"/>
                </a:buClr>
              </a:pPr>
              <a:r>
                <a:rPr lang="en-US" sz="1020" dirty="0"/>
                <a:t>Latin America</a:t>
              </a:r>
            </a:p>
          </p:txBody>
        </p:sp>
        <p:sp>
          <p:nvSpPr>
            <p:cNvPr id="135" name="Rectangle 11"/>
            <p:cNvSpPr txBox="1">
              <a:spLocks/>
            </p:cNvSpPr>
            <p:nvPr/>
          </p:nvSpPr>
          <p:spPr bwMode="gray">
            <a:xfrm>
              <a:off x="4827345" y="1058260"/>
              <a:ext cx="226138" cy="2294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sz="1200" baseline="0">
                  <a:latin typeface="+mn-lt"/>
                </a:defRPr>
              </a:lvl1pPr>
              <a:lvl2pPr marL="171450" lvl="1" indent="-169863" defTabSz="895350" eaLnBrk="1" hangingPunct="1">
                <a:buClr>
                  <a:schemeClr val="tx2"/>
                </a:buClr>
                <a:buSzPct val="125000"/>
                <a:buFont typeface="Arial" charset="0"/>
                <a:buChar char="▪"/>
                <a:defRPr sz="1200" baseline="0">
                  <a:latin typeface="+mn-lt"/>
                </a:defRPr>
              </a:lvl2pPr>
              <a:lvl3pPr marL="342900" lvl="2" indent="-171450" defTabSz="895350" eaLnBrk="1" hangingPunct="1">
                <a:buClr>
                  <a:schemeClr val="tx2"/>
                </a:buClr>
                <a:buSzPct val="120000"/>
                <a:buFont typeface="Arial" charset="0"/>
                <a:buChar char="–"/>
                <a:defRPr sz="1200" baseline="0">
                  <a:latin typeface="+mn-lt"/>
                </a:defRPr>
              </a:lvl3pPr>
              <a:lvl4pPr marL="514350" lvl="3" indent="-171450" defTabSz="895350" eaLnBrk="1" hangingPunct="1">
                <a:buClr>
                  <a:schemeClr val="tx2"/>
                </a:buClr>
                <a:buSzPct val="120000"/>
                <a:buFont typeface="Arial" charset="0"/>
                <a:buChar char="▫"/>
                <a:defRPr sz="1200" baseline="0">
                  <a:latin typeface="+mn-lt"/>
                </a:defRPr>
              </a:lvl4pPr>
              <a:lvl5pPr marL="628650" lvl="4" indent="-114300" defTabSz="895350" eaLnBrk="1" hangingPunct="1">
                <a:buClr>
                  <a:schemeClr val="tx2"/>
                </a:buClr>
                <a:buSzPct val="89000"/>
                <a:buFont typeface="Arial" charset="0"/>
                <a:buChar char="-"/>
                <a:defRPr sz="12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r>
                <a:rPr lang="en-US" sz="1020" b="1" dirty="0"/>
                <a:t>AF</a:t>
              </a:r>
            </a:p>
            <a:p>
              <a:pPr>
                <a:buClr>
                  <a:srgbClr val="002960"/>
                </a:buClr>
              </a:pPr>
              <a:r>
                <a:rPr lang="en-US" sz="1020" dirty="0"/>
                <a:t>Africa</a:t>
              </a:r>
            </a:p>
          </p:txBody>
        </p:sp>
        <p:sp>
          <p:nvSpPr>
            <p:cNvPr id="136" name="Rectangle 11"/>
            <p:cNvSpPr txBox="1">
              <a:spLocks/>
            </p:cNvSpPr>
            <p:nvPr/>
          </p:nvSpPr>
          <p:spPr bwMode="gray">
            <a:xfrm>
              <a:off x="2205910" y="1058260"/>
              <a:ext cx="278864" cy="2294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sz="1200" baseline="0">
                  <a:latin typeface="+mn-lt"/>
                </a:defRPr>
              </a:lvl1pPr>
              <a:lvl2pPr marL="171450" lvl="1" indent="-169863" defTabSz="895350" eaLnBrk="1" hangingPunct="1">
                <a:buClr>
                  <a:schemeClr val="tx2"/>
                </a:buClr>
                <a:buSzPct val="125000"/>
                <a:buFont typeface="Arial" charset="0"/>
                <a:buChar char="▪"/>
                <a:defRPr sz="1200" baseline="0">
                  <a:latin typeface="+mn-lt"/>
                </a:defRPr>
              </a:lvl2pPr>
              <a:lvl3pPr marL="342900" lvl="2" indent="-171450" defTabSz="895350" eaLnBrk="1" hangingPunct="1">
                <a:buClr>
                  <a:schemeClr val="tx2"/>
                </a:buClr>
                <a:buSzPct val="120000"/>
                <a:buFont typeface="Arial" charset="0"/>
                <a:buChar char="–"/>
                <a:defRPr sz="1200" baseline="0">
                  <a:latin typeface="+mn-lt"/>
                </a:defRPr>
              </a:lvl3pPr>
              <a:lvl4pPr marL="514350" lvl="3" indent="-171450" defTabSz="895350" eaLnBrk="1" hangingPunct="1">
                <a:buClr>
                  <a:schemeClr val="tx2"/>
                </a:buClr>
                <a:buSzPct val="120000"/>
                <a:buFont typeface="Arial" charset="0"/>
                <a:buChar char="▫"/>
                <a:defRPr sz="1200" baseline="0">
                  <a:latin typeface="+mn-lt"/>
                </a:defRPr>
              </a:lvl4pPr>
              <a:lvl5pPr marL="628650" lvl="4" indent="-114300" defTabSz="895350" eaLnBrk="1" hangingPunct="1">
                <a:buClr>
                  <a:schemeClr val="tx2"/>
                </a:buClr>
                <a:buSzPct val="89000"/>
                <a:buFont typeface="Arial" charset="0"/>
                <a:buChar char="-"/>
                <a:defRPr sz="12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r>
                <a:rPr lang="en-US" sz="1020" b="1" dirty="0"/>
                <a:t>EU</a:t>
              </a:r>
            </a:p>
            <a:p>
              <a:pPr>
                <a:buClr>
                  <a:srgbClr val="002960"/>
                </a:buClr>
              </a:pPr>
              <a:r>
                <a:rPr lang="en-US" sz="1020" dirty="0"/>
                <a:t>Europe</a:t>
              </a:r>
            </a:p>
          </p:txBody>
        </p:sp>
        <p:sp>
          <p:nvSpPr>
            <p:cNvPr id="137" name="Rectangle 11"/>
            <p:cNvSpPr txBox="1">
              <a:spLocks/>
            </p:cNvSpPr>
            <p:nvPr/>
          </p:nvSpPr>
          <p:spPr bwMode="gray">
            <a:xfrm>
              <a:off x="4045349" y="1058260"/>
              <a:ext cx="458134" cy="2294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sz="1200" baseline="0">
                  <a:latin typeface="+mn-lt"/>
                </a:defRPr>
              </a:lvl1pPr>
              <a:lvl2pPr marL="171450" lvl="1" indent="-169863" defTabSz="895350" eaLnBrk="1" hangingPunct="1">
                <a:buClr>
                  <a:schemeClr val="tx2"/>
                </a:buClr>
                <a:buSzPct val="125000"/>
                <a:buFont typeface="Arial" charset="0"/>
                <a:buChar char="▪"/>
                <a:defRPr sz="1200" baseline="0">
                  <a:latin typeface="+mn-lt"/>
                </a:defRPr>
              </a:lvl2pPr>
              <a:lvl3pPr marL="342900" lvl="2" indent="-171450" defTabSz="895350" eaLnBrk="1" hangingPunct="1">
                <a:buClr>
                  <a:schemeClr val="tx2"/>
                </a:buClr>
                <a:buSzPct val="120000"/>
                <a:buFont typeface="Arial" charset="0"/>
                <a:buChar char="–"/>
                <a:defRPr sz="1200" baseline="0">
                  <a:latin typeface="+mn-lt"/>
                </a:defRPr>
              </a:lvl3pPr>
              <a:lvl4pPr marL="514350" lvl="3" indent="-171450" defTabSz="895350" eaLnBrk="1" hangingPunct="1">
                <a:buClr>
                  <a:schemeClr val="tx2"/>
                </a:buClr>
                <a:buSzPct val="120000"/>
                <a:buFont typeface="Arial" charset="0"/>
                <a:buChar char="▫"/>
                <a:defRPr sz="1200" baseline="0">
                  <a:latin typeface="+mn-lt"/>
                </a:defRPr>
              </a:lvl4pPr>
              <a:lvl5pPr marL="628650" lvl="4" indent="-114300" defTabSz="895350" eaLnBrk="1" hangingPunct="1">
                <a:buClr>
                  <a:schemeClr val="tx2"/>
                </a:buClr>
                <a:buSzPct val="89000"/>
                <a:buFont typeface="Arial" charset="0"/>
                <a:buChar char="-"/>
                <a:defRPr sz="12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r>
                <a:rPr lang="en-US" sz="1020" b="1" dirty="0"/>
                <a:t>ME</a:t>
              </a:r>
            </a:p>
            <a:p>
              <a:pPr>
                <a:buClr>
                  <a:srgbClr val="002960"/>
                </a:buClr>
              </a:pPr>
              <a:r>
                <a:rPr lang="en-US" sz="1020" dirty="0"/>
                <a:t>Middle East</a:t>
              </a:r>
            </a:p>
          </p:txBody>
        </p:sp>
        <p:sp>
          <p:nvSpPr>
            <p:cNvPr id="138" name="Rectangle 11"/>
            <p:cNvSpPr txBox="1">
              <a:spLocks/>
            </p:cNvSpPr>
            <p:nvPr/>
          </p:nvSpPr>
          <p:spPr bwMode="gray">
            <a:xfrm>
              <a:off x="5301564" y="1058260"/>
              <a:ext cx="316359" cy="2294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sz="1200" baseline="0">
                  <a:latin typeface="+mn-lt"/>
                </a:defRPr>
              </a:lvl1pPr>
              <a:lvl2pPr marL="171450" lvl="1" indent="-169863" defTabSz="895350" eaLnBrk="1" hangingPunct="1">
                <a:buClr>
                  <a:schemeClr val="tx2"/>
                </a:buClr>
                <a:buSzPct val="125000"/>
                <a:buFont typeface="Arial" charset="0"/>
                <a:buChar char="▪"/>
                <a:defRPr sz="1200" baseline="0">
                  <a:latin typeface="+mn-lt"/>
                </a:defRPr>
              </a:lvl2pPr>
              <a:lvl3pPr marL="342900" lvl="2" indent="-171450" defTabSz="895350" eaLnBrk="1" hangingPunct="1">
                <a:buClr>
                  <a:schemeClr val="tx2"/>
                </a:buClr>
                <a:buSzPct val="120000"/>
                <a:buFont typeface="Arial" charset="0"/>
                <a:buChar char="–"/>
                <a:defRPr sz="1200" baseline="0">
                  <a:latin typeface="+mn-lt"/>
                </a:defRPr>
              </a:lvl3pPr>
              <a:lvl4pPr marL="514350" lvl="3" indent="-171450" defTabSz="895350" eaLnBrk="1" hangingPunct="1">
                <a:buClr>
                  <a:schemeClr val="tx2"/>
                </a:buClr>
                <a:buSzPct val="120000"/>
                <a:buFont typeface="Arial" charset="0"/>
                <a:buChar char="▫"/>
                <a:defRPr sz="1200" baseline="0">
                  <a:latin typeface="+mn-lt"/>
                </a:defRPr>
              </a:lvl4pPr>
              <a:lvl5pPr marL="628650" lvl="4" indent="-114300" defTabSz="895350" eaLnBrk="1" hangingPunct="1">
                <a:buClr>
                  <a:schemeClr val="tx2"/>
                </a:buClr>
                <a:buSzPct val="89000"/>
                <a:buFont typeface="Arial" charset="0"/>
                <a:buChar char="-"/>
                <a:defRPr sz="12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r>
                <a:rPr lang="en-US" sz="1020" b="1" dirty="0"/>
                <a:t>OC</a:t>
              </a:r>
            </a:p>
            <a:p>
              <a:pPr>
                <a:buClr>
                  <a:srgbClr val="002960"/>
                </a:buClr>
              </a:pPr>
              <a:r>
                <a:rPr lang="en-US" sz="1020" dirty="0"/>
                <a:t>Oceania</a:t>
              </a:r>
            </a:p>
          </p:txBody>
        </p:sp>
        <p:sp>
          <p:nvSpPr>
            <p:cNvPr id="139" name="Rectangle 11"/>
            <p:cNvSpPr txBox="1">
              <a:spLocks/>
            </p:cNvSpPr>
            <p:nvPr/>
          </p:nvSpPr>
          <p:spPr bwMode="gray">
            <a:xfrm>
              <a:off x="2757074" y="1058260"/>
              <a:ext cx="160523" cy="2294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sz="1200" baseline="0">
                  <a:latin typeface="+mn-lt"/>
                </a:defRPr>
              </a:lvl1pPr>
              <a:lvl2pPr marL="171450" lvl="1" indent="-169863" defTabSz="895350" eaLnBrk="1" hangingPunct="1">
                <a:buClr>
                  <a:schemeClr val="tx2"/>
                </a:buClr>
                <a:buSzPct val="125000"/>
                <a:buFont typeface="Arial" charset="0"/>
                <a:buChar char="▪"/>
                <a:defRPr sz="1200" baseline="0">
                  <a:latin typeface="+mn-lt"/>
                </a:defRPr>
              </a:lvl2pPr>
              <a:lvl3pPr marL="342900" lvl="2" indent="-171450" defTabSz="895350" eaLnBrk="1" hangingPunct="1">
                <a:buClr>
                  <a:schemeClr val="tx2"/>
                </a:buClr>
                <a:buSzPct val="120000"/>
                <a:buFont typeface="Arial" charset="0"/>
                <a:buChar char="–"/>
                <a:defRPr sz="1200" baseline="0">
                  <a:latin typeface="+mn-lt"/>
                </a:defRPr>
              </a:lvl3pPr>
              <a:lvl4pPr marL="514350" lvl="3" indent="-171450" defTabSz="895350" eaLnBrk="1" hangingPunct="1">
                <a:buClr>
                  <a:schemeClr val="tx2"/>
                </a:buClr>
                <a:buSzPct val="120000"/>
                <a:buFont typeface="Arial" charset="0"/>
                <a:buChar char="▫"/>
                <a:defRPr sz="1200" baseline="0">
                  <a:latin typeface="+mn-lt"/>
                </a:defRPr>
              </a:lvl4pPr>
              <a:lvl5pPr marL="628650" lvl="4" indent="-114300" defTabSz="895350" eaLnBrk="1" hangingPunct="1">
                <a:buClr>
                  <a:schemeClr val="tx2"/>
                </a:buClr>
                <a:buSzPct val="89000"/>
                <a:buFont typeface="Arial" charset="0"/>
                <a:buChar char="-"/>
                <a:defRPr sz="12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r>
                <a:rPr lang="en-US" sz="1020" b="1" dirty="0"/>
                <a:t>AS</a:t>
              </a:r>
            </a:p>
            <a:p>
              <a:pPr>
                <a:buClr>
                  <a:srgbClr val="002960"/>
                </a:buClr>
              </a:pPr>
              <a:r>
                <a:rPr lang="en-US" sz="1020" dirty="0"/>
                <a:t>Asia</a:t>
              </a:r>
            </a:p>
          </p:txBody>
        </p:sp>
        <p:sp>
          <p:nvSpPr>
            <p:cNvPr id="140" name="Rectangle 11"/>
            <p:cNvSpPr txBox="1"/>
            <p:nvPr/>
          </p:nvSpPr>
          <p:spPr bwMode="gray">
            <a:xfrm>
              <a:off x="0" y="1058260"/>
              <a:ext cx="312843" cy="1147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sz="1200" baseline="0">
                  <a:latin typeface="+mn-lt"/>
                </a:defRPr>
              </a:lvl1pPr>
              <a:lvl2pPr marL="171450" lvl="1" indent="-169863" defTabSz="895350" eaLnBrk="1" hangingPunct="1">
                <a:buClr>
                  <a:schemeClr val="tx2"/>
                </a:buClr>
                <a:buSzPct val="125000"/>
                <a:buFont typeface="Arial" charset="0"/>
                <a:buChar char="▪"/>
                <a:defRPr sz="1200" baseline="0">
                  <a:latin typeface="+mn-lt"/>
                </a:defRPr>
              </a:lvl2pPr>
              <a:lvl3pPr marL="342900" lvl="2" indent="-171450" defTabSz="895350" eaLnBrk="1" hangingPunct="1">
                <a:buClr>
                  <a:schemeClr val="tx2"/>
                </a:buClr>
                <a:buSzPct val="120000"/>
                <a:buFont typeface="Arial" charset="0"/>
                <a:buChar char="–"/>
                <a:defRPr sz="1200" baseline="0">
                  <a:latin typeface="+mn-lt"/>
                </a:defRPr>
              </a:lvl3pPr>
              <a:lvl4pPr marL="514350" lvl="3" indent="-171450" defTabSz="895350" eaLnBrk="1" hangingPunct="1">
                <a:buClr>
                  <a:schemeClr val="tx2"/>
                </a:buClr>
                <a:buSzPct val="120000"/>
                <a:buFont typeface="Arial" charset="0"/>
                <a:buChar char="▫"/>
                <a:defRPr sz="1200" baseline="0">
                  <a:latin typeface="+mn-lt"/>
                </a:defRPr>
              </a:lvl4pPr>
              <a:lvl5pPr marL="628650" lvl="4" indent="-114300" defTabSz="895350" eaLnBrk="1" hangingPunct="1">
                <a:buClr>
                  <a:schemeClr val="tx2"/>
                </a:buClr>
                <a:buSzPct val="89000"/>
                <a:buFont typeface="Arial" charset="0"/>
                <a:buChar char="-"/>
                <a:defRPr sz="12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913526">
                <a:buClr>
                  <a:srgbClr val="002960"/>
                </a:buClr>
                <a:defRPr/>
              </a:pPr>
              <a:r>
                <a:rPr lang="en-US" sz="1020" b="1" kern="0" dirty="0"/>
                <a:t>Regions</a:t>
              </a:r>
              <a:endParaRPr lang="en-US" sz="1020" kern="0" dirty="0"/>
            </a:p>
          </p:txBody>
        </p:sp>
      </p:grpSp>
      <p:grpSp>
        <p:nvGrpSpPr>
          <p:cNvPr id="141" name="Group 140"/>
          <p:cNvGrpSpPr/>
          <p:nvPr/>
        </p:nvGrpSpPr>
        <p:grpSpPr>
          <a:xfrm>
            <a:off x="121752" y="1555627"/>
            <a:ext cx="8745993" cy="397877"/>
            <a:chOff x="0" y="1460411"/>
            <a:chExt cx="6265526" cy="285034"/>
          </a:xfrm>
        </p:grpSpPr>
        <p:sp>
          <p:nvSpPr>
            <p:cNvPr id="142" name="Rectangle 11"/>
            <p:cNvSpPr txBox="1"/>
            <p:nvPr/>
          </p:nvSpPr>
          <p:spPr bwMode="gray">
            <a:xfrm>
              <a:off x="0" y="1460411"/>
              <a:ext cx="1164668" cy="2294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sz="1200" baseline="0">
                  <a:latin typeface="+mn-lt"/>
                </a:defRPr>
              </a:lvl1pPr>
              <a:lvl2pPr marL="171450" lvl="1" indent="-169863" defTabSz="895350" eaLnBrk="1" hangingPunct="1">
                <a:buClr>
                  <a:schemeClr val="tx2"/>
                </a:buClr>
                <a:buSzPct val="125000"/>
                <a:buFont typeface="Arial" charset="0"/>
                <a:buChar char="▪"/>
                <a:defRPr sz="1200" baseline="0">
                  <a:latin typeface="+mn-lt"/>
                </a:defRPr>
              </a:lvl2pPr>
              <a:lvl3pPr marL="342900" lvl="2" indent="-171450" defTabSz="895350" eaLnBrk="1" hangingPunct="1">
                <a:buClr>
                  <a:schemeClr val="tx2"/>
                </a:buClr>
                <a:buSzPct val="120000"/>
                <a:buFont typeface="Arial" charset="0"/>
                <a:buChar char="–"/>
                <a:defRPr sz="1200" baseline="0">
                  <a:latin typeface="+mn-lt"/>
                </a:defRPr>
              </a:lvl3pPr>
              <a:lvl4pPr marL="514350" lvl="3" indent="-171450" defTabSz="895350" eaLnBrk="1" hangingPunct="1">
                <a:buClr>
                  <a:schemeClr val="tx2"/>
                </a:buClr>
                <a:buSzPct val="120000"/>
                <a:buFont typeface="Arial" charset="0"/>
                <a:buChar char="▫"/>
                <a:defRPr sz="1200" baseline="0">
                  <a:latin typeface="+mn-lt"/>
                </a:defRPr>
              </a:lvl4pPr>
              <a:lvl5pPr marL="628650" lvl="4" indent="-114300" defTabSz="895350" eaLnBrk="1" hangingPunct="1">
                <a:buClr>
                  <a:schemeClr val="tx2"/>
                </a:buClr>
                <a:buSzPct val="89000"/>
                <a:buFont typeface="Arial" charset="0"/>
                <a:buChar char="-"/>
                <a:defRPr sz="12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913526">
                <a:buClr>
                  <a:srgbClr val="002960"/>
                </a:buClr>
                <a:defRPr/>
              </a:pPr>
              <a:r>
                <a:rPr lang="en-US" sz="1020" b="1" kern="0" dirty="0">
                  <a:latin typeface="Arial"/>
                </a:rPr>
                <a:t>Bandwidth</a:t>
              </a:r>
            </a:p>
            <a:p>
              <a:pPr defTabSz="913526">
                <a:buClr>
                  <a:srgbClr val="002960"/>
                </a:buClr>
                <a:defRPr/>
              </a:pPr>
              <a:r>
                <a:rPr lang="en-US" sz="1020" kern="0" dirty="0">
                  <a:solidFill>
                    <a:srgbClr val="808080"/>
                  </a:solidFill>
                  <a:latin typeface="Arial"/>
                </a:rPr>
                <a:t>Gigabits per second (Gbps)</a:t>
              </a:r>
              <a:endParaRPr lang="en-US" sz="1020" kern="0" baseline="30000" dirty="0">
                <a:solidFill>
                  <a:srgbClr val="808080"/>
                </a:solidFill>
                <a:latin typeface="Arial"/>
              </a:endParaRPr>
            </a:p>
          </p:txBody>
        </p:sp>
        <p:grpSp>
          <p:nvGrpSpPr>
            <p:cNvPr id="143" name="Group 142"/>
            <p:cNvGrpSpPr/>
            <p:nvPr/>
          </p:nvGrpSpPr>
          <p:grpSpPr>
            <a:xfrm>
              <a:off x="1733910" y="1529638"/>
              <a:ext cx="228601" cy="215807"/>
              <a:chOff x="1683593" y="1529638"/>
              <a:chExt cx="228601" cy="215807"/>
            </a:xfrm>
          </p:grpSpPr>
          <p:sp>
            <p:nvSpPr>
              <p:cNvPr id="162" name="LineLegend2"/>
              <p:cNvSpPr>
                <a:spLocks noChangeShapeType="1"/>
              </p:cNvSpPr>
              <p:nvPr/>
            </p:nvSpPr>
            <p:spPr bwMode="gray">
              <a:xfrm rot="10800000" flipH="1" flipV="1">
                <a:off x="1683594" y="1529638"/>
                <a:ext cx="228600" cy="0"/>
              </a:xfrm>
              <a:prstGeom prst="line">
                <a:avLst/>
              </a:prstGeom>
              <a:noFill/>
              <a:ln w="9525" cap="flat">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dirty="0">
                  <a:solidFill>
                    <a:sysClr val="windowText" lastClr="000000"/>
                  </a:solidFill>
                </a:endParaRPr>
              </a:p>
            </p:txBody>
          </p:sp>
          <p:sp>
            <p:nvSpPr>
              <p:cNvPr id="163" name="TextBox 162"/>
              <p:cNvSpPr txBox="1"/>
              <p:nvPr/>
            </p:nvSpPr>
            <p:spPr>
              <a:xfrm>
                <a:off x="1683593" y="1630712"/>
                <a:ext cx="144119" cy="11473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629528" eaLnBrk="1" hangingPunct="1">
                  <a:buClr>
                    <a:schemeClr val="tx2"/>
                  </a:buClr>
                  <a:defRPr sz="900" baseline="0">
                    <a:latin typeface="+mn-lt"/>
                  </a:defRPr>
                </a:lvl1pPr>
                <a:lvl2pPr marL="114304" lvl="1" indent="-114304" defTabSz="629528" eaLnBrk="1" hangingPunct="1">
                  <a:buClr>
                    <a:schemeClr val="tx1"/>
                  </a:buClr>
                  <a:buSzPct val="120000"/>
                  <a:buFont typeface="Arial" charset="0"/>
                  <a:buChar char="▪"/>
                  <a:defRPr sz="900" baseline="0">
                    <a:latin typeface="+mn-lt"/>
                  </a:defRPr>
                </a:lvl2pPr>
                <a:lvl3pPr marL="285759" lvl="2" indent="-171456" defTabSz="629528" eaLnBrk="1" hangingPunct="1">
                  <a:buClr>
                    <a:schemeClr val="tx1"/>
                  </a:buClr>
                  <a:buSzPct val="120000"/>
                  <a:buFont typeface="Arial" charset="0"/>
                  <a:buChar char="–"/>
                  <a:defRPr sz="900" baseline="0">
                    <a:latin typeface="+mn-lt"/>
                  </a:defRPr>
                </a:lvl3pPr>
                <a:lvl4pPr marL="400064" lvl="3" indent="-114304" defTabSz="629528" eaLnBrk="1" hangingPunct="1">
                  <a:buClr>
                    <a:schemeClr val="tx1"/>
                  </a:buClr>
                  <a:buSzPct val="120000"/>
                  <a:buFont typeface="Arial" charset="0"/>
                  <a:buChar char="▫"/>
                  <a:defRPr sz="900" baseline="0">
                    <a:latin typeface="+mn-lt"/>
                  </a:defRPr>
                </a:lvl4pPr>
                <a:lvl5pPr marL="514368" lvl="4" indent="-114304" defTabSz="629528" eaLnBrk="1" hangingPunct="1">
                  <a:buClr>
                    <a:schemeClr val="tx1"/>
                  </a:buClr>
                  <a:buSzPct val="89000"/>
                  <a:buFont typeface="Arial" charset="0"/>
                  <a:buChar char="-"/>
                  <a:defRPr sz="900" baseline="0">
                    <a:latin typeface="+mn-lt"/>
                  </a:defRPr>
                </a:lvl5pPr>
                <a:lvl6pPr marL="527195" indent="-91527" defTabSz="629528" fontAlgn="base">
                  <a:spcBef>
                    <a:spcPct val="0"/>
                  </a:spcBef>
                  <a:spcAft>
                    <a:spcPct val="0"/>
                  </a:spcAft>
                  <a:buClr>
                    <a:schemeClr val="tx2"/>
                  </a:buClr>
                  <a:buSzPct val="89000"/>
                  <a:buFont typeface="Arial" charset="0"/>
                  <a:buChar char="-"/>
                  <a:defRPr sz="1125" baseline="0">
                    <a:latin typeface="+mn-lt"/>
                  </a:defRPr>
                </a:lvl6pPr>
                <a:lvl7pPr marL="527195" indent="-91527" defTabSz="629528" fontAlgn="base">
                  <a:spcBef>
                    <a:spcPct val="0"/>
                  </a:spcBef>
                  <a:spcAft>
                    <a:spcPct val="0"/>
                  </a:spcAft>
                  <a:buClr>
                    <a:schemeClr val="tx2"/>
                  </a:buClr>
                  <a:buSzPct val="89000"/>
                  <a:buFont typeface="Arial" charset="0"/>
                  <a:buChar char="-"/>
                  <a:defRPr sz="1125" baseline="0">
                    <a:latin typeface="+mn-lt"/>
                  </a:defRPr>
                </a:lvl7pPr>
                <a:lvl8pPr marL="527195" indent="-91527" defTabSz="629528" fontAlgn="base">
                  <a:spcBef>
                    <a:spcPct val="0"/>
                  </a:spcBef>
                  <a:spcAft>
                    <a:spcPct val="0"/>
                  </a:spcAft>
                  <a:buClr>
                    <a:schemeClr val="tx2"/>
                  </a:buClr>
                  <a:buSzPct val="89000"/>
                  <a:buFont typeface="Arial" charset="0"/>
                  <a:buChar char="-"/>
                  <a:defRPr sz="1125" baseline="0">
                    <a:latin typeface="+mn-lt"/>
                  </a:defRPr>
                </a:lvl8pPr>
                <a:lvl9pPr marL="527195" indent="-91527" defTabSz="629528" fontAlgn="base">
                  <a:spcBef>
                    <a:spcPct val="0"/>
                  </a:spcBef>
                  <a:spcAft>
                    <a:spcPct val="0"/>
                  </a:spcAft>
                  <a:buClr>
                    <a:schemeClr val="tx2"/>
                  </a:buClr>
                  <a:buSzPct val="89000"/>
                  <a:buFont typeface="Arial" charset="0"/>
                  <a:buChar char="-"/>
                  <a:defRPr sz="1125" baseline="0">
                    <a:latin typeface="+mn-lt"/>
                  </a:defRPr>
                </a:lvl9pPr>
              </a:lstStyle>
              <a:p>
                <a:r>
                  <a:rPr lang="en-US" sz="1020" dirty="0">
                    <a:solidFill>
                      <a:srgbClr val="000000"/>
                    </a:solidFill>
                  </a:rPr>
                  <a:t>&lt;50</a:t>
                </a:r>
                <a:endParaRPr lang="en-US" sz="1020" dirty="0"/>
              </a:p>
            </p:txBody>
          </p:sp>
        </p:grpSp>
        <p:grpSp>
          <p:nvGrpSpPr>
            <p:cNvPr id="144" name="Group 143"/>
            <p:cNvGrpSpPr/>
            <p:nvPr/>
          </p:nvGrpSpPr>
          <p:grpSpPr>
            <a:xfrm>
              <a:off x="2159964" y="1529638"/>
              <a:ext cx="288238" cy="215807"/>
              <a:chOff x="2088964" y="1529638"/>
              <a:chExt cx="288238" cy="215807"/>
            </a:xfrm>
          </p:grpSpPr>
          <p:sp>
            <p:nvSpPr>
              <p:cNvPr id="160" name="LineLegend2"/>
              <p:cNvSpPr>
                <a:spLocks noChangeShapeType="1"/>
              </p:cNvSpPr>
              <p:nvPr/>
            </p:nvSpPr>
            <p:spPr bwMode="gray">
              <a:xfrm rot="10800000" flipH="1" flipV="1">
                <a:off x="2088965" y="1529638"/>
                <a:ext cx="256032" cy="0"/>
              </a:xfrm>
              <a:prstGeom prst="line">
                <a:avLst/>
              </a:prstGeom>
              <a:noFill/>
              <a:ln w="9525" cap="flat">
                <a:solidFill>
                  <a:schemeClr val="accent6"/>
                </a:solidFill>
                <a:round/>
                <a:headEnd/>
                <a:tailEnd/>
              </a:ln>
              <a:extLst>
                <a:ext uri="{909E8E84-426E-40DD-AFC4-6F175D3DCCD1}">
                  <a14:hiddenFill xmlns:a14="http://schemas.microsoft.com/office/drawing/2010/main">
                    <a:noFill/>
                  </a14:hiddenFill>
                </a:ext>
              </a:extLst>
            </p:spPr>
            <p:txBody>
              <a:bodyPr anchor="t">
                <a:noAutofit/>
              </a:bodyPr>
              <a:lstStyle/>
              <a:p>
                <a:endParaRPr lang="en-US" sz="1020" kern="0" dirty="0">
                  <a:solidFill>
                    <a:sysClr val="windowText" lastClr="000000"/>
                  </a:solidFill>
                </a:endParaRPr>
              </a:p>
            </p:txBody>
          </p:sp>
          <p:sp>
            <p:nvSpPr>
              <p:cNvPr id="161" name="TextBox 160"/>
              <p:cNvSpPr txBox="1"/>
              <p:nvPr/>
            </p:nvSpPr>
            <p:spPr>
              <a:xfrm>
                <a:off x="2088964" y="1630712"/>
                <a:ext cx="288238" cy="11473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629528" eaLnBrk="1" hangingPunct="1">
                  <a:buClr>
                    <a:schemeClr val="tx2"/>
                  </a:buClr>
                  <a:defRPr sz="900" baseline="0">
                    <a:latin typeface="+mn-lt"/>
                  </a:defRPr>
                </a:lvl1pPr>
                <a:lvl2pPr marL="114304" lvl="1" indent="-114304" defTabSz="629528" eaLnBrk="1" hangingPunct="1">
                  <a:buClr>
                    <a:schemeClr val="tx1"/>
                  </a:buClr>
                  <a:buSzPct val="120000"/>
                  <a:buFont typeface="Arial" charset="0"/>
                  <a:buChar char="▪"/>
                  <a:defRPr sz="900" baseline="0">
                    <a:latin typeface="+mn-lt"/>
                  </a:defRPr>
                </a:lvl2pPr>
                <a:lvl3pPr marL="285759" lvl="2" indent="-171456" defTabSz="629528" eaLnBrk="1" hangingPunct="1">
                  <a:buClr>
                    <a:schemeClr val="tx1"/>
                  </a:buClr>
                  <a:buSzPct val="120000"/>
                  <a:buFont typeface="Arial" charset="0"/>
                  <a:buChar char="–"/>
                  <a:defRPr sz="900" baseline="0">
                    <a:latin typeface="+mn-lt"/>
                  </a:defRPr>
                </a:lvl3pPr>
                <a:lvl4pPr marL="400064" lvl="3" indent="-114304" defTabSz="629528" eaLnBrk="1" hangingPunct="1">
                  <a:buClr>
                    <a:schemeClr val="tx1"/>
                  </a:buClr>
                  <a:buSzPct val="120000"/>
                  <a:buFont typeface="Arial" charset="0"/>
                  <a:buChar char="▫"/>
                  <a:defRPr sz="900" baseline="0">
                    <a:latin typeface="+mn-lt"/>
                  </a:defRPr>
                </a:lvl4pPr>
                <a:lvl5pPr marL="514368" lvl="4" indent="-114304" defTabSz="629528" eaLnBrk="1" hangingPunct="1">
                  <a:buClr>
                    <a:schemeClr val="tx1"/>
                  </a:buClr>
                  <a:buSzPct val="89000"/>
                  <a:buFont typeface="Arial" charset="0"/>
                  <a:buChar char="-"/>
                  <a:defRPr sz="900" baseline="0">
                    <a:latin typeface="+mn-lt"/>
                  </a:defRPr>
                </a:lvl5pPr>
                <a:lvl6pPr marL="527195" indent="-91527" defTabSz="629528" fontAlgn="base">
                  <a:spcBef>
                    <a:spcPct val="0"/>
                  </a:spcBef>
                  <a:spcAft>
                    <a:spcPct val="0"/>
                  </a:spcAft>
                  <a:buClr>
                    <a:schemeClr val="tx2"/>
                  </a:buClr>
                  <a:buSzPct val="89000"/>
                  <a:buFont typeface="Arial" charset="0"/>
                  <a:buChar char="-"/>
                  <a:defRPr sz="1125" baseline="0">
                    <a:latin typeface="+mn-lt"/>
                  </a:defRPr>
                </a:lvl6pPr>
                <a:lvl7pPr marL="527195" indent="-91527" defTabSz="629528" fontAlgn="base">
                  <a:spcBef>
                    <a:spcPct val="0"/>
                  </a:spcBef>
                  <a:spcAft>
                    <a:spcPct val="0"/>
                  </a:spcAft>
                  <a:buClr>
                    <a:schemeClr val="tx2"/>
                  </a:buClr>
                  <a:buSzPct val="89000"/>
                  <a:buFont typeface="Arial" charset="0"/>
                  <a:buChar char="-"/>
                  <a:defRPr sz="1125" baseline="0">
                    <a:latin typeface="+mn-lt"/>
                  </a:defRPr>
                </a:lvl7pPr>
                <a:lvl8pPr marL="527195" indent="-91527" defTabSz="629528" fontAlgn="base">
                  <a:spcBef>
                    <a:spcPct val="0"/>
                  </a:spcBef>
                  <a:spcAft>
                    <a:spcPct val="0"/>
                  </a:spcAft>
                  <a:buClr>
                    <a:schemeClr val="tx2"/>
                  </a:buClr>
                  <a:buSzPct val="89000"/>
                  <a:buFont typeface="Arial" charset="0"/>
                  <a:buChar char="-"/>
                  <a:defRPr sz="1125" baseline="0">
                    <a:latin typeface="+mn-lt"/>
                  </a:defRPr>
                </a:lvl8pPr>
                <a:lvl9pPr marL="527195" indent="-91527" defTabSz="629528" fontAlgn="base">
                  <a:spcBef>
                    <a:spcPct val="0"/>
                  </a:spcBef>
                  <a:spcAft>
                    <a:spcPct val="0"/>
                  </a:spcAft>
                  <a:buClr>
                    <a:schemeClr val="tx2"/>
                  </a:buClr>
                  <a:buSzPct val="89000"/>
                  <a:buFont typeface="Arial" charset="0"/>
                  <a:buChar char="-"/>
                  <a:defRPr sz="1125" baseline="0">
                    <a:latin typeface="+mn-lt"/>
                  </a:defRPr>
                </a:lvl9pPr>
              </a:lstStyle>
              <a:p>
                <a:r>
                  <a:rPr lang="en-US" sz="1020">
                    <a:solidFill>
                      <a:srgbClr val="000000"/>
                    </a:solidFill>
                  </a:rPr>
                  <a:t>50–100</a:t>
                </a:r>
                <a:endParaRPr lang="en-US" sz="1020" dirty="0"/>
              </a:p>
            </p:txBody>
          </p:sp>
        </p:grpSp>
        <p:grpSp>
          <p:nvGrpSpPr>
            <p:cNvPr id="145" name="Group 144"/>
            <p:cNvGrpSpPr/>
            <p:nvPr/>
          </p:nvGrpSpPr>
          <p:grpSpPr>
            <a:xfrm>
              <a:off x="2742138" y="1529638"/>
              <a:ext cx="336278" cy="215807"/>
              <a:chOff x="2650455" y="1529638"/>
              <a:chExt cx="336278" cy="215807"/>
            </a:xfrm>
          </p:grpSpPr>
          <p:sp>
            <p:nvSpPr>
              <p:cNvPr id="158" name="LineLegend1"/>
              <p:cNvSpPr>
                <a:spLocks noChangeShapeType="1"/>
              </p:cNvSpPr>
              <p:nvPr/>
            </p:nvSpPr>
            <p:spPr bwMode="gray">
              <a:xfrm rot="10800000" flipH="1" flipV="1">
                <a:off x="2650456" y="1529638"/>
                <a:ext cx="283464" cy="0"/>
              </a:xfrm>
              <a:prstGeom prst="line">
                <a:avLst/>
              </a:prstGeom>
              <a:noFill/>
              <a:ln w="19050" cap="flat">
                <a:solidFill>
                  <a:srgbClr val="92D050"/>
                </a:solidFill>
                <a:round/>
                <a:headEnd/>
                <a:tailEnd/>
              </a:ln>
              <a:extLst>
                <a:ext uri="{909E8E84-426E-40DD-AFC4-6F175D3DCCD1}">
                  <a14:hiddenFill xmlns:a14="http://schemas.microsoft.com/office/drawing/2010/main">
                    <a:noFill/>
                  </a14:hiddenFill>
                </a:ext>
              </a:extLst>
            </p:spPr>
            <p:txBody>
              <a:bodyPr anchor="t">
                <a:noAutofit/>
              </a:bodyPr>
              <a:lstStyle/>
              <a:p>
                <a:endParaRPr lang="en-US" sz="1020" kern="0" dirty="0">
                  <a:solidFill>
                    <a:sysClr val="windowText" lastClr="000000"/>
                  </a:solidFill>
                </a:endParaRPr>
              </a:p>
            </p:txBody>
          </p:sp>
          <p:sp>
            <p:nvSpPr>
              <p:cNvPr id="159" name="TextBox 158"/>
              <p:cNvSpPr txBox="1"/>
              <p:nvPr/>
            </p:nvSpPr>
            <p:spPr>
              <a:xfrm>
                <a:off x="2650455" y="1630712"/>
                <a:ext cx="336278" cy="11473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629528" eaLnBrk="1" hangingPunct="1">
                  <a:buClr>
                    <a:schemeClr val="tx2"/>
                  </a:buClr>
                  <a:defRPr sz="900" baseline="0">
                    <a:latin typeface="+mn-lt"/>
                  </a:defRPr>
                </a:lvl1pPr>
                <a:lvl2pPr marL="114304" lvl="1" indent="-114304" defTabSz="629528" eaLnBrk="1" hangingPunct="1">
                  <a:buClr>
                    <a:schemeClr val="tx1"/>
                  </a:buClr>
                  <a:buSzPct val="120000"/>
                  <a:buFont typeface="Arial" charset="0"/>
                  <a:buChar char="▪"/>
                  <a:defRPr sz="900" baseline="0">
                    <a:latin typeface="+mn-lt"/>
                  </a:defRPr>
                </a:lvl2pPr>
                <a:lvl3pPr marL="285759" lvl="2" indent="-171456" defTabSz="629528" eaLnBrk="1" hangingPunct="1">
                  <a:buClr>
                    <a:schemeClr val="tx1"/>
                  </a:buClr>
                  <a:buSzPct val="120000"/>
                  <a:buFont typeface="Arial" charset="0"/>
                  <a:buChar char="–"/>
                  <a:defRPr sz="900" baseline="0">
                    <a:latin typeface="+mn-lt"/>
                  </a:defRPr>
                </a:lvl3pPr>
                <a:lvl4pPr marL="400064" lvl="3" indent="-114304" defTabSz="629528" eaLnBrk="1" hangingPunct="1">
                  <a:buClr>
                    <a:schemeClr val="tx1"/>
                  </a:buClr>
                  <a:buSzPct val="120000"/>
                  <a:buFont typeface="Arial" charset="0"/>
                  <a:buChar char="▫"/>
                  <a:defRPr sz="900" baseline="0">
                    <a:latin typeface="+mn-lt"/>
                  </a:defRPr>
                </a:lvl4pPr>
                <a:lvl5pPr marL="514368" lvl="4" indent="-114304" defTabSz="629528" eaLnBrk="1" hangingPunct="1">
                  <a:buClr>
                    <a:schemeClr val="tx1"/>
                  </a:buClr>
                  <a:buSzPct val="89000"/>
                  <a:buFont typeface="Arial" charset="0"/>
                  <a:buChar char="-"/>
                  <a:defRPr sz="900" baseline="0">
                    <a:latin typeface="+mn-lt"/>
                  </a:defRPr>
                </a:lvl5pPr>
                <a:lvl6pPr marL="527195" indent="-91527" defTabSz="629528" fontAlgn="base">
                  <a:spcBef>
                    <a:spcPct val="0"/>
                  </a:spcBef>
                  <a:spcAft>
                    <a:spcPct val="0"/>
                  </a:spcAft>
                  <a:buClr>
                    <a:schemeClr val="tx2"/>
                  </a:buClr>
                  <a:buSzPct val="89000"/>
                  <a:buFont typeface="Arial" charset="0"/>
                  <a:buChar char="-"/>
                  <a:defRPr sz="1125" baseline="0">
                    <a:latin typeface="+mn-lt"/>
                  </a:defRPr>
                </a:lvl6pPr>
                <a:lvl7pPr marL="527195" indent="-91527" defTabSz="629528" fontAlgn="base">
                  <a:spcBef>
                    <a:spcPct val="0"/>
                  </a:spcBef>
                  <a:spcAft>
                    <a:spcPct val="0"/>
                  </a:spcAft>
                  <a:buClr>
                    <a:schemeClr val="tx2"/>
                  </a:buClr>
                  <a:buSzPct val="89000"/>
                  <a:buFont typeface="Arial" charset="0"/>
                  <a:buChar char="-"/>
                  <a:defRPr sz="1125" baseline="0">
                    <a:latin typeface="+mn-lt"/>
                  </a:defRPr>
                </a:lvl7pPr>
                <a:lvl8pPr marL="527195" indent="-91527" defTabSz="629528" fontAlgn="base">
                  <a:spcBef>
                    <a:spcPct val="0"/>
                  </a:spcBef>
                  <a:spcAft>
                    <a:spcPct val="0"/>
                  </a:spcAft>
                  <a:buClr>
                    <a:schemeClr val="tx2"/>
                  </a:buClr>
                  <a:buSzPct val="89000"/>
                  <a:buFont typeface="Arial" charset="0"/>
                  <a:buChar char="-"/>
                  <a:defRPr sz="1125" baseline="0">
                    <a:latin typeface="+mn-lt"/>
                  </a:defRPr>
                </a:lvl8pPr>
                <a:lvl9pPr marL="527195" indent="-91527" defTabSz="629528" fontAlgn="base">
                  <a:spcBef>
                    <a:spcPct val="0"/>
                  </a:spcBef>
                  <a:spcAft>
                    <a:spcPct val="0"/>
                  </a:spcAft>
                  <a:buClr>
                    <a:schemeClr val="tx2"/>
                  </a:buClr>
                  <a:buSzPct val="89000"/>
                  <a:buFont typeface="Arial" charset="0"/>
                  <a:buChar char="-"/>
                  <a:defRPr sz="1125" baseline="0">
                    <a:latin typeface="+mn-lt"/>
                  </a:defRPr>
                </a:lvl9pPr>
              </a:lstStyle>
              <a:p>
                <a:r>
                  <a:rPr lang="en-US" sz="1020">
                    <a:solidFill>
                      <a:srgbClr val="000000"/>
                    </a:solidFill>
                  </a:rPr>
                  <a:t>100–500</a:t>
                </a:r>
                <a:endParaRPr lang="en-US" sz="1020" dirty="0"/>
              </a:p>
            </p:txBody>
          </p:sp>
        </p:grpSp>
        <p:grpSp>
          <p:nvGrpSpPr>
            <p:cNvPr id="146" name="Group 145"/>
            <p:cNvGrpSpPr/>
            <p:nvPr/>
          </p:nvGrpSpPr>
          <p:grpSpPr>
            <a:xfrm>
              <a:off x="3388432" y="1529638"/>
              <a:ext cx="407751" cy="215807"/>
              <a:chOff x="3276066" y="1529638"/>
              <a:chExt cx="407751" cy="215807"/>
            </a:xfrm>
          </p:grpSpPr>
          <p:sp>
            <p:nvSpPr>
              <p:cNvPr id="156" name="LineLegend1"/>
              <p:cNvSpPr>
                <a:spLocks noChangeShapeType="1"/>
              </p:cNvSpPr>
              <p:nvPr/>
            </p:nvSpPr>
            <p:spPr bwMode="gray">
              <a:xfrm rot="10800000" flipH="1" flipV="1">
                <a:off x="3276066" y="1529638"/>
                <a:ext cx="310896" cy="0"/>
              </a:xfrm>
              <a:prstGeom prst="line">
                <a:avLst/>
              </a:prstGeom>
              <a:noFill/>
              <a:ln w="31750" cap="flat">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oAutofit/>
              </a:bodyPr>
              <a:lstStyle/>
              <a:p>
                <a:endParaRPr lang="en-US" sz="1020" kern="0" dirty="0">
                  <a:solidFill>
                    <a:sysClr val="windowText" lastClr="000000"/>
                  </a:solidFill>
                </a:endParaRPr>
              </a:p>
            </p:txBody>
          </p:sp>
          <p:sp>
            <p:nvSpPr>
              <p:cNvPr id="157" name="TextBox 156"/>
              <p:cNvSpPr txBox="1"/>
              <p:nvPr/>
            </p:nvSpPr>
            <p:spPr>
              <a:xfrm>
                <a:off x="3276066" y="1630712"/>
                <a:ext cx="407751" cy="11473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629528" eaLnBrk="1" hangingPunct="1">
                  <a:buClr>
                    <a:schemeClr val="tx2"/>
                  </a:buClr>
                  <a:defRPr sz="900" baseline="0">
                    <a:latin typeface="+mn-lt"/>
                  </a:defRPr>
                </a:lvl1pPr>
                <a:lvl2pPr marL="114304" lvl="1" indent="-114304" defTabSz="629528" eaLnBrk="1" hangingPunct="1">
                  <a:buClr>
                    <a:schemeClr val="tx1"/>
                  </a:buClr>
                  <a:buSzPct val="120000"/>
                  <a:buFont typeface="Arial" charset="0"/>
                  <a:buChar char="▪"/>
                  <a:defRPr sz="900" baseline="0">
                    <a:latin typeface="+mn-lt"/>
                  </a:defRPr>
                </a:lvl2pPr>
                <a:lvl3pPr marL="285759" lvl="2" indent="-171456" defTabSz="629528" eaLnBrk="1" hangingPunct="1">
                  <a:buClr>
                    <a:schemeClr val="tx1"/>
                  </a:buClr>
                  <a:buSzPct val="120000"/>
                  <a:buFont typeface="Arial" charset="0"/>
                  <a:buChar char="–"/>
                  <a:defRPr sz="900" baseline="0">
                    <a:latin typeface="+mn-lt"/>
                  </a:defRPr>
                </a:lvl3pPr>
                <a:lvl4pPr marL="400064" lvl="3" indent="-114304" defTabSz="629528" eaLnBrk="1" hangingPunct="1">
                  <a:buClr>
                    <a:schemeClr val="tx1"/>
                  </a:buClr>
                  <a:buSzPct val="120000"/>
                  <a:buFont typeface="Arial" charset="0"/>
                  <a:buChar char="▫"/>
                  <a:defRPr sz="900" baseline="0">
                    <a:latin typeface="+mn-lt"/>
                  </a:defRPr>
                </a:lvl4pPr>
                <a:lvl5pPr marL="514368" lvl="4" indent="-114304" defTabSz="629528" eaLnBrk="1" hangingPunct="1">
                  <a:buClr>
                    <a:schemeClr val="tx1"/>
                  </a:buClr>
                  <a:buSzPct val="89000"/>
                  <a:buFont typeface="Arial" charset="0"/>
                  <a:buChar char="-"/>
                  <a:defRPr sz="900" baseline="0">
                    <a:latin typeface="+mn-lt"/>
                  </a:defRPr>
                </a:lvl5pPr>
                <a:lvl6pPr marL="527195" indent="-91527" defTabSz="629528" fontAlgn="base">
                  <a:spcBef>
                    <a:spcPct val="0"/>
                  </a:spcBef>
                  <a:spcAft>
                    <a:spcPct val="0"/>
                  </a:spcAft>
                  <a:buClr>
                    <a:schemeClr val="tx2"/>
                  </a:buClr>
                  <a:buSzPct val="89000"/>
                  <a:buFont typeface="Arial" charset="0"/>
                  <a:buChar char="-"/>
                  <a:defRPr sz="1125" baseline="0">
                    <a:latin typeface="+mn-lt"/>
                  </a:defRPr>
                </a:lvl6pPr>
                <a:lvl7pPr marL="527195" indent="-91527" defTabSz="629528" fontAlgn="base">
                  <a:spcBef>
                    <a:spcPct val="0"/>
                  </a:spcBef>
                  <a:spcAft>
                    <a:spcPct val="0"/>
                  </a:spcAft>
                  <a:buClr>
                    <a:schemeClr val="tx2"/>
                  </a:buClr>
                  <a:buSzPct val="89000"/>
                  <a:buFont typeface="Arial" charset="0"/>
                  <a:buChar char="-"/>
                  <a:defRPr sz="1125" baseline="0">
                    <a:latin typeface="+mn-lt"/>
                  </a:defRPr>
                </a:lvl7pPr>
                <a:lvl8pPr marL="527195" indent="-91527" defTabSz="629528" fontAlgn="base">
                  <a:spcBef>
                    <a:spcPct val="0"/>
                  </a:spcBef>
                  <a:spcAft>
                    <a:spcPct val="0"/>
                  </a:spcAft>
                  <a:buClr>
                    <a:schemeClr val="tx2"/>
                  </a:buClr>
                  <a:buSzPct val="89000"/>
                  <a:buFont typeface="Arial" charset="0"/>
                  <a:buChar char="-"/>
                  <a:defRPr sz="1125" baseline="0">
                    <a:latin typeface="+mn-lt"/>
                  </a:defRPr>
                </a:lvl8pPr>
                <a:lvl9pPr marL="527195" indent="-91527" defTabSz="629528" fontAlgn="base">
                  <a:spcBef>
                    <a:spcPct val="0"/>
                  </a:spcBef>
                  <a:spcAft>
                    <a:spcPct val="0"/>
                  </a:spcAft>
                  <a:buClr>
                    <a:schemeClr val="tx2"/>
                  </a:buClr>
                  <a:buSzPct val="89000"/>
                  <a:buFont typeface="Arial" charset="0"/>
                  <a:buChar char="-"/>
                  <a:defRPr sz="1125" baseline="0">
                    <a:latin typeface="+mn-lt"/>
                  </a:defRPr>
                </a:lvl9pPr>
              </a:lstStyle>
              <a:p>
                <a:r>
                  <a:rPr lang="en-US" sz="1020">
                    <a:solidFill>
                      <a:srgbClr val="000000"/>
                    </a:solidFill>
                  </a:rPr>
                  <a:t>500–1,000</a:t>
                </a:r>
                <a:endParaRPr lang="en-US" sz="1020" dirty="0"/>
              </a:p>
            </p:txBody>
          </p:sp>
        </p:grpSp>
        <p:grpSp>
          <p:nvGrpSpPr>
            <p:cNvPr id="147" name="Group 146"/>
            <p:cNvGrpSpPr/>
            <p:nvPr/>
          </p:nvGrpSpPr>
          <p:grpSpPr>
            <a:xfrm>
              <a:off x="4130906" y="1529638"/>
              <a:ext cx="479225" cy="215807"/>
              <a:chOff x="3997857" y="1529638"/>
              <a:chExt cx="479225" cy="215807"/>
            </a:xfrm>
          </p:grpSpPr>
          <p:sp>
            <p:nvSpPr>
              <p:cNvPr id="154" name="LineLegend1"/>
              <p:cNvSpPr>
                <a:spLocks noChangeShapeType="1"/>
              </p:cNvSpPr>
              <p:nvPr/>
            </p:nvSpPr>
            <p:spPr bwMode="gray">
              <a:xfrm rot="10800000" flipH="1" flipV="1">
                <a:off x="3997857" y="1529638"/>
                <a:ext cx="338328" cy="0"/>
              </a:xfrm>
              <a:prstGeom prst="line">
                <a:avLst/>
              </a:prstGeom>
              <a:noFill/>
              <a:ln w="50800" cap="flat">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oAutofit/>
              </a:bodyPr>
              <a:lstStyle/>
              <a:p>
                <a:endParaRPr lang="en-US" sz="1020" kern="0" dirty="0">
                  <a:solidFill>
                    <a:sysClr val="windowText" lastClr="000000"/>
                  </a:solidFill>
                </a:endParaRPr>
              </a:p>
            </p:txBody>
          </p:sp>
          <p:sp>
            <p:nvSpPr>
              <p:cNvPr id="155" name="TextBox 154"/>
              <p:cNvSpPr txBox="1"/>
              <p:nvPr/>
            </p:nvSpPr>
            <p:spPr>
              <a:xfrm>
                <a:off x="3997857" y="1630712"/>
                <a:ext cx="479225" cy="11473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629528" eaLnBrk="1" hangingPunct="1">
                  <a:buClr>
                    <a:schemeClr val="tx2"/>
                  </a:buClr>
                  <a:defRPr sz="900" baseline="0">
                    <a:latin typeface="+mn-lt"/>
                  </a:defRPr>
                </a:lvl1pPr>
                <a:lvl2pPr marL="114304" lvl="1" indent="-114304" defTabSz="629528" eaLnBrk="1" hangingPunct="1">
                  <a:buClr>
                    <a:schemeClr val="tx1"/>
                  </a:buClr>
                  <a:buSzPct val="120000"/>
                  <a:buFont typeface="Arial" charset="0"/>
                  <a:buChar char="▪"/>
                  <a:defRPr sz="900" baseline="0">
                    <a:latin typeface="+mn-lt"/>
                  </a:defRPr>
                </a:lvl2pPr>
                <a:lvl3pPr marL="285759" lvl="2" indent="-171456" defTabSz="629528" eaLnBrk="1" hangingPunct="1">
                  <a:buClr>
                    <a:schemeClr val="tx1"/>
                  </a:buClr>
                  <a:buSzPct val="120000"/>
                  <a:buFont typeface="Arial" charset="0"/>
                  <a:buChar char="–"/>
                  <a:defRPr sz="900" baseline="0">
                    <a:latin typeface="+mn-lt"/>
                  </a:defRPr>
                </a:lvl3pPr>
                <a:lvl4pPr marL="400064" lvl="3" indent="-114304" defTabSz="629528" eaLnBrk="1" hangingPunct="1">
                  <a:buClr>
                    <a:schemeClr val="tx1"/>
                  </a:buClr>
                  <a:buSzPct val="120000"/>
                  <a:buFont typeface="Arial" charset="0"/>
                  <a:buChar char="▫"/>
                  <a:defRPr sz="900" baseline="0">
                    <a:latin typeface="+mn-lt"/>
                  </a:defRPr>
                </a:lvl4pPr>
                <a:lvl5pPr marL="514368" lvl="4" indent="-114304" defTabSz="629528" eaLnBrk="1" hangingPunct="1">
                  <a:buClr>
                    <a:schemeClr val="tx1"/>
                  </a:buClr>
                  <a:buSzPct val="89000"/>
                  <a:buFont typeface="Arial" charset="0"/>
                  <a:buChar char="-"/>
                  <a:defRPr sz="900" baseline="0">
                    <a:latin typeface="+mn-lt"/>
                  </a:defRPr>
                </a:lvl5pPr>
                <a:lvl6pPr marL="527195" indent="-91527" defTabSz="629528" fontAlgn="base">
                  <a:spcBef>
                    <a:spcPct val="0"/>
                  </a:spcBef>
                  <a:spcAft>
                    <a:spcPct val="0"/>
                  </a:spcAft>
                  <a:buClr>
                    <a:schemeClr val="tx2"/>
                  </a:buClr>
                  <a:buSzPct val="89000"/>
                  <a:buFont typeface="Arial" charset="0"/>
                  <a:buChar char="-"/>
                  <a:defRPr sz="1125" baseline="0">
                    <a:latin typeface="+mn-lt"/>
                  </a:defRPr>
                </a:lvl6pPr>
                <a:lvl7pPr marL="527195" indent="-91527" defTabSz="629528" fontAlgn="base">
                  <a:spcBef>
                    <a:spcPct val="0"/>
                  </a:spcBef>
                  <a:spcAft>
                    <a:spcPct val="0"/>
                  </a:spcAft>
                  <a:buClr>
                    <a:schemeClr val="tx2"/>
                  </a:buClr>
                  <a:buSzPct val="89000"/>
                  <a:buFont typeface="Arial" charset="0"/>
                  <a:buChar char="-"/>
                  <a:defRPr sz="1125" baseline="0">
                    <a:latin typeface="+mn-lt"/>
                  </a:defRPr>
                </a:lvl7pPr>
                <a:lvl8pPr marL="527195" indent="-91527" defTabSz="629528" fontAlgn="base">
                  <a:spcBef>
                    <a:spcPct val="0"/>
                  </a:spcBef>
                  <a:spcAft>
                    <a:spcPct val="0"/>
                  </a:spcAft>
                  <a:buClr>
                    <a:schemeClr val="tx2"/>
                  </a:buClr>
                  <a:buSzPct val="89000"/>
                  <a:buFont typeface="Arial" charset="0"/>
                  <a:buChar char="-"/>
                  <a:defRPr sz="1125" baseline="0">
                    <a:latin typeface="+mn-lt"/>
                  </a:defRPr>
                </a:lvl8pPr>
                <a:lvl9pPr marL="527195" indent="-91527" defTabSz="629528" fontAlgn="base">
                  <a:spcBef>
                    <a:spcPct val="0"/>
                  </a:spcBef>
                  <a:spcAft>
                    <a:spcPct val="0"/>
                  </a:spcAft>
                  <a:buClr>
                    <a:schemeClr val="tx2"/>
                  </a:buClr>
                  <a:buSzPct val="89000"/>
                  <a:buFont typeface="Arial" charset="0"/>
                  <a:buChar char="-"/>
                  <a:defRPr sz="1125" baseline="0">
                    <a:latin typeface="+mn-lt"/>
                  </a:defRPr>
                </a:lvl9pPr>
              </a:lstStyle>
              <a:p>
                <a:r>
                  <a:rPr lang="en-US" sz="1020">
                    <a:solidFill>
                      <a:srgbClr val="000000"/>
                    </a:solidFill>
                  </a:rPr>
                  <a:t>1,000–5,000</a:t>
                </a:r>
                <a:endParaRPr lang="en-US" sz="1020" dirty="0"/>
              </a:p>
            </p:txBody>
          </p:sp>
        </p:grpSp>
        <p:grpSp>
          <p:nvGrpSpPr>
            <p:cNvPr id="148" name="Group 147"/>
            <p:cNvGrpSpPr/>
            <p:nvPr/>
          </p:nvGrpSpPr>
          <p:grpSpPr>
            <a:xfrm>
              <a:off x="4969560" y="1529638"/>
              <a:ext cx="527264" cy="215807"/>
              <a:chOff x="4815828" y="1529638"/>
              <a:chExt cx="527264" cy="215807"/>
            </a:xfrm>
          </p:grpSpPr>
          <p:sp>
            <p:nvSpPr>
              <p:cNvPr id="152" name="LineLegend1"/>
              <p:cNvSpPr>
                <a:spLocks noChangeShapeType="1"/>
              </p:cNvSpPr>
              <p:nvPr/>
            </p:nvSpPr>
            <p:spPr bwMode="gray">
              <a:xfrm rot="10800000" flipH="1" flipV="1">
                <a:off x="4815828" y="1529638"/>
                <a:ext cx="365760" cy="0"/>
              </a:xfrm>
              <a:prstGeom prst="line">
                <a:avLst/>
              </a:prstGeom>
              <a:noFill/>
              <a:ln w="76200" cap="flat">
                <a:solidFill>
                  <a:srgbClr val="0029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oAutofit/>
              </a:bodyPr>
              <a:lstStyle/>
              <a:p>
                <a:endParaRPr lang="en-US" sz="1020" kern="0" dirty="0">
                  <a:solidFill>
                    <a:sysClr val="windowText" lastClr="000000"/>
                  </a:solidFill>
                </a:endParaRPr>
              </a:p>
            </p:txBody>
          </p:sp>
          <p:sp>
            <p:nvSpPr>
              <p:cNvPr id="153" name="TextBox 152"/>
              <p:cNvSpPr txBox="1"/>
              <p:nvPr/>
            </p:nvSpPr>
            <p:spPr>
              <a:xfrm>
                <a:off x="4815828" y="1630712"/>
                <a:ext cx="527264" cy="11473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629528" eaLnBrk="1" hangingPunct="1">
                  <a:buClr>
                    <a:schemeClr val="tx2"/>
                  </a:buClr>
                  <a:defRPr sz="900" baseline="0">
                    <a:latin typeface="+mn-lt"/>
                  </a:defRPr>
                </a:lvl1pPr>
                <a:lvl2pPr marL="114304" lvl="1" indent="-114304" defTabSz="629528" eaLnBrk="1" hangingPunct="1">
                  <a:buClr>
                    <a:schemeClr val="tx1"/>
                  </a:buClr>
                  <a:buSzPct val="120000"/>
                  <a:buFont typeface="Arial" charset="0"/>
                  <a:buChar char="▪"/>
                  <a:defRPr sz="900" baseline="0">
                    <a:latin typeface="+mn-lt"/>
                  </a:defRPr>
                </a:lvl2pPr>
                <a:lvl3pPr marL="285759" lvl="2" indent="-171456" defTabSz="629528" eaLnBrk="1" hangingPunct="1">
                  <a:buClr>
                    <a:schemeClr val="tx1"/>
                  </a:buClr>
                  <a:buSzPct val="120000"/>
                  <a:buFont typeface="Arial" charset="0"/>
                  <a:buChar char="–"/>
                  <a:defRPr sz="900" baseline="0">
                    <a:latin typeface="+mn-lt"/>
                  </a:defRPr>
                </a:lvl3pPr>
                <a:lvl4pPr marL="400064" lvl="3" indent="-114304" defTabSz="629528" eaLnBrk="1" hangingPunct="1">
                  <a:buClr>
                    <a:schemeClr val="tx1"/>
                  </a:buClr>
                  <a:buSzPct val="120000"/>
                  <a:buFont typeface="Arial" charset="0"/>
                  <a:buChar char="▫"/>
                  <a:defRPr sz="900" baseline="0">
                    <a:latin typeface="+mn-lt"/>
                  </a:defRPr>
                </a:lvl4pPr>
                <a:lvl5pPr marL="514368" lvl="4" indent="-114304" defTabSz="629528" eaLnBrk="1" hangingPunct="1">
                  <a:buClr>
                    <a:schemeClr val="tx1"/>
                  </a:buClr>
                  <a:buSzPct val="89000"/>
                  <a:buFont typeface="Arial" charset="0"/>
                  <a:buChar char="-"/>
                  <a:defRPr sz="900" baseline="0">
                    <a:latin typeface="+mn-lt"/>
                  </a:defRPr>
                </a:lvl5pPr>
                <a:lvl6pPr marL="527195" indent="-91527" defTabSz="629528" fontAlgn="base">
                  <a:spcBef>
                    <a:spcPct val="0"/>
                  </a:spcBef>
                  <a:spcAft>
                    <a:spcPct val="0"/>
                  </a:spcAft>
                  <a:buClr>
                    <a:schemeClr val="tx2"/>
                  </a:buClr>
                  <a:buSzPct val="89000"/>
                  <a:buFont typeface="Arial" charset="0"/>
                  <a:buChar char="-"/>
                  <a:defRPr sz="1125" baseline="0">
                    <a:latin typeface="+mn-lt"/>
                  </a:defRPr>
                </a:lvl6pPr>
                <a:lvl7pPr marL="527195" indent="-91527" defTabSz="629528" fontAlgn="base">
                  <a:spcBef>
                    <a:spcPct val="0"/>
                  </a:spcBef>
                  <a:spcAft>
                    <a:spcPct val="0"/>
                  </a:spcAft>
                  <a:buClr>
                    <a:schemeClr val="tx2"/>
                  </a:buClr>
                  <a:buSzPct val="89000"/>
                  <a:buFont typeface="Arial" charset="0"/>
                  <a:buChar char="-"/>
                  <a:defRPr sz="1125" baseline="0">
                    <a:latin typeface="+mn-lt"/>
                  </a:defRPr>
                </a:lvl7pPr>
                <a:lvl8pPr marL="527195" indent="-91527" defTabSz="629528" fontAlgn="base">
                  <a:spcBef>
                    <a:spcPct val="0"/>
                  </a:spcBef>
                  <a:spcAft>
                    <a:spcPct val="0"/>
                  </a:spcAft>
                  <a:buClr>
                    <a:schemeClr val="tx2"/>
                  </a:buClr>
                  <a:buSzPct val="89000"/>
                  <a:buFont typeface="Arial" charset="0"/>
                  <a:buChar char="-"/>
                  <a:defRPr sz="1125" baseline="0">
                    <a:latin typeface="+mn-lt"/>
                  </a:defRPr>
                </a:lvl8pPr>
                <a:lvl9pPr marL="527195" indent="-91527" defTabSz="629528" fontAlgn="base">
                  <a:spcBef>
                    <a:spcPct val="0"/>
                  </a:spcBef>
                  <a:spcAft>
                    <a:spcPct val="0"/>
                  </a:spcAft>
                  <a:buClr>
                    <a:schemeClr val="tx2"/>
                  </a:buClr>
                  <a:buSzPct val="89000"/>
                  <a:buFont typeface="Arial" charset="0"/>
                  <a:buChar char="-"/>
                  <a:defRPr sz="1125" baseline="0">
                    <a:latin typeface="+mn-lt"/>
                  </a:defRPr>
                </a:lvl9pPr>
              </a:lstStyle>
              <a:p>
                <a:r>
                  <a:rPr lang="en-US" sz="1020">
                    <a:solidFill>
                      <a:srgbClr val="000000"/>
                    </a:solidFill>
                  </a:rPr>
                  <a:t>5,000–20,000</a:t>
                </a:r>
                <a:endParaRPr lang="en-US" sz="1020" dirty="0"/>
              </a:p>
            </p:txBody>
          </p:sp>
        </p:grpSp>
        <p:grpSp>
          <p:nvGrpSpPr>
            <p:cNvPr id="149" name="Group 148"/>
            <p:cNvGrpSpPr/>
            <p:nvPr/>
          </p:nvGrpSpPr>
          <p:grpSpPr>
            <a:xfrm>
              <a:off x="5872334" y="1529639"/>
              <a:ext cx="393192" cy="215805"/>
              <a:chOff x="5872334" y="1529639"/>
              <a:chExt cx="393192" cy="215805"/>
            </a:xfrm>
          </p:grpSpPr>
          <p:sp>
            <p:nvSpPr>
              <p:cNvPr id="150" name="LineLegend1"/>
              <p:cNvSpPr>
                <a:spLocks noChangeShapeType="1"/>
              </p:cNvSpPr>
              <p:nvPr/>
            </p:nvSpPr>
            <p:spPr bwMode="gray">
              <a:xfrm rot="10800000" flipH="1" flipV="1">
                <a:off x="5872334" y="1529639"/>
                <a:ext cx="393192" cy="0"/>
              </a:xfrm>
              <a:prstGeom prst="line">
                <a:avLst/>
              </a:prstGeom>
              <a:noFill/>
              <a:ln w="114300" cap="flat">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oAutofit/>
              </a:bodyPr>
              <a:lstStyle/>
              <a:p>
                <a:endParaRPr lang="en-US" sz="1020" kern="0" dirty="0">
                  <a:solidFill>
                    <a:sysClr val="windowText" lastClr="000000"/>
                  </a:solidFill>
                </a:endParaRPr>
              </a:p>
            </p:txBody>
          </p:sp>
          <p:sp>
            <p:nvSpPr>
              <p:cNvPr id="151" name="TextBox 150"/>
              <p:cNvSpPr txBox="1"/>
              <p:nvPr/>
            </p:nvSpPr>
            <p:spPr>
              <a:xfrm>
                <a:off x="5872334" y="1630712"/>
                <a:ext cx="311672" cy="1147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629528" eaLnBrk="1" hangingPunct="1">
                  <a:buClr>
                    <a:schemeClr val="tx2"/>
                  </a:buClr>
                  <a:defRPr sz="900" baseline="0">
                    <a:latin typeface="+mn-lt"/>
                  </a:defRPr>
                </a:lvl1pPr>
                <a:lvl2pPr marL="114304" lvl="1" indent="-114304" defTabSz="629528" eaLnBrk="1" hangingPunct="1">
                  <a:buClr>
                    <a:schemeClr val="tx1"/>
                  </a:buClr>
                  <a:buSzPct val="120000"/>
                  <a:buFont typeface="Arial" charset="0"/>
                  <a:buChar char="▪"/>
                  <a:defRPr sz="900" baseline="0">
                    <a:latin typeface="+mn-lt"/>
                  </a:defRPr>
                </a:lvl2pPr>
                <a:lvl3pPr marL="285759" lvl="2" indent="-171456" defTabSz="629528" eaLnBrk="1" hangingPunct="1">
                  <a:buClr>
                    <a:schemeClr val="tx1"/>
                  </a:buClr>
                  <a:buSzPct val="120000"/>
                  <a:buFont typeface="Arial" charset="0"/>
                  <a:buChar char="–"/>
                  <a:defRPr sz="900" baseline="0">
                    <a:latin typeface="+mn-lt"/>
                  </a:defRPr>
                </a:lvl3pPr>
                <a:lvl4pPr marL="400064" lvl="3" indent="-114304" defTabSz="629528" eaLnBrk="1" hangingPunct="1">
                  <a:buClr>
                    <a:schemeClr val="tx1"/>
                  </a:buClr>
                  <a:buSzPct val="120000"/>
                  <a:buFont typeface="Arial" charset="0"/>
                  <a:buChar char="▫"/>
                  <a:defRPr sz="900" baseline="0">
                    <a:latin typeface="+mn-lt"/>
                  </a:defRPr>
                </a:lvl4pPr>
                <a:lvl5pPr marL="514368" lvl="4" indent="-114304" defTabSz="629528" eaLnBrk="1" hangingPunct="1">
                  <a:buClr>
                    <a:schemeClr val="tx1"/>
                  </a:buClr>
                  <a:buSzPct val="89000"/>
                  <a:buFont typeface="Arial" charset="0"/>
                  <a:buChar char="-"/>
                  <a:defRPr sz="900" baseline="0">
                    <a:latin typeface="+mn-lt"/>
                  </a:defRPr>
                </a:lvl5pPr>
                <a:lvl6pPr marL="527195" indent="-91527" defTabSz="629528" fontAlgn="base">
                  <a:spcBef>
                    <a:spcPct val="0"/>
                  </a:spcBef>
                  <a:spcAft>
                    <a:spcPct val="0"/>
                  </a:spcAft>
                  <a:buClr>
                    <a:schemeClr val="tx2"/>
                  </a:buClr>
                  <a:buSzPct val="89000"/>
                  <a:buFont typeface="Arial" charset="0"/>
                  <a:buChar char="-"/>
                  <a:defRPr sz="1125" baseline="0">
                    <a:latin typeface="+mn-lt"/>
                  </a:defRPr>
                </a:lvl6pPr>
                <a:lvl7pPr marL="527195" indent="-91527" defTabSz="629528" fontAlgn="base">
                  <a:spcBef>
                    <a:spcPct val="0"/>
                  </a:spcBef>
                  <a:spcAft>
                    <a:spcPct val="0"/>
                  </a:spcAft>
                  <a:buClr>
                    <a:schemeClr val="tx2"/>
                  </a:buClr>
                  <a:buSzPct val="89000"/>
                  <a:buFont typeface="Arial" charset="0"/>
                  <a:buChar char="-"/>
                  <a:defRPr sz="1125" baseline="0">
                    <a:latin typeface="+mn-lt"/>
                  </a:defRPr>
                </a:lvl7pPr>
                <a:lvl8pPr marL="527195" indent="-91527" defTabSz="629528" fontAlgn="base">
                  <a:spcBef>
                    <a:spcPct val="0"/>
                  </a:spcBef>
                  <a:spcAft>
                    <a:spcPct val="0"/>
                  </a:spcAft>
                  <a:buClr>
                    <a:schemeClr val="tx2"/>
                  </a:buClr>
                  <a:buSzPct val="89000"/>
                  <a:buFont typeface="Arial" charset="0"/>
                  <a:buChar char="-"/>
                  <a:defRPr sz="1125" baseline="0">
                    <a:latin typeface="+mn-lt"/>
                  </a:defRPr>
                </a:lvl8pPr>
                <a:lvl9pPr marL="527195" indent="-91527" defTabSz="629528" fontAlgn="base">
                  <a:spcBef>
                    <a:spcPct val="0"/>
                  </a:spcBef>
                  <a:spcAft>
                    <a:spcPct val="0"/>
                  </a:spcAft>
                  <a:buClr>
                    <a:schemeClr val="tx2"/>
                  </a:buClr>
                  <a:buSzPct val="89000"/>
                  <a:buFont typeface="Arial" charset="0"/>
                  <a:buChar char="-"/>
                  <a:defRPr sz="1125" baseline="0">
                    <a:latin typeface="+mn-lt"/>
                  </a:defRPr>
                </a:lvl9pPr>
              </a:lstStyle>
              <a:p>
                <a:r>
                  <a:rPr lang="en-US" sz="1020" dirty="0">
                    <a:solidFill>
                      <a:srgbClr val="000000"/>
                    </a:solidFill>
                  </a:rPr>
                  <a:t>&gt;20,000</a:t>
                </a:r>
                <a:endParaRPr lang="en-US" sz="1020" dirty="0"/>
              </a:p>
            </p:txBody>
          </p:sp>
        </p:grpSp>
      </p:grpSp>
      <p:sp>
        <p:nvSpPr>
          <p:cNvPr id="164" name="Rectangle 11"/>
          <p:cNvSpPr txBox="1"/>
          <p:nvPr/>
        </p:nvSpPr>
        <p:spPr bwMode="gray">
          <a:xfrm>
            <a:off x="4777774" y="2154205"/>
            <a:ext cx="1012414" cy="3203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sz="1200" baseline="0">
                <a:latin typeface="+mn-lt"/>
              </a:defRPr>
            </a:lvl1pPr>
            <a:lvl2pPr marL="171450" lvl="1" indent="-169863" defTabSz="895350" eaLnBrk="1" hangingPunct="1">
              <a:buClr>
                <a:schemeClr val="tx2"/>
              </a:buClr>
              <a:buSzPct val="125000"/>
              <a:buFont typeface="Arial" charset="0"/>
              <a:buChar char="▪"/>
              <a:defRPr sz="1200" baseline="0">
                <a:latin typeface="+mn-lt"/>
              </a:defRPr>
            </a:lvl2pPr>
            <a:lvl3pPr marL="342900" lvl="2" indent="-171450" defTabSz="895350" eaLnBrk="1" hangingPunct="1">
              <a:buClr>
                <a:schemeClr val="tx2"/>
              </a:buClr>
              <a:buSzPct val="120000"/>
              <a:buFont typeface="Arial" charset="0"/>
              <a:buChar char="–"/>
              <a:defRPr sz="1200" baseline="0">
                <a:latin typeface="+mn-lt"/>
              </a:defRPr>
            </a:lvl3pPr>
            <a:lvl4pPr marL="514350" lvl="3" indent="-171450" defTabSz="895350" eaLnBrk="1" hangingPunct="1">
              <a:buClr>
                <a:schemeClr val="tx2"/>
              </a:buClr>
              <a:buSzPct val="120000"/>
              <a:buFont typeface="Arial" charset="0"/>
              <a:buChar char="▫"/>
              <a:defRPr sz="1200" baseline="0">
                <a:latin typeface="+mn-lt"/>
              </a:defRPr>
            </a:lvl4pPr>
            <a:lvl5pPr marL="628650" lvl="4" indent="-114300" defTabSz="895350" eaLnBrk="1" hangingPunct="1">
              <a:buClr>
                <a:schemeClr val="tx2"/>
              </a:buClr>
              <a:buSzPct val="89000"/>
              <a:buFont typeface="Arial" charset="0"/>
              <a:buChar char="-"/>
              <a:defRPr sz="12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913526">
              <a:buClr>
                <a:srgbClr val="002960"/>
              </a:buClr>
              <a:defRPr/>
            </a:pPr>
            <a:r>
              <a:rPr lang="en-US" sz="1020" b="1" kern="0" dirty="0"/>
              <a:t>2014</a:t>
            </a:r>
          </a:p>
          <a:p>
            <a:pPr defTabSz="913526">
              <a:buClr>
                <a:srgbClr val="002960"/>
              </a:buClr>
              <a:defRPr/>
            </a:pPr>
            <a:r>
              <a:rPr lang="en-US" sz="1020" kern="0" dirty="0"/>
              <a:t>100% = 211.3 Tbps</a:t>
            </a:r>
            <a:endParaRPr lang="en-US" sz="1020" kern="0" baseline="30000" dirty="0"/>
          </a:p>
        </p:txBody>
      </p:sp>
      <p:cxnSp>
        <p:nvCxnSpPr>
          <p:cNvPr id="165" name="Straight Connector 164"/>
          <p:cNvCxnSpPr/>
          <p:nvPr/>
        </p:nvCxnSpPr>
        <p:spPr>
          <a:xfrm>
            <a:off x="121752" y="1458091"/>
            <a:ext cx="8795215"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121752" y="2048784"/>
            <a:ext cx="8795215"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67" name="Group 166"/>
          <p:cNvGrpSpPr/>
          <p:nvPr/>
        </p:nvGrpSpPr>
        <p:grpSpPr>
          <a:xfrm>
            <a:off x="121751" y="2663757"/>
            <a:ext cx="4139193" cy="2963377"/>
            <a:chOff x="0" y="2390503"/>
            <a:chExt cx="2965269" cy="2122928"/>
          </a:xfrm>
        </p:grpSpPr>
        <p:pic>
          <p:nvPicPr>
            <p:cNvPr id="168" name="Picture 167"/>
            <p:cNvPicPr>
              <a:picLocks noChangeAspect="1"/>
            </p:cNvPicPr>
            <p:nvPr/>
          </p:nvPicPr>
          <p:blipFill>
            <a:blip r:embed="rId6"/>
            <a:stretch>
              <a:fillRect/>
            </a:stretch>
          </p:blipFill>
          <p:spPr>
            <a:xfrm>
              <a:off x="0" y="2430034"/>
              <a:ext cx="2965269" cy="2083397"/>
            </a:xfrm>
            <a:prstGeom prst="rect">
              <a:avLst/>
            </a:prstGeom>
          </p:spPr>
        </p:pic>
        <p:sp>
          <p:nvSpPr>
            <p:cNvPr id="169" name="Freeform 168"/>
            <p:cNvSpPr/>
            <p:nvPr/>
          </p:nvSpPr>
          <p:spPr>
            <a:xfrm>
              <a:off x="1428653" y="3442112"/>
              <a:ext cx="233958" cy="402213"/>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Lst>
              <a:ahLst/>
              <a:cxnLst>
                <a:cxn ang="0">
                  <a:pos x="connsiteX0" y="connsiteY0"/>
                </a:cxn>
                <a:cxn ang="0">
                  <a:pos x="connsiteX1" y="connsiteY1"/>
                </a:cxn>
              </a:cxnLst>
              <a:rect l="l" t="t" r="r" b="b"/>
              <a:pathLst>
                <a:path w="320291" h="550634">
                  <a:moveTo>
                    <a:pt x="99856" y="550634"/>
                  </a:moveTo>
                  <a:cubicBezTo>
                    <a:pt x="-45286" y="441777"/>
                    <a:pt x="-77946" y="68036"/>
                    <a:pt x="320291" y="0"/>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70" name="Freeform 169"/>
            <p:cNvSpPr/>
            <p:nvPr/>
          </p:nvSpPr>
          <p:spPr>
            <a:xfrm>
              <a:off x="1662611" y="3232814"/>
              <a:ext cx="585762" cy="209299"/>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69835 w 391870"/>
                <a:gd name="connsiteY0" fmla="*/ 13286 h 439615"/>
                <a:gd name="connsiteX1" fmla="*/ 391870 w 391870"/>
                <a:gd name="connsiteY1" fmla="*/ 434202 h 439615"/>
                <a:gd name="connsiteX0" fmla="*/ 0 w 322035"/>
                <a:gd name="connsiteY0" fmla="*/ 8335 h 434883"/>
                <a:gd name="connsiteX1" fmla="*/ 322035 w 322035"/>
                <a:gd name="connsiteY1" fmla="*/ 429251 h 434883"/>
                <a:gd name="connsiteX0" fmla="*/ 0 w 379185"/>
                <a:gd name="connsiteY0" fmla="*/ 6389 h 622105"/>
                <a:gd name="connsiteX1" fmla="*/ 379185 w 379185"/>
                <a:gd name="connsiteY1" fmla="*/ 617805 h 622105"/>
                <a:gd name="connsiteX0" fmla="*/ 0 w 379185"/>
                <a:gd name="connsiteY0" fmla="*/ 6440 h 615841"/>
                <a:gd name="connsiteX1" fmla="*/ 379185 w 379185"/>
                <a:gd name="connsiteY1" fmla="*/ 611506 h 615841"/>
                <a:gd name="connsiteX0" fmla="*/ 0 w 379185"/>
                <a:gd name="connsiteY0" fmla="*/ 6440 h 615841"/>
                <a:gd name="connsiteX1" fmla="*/ 379185 w 379185"/>
                <a:gd name="connsiteY1" fmla="*/ 611506 h 615841"/>
                <a:gd name="connsiteX0" fmla="*/ 0 w 372835"/>
                <a:gd name="connsiteY0" fmla="*/ 6389 h 622105"/>
                <a:gd name="connsiteX1" fmla="*/ 372835 w 372835"/>
                <a:gd name="connsiteY1" fmla="*/ 617805 h 622105"/>
                <a:gd name="connsiteX0" fmla="*/ 0 w 366485"/>
                <a:gd name="connsiteY0" fmla="*/ 6491 h 609576"/>
                <a:gd name="connsiteX1" fmla="*/ 366485 w 366485"/>
                <a:gd name="connsiteY1" fmla="*/ 605207 h 609576"/>
                <a:gd name="connsiteX0" fmla="*/ 0 w 360135"/>
                <a:gd name="connsiteY0" fmla="*/ 6291 h 634641"/>
                <a:gd name="connsiteX1" fmla="*/ 360135 w 360135"/>
                <a:gd name="connsiteY1" fmla="*/ 630407 h 634641"/>
                <a:gd name="connsiteX0" fmla="*/ 0 w 360135"/>
                <a:gd name="connsiteY0" fmla="*/ 6341 h 628374"/>
                <a:gd name="connsiteX1" fmla="*/ 360135 w 360135"/>
                <a:gd name="connsiteY1" fmla="*/ 624107 h 628374"/>
                <a:gd name="connsiteX0" fmla="*/ 0 w 372835"/>
                <a:gd name="connsiteY0" fmla="*/ 6440 h 615841"/>
                <a:gd name="connsiteX1" fmla="*/ 372835 w 372835"/>
                <a:gd name="connsiteY1" fmla="*/ 611506 h 615841"/>
                <a:gd name="connsiteX0" fmla="*/ 0 w 366485"/>
                <a:gd name="connsiteY0" fmla="*/ 6440 h 615841"/>
                <a:gd name="connsiteX1" fmla="*/ 366485 w 366485"/>
                <a:gd name="connsiteY1" fmla="*/ 611506 h 615841"/>
                <a:gd name="connsiteX0" fmla="*/ 0 w 366485"/>
                <a:gd name="connsiteY0" fmla="*/ 2644 h 612221"/>
                <a:gd name="connsiteX1" fmla="*/ 366485 w 366485"/>
                <a:gd name="connsiteY1" fmla="*/ 607710 h 612221"/>
                <a:gd name="connsiteX0" fmla="*/ 0 w 409683"/>
                <a:gd name="connsiteY0" fmla="*/ 4090 h 609156"/>
                <a:gd name="connsiteX1" fmla="*/ 366485 w 409683"/>
                <a:gd name="connsiteY1" fmla="*/ 609156 h 609156"/>
                <a:gd name="connsiteX0" fmla="*/ 0 w 451905"/>
                <a:gd name="connsiteY0" fmla="*/ 3552 h 608618"/>
                <a:gd name="connsiteX1" fmla="*/ 366485 w 451905"/>
                <a:gd name="connsiteY1" fmla="*/ 608618 h 608618"/>
                <a:gd name="connsiteX0" fmla="*/ 808265 w 938020"/>
                <a:gd name="connsiteY0" fmla="*/ 12194 h 210860"/>
                <a:gd name="connsiteX1" fmla="*/ 0 w 938020"/>
                <a:gd name="connsiteY1" fmla="*/ 210860 h 210860"/>
                <a:gd name="connsiteX0" fmla="*/ 795565 w 926390"/>
                <a:gd name="connsiteY0" fmla="*/ 11763 h 216779"/>
                <a:gd name="connsiteX1" fmla="*/ 0 w 926390"/>
                <a:gd name="connsiteY1" fmla="*/ 216779 h 216779"/>
                <a:gd name="connsiteX0" fmla="*/ 814615 w 943842"/>
                <a:gd name="connsiteY0" fmla="*/ 11763 h 216779"/>
                <a:gd name="connsiteX1" fmla="*/ 0 w 943842"/>
                <a:gd name="connsiteY1" fmla="*/ 216779 h 216779"/>
                <a:gd name="connsiteX0" fmla="*/ 827315 w 955497"/>
                <a:gd name="connsiteY0" fmla="*/ 12655 h 204971"/>
                <a:gd name="connsiteX1" fmla="*/ 0 w 955497"/>
                <a:gd name="connsiteY1" fmla="*/ 204971 h 204971"/>
                <a:gd name="connsiteX0" fmla="*/ 814615 w 943842"/>
                <a:gd name="connsiteY0" fmla="*/ 12655 h 204971"/>
                <a:gd name="connsiteX1" fmla="*/ 0 w 943842"/>
                <a:gd name="connsiteY1" fmla="*/ 204971 h 204971"/>
                <a:gd name="connsiteX0" fmla="*/ 795565 w 926390"/>
                <a:gd name="connsiteY0" fmla="*/ 12193 h 210859"/>
                <a:gd name="connsiteX1" fmla="*/ 0 w 926390"/>
                <a:gd name="connsiteY1" fmla="*/ 210859 h 210859"/>
                <a:gd name="connsiteX0" fmla="*/ 795565 w 926390"/>
                <a:gd name="connsiteY0" fmla="*/ 11763 h 216779"/>
                <a:gd name="connsiteX1" fmla="*/ 0 w 926390"/>
                <a:gd name="connsiteY1" fmla="*/ 216779 h 216779"/>
                <a:gd name="connsiteX0" fmla="*/ 801915 w 932203"/>
                <a:gd name="connsiteY0" fmla="*/ 11763 h 216779"/>
                <a:gd name="connsiteX1" fmla="*/ 0 w 932203"/>
                <a:gd name="connsiteY1" fmla="*/ 216779 h 216779"/>
                <a:gd name="connsiteX0" fmla="*/ 801915 w 932203"/>
                <a:gd name="connsiteY0" fmla="*/ 12655 h 204971"/>
                <a:gd name="connsiteX1" fmla="*/ 0 w 932203"/>
                <a:gd name="connsiteY1" fmla="*/ 204971 h 204971"/>
                <a:gd name="connsiteX0" fmla="*/ 801915 w 801915"/>
                <a:gd name="connsiteY0" fmla="*/ 90626 h 282942"/>
                <a:gd name="connsiteX1" fmla="*/ 0 w 801915"/>
                <a:gd name="connsiteY1" fmla="*/ 282942 h 282942"/>
                <a:gd name="connsiteX0" fmla="*/ 801915 w 801915"/>
                <a:gd name="connsiteY0" fmla="*/ 60014 h 275758"/>
                <a:gd name="connsiteX1" fmla="*/ 0 w 801915"/>
                <a:gd name="connsiteY1" fmla="*/ 252330 h 275758"/>
                <a:gd name="connsiteX0" fmla="*/ 801915 w 801915"/>
                <a:gd name="connsiteY0" fmla="*/ 0 h 261430"/>
                <a:gd name="connsiteX1" fmla="*/ 0 w 801915"/>
                <a:gd name="connsiteY1" fmla="*/ 192316 h 261430"/>
                <a:gd name="connsiteX0" fmla="*/ 801915 w 801915"/>
                <a:gd name="connsiteY0" fmla="*/ 57738 h 273701"/>
                <a:gd name="connsiteX1" fmla="*/ 0 w 801915"/>
                <a:gd name="connsiteY1" fmla="*/ 250054 h 273701"/>
                <a:gd name="connsiteX0" fmla="*/ 801915 w 801915"/>
                <a:gd name="connsiteY0" fmla="*/ 122227 h 314543"/>
                <a:gd name="connsiteX1" fmla="*/ 0 w 801915"/>
                <a:gd name="connsiteY1" fmla="*/ 314543 h 314543"/>
                <a:gd name="connsiteX0" fmla="*/ 801915 w 801915"/>
                <a:gd name="connsiteY0" fmla="*/ 94216 h 286532"/>
                <a:gd name="connsiteX1" fmla="*/ 0 w 801915"/>
                <a:gd name="connsiteY1" fmla="*/ 286532 h 286532"/>
              </a:gdLst>
              <a:ahLst/>
              <a:cxnLst>
                <a:cxn ang="0">
                  <a:pos x="connsiteX0" y="connsiteY0"/>
                </a:cxn>
                <a:cxn ang="0">
                  <a:pos x="connsiteX1" y="connsiteY1"/>
                </a:cxn>
              </a:cxnLst>
              <a:rect l="l" t="t" r="r" b="b"/>
              <a:pathLst>
                <a:path w="801915" h="286532">
                  <a:moveTo>
                    <a:pt x="801915" y="94216"/>
                  </a:moveTo>
                  <a:cubicBezTo>
                    <a:pt x="504373" y="-141641"/>
                    <a:pt x="135163" y="119618"/>
                    <a:pt x="0" y="286532"/>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71" name="Freeform 170"/>
            <p:cNvSpPr/>
            <p:nvPr/>
          </p:nvSpPr>
          <p:spPr>
            <a:xfrm>
              <a:off x="318805" y="2888575"/>
              <a:ext cx="1065502" cy="255353"/>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9317 w 1640401"/>
                <a:gd name="connsiteY0" fmla="*/ 0 h 952501"/>
                <a:gd name="connsiteX1" fmla="*/ 1640401 w 1640401"/>
                <a:gd name="connsiteY1" fmla="*/ 952501 h 952501"/>
                <a:gd name="connsiteX0" fmla="*/ 29810 w 1640894"/>
                <a:gd name="connsiteY0" fmla="*/ 0 h 977429"/>
                <a:gd name="connsiteX1" fmla="*/ 1640894 w 1640894"/>
                <a:gd name="connsiteY1" fmla="*/ 952501 h 977429"/>
                <a:gd name="connsiteX0" fmla="*/ 0 w 1611084"/>
                <a:gd name="connsiteY0" fmla="*/ 0 h 981822"/>
                <a:gd name="connsiteX1" fmla="*/ 1611084 w 1611084"/>
                <a:gd name="connsiteY1" fmla="*/ 952501 h 981822"/>
                <a:gd name="connsiteX0" fmla="*/ 0 w 1458684"/>
                <a:gd name="connsiteY0" fmla="*/ 201385 h 517839"/>
                <a:gd name="connsiteX1" fmla="*/ 1458684 w 1458684"/>
                <a:gd name="connsiteY1" fmla="*/ 0 h 517839"/>
                <a:gd name="connsiteX0" fmla="*/ 0 w 1458684"/>
                <a:gd name="connsiteY0" fmla="*/ 254644 h 498467"/>
                <a:gd name="connsiteX1" fmla="*/ 1458684 w 1458684"/>
                <a:gd name="connsiteY1" fmla="*/ 53259 h 498467"/>
                <a:gd name="connsiteX0" fmla="*/ 0 w 1458684"/>
                <a:gd name="connsiteY0" fmla="*/ 404658 h 404658"/>
                <a:gd name="connsiteX1" fmla="*/ 1458684 w 1458684"/>
                <a:gd name="connsiteY1" fmla="*/ 203273 h 404658"/>
                <a:gd name="connsiteX0" fmla="*/ 0 w 1458684"/>
                <a:gd name="connsiteY0" fmla="*/ 388646 h 388646"/>
                <a:gd name="connsiteX1" fmla="*/ 1458684 w 1458684"/>
                <a:gd name="connsiteY1" fmla="*/ 187261 h 388646"/>
                <a:gd name="connsiteX0" fmla="*/ 0 w 1458684"/>
                <a:gd name="connsiteY0" fmla="*/ 378148 h 378148"/>
                <a:gd name="connsiteX1" fmla="*/ 1458684 w 1458684"/>
                <a:gd name="connsiteY1" fmla="*/ 176763 h 378148"/>
                <a:gd name="connsiteX0" fmla="*/ 0 w 1458684"/>
                <a:gd name="connsiteY0" fmla="*/ 349581 h 349581"/>
                <a:gd name="connsiteX1" fmla="*/ 1458684 w 1458684"/>
                <a:gd name="connsiteY1" fmla="*/ 148196 h 349581"/>
                <a:gd name="connsiteX0" fmla="*/ 0 w 1458684"/>
                <a:gd name="connsiteY0" fmla="*/ 349581 h 349581"/>
                <a:gd name="connsiteX1" fmla="*/ 1458684 w 1458684"/>
                <a:gd name="connsiteY1" fmla="*/ 148196 h 349581"/>
              </a:gdLst>
              <a:ahLst/>
              <a:cxnLst>
                <a:cxn ang="0">
                  <a:pos x="connsiteX0" y="connsiteY0"/>
                </a:cxn>
                <a:cxn ang="0">
                  <a:pos x="connsiteX1" y="connsiteY1"/>
                </a:cxn>
              </a:cxnLst>
              <a:rect l="l" t="t" r="r" b="b"/>
              <a:pathLst>
                <a:path w="1458684" h="349581">
                  <a:moveTo>
                    <a:pt x="0" y="349581"/>
                  </a:moveTo>
                  <a:cubicBezTo>
                    <a:pt x="350158" y="-24163"/>
                    <a:pt x="885369" y="-109433"/>
                    <a:pt x="1458684" y="148196"/>
                  </a:cubicBezTo>
                </a:path>
              </a:pathLst>
            </a:custGeom>
            <a:noFill/>
            <a:ln w="31750" cap="rnd">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oAutofit/>
            </a:bodyPr>
            <a:lstStyle/>
            <a:p>
              <a:endParaRPr lang="en-US" sz="1020" kern="0">
                <a:solidFill>
                  <a:sysClr val="windowText" lastClr="000000"/>
                </a:solidFill>
              </a:endParaRPr>
            </a:p>
          </p:txBody>
        </p:sp>
        <p:sp>
          <p:nvSpPr>
            <p:cNvPr id="172" name="Freeform 171"/>
            <p:cNvSpPr/>
            <p:nvPr/>
          </p:nvSpPr>
          <p:spPr>
            <a:xfrm>
              <a:off x="318807" y="2616562"/>
              <a:ext cx="1930230" cy="685071"/>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70878 w 451877"/>
                <a:gd name="connsiteY0" fmla="*/ 0 h 1328058"/>
                <a:gd name="connsiteX1" fmla="*/ 451877 w 451877"/>
                <a:gd name="connsiteY1" fmla="*/ 1328058 h 1328058"/>
                <a:gd name="connsiteX0" fmla="*/ 90128 w 471127"/>
                <a:gd name="connsiteY0" fmla="*/ 0 h 1328058"/>
                <a:gd name="connsiteX1" fmla="*/ 471127 w 471127"/>
                <a:gd name="connsiteY1" fmla="*/ 1328058 h 1328058"/>
                <a:gd name="connsiteX0" fmla="*/ 90128 w 471127"/>
                <a:gd name="connsiteY0" fmla="*/ 0 h 1328058"/>
                <a:gd name="connsiteX1" fmla="*/ 471127 w 471127"/>
                <a:gd name="connsiteY1" fmla="*/ 1328058 h 1328058"/>
                <a:gd name="connsiteX0" fmla="*/ 74880 w 455879"/>
                <a:gd name="connsiteY0" fmla="*/ 0 h 1328058"/>
                <a:gd name="connsiteX1" fmla="*/ 455879 w 455879"/>
                <a:gd name="connsiteY1" fmla="*/ 1328058 h 1328058"/>
                <a:gd name="connsiteX0" fmla="*/ 70846 w 451845"/>
                <a:gd name="connsiteY0" fmla="*/ 0 h 1328058"/>
                <a:gd name="connsiteX1" fmla="*/ 451845 w 451845"/>
                <a:gd name="connsiteY1" fmla="*/ 1328058 h 1328058"/>
                <a:gd name="connsiteX0" fmla="*/ 76586 w 457585"/>
                <a:gd name="connsiteY0" fmla="*/ 0 h 1328058"/>
                <a:gd name="connsiteX1" fmla="*/ 457585 w 457585"/>
                <a:gd name="connsiteY1" fmla="*/ 1328058 h 1328058"/>
                <a:gd name="connsiteX0" fmla="*/ 46350 w 427349"/>
                <a:gd name="connsiteY0" fmla="*/ 0 h 1328058"/>
                <a:gd name="connsiteX1" fmla="*/ 427349 w 427349"/>
                <a:gd name="connsiteY1" fmla="*/ 1328058 h 1328058"/>
                <a:gd name="connsiteX0" fmla="*/ 32713 w 413712"/>
                <a:gd name="connsiteY0" fmla="*/ 0 h 1328058"/>
                <a:gd name="connsiteX1" fmla="*/ 413712 w 413712"/>
                <a:gd name="connsiteY1" fmla="*/ 1328058 h 1328058"/>
                <a:gd name="connsiteX0" fmla="*/ 2566 w 2636908"/>
                <a:gd name="connsiteY0" fmla="*/ 0 h 309959"/>
                <a:gd name="connsiteX1" fmla="*/ 2636908 w 2636908"/>
                <a:gd name="connsiteY1" fmla="*/ 223158 h 309959"/>
                <a:gd name="connsiteX0" fmla="*/ 2483 w 2636825"/>
                <a:gd name="connsiteY0" fmla="*/ 0 h 261485"/>
                <a:gd name="connsiteX1" fmla="*/ 2636825 w 2636825"/>
                <a:gd name="connsiteY1" fmla="*/ 223158 h 261485"/>
                <a:gd name="connsiteX0" fmla="*/ 0 w 2634342"/>
                <a:gd name="connsiteY0" fmla="*/ 505193 h 728351"/>
                <a:gd name="connsiteX1" fmla="*/ 2634342 w 2634342"/>
                <a:gd name="connsiteY1" fmla="*/ 728351 h 728351"/>
                <a:gd name="connsiteX0" fmla="*/ 2778 w 2637120"/>
                <a:gd name="connsiteY0" fmla="*/ 540959 h 764117"/>
                <a:gd name="connsiteX1" fmla="*/ 2637120 w 2637120"/>
                <a:gd name="connsiteY1" fmla="*/ 764117 h 764117"/>
                <a:gd name="connsiteX0" fmla="*/ 0 w 2634342"/>
                <a:gd name="connsiteY0" fmla="*/ 540959 h 764117"/>
                <a:gd name="connsiteX1" fmla="*/ 2634342 w 2634342"/>
                <a:gd name="connsiteY1" fmla="*/ 764117 h 764117"/>
                <a:gd name="connsiteX0" fmla="*/ 0 w 2634342"/>
                <a:gd name="connsiteY0" fmla="*/ 596298 h 819456"/>
                <a:gd name="connsiteX1" fmla="*/ 2634342 w 2634342"/>
                <a:gd name="connsiteY1" fmla="*/ 819456 h 819456"/>
                <a:gd name="connsiteX0" fmla="*/ 0 w 2634342"/>
                <a:gd name="connsiteY0" fmla="*/ 585084 h 808242"/>
                <a:gd name="connsiteX1" fmla="*/ 2634342 w 2634342"/>
                <a:gd name="connsiteY1" fmla="*/ 808242 h 808242"/>
                <a:gd name="connsiteX0" fmla="*/ 0 w 2634342"/>
                <a:gd name="connsiteY0" fmla="*/ 662760 h 885918"/>
                <a:gd name="connsiteX1" fmla="*/ 2634342 w 2634342"/>
                <a:gd name="connsiteY1" fmla="*/ 885918 h 885918"/>
                <a:gd name="connsiteX0" fmla="*/ 0 w 2677885"/>
                <a:gd name="connsiteY0" fmla="*/ 816874 h 816874"/>
                <a:gd name="connsiteX1" fmla="*/ 2677885 w 2677885"/>
                <a:gd name="connsiteY1" fmla="*/ 659032 h 816874"/>
                <a:gd name="connsiteX0" fmla="*/ 0 w 2623456"/>
                <a:gd name="connsiteY0" fmla="*/ 674132 h 864633"/>
                <a:gd name="connsiteX1" fmla="*/ 2623456 w 2623456"/>
                <a:gd name="connsiteY1" fmla="*/ 864633 h 864633"/>
                <a:gd name="connsiteX0" fmla="*/ 0 w 2623483"/>
                <a:gd name="connsiteY0" fmla="*/ 706330 h 896831"/>
                <a:gd name="connsiteX1" fmla="*/ 2623456 w 2623483"/>
                <a:gd name="connsiteY1" fmla="*/ 896831 h 896831"/>
                <a:gd name="connsiteX0" fmla="*/ 0 w 2642533"/>
                <a:gd name="connsiteY0" fmla="*/ 696915 h 912816"/>
                <a:gd name="connsiteX1" fmla="*/ 2642506 w 2642533"/>
                <a:gd name="connsiteY1" fmla="*/ 912816 h 912816"/>
                <a:gd name="connsiteX0" fmla="*/ 0 w 2649114"/>
                <a:gd name="connsiteY0" fmla="*/ 810385 h 1026286"/>
                <a:gd name="connsiteX1" fmla="*/ 2642506 w 2649114"/>
                <a:gd name="connsiteY1" fmla="*/ 1026286 h 1026286"/>
                <a:gd name="connsiteX0" fmla="*/ 0 w 2642506"/>
                <a:gd name="connsiteY0" fmla="*/ 789923 h 1005824"/>
                <a:gd name="connsiteX1" fmla="*/ 2642506 w 2642506"/>
                <a:gd name="connsiteY1" fmla="*/ 1005824 h 1005824"/>
                <a:gd name="connsiteX0" fmla="*/ 0 w 2642506"/>
                <a:gd name="connsiteY0" fmla="*/ 718919 h 934820"/>
                <a:gd name="connsiteX1" fmla="*/ 2642506 w 2642506"/>
                <a:gd name="connsiteY1" fmla="*/ 934820 h 934820"/>
                <a:gd name="connsiteX0" fmla="*/ 0 w 2642506"/>
                <a:gd name="connsiteY0" fmla="*/ 721970 h 937871"/>
                <a:gd name="connsiteX1" fmla="*/ 2642506 w 2642506"/>
                <a:gd name="connsiteY1" fmla="*/ 937871 h 937871"/>
              </a:gdLst>
              <a:ahLst/>
              <a:cxnLst>
                <a:cxn ang="0">
                  <a:pos x="connsiteX0" y="connsiteY0"/>
                </a:cxn>
                <a:cxn ang="0">
                  <a:pos x="connsiteX1" y="connsiteY1"/>
                </a:cxn>
              </a:cxnLst>
              <a:rect l="l" t="t" r="r" b="b"/>
              <a:pathLst>
                <a:path w="2642506" h="937871">
                  <a:moveTo>
                    <a:pt x="0" y="721970"/>
                  </a:moveTo>
                  <a:cubicBezTo>
                    <a:pt x="306615" y="-327775"/>
                    <a:pt x="2539817" y="-213112"/>
                    <a:pt x="2642506" y="937871"/>
                  </a:cubicBezTo>
                </a:path>
              </a:pathLst>
            </a:custGeom>
            <a:noFill/>
            <a:ln w="19050" cap="rnd">
              <a:solidFill>
                <a:srgbClr val="92D050"/>
              </a:solidFill>
              <a:round/>
              <a:headEnd/>
              <a:tailEnd/>
            </a:ln>
            <a:extLst>
              <a:ext uri="{909E8E84-426E-40DD-AFC4-6F175D3DCCD1}">
                <a14:hiddenFill xmlns:a14="http://schemas.microsoft.com/office/drawing/2010/main">
                  <a:noFill/>
                </a14:hiddenFill>
              </a:ext>
            </a:extLst>
          </p:spPr>
          <p:txBody>
            <a:bodyPr anchor="t">
              <a:noAutofit/>
            </a:bodyPr>
            <a:lstStyle/>
            <a:p>
              <a:endParaRPr lang="en-US" sz="1020" kern="0" dirty="0">
                <a:solidFill>
                  <a:sysClr val="windowText" lastClr="000000"/>
                </a:solidFill>
              </a:endParaRPr>
            </a:p>
          </p:txBody>
        </p:sp>
        <p:sp>
          <p:nvSpPr>
            <p:cNvPr id="173" name="Freeform 172"/>
            <p:cNvSpPr/>
            <p:nvPr/>
          </p:nvSpPr>
          <p:spPr>
            <a:xfrm>
              <a:off x="294910" y="3143930"/>
              <a:ext cx="302198" cy="970085"/>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70878 w 451877"/>
                <a:gd name="connsiteY0" fmla="*/ 0 h 1328058"/>
                <a:gd name="connsiteX1" fmla="*/ 451877 w 451877"/>
                <a:gd name="connsiteY1" fmla="*/ 1328058 h 1328058"/>
                <a:gd name="connsiteX0" fmla="*/ 90128 w 471127"/>
                <a:gd name="connsiteY0" fmla="*/ 0 h 1328058"/>
                <a:gd name="connsiteX1" fmla="*/ 471127 w 471127"/>
                <a:gd name="connsiteY1" fmla="*/ 1328058 h 1328058"/>
                <a:gd name="connsiteX0" fmla="*/ 90128 w 471127"/>
                <a:gd name="connsiteY0" fmla="*/ 0 h 1328058"/>
                <a:gd name="connsiteX1" fmla="*/ 471127 w 471127"/>
                <a:gd name="connsiteY1" fmla="*/ 1328058 h 1328058"/>
                <a:gd name="connsiteX0" fmla="*/ 74880 w 455879"/>
                <a:gd name="connsiteY0" fmla="*/ 0 h 1328058"/>
                <a:gd name="connsiteX1" fmla="*/ 455879 w 455879"/>
                <a:gd name="connsiteY1" fmla="*/ 1328058 h 1328058"/>
                <a:gd name="connsiteX0" fmla="*/ 70846 w 451845"/>
                <a:gd name="connsiteY0" fmla="*/ 0 h 1328058"/>
                <a:gd name="connsiteX1" fmla="*/ 451845 w 451845"/>
                <a:gd name="connsiteY1" fmla="*/ 1328058 h 1328058"/>
                <a:gd name="connsiteX0" fmla="*/ 76586 w 457585"/>
                <a:gd name="connsiteY0" fmla="*/ 0 h 1328058"/>
                <a:gd name="connsiteX1" fmla="*/ 457585 w 457585"/>
                <a:gd name="connsiteY1" fmla="*/ 1328058 h 1328058"/>
                <a:gd name="connsiteX0" fmla="*/ 46350 w 427349"/>
                <a:gd name="connsiteY0" fmla="*/ 0 h 1328058"/>
                <a:gd name="connsiteX1" fmla="*/ 427349 w 427349"/>
                <a:gd name="connsiteY1" fmla="*/ 1328058 h 1328058"/>
                <a:gd name="connsiteX0" fmla="*/ 32713 w 413712"/>
                <a:gd name="connsiteY0" fmla="*/ 0 h 1328058"/>
                <a:gd name="connsiteX1" fmla="*/ 413712 w 413712"/>
                <a:gd name="connsiteY1" fmla="*/ 1328058 h 1328058"/>
              </a:gdLst>
              <a:ahLst/>
              <a:cxnLst>
                <a:cxn ang="0">
                  <a:pos x="connsiteX0" y="connsiteY0"/>
                </a:cxn>
                <a:cxn ang="0">
                  <a:pos x="connsiteX1" y="connsiteY1"/>
                </a:cxn>
              </a:cxnLst>
              <a:rect l="l" t="t" r="r" b="b"/>
              <a:pathLst>
                <a:path w="413712" h="1328058">
                  <a:moveTo>
                    <a:pt x="32713" y="0"/>
                  </a:moveTo>
                  <a:cubicBezTo>
                    <a:pt x="-58001" y="731157"/>
                    <a:pt x="30897" y="999672"/>
                    <a:pt x="413712" y="1328058"/>
                  </a:cubicBezTo>
                </a:path>
              </a:pathLst>
            </a:custGeom>
            <a:noFill/>
            <a:ln w="19050" cap="rnd">
              <a:solidFill>
                <a:srgbClr val="92D050"/>
              </a:solidFill>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74" name="Freeform 173"/>
            <p:cNvSpPr/>
            <p:nvPr/>
          </p:nvSpPr>
          <p:spPr>
            <a:xfrm>
              <a:off x="311118" y="2390503"/>
              <a:ext cx="2480589" cy="1516772"/>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70878 w 451877"/>
                <a:gd name="connsiteY0" fmla="*/ 0 h 1328058"/>
                <a:gd name="connsiteX1" fmla="*/ 451877 w 451877"/>
                <a:gd name="connsiteY1" fmla="*/ 1328058 h 1328058"/>
                <a:gd name="connsiteX0" fmla="*/ 90128 w 471127"/>
                <a:gd name="connsiteY0" fmla="*/ 0 h 1328058"/>
                <a:gd name="connsiteX1" fmla="*/ 471127 w 471127"/>
                <a:gd name="connsiteY1" fmla="*/ 1328058 h 1328058"/>
                <a:gd name="connsiteX0" fmla="*/ 90128 w 471127"/>
                <a:gd name="connsiteY0" fmla="*/ 0 h 1328058"/>
                <a:gd name="connsiteX1" fmla="*/ 471127 w 471127"/>
                <a:gd name="connsiteY1" fmla="*/ 1328058 h 1328058"/>
                <a:gd name="connsiteX0" fmla="*/ 74880 w 455879"/>
                <a:gd name="connsiteY0" fmla="*/ 0 h 1328058"/>
                <a:gd name="connsiteX1" fmla="*/ 455879 w 455879"/>
                <a:gd name="connsiteY1" fmla="*/ 1328058 h 1328058"/>
                <a:gd name="connsiteX0" fmla="*/ 70846 w 451845"/>
                <a:gd name="connsiteY0" fmla="*/ 0 h 1328058"/>
                <a:gd name="connsiteX1" fmla="*/ 451845 w 451845"/>
                <a:gd name="connsiteY1" fmla="*/ 1328058 h 1328058"/>
                <a:gd name="connsiteX0" fmla="*/ 76586 w 457585"/>
                <a:gd name="connsiteY0" fmla="*/ 0 h 1328058"/>
                <a:gd name="connsiteX1" fmla="*/ 457585 w 457585"/>
                <a:gd name="connsiteY1" fmla="*/ 1328058 h 1328058"/>
                <a:gd name="connsiteX0" fmla="*/ 46350 w 427349"/>
                <a:gd name="connsiteY0" fmla="*/ 0 h 1328058"/>
                <a:gd name="connsiteX1" fmla="*/ 427349 w 427349"/>
                <a:gd name="connsiteY1" fmla="*/ 1328058 h 1328058"/>
                <a:gd name="connsiteX0" fmla="*/ 32713 w 413712"/>
                <a:gd name="connsiteY0" fmla="*/ 0 h 1328058"/>
                <a:gd name="connsiteX1" fmla="*/ 413712 w 413712"/>
                <a:gd name="connsiteY1" fmla="*/ 1328058 h 1328058"/>
                <a:gd name="connsiteX0" fmla="*/ 2566 w 2636908"/>
                <a:gd name="connsiteY0" fmla="*/ 0 h 309959"/>
                <a:gd name="connsiteX1" fmla="*/ 2636908 w 2636908"/>
                <a:gd name="connsiteY1" fmla="*/ 223158 h 309959"/>
                <a:gd name="connsiteX0" fmla="*/ 2483 w 2636825"/>
                <a:gd name="connsiteY0" fmla="*/ 0 h 261485"/>
                <a:gd name="connsiteX1" fmla="*/ 2636825 w 2636825"/>
                <a:gd name="connsiteY1" fmla="*/ 223158 h 261485"/>
                <a:gd name="connsiteX0" fmla="*/ 0 w 2634342"/>
                <a:gd name="connsiteY0" fmla="*/ 505193 h 728351"/>
                <a:gd name="connsiteX1" fmla="*/ 2634342 w 2634342"/>
                <a:gd name="connsiteY1" fmla="*/ 728351 h 728351"/>
                <a:gd name="connsiteX0" fmla="*/ 2778 w 2637120"/>
                <a:gd name="connsiteY0" fmla="*/ 540959 h 764117"/>
                <a:gd name="connsiteX1" fmla="*/ 2637120 w 2637120"/>
                <a:gd name="connsiteY1" fmla="*/ 764117 h 764117"/>
                <a:gd name="connsiteX0" fmla="*/ 0 w 2634342"/>
                <a:gd name="connsiteY0" fmla="*/ 540959 h 764117"/>
                <a:gd name="connsiteX1" fmla="*/ 2634342 w 2634342"/>
                <a:gd name="connsiteY1" fmla="*/ 764117 h 764117"/>
                <a:gd name="connsiteX0" fmla="*/ 0 w 2634342"/>
                <a:gd name="connsiteY0" fmla="*/ 596298 h 819456"/>
                <a:gd name="connsiteX1" fmla="*/ 2634342 w 2634342"/>
                <a:gd name="connsiteY1" fmla="*/ 819456 h 819456"/>
                <a:gd name="connsiteX0" fmla="*/ 0 w 2634342"/>
                <a:gd name="connsiteY0" fmla="*/ 585084 h 808242"/>
                <a:gd name="connsiteX1" fmla="*/ 2634342 w 2634342"/>
                <a:gd name="connsiteY1" fmla="*/ 808242 h 808242"/>
                <a:gd name="connsiteX0" fmla="*/ 0 w 2634342"/>
                <a:gd name="connsiteY0" fmla="*/ 662760 h 885918"/>
                <a:gd name="connsiteX1" fmla="*/ 2634342 w 2634342"/>
                <a:gd name="connsiteY1" fmla="*/ 885918 h 885918"/>
                <a:gd name="connsiteX0" fmla="*/ 0 w 2677885"/>
                <a:gd name="connsiteY0" fmla="*/ 816874 h 816874"/>
                <a:gd name="connsiteX1" fmla="*/ 2677885 w 2677885"/>
                <a:gd name="connsiteY1" fmla="*/ 659032 h 816874"/>
                <a:gd name="connsiteX0" fmla="*/ 0 w 2623456"/>
                <a:gd name="connsiteY0" fmla="*/ 674132 h 864633"/>
                <a:gd name="connsiteX1" fmla="*/ 2623456 w 2623456"/>
                <a:gd name="connsiteY1" fmla="*/ 864633 h 864633"/>
                <a:gd name="connsiteX0" fmla="*/ 0 w 2623483"/>
                <a:gd name="connsiteY0" fmla="*/ 706330 h 896831"/>
                <a:gd name="connsiteX1" fmla="*/ 2623456 w 2623483"/>
                <a:gd name="connsiteY1" fmla="*/ 896831 h 896831"/>
                <a:gd name="connsiteX0" fmla="*/ 0 w 3276620"/>
                <a:gd name="connsiteY0" fmla="*/ 475228 h 1520258"/>
                <a:gd name="connsiteX1" fmla="*/ 3276599 w 3276620"/>
                <a:gd name="connsiteY1" fmla="*/ 1520258 h 1520258"/>
                <a:gd name="connsiteX0" fmla="*/ 0 w 3276599"/>
                <a:gd name="connsiteY0" fmla="*/ 805005 h 1850035"/>
                <a:gd name="connsiteX1" fmla="*/ 3276599 w 3276599"/>
                <a:gd name="connsiteY1" fmla="*/ 1850035 h 1850035"/>
                <a:gd name="connsiteX0" fmla="*/ 1472 w 3278071"/>
                <a:gd name="connsiteY0" fmla="*/ 881374 h 1926404"/>
                <a:gd name="connsiteX1" fmla="*/ 3278071 w 3278071"/>
                <a:gd name="connsiteY1" fmla="*/ 1926404 h 1926404"/>
                <a:gd name="connsiteX0" fmla="*/ 1333 w 3284423"/>
                <a:gd name="connsiteY0" fmla="*/ 931545 h 1976575"/>
                <a:gd name="connsiteX1" fmla="*/ 3277932 w 3284423"/>
                <a:gd name="connsiteY1" fmla="*/ 1976575 h 1976575"/>
                <a:gd name="connsiteX0" fmla="*/ 1352 w 3281156"/>
                <a:gd name="connsiteY0" fmla="*/ 1003399 h 2048429"/>
                <a:gd name="connsiteX1" fmla="*/ 3277951 w 3281156"/>
                <a:gd name="connsiteY1" fmla="*/ 2048429 h 2048429"/>
                <a:gd name="connsiteX0" fmla="*/ 1347 w 3282024"/>
                <a:gd name="connsiteY0" fmla="*/ 1074907 h 2119937"/>
                <a:gd name="connsiteX1" fmla="*/ 3277946 w 3282024"/>
                <a:gd name="connsiteY1" fmla="*/ 2119937 h 2119937"/>
                <a:gd name="connsiteX0" fmla="*/ 375 w 3281095"/>
                <a:gd name="connsiteY0" fmla="*/ 1131345 h 2176375"/>
                <a:gd name="connsiteX1" fmla="*/ 3276974 w 3281095"/>
                <a:gd name="connsiteY1" fmla="*/ 2176375 h 2176375"/>
                <a:gd name="connsiteX0" fmla="*/ 344 w 3314483"/>
                <a:gd name="connsiteY0" fmla="*/ 1129009 h 2174039"/>
                <a:gd name="connsiteX1" fmla="*/ 3276943 w 3314483"/>
                <a:gd name="connsiteY1" fmla="*/ 2174039 h 2174039"/>
                <a:gd name="connsiteX0" fmla="*/ 308 w 3403297"/>
                <a:gd name="connsiteY0" fmla="*/ 1078334 h 2123364"/>
                <a:gd name="connsiteX1" fmla="*/ 3276907 w 3403297"/>
                <a:gd name="connsiteY1" fmla="*/ 2123364 h 2123364"/>
                <a:gd name="connsiteX0" fmla="*/ 306 w 3411572"/>
                <a:gd name="connsiteY0" fmla="*/ 1064773 h 2109803"/>
                <a:gd name="connsiteX1" fmla="*/ 3276905 w 3411572"/>
                <a:gd name="connsiteY1" fmla="*/ 2109803 h 2109803"/>
                <a:gd name="connsiteX0" fmla="*/ 309 w 3398415"/>
                <a:gd name="connsiteY0" fmla="*/ 1026982 h 2072012"/>
                <a:gd name="connsiteX1" fmla="*/ 3276908 w 3398415"/>
                <a:gd name="connsiteY1" fmla="*/ 2072012 h 2072012"/>
                <a:gd name="connsiteX0" fmla="*/ 311 w 3390425"/>
                <a:gd name="connsiteY0" fmla="*/ 1035787 h 2080817"/>
                <a:gd name="connsiteX1" fmla="*/ 3276910 w 3390425"/>
                <a:gd name="connsiteY1" fmla="*/ 2080817 h 2080817"/>
                <a:gd name="connsiteX0" fmla="*/ 3002 w 3391064"/>
                <a:gd name="connsiteY0" fmla="*/ 1088032 h 2133062"/>
                <a:gd name="connsiteX1" fmla="*/ 3279601 w 3391064"/>
                <a:gd name="connsiteY1" fmla="*/ 2133062 h 2133062"/>
                <a:gd name="connsiteX0" fmla="*/ 9767 w 3395400"/>
                <a:gd name="connsiteY0" fmla="*/ 1076396 h 2121426"/>
                <a:gd name="connsiteX1" fmla="*/ 3286366 w 3395400"/>
                <a:gd name="connsiteY1" fmla="*/ 2121426 h 2121426"/>
                <a:gd name="connsiteX0" fmla="*/ 8228 w 3394309"/>
                <a:gd name="connsiteY0" fmla="*/ 1111350 h 2156380"/>
                <a:gd name="connsiteX1" fmla="*/ 3284827 w 3394309"/>
                <a:gd name="connsiteY1" fmla="*/ 2156380 h 2156380"/>
                <a:gd name="connsiteX0" fmla="*/ 9345 w 3395097"/>
                <a:gd name="connsiteY0" fmla="*/ 1015559 h 2060589"/>
                <a:gd name="connsiteX1" fmla="*/ 3285944 w 3395097"/>
                <a:gd name="connsiteY1" fmla="*/ 2060589 h 2060589"/>
                <a:gd name="connsiteX0" fmla="*/ 10527 w 3395953"/>
                <a:gd name="connsiteY0" fmla="*/ 1031447 h 2076477"/>
                <a:gd name="connsiteX1" fmla="*/ 3287126 w 3395953"/>
                <a:gd name="connsiteY1" fmla="*/ 2076477 h 2076477"/>
              </a:gdLst>
              <a:ahLst/>
              <a:cxnLst>
                <a:cxn ang="0">
                  <a:pos x="connsiteX0" y="connsiteY0"/>
                </a:cxn>
                <a:cxn ang="0">
                  <a:pos x="connsiteX1" y="connsiteY1"/>
                </a:cxn>
              </a:cxnLst>
              <a:rect l="l" t="t" r="r" b="b"/>
              <a:pathLst>
                <a:path w="3395953" h="2076477">
                  <a:moveTo>
                    <a:pt x="10527" y="1031447"/>
                  </a:moveTo>
                  <a:cubicBezTo>
                    <a:pt x="-241790" y="-494861"/>
                    <a:pt x="4133408" y="-470120"/>
                    <a:pt x="3287126" y="2076477"/>
                  </a:cubicBezTo>
                </a:path>
              </a:pathLst>
            </a:custGeom>
            <a:noFill/>
            <a:ln w="9525" cap="rnd">
              <a:solidFill>
                <a:schemeClr val="accent6"/>
              </a:solidFill>
              <a:round/>
              <a:headEnd/>
              <a:tailEnd/>
            </a:ln>
            <a:extLst>
              <a:ext uri="{909E8E84-426E-40DD-AFC4-6F175D3DCCD1}">
                <a14:hiddenFill xmlns:a14="http://schemas.microsoft.com/office/drawing/2010/main">
                  <a:noFill/>
                </a14:hiddenFill>
              </a:ext>
            </a:extLst>
          </p:spPr>
          <p:txBody>
            <a:bodyPr anchor="t">
              <a:noAutofit/>
            </a:bodyPr>
            <a:lstStyle/>
            <a:p>
              <a:endParaRPr lang="en-US" sz="1020" kern="0" dirty="0">
                <a:solidFill>
                  <a:sysClr val="windowText" lastClr="000000"/>
                </a:solidFill>
              </a:endParaRPr>
            </a:p>
          </p:txBody>
        </p:sp>
        <p:sp>
          <p:nvSpPr>
            <p:cNvPr id="175" name="Freeform 174"/>
            <p:cNvSpPr/>
            <p:nvPr/>
          </p:nvSpPr>
          <p:spPr>
            <a:xfrm>
              <a:off x="1394910" y="2999889"/>
              <a:ext cx="296537" cy="442224"/>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69835 w 391870"/>
                <a:gd name="connsiteY0" fmla="*/ 13286 h 439615"/>
                <a:gd name="connsiteX1" fmla="*/ 391870 w 391870"/>
                <a:gd name="connsiteY1" fmla="*/ 434202 h 439615"/>
                <a:gd name="connsiteX0" fmla="*/ 0 w 322035"/>
                <a:gd name="connsiteY0" fmla="*/ 8335 h 434883"/>
                <a:gd name="connsiteX1" fmla="*/ 322035 w 322035"/>
                <a:gd name="connsiteY1" fmla="*/ 429251 h 434883"/>
                <a:gd name="connsiteX0" fmla="*/ 0 w 379185"/>
                <a:gd name="connsiteY0" fmla="*/ 6389 h 622105"/>
                <a:gd name="connsiteX1" fmla="*/ 379185 w 379185"/>
                <a:gd name="connsiteY1" fmla="*/ 617805 h 622105"/>
                <a:gd name="connsiteX0" fmla="*/ 0 w 379185"/>
                <a:gd name="connsiteY0" fmla="*/ 6440 h 615841"/>
                <a:gd name="connsiteX1" fmla="*/ 379185 w 379185"/>
                <a:gd name="connsiteY1" fmla="*/ 611506 h 615841"/>
                <a:gd name="connsiteX0" fmla="*/ 0 w 379185"/>
                <a:gd name="connsiteY0" fmla="*/ 6440 h 615841"/>
                <a:gd name="connsiteX1" fmla="*/ 379185 w 379185"/>
                <a:gd name="connsiteY1" fmla="*/ 611506 h 615841"/>
                <a:gd name="connsiteX0" fmla="*/ 0 w 372835"/>
                <a:gd name="connsiteY0" fmla="*/ 6389 h 622105"/>
                <a:gd name="connsiteX1" fmla="*/ 372835 w 372835"/>
                <a:gd name="connsiteY1" fmla="*/ 617805 h 622105"/>
                <a:gd name="connsiteX0" fmla="*/ 0 w 366485"/>
                <a:gd name="connsiteY0" fmla="*/ 6491 h 609576"/>
                <a:gd name="connsiteX1" fmla="*/ 366485 w 366485"/>
                <a:gd name="connsiteY1" fmla="*/ 605207 h 609576"/>
                <a:gd name="connsiteX0" fmla="*/ 0 w 360135"/>
                <a:gd name="connsiteY0" fmla="*/ 6291 h 634641"/>
                <a:gd name="connsiteX1" fmla="*/ 360135 w 360135"/>
                <a:gd name="connsiteY1" fmla="*/ 630407 h 634641"/>
                <a:gd name="connsiteX0" fmla="*/ 0 w 360135"/>
                <a:gd name="connsiteY0" fmla="*/ 6341 h 628374"/>
                <a:gd name="connsiteX1" fmla="*/ 360135 w 360135"/>
                <a:gd name="connsiteY1" fmla="*/ 624107 h 628374"/>
                <a:gd name="connsiteX0" fmla="*/ 0 w 372835"/>
                <a:gd name="connsiteY0" fmla="*/ 6440 h 615841"/>
                <a:gd name="connsiteX1" fmla="*/ 372835 w 372835"/>
                <a:gd name="connsiteY1" fmla="*/ 611506 h 615841"/>
                <a:gd name="connsiteX0" fmla="*/ 0 w 366485"/>
                <a:gd name="connsiteY0" fmla="*/ 6440 h 615841"/>
                <a:gd name="connsiteX1" fmla="*/ 366485 w 366485"/>
                <a:gd name="connsiteY1" fmla="*/ 611506 h 615841"/>
                <a:gd name="connsiteX0" fmla="*/ 0 w 366485"/>
                <a:gd name="connsiteY0" fmla="*/ 2644 h 612221"/>
                <a:gd name="connsiteX1" fmla="*/ 366485 w 366485"/>
                <a:gd name="connsiteY1" fmla="*/ 607710 h 612221"/>
                <a:gd name="connsiteX0" fmla="*/ 0 w 409683"/>
                <a:gd name="connsiteY0" fmla="*/ 4090 h 609156"/>
                <a:gd name="connsiteX1" fmla="*/ 366485 w 409683"/>
                <a:gd name="connsiteY1" fmla="*/ 609156 h 609156"/>
                <a:gd name="connsiteX0" fmla="*/ 0 w 451905"/>
                <a:gd name="connsiteY0" fmla="*/ 3552 h 608618"/>
                <a:gd name="connsiteX1" fmla="*/ 366485 w 451905"/>
                <a:gd name="connsiteY1" fmla="*/ 608618 h 608618"/>
                <a:gd name="connsiteX0" fmla="*/ 0 w 426561"/>
                <a:gd name="connsiteY0" fmla="*/ 4251 h 609317"/>
                <a:gd name="connsiteX1" fmla="*/ 366485 w 426561"/>
                <a:gd name="connsiteY1" fmla="*/ 609317 h 609317"/>
                <a:gd name="connsiteX0" fmla="*/ 0 w 405962"/>
                <a:gd name="connsiteY0" fmla="*/ 343 h 605409"/>
                <a:gd name="connsiteX1" fmla="*/ 366485 w 405962"/>
                <a:gd name="connsiteY1" fmla="*/ 605409 h 605409"/>
              </a:gdLst>
              <a:ahLst/>
              <a:cxnLst>
                <a:cxn ang="0">
                  <a:pos x="connsiteX0" y="connsiteY0"/>
                </a:cxn>
                <a:cxn ang="0">
                  <a:pos x="connsiteX1" y="connsiteY1"/>
                </a:cxn>
              </a:cxnLst>
              <a:rect l="l" t="t" r="r" b="b"/>
              <a:pathLst>
                <a:path w="405962" h="605409">
                  <a:moveTo>
                    <a:pt x="0" y="343"/>
                  </a:moveTo>
                  <a:cubicBezTo>
                    <a:pt x="413658" y="-13264"/>
                    <a:pt x="457198" y="381345"/>
                    <a:pt x="366485" y="605409"/>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76" name="Freeform 175"/>
            <p:cNvSpPr/>
            <p:nvPr/>
          </p:nvSpPr>
          <p:spPr>
            <a:xfrm>
              <a:off x="318804" y="3126052"/>
              <a:ext cx="1343806" cy="316059"/>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Lst>
              <a:ahLst/>
              <a:cxnLst>
                <a:cxn ang="0">
                  <a:pos x="connsiteX0" y="connsiteY0"/>
                </a:cxn>
                <a:cxn ang="0">
                  <a:pos x="connsiteX1" y="connsiteY1"/>
                </a:cxn>
              </a:cxnLst>
              <a:rect l="l" t="t" r="r" b="b"/>
              <a:pathLst>
                <a:path w="1839685" h="432689">
                  <a:moveTo>
                    <a:pt x="0" y="24473"/>
                  </a:moveTo>
                  <a:cubicBezTo>
                    <a:pt x="921658" y="-71684"/>
                    <a:pt x="1435098" y="126075"/>
                    <a:pt x="1839685" y="432689"/>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77" name="Freeform 176"/>
            <p:cNvSpPr/>
            <p:nvPr/>
          </p:nvSpPr>
          <p:spPr>
            <a:xfrm>
              <a:off x="318805" y="3143930"/>
              <a:ext cx="1176823" cy="724639"/>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9317 w 1640401"/>
                <a:gd name="connsiteY0" fmla="*/ 0 h 952501"/>
                <a:gd name="connsiteX1" fmla="*/ 1640401 w 1640401"/>
                <a:gd name="connsiteY1" fmla="*/ 952501 h 952501"/>
                <a:gd name="connsiteX0" fmla="*/ 29810 w 1640894"/>
                <a:gd name="connsiteY0" fmla="*/ 0 h 977429"/>
                <a:gd name="connsiteX1" fmla="*/ 1640894 w 1640894"/>
                <a:gd name="connsiteY1" fmla="*/ 952501 h 977429"/>
                <a:gd name="connsiteX0" fmla="*/ 0 w 1611084"/>
                <a:gd name="connsiteY0" fmla="*/ 0 h 981822"/>
                <a:gd name="connsiteX1" fmla="*/ 1611084 w 1611084"/>
                <a:gd name="connsiteY1" fmla="*/ 952501 h 981822"/>
                <a:gd name="connsiteX0" fmla="*/ 0 w 1611084"/>
                <a:gd name="connsiteY0" fmla="*/ 0 h 992039"/>
                <a:gd name="connsiteX1" fmla="*/ 1611084 w 1611084"/>
                <a:gd name="connsiteY1" fmla="*/ 952501 h 992039"/>
              </a:gdLst>
              <a:ahLst/>
              <a:cxnLst>
                <a:cxn ang="0">
                  <a:pos x="connsiteX0" y="connsiteY0"/>
                </a:cxn>
                <a:cxn ang="0">
                  <a:pos x="connsiteX1" y="connsiteY1"/>
                </a:cxn>
              </a:cxnLst>
              <a:rect l="l" t="t" r="r" b="b"/>
              <a:pathLst>
                <a:path w="1611084" h="992039">
                  <a:moveTo>
                    <a:pt x="0" y="0"/>
                  </a:moveTo>
                  <a:cubicBezTo>
                    <a:pt x="284843" y="905329"/>
                    <a:pt x="1124855" y="1086758"/>
                    <a:pt x="1611084" y="952501"/>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dirty="0">
                <a:solidFill>
                  <a:sysClr val="windowText" lastClr="000000"/>
                </a:solidFill>
              </a:endParaRPr>
            </a:p>
          </p:txBody>
        </p:sp>
        <p:sp>
          <p:nvSpPr>
            <p:cNvPr id="178" name="Freeform 177"/>
            <p:cNvSpPr/>
            <p:nvPr/>
          </p:nvSpPr>
          <p:spPr>
            <a:xfrm>
              <a:off x="596114" y="2990863"/>
              <a:ext cx="789522" cy="1123152"/>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70878 w 451877"/>
                <a:gd name="connsiteY0" fmla="*/ 0 h 1328058"/>
                <a:gd name="connsiteX1" fmla="*/ 451877 w 451877"/>
                <a:gd name="connsiteY1" fmla="*/ 1328058 h 1328058"/>
                <a:gd name="connsiteX0" fmla="*/ 90128 w 471127"/>
                <a:gd name="connsiteY0" fmla="*/ 0 h 1328058"/>
                <a:gd name="connsiteX1" fmla="*/ 471127 w 471127"/>
                <a:gd name="connsiteY1" fmla="*/ 1328058 h 1328058"/>
                <a:gd name="connsiteX0" fmla="*/ 90128 w 471127"/>
                <a:gd name="connsiteY0" fmla="*/ 0 h 1328058"/>
                <a:gd name="connsiteX1" fmla="*/ 471127 w 471127"/>
                <a:gd name="connsiteY1" fmla="*/ 1328058 h 1328058"/>
                <a:gd name="connsiteX0" fmla="*/ 74880 w 455879"/>
                <a:gd name="connsiteY0" fmla="*/ 0 h 1328058"/>
                <a:gd name="connsiteX1" fmla="*/ 455879 w 455879"/>
                <a:gd name="connsiteY1" fmla="*/ 1328058 h 1328058"/>
                <a:gd name="connsiteX0" fmla="*/ 70846 w 451845"/>
                <a:gd name="connsiteY0" fmla="*/ 0 h 1328058"/>
                <a:gd name="connsiteX1" fmla="*/ 451845 w 451845"/>
                <a:gd name="connsiteY1" fmla="*/ 1328058 h 1328058"/>
                <a:gd name="connsiteX0" fmla="*/ 76586 w 457585"/>
                <a:gd name="connsiteY0" fmla="*/ 0 h 1328058"/>
                <a:gd name="connsiteX1" fmla="*/ 457585 w 457585"/>
                <a:gd name="connsiteY1" fmla="*/ 1328058 h 1328058"/>
                <a:gd name="connsiteX0" fmla="*/ 46350 w 427349"/>
                <a:gd name="connsiteY0" fmla="*/ 0 h 1328058"/>
                <a:gd name="connsiteX1" fmla="*/ 427349 w 427349"/>
                <a:gd name="connsiteY1" fmla="*/ 1328058 h 1328058"/>
                <a:gd name="connsiteX0" fmla="*/ 32713 w 413712"/>
                <a:gd name="connsiteY0" fmla="*/ 0 h 1328058"/>
                <a:gd name="connsiteX1" fmla="*/ 413712 w 413712"/>
                <a:gd name="connsiteY1" fmla="*/ 1328058 h 1328058"/>
                <a:gd name="connsiteX0" fmla="*/ 1515098 w 1515098"/>
                <a:gd name="connsiteY0" fmla="*/ 0 h 908958"/>
                <a:gd name="connsiteX1" fmla="*/ 54597 w 1515098"/>
                <a:gd name="connsiteY1" fmla="*/ 908958 h 908958"/>
                <a:gd name="connsiteX0" fmla="*/ 1510248 w 1514928"/>
                <a:gd name="connsiteY0" fmla="*/ 0 h 908958"/>
                <a:gd name="connsiteX1" fmla="*/ 49747 w 1514928"/>
                <a:gd name="connsiteY1" fmla="*/ 908958 h 908958"/>
                <a:gd name="connsiteX0" fmla="*/ 1460501 w 1483417"/>
                <a:gd name="connsiteY0" fmla="*/ 0 h 1132266"/>
                <a:gd name="connsiteX1" fmla="*/ 0 w 1483417"/>
                <a:gd name="connsiteY1" fmla="*/ 908958 h 1132266"/>
                <a:gd name="connsiteX0" fmla="*/ 1460501 w 1547380"/>
                <a:gd name="connsiteY0" fmla="*/ 0 h 1155248"/>
                <a:gd name="connsiteX1" fmla="*/ 0 w 1547380"/>
                <a:gd name="connsiteY1" fmla="*/ 908958 h 1155248"/>
                <a:gd name="connsiteX0" fmla="*/ 1460501 w 1508972"/>
                <a:gd name="connsiteY0" fmla="*/ 0 h 1163545"/>
                <a:gd name="connsiteX1" fmla="*/ 0 w 1508972"/>
                <a:gd name="connsiteY1" fmla="*/ 908958 h 1163545"/>
                <a:gd name="connsiteX0" fmla="*/ 1460501 w 1516489"/>
                <a:gd name="connsiteY0" fmla="*/ 0 h 1180158"/>
                <a:gd name="connsiteX1" fmla="*/ 0 w 1516489"/>
                <a:gd name="connsiteY1" fmla="*/ 908958 h 1180158"/>
                <a:gd name="connsiteX0" fmla="*/ 1460501 w 1517330"/>
                <a:gd name="connsiteY0" fmla="*/ 0 h 1194022"/>
                <a:gd name="connsiteX1" fmla="*/ 0 w 1517330"/>
                <a:gd name="connsiteY1" fmla="*/ 908958 h 1194022"/>
                <a:gd name="connsiteX0" fmla="*/ 1079501 w 1161707"/>
                <a:gd name="connsiteY0" fmla="*/ 0 h 1733964"/>
                <a:gd name="connsiteX1" fmla="*/ 0 w 1161707"/>
                <a:gd name="connsiteY1" fmla="*/ 1537608 h 1733964"/>
                <a:gd name="connsiteX0" fmla="*/ 1079501 w 1079501"/>
                <a:gd name="connsiteY0" fmla="*/ 0 h 1738754"/>
                <a:gd name="connsiteX1" fmla="*/ 0 w 1079501"/>
                <a:gd name="connsiteY1" fmla="*/ 1537608 h 1738754"/>
                <a:gd name="connsiteX0" fmla="*/ 1079501 w 1079501"/>
                <a:gd name="connsiteY0" fmla="*/ 0 h 1537608"/>
                <a:gd name="connsiteX1" fmla="*/ 0 w 1079501"/>
                <a:gd name="connsiteY1" fmla="*/ 1537608 h 1537608"/>
                <a:gd name="connsiteX0" fmla="*/ 1079501 w 1079501"/>
                <a:gd name="connsiteY0" fmla="*/ 0 h 1537608"/>
                <a:gd name="connsiteX1" fmla="*/ 0 w 1079501"/>
                <a:gd name="connsiteY1" fmla="*/ 1537608 h 1537608"/>
                <a:gd name="connsiteX0" fmla="*/ 1079501 w 1079501"/>
                <a:gd name="connsiteY0" fmla="*/ 0 h 1537608"/>
                <a:gd name="connsiteX1" fmla="*/ 0 w 1079501"/>
                <a:gd name="connsiteY1" fmla="*/ 1537608 h 1537608"/>
                <a:gd name="connsiteX0" fmla="*/ 1079501 w 1079501"/>
                <a:gd name="connsiteY0" fmla="*/ 0 h 1537608"/>
                <a:gd name="connsiteX1" fmla="*/ 0 w 1079501"/>
                <a:gd name="connsiteY1" fmla="*/ 1537608 h 1537608"/>
                <a:gd name="connsiteX0" fmla="*/ 1079501 w 1079501"/>
                <a:gd name="connsiteY0" fmla="*/ 0 h 1537608"/>
                <a:gd name="connsiteX1" fmla="*/ 0 w 1079501"/>
                <a:gd name="connsiteY1" fmla="*/ 1537608 h 1537608"/>
                <a:gd name="connsiteX0" fmla="*/ 1079501 w 1079501"/>
                <a:gd name="connsiteY0" fmla="*/ 0 h 1537608"/>
                <a:gd name="connsiteX1" fmla="*/ 0 w 1079501"/>
                <a:gd name="connsiteY1" fmla="*/ 1537608 h 1537608"/>
                <a:gd name="connsiteX0" fmla="*/ 1079501 w 1079501"/>
                <a:gd name="connsiteY0" fmla="*/ 0 h 1537608"/>
                <a:gd name="connsiteX1" fmla="*/ 0 w 1079501"/>
                <a:gd name="connsiteY1" fmla="*/ 1537608 h 1537608"/>
                <a:gd name="connsiteX0" fmla="*/ 1080864 w 1080864"/>
                <a:gd name="connsiteY0" fmla="*/ 0 h 1537608"/>
                <a:gd name="connsiteX1" fmla="*/ 1363 w 1080864"/>
                <a:gd name="connsiteY1" fmla="*/ 1537608 h 1537608"/>
              </a:gdLst>
              <a:ahLst/>
              <a:cxnLst>
                <a:cxn ang="0">
                  <a:pos x="connsiteX0" y="connsiteY0"/>
                </a:cxn>
                <a:cxn ang="0">
                  <a:pos x="connsiteX1" y="connsiteY1"/>
                </a:cxn>
              </a:cxnLst>
              <a:rect l="l" t="t" r="r" b="b"/>
              <a:pathLst>
                <a:path w="1080864" h="1537608">
                  <a:moveTo>
                    <a:pt x="1080864" y="0"/>
                  </a:moveTo>
                  <a:cubicBezTo>
                    <a:pt x="355150" y="343807"/>
                    <a:pt x="-25852" y="1069522"/>
                    <a:pt x="1363" y="1537608"/>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79" name="Freeform 178"/>
            <p:cNvSpPr/>
            <p:nvPr/>
          </p:nvSpPr>
          <p:spPr>
            <a:xfrm>
              <a:off x="1254786" y="3001466"/>
              <a:ext cx="246807" cy="842859"/>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300024 w 300024"/>
                <a:gd name="connsiteY0" fmla="*/ 1166584 h 1166584"/>
                <a:gd name="connsiteX1" fmla="*/ 177559 w 300024"/>
                <a:gd name="connsiteY1" fmla="*/ 0 h 1166584"/>
                <a:gd name="connsiteX0" fmla="*/ 319273 w 319273"/>
                <a:gd name="connsiteY0" fmla="*/ 1153884 h 1153884"/>
                <a:gd name="connsiteX1" fmla="*/ 171408 w 319273"/>
                <a:gd name="connsiteY1" fmla="*/ 0 h 1153884"/>
                <a:gd name="connsiteX0" fmla="*/ 305201 w 305201"/>
                <a:gd name="connsiteY0" fmla="*/ 1153884 h 1153884"/>
                <a:gd name="connsiteX1" fmla="*/ 157336 w 305201"/>
                <a:gd name="connsiteY1" fmla="*/ 0 h 1153884"/>
                <a:gd name="connsiteX0" fmla="*/ 299573 w 299573"/>
                <a:gd name="connsiteY0" fmla="*/ 1153884 h 1153884"/>
                <a:gd name="connsiteX1" fmla="*/ 151708 w 299573"/>
                <a:gd name="connsiteY1" fmla="*/ 0 h 1153884"/>
                <a:gd name="connsiteX0" fmla="*/ 362065 w 362065"/>
                <a:gd name="connsiteY0" fmla="*/ 1153884 h 1153884"/>
                <a:gd name="connsiteX1" fmla="*/ 214200 w 362065"/>
                <a:gd name="connsiteY1" fmla="*/ 0 h 1153884"/>
                <a:gd name="connsiteX0" fmla="*/ 337882 w 337882"/>
                <a:gd name="connsiteY0" fmla="*/ 1153884 h 1153884"/>
                <a:gd name="connsiteX1" fmla="*/ 190017 w 337882"/>
                <a:gd name="connsiteY1" fmla="*/ 0 h 1153884"/>
              </a:gdLst>
              <a:ahLst/>
              <a:cxnLst>
                <a:cxn ang="0">
                  <a:pos x="connsiteX0" y="connsiteY0"/>
                </a:cxn>
                <a:cxn ang="0">
                  <a:pos x="connsiteX1" y="connsiteY1"/>
                </a:cxn>
              </a:cxnLst>
              <a:rect l="l" t="t" r="r" b="b"/>
              <a:pathLst>
                <a:path w="337882" h="1153884">
                  <a:moveTo>
                    <a:pt x="337882" y="1153884"/>
                  </a:moveTo>
                  <a:cubicBezTo>
                    <a:pt x="-54910" y="1045027"/>
                    <a:pt x="-106620" y="487136"/>
                    <a:pt x="190017" y="0"/>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80" name="Freeform 179"/>
            <p:cNvSpPr/>
            <p:nvPr/>
          </p:nvSpPr>
          <p:spPr>
            <a:xfrm>
              <a:off x="1501594" y="3293684"/>
              <a:ext cx="740816" cy="568592"/>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300024 w 300024"/>
                <a:gd name="connsiteY0" fmla="*/ 1166584 h 1166584"/>
                <a:gd name="connsiteX1" fmla="*/ 177559 w 300024"/>
                <a:gd name="connsiteY1" fmla="*/ 0 h 1166584"/>
                <a:gd name="connsiteX0" fmla="*/ 319273 w 319273"/>
                <a:gd name="connsiteY0" fmla="*/ 1153884 h 1153884"/>
                <a:gd name="connsiteX1" fmla="*/ 171408 w 319273"/>
                <a:gd name="connsiteY1" fmla="*/ 0 h 1153884"/>
                <a:gd name="connsiteX0" fmla="*/ 305201 w 305201"/>
                <a:gd name="connsiteY0" fmla="*/ 1153884 h 1153884"/>
                <a:gd name="connsiteX1" fmla="*/ 157336 w 305201"/>
                <a:gd name="connsiteY1" fmla="*/ 0 h 1153884"/>
                <a:gd name="connsiteX0" fmla="*/ 299573 w 299573"/>
                <a:gd name="connsiteY0" fmla="*/ 1153884 h 1153884"/>
                <a:gd name="connsiteX1" fmla="*/ 151708 w 299573"/>
                <a:gd name="connsiteY1" fmla="*/ 0 h 1153884"/>
                <a:gd name="connsiteX0" fmla="*/ 362065 w 362065"/>
                <a:gd name="connsiteY0" fmla="*/ 1153884 h 1153884"/>
                <a:gd name="connsiteX1" fmla="*/ 214200 w 362065"/>
                <a:gd name="connsiteY1" fmla="*/ 0 h 1153884"/>
                <a:gd name="connsiteX0" fmla="*/ 337882 w 337882"/>
                <a:gd name="connsiteY0" fmla="*/ 1153884 h 1153884"/>
                <a:gd name="connsiteX1" fmla="*/ 190017 w 337882"/>
                <a:gd name="connsiteY1" fmla="*/ 0 h 1153884"/>
                <a:gd name="connsiteX0" fmla="*/ 83138 w 1097323"/>
                <a:gd name="connsiteY0" fmla="*/ 722084 h 722084"/>
                <a:gd name="connsiteX1" fmla="*/ 1097323 w 1097323"/>
                <a:gd name="connsiteY1" fmla="*/ 0 h 722084"/>
                <a:gd name="connsiteX0" fmla="*/ 82767 w 1103302"/>
                <a:gd name="connsiteY0" fmla="*/ 766534 h 766534"/>
                <a:gd name="connsiteX1" fmla="*/ 1103302 w 1103302"/>
                <a:gd name="connsiteY1" fmla="*/ 0 h 766534"/>
                <a:gd name="connsiteX0" fmla="*/ 83137 w 1097322"/>
                <a:gd name="connsiteY0" fmla="*/ 741134 h 741134"/>
                <a:gd name="connsiteX1" fmla="*/ 1097322 w 1097322"/>
                <a:gd name="connsiteY1" fmla="*/ 0 h 741134"/>
                <a:gd name="connsiteX0" fmla="*/ 82398 w 1109283"/>
                <a:gd name="connsiteY0" fmla="*/ 753834 h 753834"/>
                <a:gd name="connsiteX1" fmla="*/ 1109283 w 1109283"/>
                <a:gd name="connsiteY1" fmla="*/ 0 h 753834"/>
                <a:gd name="connsiteX0" fmla="*/ 83512 w 1091347"/>
                <a:gd name="connsiteY0" fmla="*/ 753834 h 753834"/>
                <a:gd name="connsiteX1" fmla="*/ 1091347 w 1091347"/>
                <a:gd name="connsiteY1" fmla="*/ 0 h 753834"/>
                <a:gd name="connsiteX0" fmla="*/ 83138 w 1097323"/>
                <a:gd name="connsiteY0" fmla="*/ 753834 h 753834"/>
                <a:gd name="connsiteX1" fmla="*/ 1097323 w 1097323"/>
                <a:gd name="connsiteY1" fmla="*/ 0 h 753834"/>
                <a:gd name="connsiteX0" fmla="*/ 0 w 1014185"/>
                <a:gd name="connsiteY0" fmla="*/ 753834 h 808705"/>
                <a:gd name="connsiteX1" fmla="*/ 1014185 w 1014185"/>
                <a:gd name="connsiteY1" fmla="*/ 0 h 808705"/>
                <a:gd name="connsiteX0" fmla="*/ 0 w 1014185"/>
                <a:gd name="connsiteY0" fmla="*/ 753834 h 757895"/>
                <a:gd name="connsiteX1" fmla="*/ 1014185 w 1014185"/>
                <a:gd name="connsiteY1" fmla="*/ 0 h 757895"/>
                <a:gd name="connsiteX0" fmla="*/ 0 w 1014185"/>
                <a:gd name="connsiteY0" fmla="*/ 753834 h 779514"/>
                <a:gd name="connsiteX1" fmla="*/ 1014185 w 1014185"/>
                <a:gd name="connsiteY1" fmla="*/ 0 h 779514"/>
                <a:gd name="connsiteX0" fmla="*/ 0 w 1014185"/>
                <a:gd name="connsiteY0" fmla="*/ 753834 h 778409"/>
                <a:gd name="connsiteX1" fmla="*/ 1014185 w 1014185"/>
                <a:gd name="connsiteY1" fmla="*/ 0 h 778409"/>
              </a:gdLst>
              <a:ahLst/>
              <a:cxnLst>
                <a:cxn ang="0">
                  <a:pos x="connsiteX0" y="connsiteY0"/>
                </a:cxn>
                <a:cxn ang="0">
                  <a:pos x="connsiteX1" y="connsiteY1"/>
                </a:cxn>
              </a:cxnLst>
              <a:rect l="l" t="t" r="r" b="b"/>
              <a:pathLst>
                <a:path w="1014185" h="778409">
                  <a:moveTo>
                    <a:pt x="0" y="753834"/>
                  </a:moveTo>
                  <a:cubicBezTo>
                    <a:pt x="508908" y="886277"/>
                    <a:pt x="685798" y="461736"/>
                    <a:pt x="1014185" y="0"/>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81" name="Freeform 180"/>
            <p:cNvSpPr/>
            <p:nvPr/>
          </p:nvSpPr>
          <p:spPr>
            <a:xfrm>
              <a:off x="1394910" y="2956267"/>
              <a:ext cx="852138" cy="337418"/>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69835 w 391870"/>
                <a:gd name="connsiteY0" fmla="*/ 13286 h 439615"/>
                <a:gd name="connsiteX1" fmla="*/ 391870 w 391870"/>
                <a:gd name="connsiteY1" fmla="*/ 434202 h 439615"/>
                <a:gd name="connsiteX0" fmla="*/ 0 w 322035"/>
                <a:gd name="connsiteY0" fmla="*/ 8335 h 434883"/>
                <a:gd name="connsiteX1" fmla="*/ 322035 w 322035"/>
                <a:gd name="connsiteY1" fmla="*/ 429251 h 434883"/>
                <a:gd name="connsiteX0" fmla="*/ 0 w 379185"/>
                <a:gd name="connsiteY0" fmla="*/ 6389 h 622105"/>
                <a:gd name="connsiteX1" fmla="*/ 379185 w 379185"/>
                <a:gd name="connsiteY1" fmla="*/ 617805 h 622105"/>
                <a:gd name="connsiteX0" fmla="*/ 0 w 379185"/>
                <a:gd name="connsiteY0" fmla="*/ 6440 h 615841"/>
                <a:gd name="connsiteX1" fmla="*/ 379185 w 379185"/>
                <a:gd name="connsiteY1" fmla="*/ 611506 h 615841"/>
                <a:gd name="connsiteX0" fmla="*/ 0 w 379185"/>
                <a:gd name="connsiteY0" fmla="*/ 6440 h 615841"/>
                <a:gd name="connsiteX1" fmla="*/ 379185 w 379185"/>
                <a:gd name="connsiteY1" fmla="*/ 611506 h 615841"/>
                <a:gd name="connsiteX0" fmla="*/ 0 w 372835"/>
                <a:gd name="connsiteY0" fmla="*/ 6389 h 622105"/>
                <a:gd name="connsiteX1" fmla="*/ 372835 w 372835"/>
                <a:gd name="connsiteY1" fmla="*/ 617805 h 622105"/>
                <a:gd name="connsiteX0" fmla="*/ 0 w 366485"/>
                <a:gd name="connsiteY0" fmla="*/ 6491 h 609576"/>
                <a:gd name="connsiteX1" fmla="*/ 366485 w 366485"/>
                <a:gd name="connsiteY1" fmla="*/ 605207 h 609576"/>
                <a:gd name="connsiteX0" fmla="*/ 0 w 360135"/>
                <a:gd name="connsiteY0" fmla="*/ 6291 h 634641"/>
                <a:gd name="connsiteX1" fmla="*/ 360135 w 360135"/>
                <a:gd name="connsiteY1" fmla="*/ 630407 h 634641"/>
                <a:gd name="connsiteX0" fmla="*/ 0 w 360135"/>
                <a:gd name="connsiteY0" fmla="*/ 6341 h 628374"/>
                <a:gd name="connsiteX1" fmla="*/ 360135 w 360135"/>
                <a:gd name="connsiteY1" fmla="*/ 624107 h 628374"/>
                <a:gd name="connsiteX0" fmla="*/ 0 w 372835"/>
                <a:gd name="connsiteY0" fmla="*/ 6440 h 615841"/>
                <a:gd name="connsiteX1" fmla="*/ 372835 w 372835"/>
                <a:gd name="connsiteY1" fmla="*/ 611506 h 615841"/>
                <a:gd name="connsiteX0" fmla="*/ 0 w 366485"/>
                <a:gd name="connsiteY0" fmla="*/ 6440 h 615841"/>
                <a:gd name="connsiteX1" fmla="*/ 366485 w 366485"/>
                <a:gd name="connsiteY1" fmla="*/ 611506 h 615841"/>
                <a:gd name="connsiteX0" fmla="*/ 0 w 366485"/>
                <a:gd name="connsiteY0" fmla="*/ 2644 h 612221"/>
                <a:gd name="connsiteX1" fmla="*/ 366485 w 366485"/>
                <a:gd name="connsiteY1" fmla="*/ 607710 h 612221"/>
                <a:gd name="connsiteX0" fmla="*/ 0 w 409683"/>
                <a:gd name="connsiteY0" fmla="*/ 4090 h 609156"/>
                <a:gd name="connsiteX1" fmla="*/ 366485 w 409683"/>
                <a:gd name="connsiteY1" fmla="*/ 609156 h 609156"/>
                <a:gd name="connsiteX0" fmla="*/ 0 w 451905"/>
                <a:gd name="connsiteY0" fmla="*/ 3552 h 608618"/>
                <a:gd name="connsiteX1" fmla="*/ 366485 w 451905"/>
                <a:gd name="connsiteY1" fmla="*/ 608618 h 608618"/>
                <a:gd name="connsiteX0" fmla="*/ 0 w 426561"/>
                <a:gd name="connsiteY0" fmla="*/ 4251 h 609317"/>
                <a:gd name="connsiteX1" fmla="*/ 366485 w 426561"/>
                <a:gd name="connsiteY1" fmla="*/ 609317 h 609317"/>
                <a:gd name="connsiteX0" fmla="*/ 0 w 405962"/>
                <a:gd name="connsiteY0" fmla="*/ 343 h 605409"/>
                <a:gd name="connsiteX1" fmla="*/ 366485 w 405962"/>
                <a:gd name="connsiteY1" fmla="*/ 605409 h 605409"/>
                <a:gd name="connsiteX0" fmla="*/ 0 w 1167052"/>
                <a:gd name="connsiteY0" fmla="*/ 643 h 415209"/>
                <a:gd name="connsiteX1" fmla="*/ 1160235 w 1167052"/>
                <a:gd name="connsiteY1" fmla="*/ 415209 h 415209"/>
                <a:gd name="connsiteX0" fmla="*/ 0 w 1173355"/>
                <a:gd name="connsiteY0" fmla="*/ 643 h 415209"/>
                <a:gd name="connsiteX1" fmla="*/ 1166585 w 1173355"/>
                <a:gd name="connsiteY1" fmla="*/ 415209 h 415209"/>
                <a:gd name="connsiteX0" fmla="*/ 0 w 1173355"/>
                <a:gd name="connsiteY0" fmla="*/ 705 h 396221"/>
                <a:gd name="connsiteX1" fmla="*/ 1166585 w 1173355"/>
                <a:gd name="connsiteY1" fmla="*/ 396221 h 396221"/>
                <a:gd name="connsiteX0" fmla="*/ 0 w 1173355"/>
                <a:gd name="connsiteY0" fmla="*/ 684 h 402550"/>
                <a:gd name="connsiteX1" fmla="*/ 1166585 w 1173355"/>
                <a:gd name="connsiteY1" fmla="*/ 402550 h 402550"/>
                <a:gd name="connsiteX0" fmla="*/ 0 w 1166585"/>
                <a:gd name="connsiteY0" fmla="*/ 28367 h 430233"/>
                <a:gd name="connsiteX1" fmla="*/ 1166585 w 1166585"/>
                <a:gd name="connsiteY1" fmla="*/ 430233 h 430233"/>
                <a:gd name="connsiteX0" fmla="*/ 0 w 1166585"/>
                <a:gd name="connsiteY0" fmla="*/ 112756 h 514622"/>
                <a:gd name="connsiteX1" fmla="*/ 1166585 w 1166585"/>
                <a:gd name="connsiteY1" fmla="*/ 514622 h 514622"/>
                <a:gd name="connsiteX0" fmla="*/ 0 w 1166585"/>
                <a:gd name="connsiteY0" fmla="*/ 109940 h 511806"/>
                <a:gd name="connsiteX1" fmla="*/ 1166585 w 1166585"/>
                <a:gd name="connsiteY1" fmla="*/ 511806 h 511806"/>
                <a:gd name="connsiteX0" fmla="*/ 0 w 1166585"/>
                <a:gd name="connsiteY0" fmla="*/ 90291 h 492157"/>
                <a:gd name="connsiteX1" fmla="*/ 1166585 w 1166585"/>
                <a:gd name="connsiteY1" fmla="*/ 492157 h 492157"/>
                <a:gd name="connsiteX0" fmla="*/ 0 w 1166585"/>
                <a:gd name="connsiteY0" fmla="*/ 60062 h 461928"/>
                <a:gd name="connsiteX1" fmla="*/ 1166585 w 1166585"/>
                <a:gd name="connsiteY1" fmla="*/ 461928 h 461928"/>
              </a:gdLst>
              <a:ahLst/>
              <a:cxnLst>
                <a:cxn ang="0">
                  <a:pos x="connsiteX0" y="connsiteY0"/>
                </a:cxn>
                <a:cxn ang="0">
                  <a:pos x="connsiteX1" y="connsiteY1"/>
                </a:cxn>
              </a:cxnLst>
              <a:rect l="l" t="t" r="r" b="b"/>
              <a:pathLst>
                <a:path w="1166585" h="461928">
                  <a:moveTo>
                    <a:pt x="0" y="60062"/>
                  </a:moveTo>
                  <a:cubicBezTo>
                    <a:pt x="306978" y="-69115"/>
                    <a:pt x="920748" y="-13596"/>
                    <a:pt x="1166585" y="461928"/>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82" name="Freeform 181"/>
            <p:cNvSpPr/>
            <p:nvPr/>
          </p:nvSpPr>
          <p:spPr>
            <a:xfrm>
              <a:off x="1394911" y="2792474"/>
              <a:ext cx="1321759" cy="1122754"/>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69835 w 391870"/>
                <a:gd name="connsiteY0" fmla="*/ 13286 h 439615"/>
                <a:gd name="connsiteX1" fmla="*/ 391870 w 391870"/>
                <a:gd name="connsiteY1" fmla="*/ 434202 h 439615"/>
                <a:gd name="connsiteX0" fmla="*/ 0 w 322035"/>
                <a:gd name="connsiteY0" fmla="*/ 8335 h 434883"/>
                <a:gd name="connsiteX1" fmla="*/ 322035 w 322035"/>
                <a:gd name="connsiteY1" fmla="*/ 429251 h 434883"/>
                <a:gd name="connsiteX0" fmla="*/ 0 w 379185"/>
                <a:gd name="connsiteY0" fmla="*/ 6389 h 622105"/>
                <a:gd name="connsiteX1" fmla="*/ 379185 w 379185"/>
                <a:gd name="connsiteY1" fmla="*/ 617805 h 622105"/>
                <a:gd name="connsiteX0" fmla="*/ 0 w 379185"/>
                <a:gd name="connsiteY0" fmla="*/ 6440 h 615841"/>
                <a:gd name="connsiteX1" fmla="*/ 379185 w 379185"/>
                <a:gd name="connsiteY1" fmla="*/ 611506 h 615841"/>
                <a:gd name="connsiteX0" fmla="*/ 0 w 379185"/>
                <a:gd name="connsiteY0" fmla="*/ 6440 h 615841"/>
                <a:gd name="connsiteX1" fmla="*/ 379185 w 379185"/>
                <a:gd name="connsiteY1" fmla="*/ 611506 h 615841"/>
                <a:gd name="connsiteX0" fmla="*/ 0 w 372835"/>
                <a:gd name="connsiteY0" fmla="*/ 6389 h 622105"/>
                <a:gd name="connsiteX1" fmla="*/ 372835 w 372835"/>
                <a:gd name="connsiteY1" fmla="*/ 617805 h 622105"/>
                <a:gd name="connsiteX0" fmla="*/ 0 w 366485"/>
                <a:gd name="connsiteY0" fmla="*/ 6491 h 609576"/>
                <a:gd name="connsiteX1" fmla="*/ 366485 w 366485"/>
                <a:gd name="connsiteY1" fmla="*/ 605207 h 609576"/>
                <a:gd name="connsiteX0" fmla="*/ 0 w 360135"/>
                <a:gd name="connsiteY0" fmla="*/ 6291 h 634641"/>
                <a:gd name="connsiteX1" fmla="*/ 360135 w 360135"/>
                <a:gd name="connsiteY1" fmla="*/ 630407 h 634641"/>
                <a:gd name="connsiteX0" fmla="*/ 0 w 360135"/>
                <a:gd name="connsiteY0" fmla="*/ 6341 h 628374"/>
                <a:gd name="connsiteX1" fmla="*/ 360135 w 360135"/>
                <a:gd name="connsiteY1" fmla="*/ 624107 h 628374"/>
                <a:gd name="connsiteX0" fmla="*/ 0 w 372835"/>
                <a:gd name="connsiteY0" fmla="*/ 6440 h 615841"/>
                <a:gd name="connsiteX1" fmla="*/ 372835 w 372835"/>
                <a:gd name="connsiteY1" fmla="*/ 611506 h 615841"/>
                <a:gd name="connsiteX0" fmla="*/ 0 w 366485"/>
                <a:gd name="connsiteY0" fmla="*/ 6440 h 615841"/>
                <a:gd name="connsiteX1" fmla="*/ 366485 w 366485"/>
                <a:gd name="connsiteY1" fmla="*/ 611506 h 615841"/>
                <a:gd name="connsiteX0" fmla="*/ 0 w 366485"/>
                <a:gd name="connsiteY0" fmla="*/ 2644 h 612221"/>
                <a:gd name="connsiteX1" fmla="*/ 366485 w 366485"/>
                <a:gd name="connsiteY1" fmla="*/ 607710 h 612221"/>
                <a:gd name="connsiteX0" fmla="*/ 0 w 409683"/>
                <a:gd name="connsiteY0" fmla="*/ 4090 h 609156"/>
                <a:gd name="connsiteX1" fmla="*/ 366485 w 409683"/>
                <a:gd name="connsiteY1" fmla="*/ 609156 h 609156"/>
                <a:gd name="connsiteX0" fmla="*/ 0 w 451905"/>
                <a:gd name="connsiteY0" fmla="*/ 3552 h 608618"/>
                <a:gd name="connsiteX1" fmla="*/ 366485 w 451905"/>
                <a:gd name="connsiteY1" fmla="*/ 608618 h 608618"/>
                <a:gd name="connsiteX0" fmla="*/ 0 w 426561"/>
                <a:gd name="connsiteY0" fmla="*/ 4251 h 609317"/>
                <a:gd name="connsiteX1" fmla="*/ 366485 w 426561"/>
                <a:gd name="connsiteY1" fmla="*/ 609317 h 609317"/>
                <a:gd name="connsiteX0" fmla="*/ 0 w 405962"/>
                <a:gd name="connsiteY0" fmla="*/ 343 h 605409"/>
                <a:gd name="connsiteX1" fmla="*/ 366485 w 405962"/>
                <a:gd name="connsiteY1" fmla="*/ 605409 h 605409"/>
                <a:gd name="connsiteX0" fmla="*/ 0 w 1167052"/>
                <a:gd name="connsiteY0" fmla="*/ 643 h 415209"/>
                <a:gd name="connsiteX1" fmla="*/ 1160235 w 1167052"/>
                <a:gd name="connsiteY1" fmla="*/ 415209 h 415209"/>
                <a:gd name="connsiteX0" fmla="*/ 0 w 1173355"/>
                <a:gd name="connsiteY0" fmla="*/ 643 h 415209"/>
                <a:gd name="connsiteX1" fmla="*/ 1166585 w 1173355"/>
                <a:gd name="connsiteY1" fmla="*/ 415209 h 415209"/>
                <a:gd name="connsiteX0" fmla="*/ 0 w 1173355"/>
                <a:gd name="connsiteY0" fmla="*/ 705 h 396221"/>
                <a:gd name="connsiteX1" fmla="*/ 1166585 w 1173355"/>
                <a:gd name="connsiteY1" fmla="*/ 396221 h 396221"/>
                <a:gd name="connsiteX0" fmla="*/ 0 w 1173355"/>
                <a:gd name="connsiteY0" fmla="*/ 684 h 402550"/>
                <a:gd name="connsiteX1" fmla="*/ 1166585 w 1173355"/>
                <a:gd name="connsiteY1" fmla="*/ 402550 h 402550"/>
                <a:gd name="connsiteX0" fmla="*/ 0 w 1166585"/>
                <a:gd name="connsiteY0" fmla="*/ 28367 h 430233"/>
                <a:gd name="connsiteX1" fmla="*/ 1166585 w 1166585"/>
                <a:gd name="connsiteY1" fmla="*/ 430233 h 430233"/>
                <a:gd name="connsiteX0" fmla="*/ 0 w 1166585"/>
                <a:gd name="connsiteY0" fmla="*/ 112756 h 514622"/>
                <a:gd name="connsiteX1" fmla="*/ 1166585 w 1166585"/>
                <a:gd name="connsiteY1" fmla="*/ 514622 h 514622"/>
                <a:gd name="connsiteX0" fmla="*/ 0 w 1166585"/>
                <a:gd name="connsiteY0" fmla="*/ 109940 h 511806"/>
                <a:gd name="connsiteX1" fmla="*/ 1166585 w 1166585"/>
                <a:gd name="connsiteY1" fmla="*/ 511806 h 511806"/>
                <a:gd name="connsiteX0" fmla="*/ 0 w 1814285"/>
                <a:gd name="connsiteY0" fmla="*/ 28134 h 1287250"/>
                <a:gd name="connsiteX1" fmla="*/ 1814285 w 1814285"/>
                <a:gd name="connsiteY1" fmla="*/ 1287250 h 1287250"/>
                <a:gd name="connsiteX0" fmla="*/ 0 w 1807935"/>
                <a:gd name="connsiteY0" fmla="*/ 28301 h 1281067"/>
                <a:gd name="connsiteX1" fmla="*/ 1807935 w 1807935"/>
                <a:gd name="connsiteY1" fmla="*/ 1281067 h 1281067"/>
                <a:gd name="connsiteX0" fmla="*/ 0 w 1807935"/>
                <a:gd name="connsiteY0" fmla="*/ 163382 h 1416148"/>
                <a:gd name="connsiteX1" fmla="*/ 1807935 w 1807935"/>
                <a:gd name="connsiteY1" fmla="*/ 1416148 h 1416148"/>
                <a:gd name="connsiteX0" fmla="*/ 0 w 1807935"/>
                <a:gd name="connsiteY0" fmla="*/ 295427 h 1548193"/>
                <a:gd name="connsiteX1" fmla="*/ 1807935 w 1807935"/>
                <a:gd name="connsiteY1" fmla="*/ 1548193 h 1548193"/>
                <a:gd name="connsiteX0" fmla="*/ 0 w 1807935"/>
                <a:gd name="connsiteY0" fmla="*/ 320751 h 1573517"/>
                <a:gd name="connsiteX1" fmla="*/ 1807935 w 1807935"/>
                <a:gd name="connsiteY1" fmla="*/ 1573517 h 1573517"/>
                <a:gd name="connsiteX0" fmla="*/ 0 w 1807935"/>
                <a:gd name="connsiteY0" fmla="*/ 317938 h 1570704"/>
                <a:gd name="connsiteX1" fmla="*/ 1807935 w 1807935"/>
                <a:gd name="connsiteY1" fmla="*/ 1570704 h 1570704"/>
                <a:gd name="connsiteX0" fmla="*/ 0 w 1808535"/>
                <a:gd name="connsiteY0" fmla="*/ 296737 h 1549503"/>
                <a:gd name="connsiteX1" fmla="*/ 1807935 w 1808535"/>
                <a:gd name="connsiteY1" fmla="*/ 1549503 h 1549503"/>
                <a:gd name="connsiteX0" fmla="*/ 0 w 1809400"/>
                <a:gd name="connsiteY0" fmla="*/ 295163 h 1547929"/>
                <a:gd name="connsiteX1" fmla="*/ 1807935 w 1809400"/>
                <a:gd name="connsiteY1" fmla="*/ 1547929 h 1547929"/>
                <a:gd name="connsiteX0" fmla="*/ 0 w 1809491"/>
                <a:gd name="connsiteY0" fmla="*/ 325947 h 1578713"/>
                <a:gd name="connsiteX1" fmla="*/ 1807935 w 1809491"/>
                <a:gd name="connsiteY1" fmla="*/ 1578713 h 1578713"/>
                <a:gd name="connsiteX0" fmla="*/ 0 w 1809484"/>
                <a:gd name="connsiteY0" fmla="*/ 224362 h 1477128"/>
                <a:gd name="connsiteX1" fmla="*/ 1807935 w 1809484"/>
                <a:gd name="connsiteY1" fmla="*/ 1477128 h 1477128"/>
                <a:gd name="connsiteX0" fmla="*/ 0 w 1809346"/>
                <a:gd name="connsiteY0" fmla="*/ 237905 h 1490671"/>
                <a:gd name="connsiteX1" fmla="*/ 1807935 w 1809346"/>
                <a:gd name="connsiteY1" fmla="*/ 1490671 h 1490671"/>
                <a:gd name="connsiteX0" fmla="*/ 0 w 1809591"/>
                <a:gd name="connsiteY0" fmla="*/ 272698 h 1525464"/>
                <a:gd name="connsiteX1" fmla="*/ 1807935 w 1809591"/>
                <a:gd name="connsiteY1" fmla="*/ 1525464 h 1525464"/>
                <a:gd name="connsiteX0" fmla="*/ 0 w 1809501"/>
                <a:gd name="connsiteY0" fmla="*/ 284296 h 1537062"/>
                <a:gd name="connsiteX1" fmla="*/ 1807935 w 1809501"/>
                <a:gd name="connsiteY1" fmla="*/ 1537062 h 1537062"/>
              </a:gdLst>
              <a:ahLst/>
              <a:cxnLst>
                <a:cxn ang="0">
                  <a:pos x="connsiteX0" y="connsiteY0"/>
                </a:cxn>
                <a:cxn ang="0">
                  <a:pos x="connsiteX1" y="connsiteY1"/>
                </a:cxn>
              </a:cxnLst>
              <a:rect l="l" t="t" r="r" b="b"/>
              <a:pathLst>
                <a:path w="1809501" h="1537062">
                  <a:moveTo>
                    <a:pt x="0" y="284296"/>
                  </a:moveTo>
                  <a:cubicBezTo>
                    <a:pt x="367862" y="-238259"/>
                    <a:pt x="1864588" y="-158471"/>
                    <a:pt x="1807935" y="1537062"/>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83" name="Freeform 182"/>
            <p:cNvSpPr/>
            <p:nvPr/>
          </p:nvSpPr>
          <p:spPr>
            <a:xfrm>
              <a:off x="2247048" y="3293685"/>
              <a:ext cx="473598" cy="617266"/>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69835 w 391870"/>
                <a:gd name="connsiteY0" fmla="*/ 13286 h 439615"/>
                <a:gd name="connsiteX1" fmla="*/ 391870 w 391870"/>
                <a:gd name="connsiteY1" fmla="*/ 434202 h 439615"/>
                <a:gd name="connsiteX0" fmla="*/ 0 w 322035"/>
                <a:gd name="connsiteY0" fmla="*/ 8335 h 434883"/>
                <a:gd name="connsiteX1" fmla="*/ 322035 w 322035"/>
                <a:gd name="connsiteY1" fmla="*/ 429251 h 434883"/>
                <a:gd name="connsiteX0" fmla="*/ 0 w 379185"/>
                <a:gd name="connsiteY0" fmla="*/ 6389 h 622105"/>
                <a:gd name="connsiteX1" fmla="*/ 379185 w 379185"/>
                <a:gd name="connsiteY1" fmla="*/ 617805 h 622105"/>
                <a:gd name="connsiteX0" fmla="*/ 0 w 379185"/>
                <a:gd name="connsiteY0" fmla="*/ 6440 h 615841"/>
                <a:gd name="connsiteX1" fmla="*/ 379185 w 379185"/>
                <a:gd name="connsiteY1" fmla="*/ 611506 h 615841"/>
                <a:gd name="connsiteX0" fmla="*/ 0 w 379185"/>
                <a:gd name="connsiteY0" fmla="*/ 6440 h 615841"/>
                <a:gd name="connsiteX1" fmla="*/ 379185 w 379185"/>
                <a:gd name="connsiteY1" fmla="*/ 611506 h 615841"/>
                <a:gd name="connsiteX0" fmla="*/ 0 w 372835"/>
                <a:gd name="connsiteY0" fmla="*/ 6389 h 622105"/>
                <a:gd name="connsiteX1" fmla="*/ 372835 w 372835"/>
                <a:gd name="connsiteY1" fmla="*/ 617805 h 622105"/>
                <a:gd name="connsiteX0" fmla="*/ 0 w 366485"/>
                <a:gd name="connsiteY0" fmla="*/ 6491 h 609576"/>
                <a:gd name="connsiteX1" fmla="*/ 366485 w 366485"/>
                <a:gd name="connsiteY1" fmla="*/ 605207 h 609576"/>
                <a:gd name="connsiteX0" fmla="*/ 0 w 360135"/>
                <a:gd name="connsiteY0" fmla="*/ 6291 h 634641"/>
                <a:gd name="connsiteX1" fmla="*/ 360135 w 360135"/>
                <a:gd name="connsiteY1" fmla="*/ 630407 h 634641"/>
                <a:gd name="connsiteX0" fmla="*/ 0 w 360135"/>
                <a:gd name="connsiteY0" fmla="*/ 6341 h 628374"/>
                <a:gd name="connsiteX1" fmla="*/ 360135 w 360135"/>
                <a:gd name="connsiteY1" fmla="*/ 624107 h 628374"/>
                <a:gd name="connsiteX0" fmla="*/ 0 w 372835"/>
                <a:gd name="connsiteY0" fmla="*/ 6440 h 615841"/>
                <a:gd name="connsiteX1" fmla="*/ 372835 w 372835"/>
                <a:gd name="connsiteY1" fmla="*/ 611506 h 615841"/>
                <a:gd name="connsiteX0" fmla="*/ 0 w 366485"/>
                <a:gd name="connsiteY0" fmla="*/ 6440 h 615841"/>
                <a:gd name="connsiteX1" fmla="*/ 366485 w 366485"/>
                <a:gd name="connsiteY1" fmla="*/ 611506 h 615841"/>
                <a:gd name="connsiteX0" fmla="*/ 0 w 366485"/>
                <a:gd name="connsiteY0" fmla="*/ 2644 h 612221"/>
                <a:gd name="connsiteX1" fmla="*/ 366485 w 366485"/>
                <a:gd name="connsiteY1" fmla="*/ 607710 h 612221"/>
                <a:gd name="connsiteX0" fmla="*/ 0 w 409683"/>
                <a:gd name="connsiteY0" fmla="*/ 4090 h 609156"/>
                <a:gd name="connsiteX1" fmla="*/ 366485 w 409683"/>
                <a:gd name="connsiteY1" fmla="*/ 609156 h 609156"/>
                <a:gd name="connsiteX0" fmla="*/ 0 w 451905"/>
                <a:gd name="connsiteY0" fmla="*/ 3552 h 608618"/>
                <a:gd name="connsiteX1" fmla="*/ 366485 w 451905"/>
                <a:gd name="connsiteY1" fmla="*/ 608618 h 608618"/>
                <a:gd name="connsiteX0" fmla="*/ 0 w 426561"/>
                <a:gd name="connsiteY0" fmla="*/ 4251 h 609317"/>
                <a:gd name="connsiteX1" fmla="*/ 366485 w 426561"/>
                <a:gd name="connsiteY1" fmla="*/ 609317 h 609317"/>
                <a:gd name="connsiteX0" fmla="*/ 0 w 405962"/>
                <a:gd name="connsiteY0" fmla="*/ 343 h 605409"/>
                <a:gd name="connsiteX1" fmla="*/ 366485 w 405962"/>
                <a:gd name="connsiteY1" fmla="*/ 605409 h 605409"/>
                <a:gd name="connsiteX0" fmla="*/ 0 w 1167052"/>
                <a:gd name="connsiteY0" fmla="*/ 643 h 415209"/>
                <a:gd name="connsiteX1" fmla="*/ 1160235 w 1167052"/>
                <a:gd name="connsiteY1" fmla="*/ 415209 h 415209"/>
                <a:gd name="connsiteX0" fmla="*/ 0 w 1173355"/>
                <a:gd name="connsiteY0" fmla="*/ 643 h 415209"/>
                <a:gd name="connsiteX1" fmla="*/ 1166585 w 1173355"/>
                <a:gd name="connsiteY1" fmla="*/ 415209 h 415209"/>
                <a:gd name="connsiteX0" fmla="*/ 0 w 1173355"/>
                <a:gd name="connsiteY0" fmla="*/ 705 h 396221"/>
                <a:gd name="connsiteX1" fmla="*/ 1166585 w 1173355"/>
                <a:gd name="connsiteY1" fmla="*/ 396221 h 396221"/>
                <a:gd name="connsiteX0" fmla="*/ 0 w 1173355"/>
                <a:gd name="connsiteY0" fmla="*/ 684 h 402550"/>
                <a:gd name="connsiteX1" fmla="*/ 1166585 w 1173355"/>
                <a:gd name="connsiteY1" fmla="*/ 402550 h 402550"/>
                <a:gd name="connsiteX0" fmla="*/ 0 w 1166585"/>
                <a:gd name="connsiteY0" fmla="*/ 28367 h 430233"/>
                <a:gd name="connsiteX1" fmla="*/ 1166585 w 1166585"/>
                <a:gd name="connsiteY1" fmla="*/ 430233 h 430233"/>
                <a:gd name="connsiteX0" fmla="*/ 0 w 1166585"/>
                <a:gd name="connsiteY0" fmla="*/ 112756 h 514622"/>
                <a:gd name="connsiteX1" fmla="*/ 1166585 w 1166585"/>
                <a:gd name="connsiteY1" fmla="*/ 514622 h 514622"/>
                <a:gd name="connsiteX0" fmla="*/ 0 w 1166585"/>
                <a:gd name="connsiteY0" fmla="*/ 109940 h 511806"/>
                <a:gd name="connsiteX1" fmla="*/ 1166585 w 1166585"/>
                <a:gd name="connsiteY1" fmla="*/ 511806 h 511806"/>
                <a:gd name="connsiteX0" fmla="*/ 701119 w 747190"/>
                <a:gd name="connsiteY0" fmla="*/ 994545 h 994545"/>
                <a:gd name="connsiteX1" fmla="*/ 52759 w 747190"/>
                <a:gd name="connsiteY1" fmla="*/ 149501 h 994545"/>
                <a:gd name="connsiteX0" fmla="*/ 745949 w 745949"/>
                <a:gd name="connsiteY0" fmla="*/ 986173 h 986173"/>
                <a:gd name="connsiteX1" fmla="*/ 97589 w 745949"/>
                <a:gd name="connsiteY1" fmla="*/ 141129 h 986173"/>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Lst>
              <a:ahLst/>
              <a:cxnLst>
                <a:cxn ang="0">
                  <a:pos x="connsiteX0" y="connsiteY0"/>
                </a:cxn>
                <a:cxn ang="0">
                  <a:pos x="connsiteX1" y="connsiteY1"/>
                </a:cxn>
              </a:cxnLst>
              <a:rect l="l" t="t" r="r" b="b"/>
              <a:pathLst>
                <a:path w="648360" h="845044">
                  <a:moveTo>
                    <a:pt x="648360" y="845044"/>
                  </a:moveTo>
                  <a:cubicBezTo>
                    <a:pt x="594428" y="418686"/>
                    <a:pt x="287563" y="56491"/>
                    <a:pt x="0" y="0"/>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grpSp>
      <p:grpSp>
        <p:nvGrpSpPr>
          <p:cNvPr id="184" name="Group 183"/>
          <p:cNvGrpSpPr/>
          <p:nvPr/>
        </p:nvGrpSpPr>
        <p:grpSpPr>
          <a:xfrm>
            <a:off x="4777773" y="2663757"/>
            <a:ext cx="4139193" cy="3066049"/>
            <a:chOff x="3335519" y="2390503"/>
            <a:chExt cx="2965269" cy="2196481"/>
          </a:xfrm>
        </p:grpSpPr>
        <p:pic>
          <p:nvPicPr>
            <p:cNvPr id="185" name="Picture 184"/>
            <p:cNvPicPr>
              <a:picLocks noChangeAspect="1"/>
            </p:cNvPicPr>
            <p:nvPr/>
          </p:nvPicPr>
          <p:blipFill>
            <a:blip r:embed="rId6"/>
            <a:stretch>
              <a:fillRect/>
            </a:stretch>
          </p:blipFill>
          <p:spPr>
            <a:xfrm>
              <a:off x="3335519" y="2430034"/>
              <a:ext cx="2965269" cy="2083397"/>
            </a:xfrm>
            <a:prstGeom prst="rect">
              <a:avLst/>
            </a:prstGeom>
          </p:spPr>
        </p:pic>
        <p:sp>
          <p:nvSpPr>
            <p:cNvPr id="186" name="Freeform 185"/>
            <p:cNvSpPr/>
            <p:nvPr/>
          </p:nvSpPr>
          <p:spPr>
            <a:xfrm>
              <a:off x="4764172" y="3442112"/>
              <a:ext cx="233958" cy="402213"/>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Lst>
              <a:ahLst/>
              <a:cxnLst>
                <a:cxn ang="0">
                  <a:pos x="connsiteX0" y="connsiteY0"/>
                </a:cxn>
                <a:cxn ang="0">
                  <a:pos x="connsiteX1" y="connsiteY1"/>
                </a:cxn>
              </a:cxnLst>
              <a:rect l="l" t="t" r="r" b="b"/>
              <a:pathLst>
                <a:path w="320291" h="550634">
                  <a:moveTo>
                    <a:pt x="99856" y="550634"/>
                  </a:moveTo>
                  <a:cubicBezTo>
                    <a:pt x="-45286" y="441777"/>
                    <a:pt x="-77946" y="68036"/>
                    <a:pt x="320291" y="0"/>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87" name="Freeform 186"/>
            <p:cNvSpPr/>
            <p:nvPr/>
          </p:nvSpPr>
          <p:spPr>
            <a:xfrm>
              <a:off x="3654324" y="2888575"/>
              <a:ext cx="1065502" cy="255353"/>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9317 w 1640401"/>
                <a:gd name="connsiteY0" fmla="*/ 0 h 952501"/>
                <a:gd name="connsiteX1" fmla="*/ 1640401 w 1640401"/>
                <a:gd name="connsiteY1" fmla="*/ 952501 h 952501"/>
                <a:gd name="connsiteX0" fmla="*/ 29810 w 1640894"/>
                <a:gd name="connsiteY0" fmla="*/ 0 h 977429"/>
                <a:gd name="connsiteX1" fmla="*/ 1640894 w 1640894"/>
                <a:gd name="connsiteY1" fmla="*/ 952501 h 977429"/>
                <a:gd name="connsiteX0" fmla="*/ 0 w 1611084"/>
                <a:gd name="connsiteY0" fmla="*/ 0 h 981822"/>
                <a:gd name="connsiteX1" fmla="*/ 1611084 w 1611084"/>
                <a:gd name="connsiteY1" fmla="*/ 952501 h 981822"/>
                <a:gd name="connsiteX0" fmla="*/ 0 w 1458684"/>
                <a:gd name="connsiteY0" fmla="*/ 201385 h 517839"/>
                <a:gd name="connsiteX1" fmla="*/ 1458684 w 1458684"/>
                <a:gd name="connsiteY1" fmla="*/ 0 h 517839"/>
                <a:gd name="connsiteX0" fmla="*/ 0 w 1458684"/>
                <a:gd name="connsiteY0" fmla="*/ 254644 h 498467"/>
                <a:gd name="connsiteX1" fmla="*/ 1458684 w 1458684"/>
                <a:gd name="connsiteY1" fmla="*/ 53259 h 498467"/>
                <a:gd name="connsiteX0" fmla="*/ 0 w 1458684"/>
                <a:gd name="connsiteY0" fmla="*/ 404658 h 404658"/>
                <a:gd name="connsiteX1" fmla="*/ 1458684 w 1458684"/>
                <a:gd name="connsiteY1" fmla="*/ 203273 h 404658"/>
                <a:gd name="connsiteX0" fmla="*/ 0 w 1458684"/>
                <a:gd name="connsiteY0" fmla="*/ 388646 h 388646"/>
                <a:gd name="connsiteX1" fmla="*/ 1458684 w 1458684"/>
                <a:gd name="connsiteY1" fmla="*/ 187261 h 388646"/>
                <a:gd name="connsiteX0" fmla="*/ 0 w 1458684"/>
                <a:gd name="connsiteY0" fmla="*/ 378148 h 378148"/>
                <a:gd name="connsiteX1" fmla="*/ 1458684 w 1458684"/>
                <a:gd name="connsiteY1" fmla="*/ 176763 h 378148"/>
                <a:gd name="connsiteX0" fmla="*/ 0 w 1458684"/>
                <a:gd name="connsiteY0" fmla="*/ 349581 h 349581"/>
                <a:gd name="connsiteX1" fmla="*/ 1458684 w 1458684"/>
                <a:gd name="connsiteY1" fmla="*/ 148196 h 349581"/>
                <a:gd name="connsiteX0" fmla="*/ 0 w 1458684"/>
                <a:gd name="connsiteY0" fmla="*/ 349581 h 349581"/>
                <a:gd name="connsiteX1" fmla="*/ 1458684 w 1458684"/>
                <a:gd name="connsiteY1" fmla="*/ 148196 h 349581"/>
              </a:gdLst>
              <a:ahLst/>
              <a:cxnLst>
                <a:cxn ang="0">
                  <a:pos x="connsiteX0" y="connsiteY0"/>
                </a:cxn>
                <a:cxn ang="0">
                  <a:pos x="connsiteX1" y="connsiteY1"/>
                </a:cxn>
              </a:cxnLst>
              <a:rect l="l" t="t" r="r" b="b"/>
              <a:pathLst>
                <a:path w="1458684" h="349581">
                  <a:moveTo>
                    <a:pt x="0" y="349581"/>
                  </a:moveTo>
                  <a:cubicBezTo>
                    <a:pt x="350158" y="-24163"/>
                    <a:pt x="885369" y="-109433"/>
                    <a:pt x="1458684" y="148196"/>
                  </a:cubicBezTo>
                </a:path>
              </a:pathLst>
            </a:custGeom>
            <a:noFill/>
            <a:ln w="114300" cap="rnd">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oAutofit/>
            </a:bodyPr>
            <a:lstStyle/>
            <a:p>
              <a:endParaRPr lang="en-US" sz="1020" kern="0">
                <a:solidFill>
                  <a:sysClr val="windowText" lastClr="000000"/>
                </a:solidFill>
              </a:endParaRPr>
            </a:p>
          </p:txBody>
        </p:sp>
        <p:sp>
          <p:nvSpPr>
            <p:cNvPr id="188" name="Freeform 187"/>
            <p:cNvSpPr/>
            <p:nvPr/>
          </p:nvSpPr>
          <p:spPr>
            <a:xfrm>
              <a:off x="3630429" y="3143930"/>
              <a:ext cx="302198" cy="970085"/>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70878 w 451877"/>
                <a:gd name="connsiteY0" fmla="*/ 0 h 1328058"/>
                <a:gd name="connsiteX1" fmla="*/ 451877 w 451877"/>
                <a:gd name="connsiteY1" fmla="*/ 1328058 h 1328058"/>
                <a:gd name="connsiteX0" fmla="*/ 90128 w 471127"/>
                <a:gd name="connsiteY0" fmla="*/ 0 h 1328058"/>
                <a:gd name="connsiteX1" fmla="*/ 471127 w 471127"/>
                <a:gd name="connsiteY1" fmla="*/ 1328058 h 1328058"/>
                <a:gd name="connsiteX0" fmla="*/ 90128 w 471127"/>
                <a:gd name="connsiteY0" fmla="*/ 0 h 1328058"/>
                <a:gd name="connsiteX1" fmla="*/ 471127 w 471127"/>
                <a:gd name="connsiteY1" fmla="*/ 1328058 h 1328058"/>
                <a:gd name="connsiteX0" fmla="*/ 74880 w 455879"/>
                <a:gd name="connsiteY0" fmla="*/ 0 h 1328058"/>
                <a:gd name="connsiteX1" fmla="*/ 455879 w 455879"/>
                <a:gd name="connsiteY1" fmla="*/ 1328058 h 1328058"/>
                <a:gd name="connsiteX0" fmla="*/ 70846 w 451845"/>
                <a:gd name="connsiteY0" fmla="*/ 0 h 1328058"/>
                <a:gd name="connsiteX1" fmla="*/ 451845 w 451845"/>
                <a:gd name="connsiteY1" fmla="*/ 1328058 h 1328058"/>
                <a:gd name="connsiteX0" fmla="*/ 76586 w 457585"/>
                <a:gd name="connsiteY0" fmla="*/ 0 h 1328058"/>
                <a:gd name="connsiteX1" fmla="*/ 457585 w 457585"/>
                <a:gd name="connsiteY1" fmla="*/ 1328058 h 1328058"/>
                <a:gd name="connsiteX0" fmla="*/ 46350 w 427349"/>
                <a:gd name="connsiteY0" fmla="*/ 0 h 1328058"/>
                <a:gd name="connsiteX1" fmla="*/ 427349 w 427349"/>
                <a:gd name="connsiteY1" fmla="*/ 1328058 h 1328058"/>
                <a:gd name="connsiteX0" fmla="*/ 32713 w 413712"/>
                <a:gd name="connsiteY0" fmla="*/ 0 h 1328058"/>
                <a:gd name="connsiteX1" fmla="*/ 413712 w 413712"/>
                <a:gd name="connsiteY1" fmla="*/ 1328058 h 1328058"/>
              </a:gdLst>
              <a:ahLst/>
              <a:cxnLst>
                <a:cxn ang="0">
                  <a:pos x="connsiteX0" y="connsiteY0"/>
                </a:cxn>
                <a:cxn ang="0">
                  <a:pos x="connsiteX1" y="connsiteY1"/>
                </a:cxn>
              </a:cxnLst>
              <a:rect l="l" t="t" r="r" b="b"/>
              <a:pathLst>
                <a:path w="413712" h="1328058">
                  <a:moveTo>
                    <a:pt x="32713" y="0"/>
                  </a:moveTo>
                  <a:cubicBezTo>
                    <a:pt x="-58001" y="731157"/>
                    <a:pt x="30897" y="999672"/>
                    <a:pt x="413712" y="1328058"/>
                  </a:cubicBezTo>
                </a:path>
              </a:pathLst>
            </a:custGeom>
            <a:noFill/>
            <a:ln w="76200" cap="rnd">
              <a:solidFill>
                <a:srgbClr val="0029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oAutofit/>
            </a:bodyPr>
            <a:lstStyle/>
            <a:p>
              <a:endParaRPr lang="en-US" sz="1020" kern="0">
                <a:solidFill>
                  <a:sysClr val="windowText" lastClr="000000"/>
                </a:solidFill>
              </a:endParaRPr>
            </a:p>
          </p:txBody>
        </p:sp>
        <p:sp>
          <p:nvSpPr>
            <p:cNvPr id="189" name="Freeform 188"/>
            <p:cNvSpPr/>
            <p:nvPr/>
          </p:nvSpPr>
          <p:spPr>
            <a:xfrm>
              <a:off x="3654326" y="2616562"/>
              <a:ext cx="1930230" cy="685071"/>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70878 w 451877"/>
                <a:gd name="connsiteY0" fmla="*/ 0 h 1328058"/>
                <a:gd name="connsiteX1" fmla="*/ 451877 w 451877"/>
                <a:gd name="connsiteY1" fmla="*/ 1328058 h 1328058"/>
                <a:gd name="connsiteX0" fmla="*/ 90128 w 471127"/>
                <a:gd name="connsiteY0" fmla="*/ 0 h 1328058"/>
                <a:gd name="connsiteX1" fmla="*/ 471127 w 471127"/>
                <a:gd name="connsiteY1" fmla="*/ 1328058 h 1328058"/>
                <a:gd name="connsiteX0" fmla="*/ 90128 w 471127"/>
                <a:gd name="connsiteY0" fmla="*/ 0 h 1328058"/>
                <a:gd name="connsiteX1" fmla="*/ 471127 w 471127"/>
                <a:gd name="connsiteY1" fmla="*/ 1328058 h 1328058"/>
                <a:gd name="connsiteX0" fmla="*/ 74880 w 455879"/>
                <a:gd name="connsiteY0" fmla="*/ 0 h 1328058"/>
                <a:gd name="connsiteX1" fmla="*/ 455879 w 455879"/>
                <a:gd name="connsiteY1" fmla="*/ 1328058 h 1328058"/>
                <a:gd name="connsiteX0" fmla="*/ 70846 w 451845"/>
                <a:gd name="connsiteY0" fmla="*/ 0 h 1328058"/>
                <a:gd name="connsiteX1" fmla="*/ 451845 w 451845"/>
                <a:gd name="connsiteY1" fmla="*/ 1328058 h 1328058"/>
                <a:gd name="connsiteX0" fmla="*/ 76586 w 457585"/>
                <a:gd name="connsiteY0" fmla="*/ 0 h 1328058"/>
                <a:gd name="connsiteX1" fmla="*/ 457585 w 457585"/>
                <a:gd name="connsiteY1" fmla="*/ 1328058 h 1328058"/>
                <a:gd name="connsiteX0" fmla="*/ 46350 w 427349"/>
                <a:gd name="connsiteY0" fmla="*/ 0 h 1328058"/>
                <a:gd name="connsiteX1" fmla="*/ 427349 w 427349"/>
                <a:gd name="connsiteY1" fmla="*/ 1328058 h 1328058"/>
                <a:gd name="connsiteX0" fmla="*/ 32713 w 413712"/>
                <a:gd name="connsiteY0" fmla="*/ 0 h 1328058"/>
                <a:gd name="connsiteX1" fmla="*/ 413712 w 413712"/>
                <a:gd name="connsiteY1" fmla="*/ 1328058 h 1328058"/>
                <a:gd name="connsiteX0" fmla="*/ 2566 w 2636908"/>
                <a:gd name="connsiteY0" fmla="*/ 0 h 309959"/>
                <a:gd name="connsiteX1" fmla="*/ 2636908 w 2636908"/>
                <a:gd name="connsiteY1" fmla="*/ 223158 h 309959"/>
                <a:gd name="connsiteX0" fmla="*/ 2483 w 2636825"/>
                <a:gd name="connsiteY0" fmla="*/ 0 h 261485"/>
                <a:gd name="connsiteX1" fmla="*/ 2636825 w 2636825"/>
                <a:gd name="connsiteY1" fmla="*/ 223158 h 261485"/>
                <a:gd name="connsiteX0" fmla="*/ 0 w 2634342"/>
                <a:gd name="connsiteY0" fmla="*/ 505193 h 728351"/>
                <a:gd name="connsiteX1" fmla="*/ 2634342 w 2634342"/>
                <a:gd name="connsiteY1" fmla="*/ 728351 h 728351"/>
                <a:gd name="connsiteX0" fmla="*/ 2778 w 2637120"/>
                <a:gd name="connsiteY0" fmla="*/ 540959 h 764117"/>
                <a:gd name="connsiteX1" fmla="*/ 2637120 w 2637120"/>
                <a:gd name="connsiteY1" fmla="*/ 764117 h 764117"/>
                <a:gd name="connsiteX0" fmla="*/ 0 w 2634342"/>
                <a:gd name="connsiteY0" fmla="*/ 540959 h 764117"/>
                <a:gd name="connsiteX1" fmla="*/ 2634342 w 2634342"/>
                <a:gd name="connsiteY1" fmla="*/ 764117 h 764117"/>
                <a:gd name="connsiteX0" fmla="*/ 0 w 2634342"/>
                <a:gd name="connsiteY0" fmla="*/ 596298 h 819456"/>
                <a:gd name="connsiteX1" fmla="*/ 2634342 w 2634342"/>
                <a:gd name="connsiteY1" fmla="*/ 819456 h 819456"/>
                <a:gd name="connsiteX0" fmla="*/ 0 w 2634342"/>
                <a:gd name="connsiteY0" fmla="*/ 585084 h 808242"/>
                <a:gd name="connsiteX1" fmla="*/ 2634342 w 2634342"/>
                <a:gd name="connsiteY1" fmla="*/ 808242 h 808242"/>
                <a:gd name="connsiteX0" fmla="*/ 0 w 2634342"/>
                <a:gd name="connsiteY0" fmla="*/ 662760 h 885918"/>
                <a:gd name="connsiteX1" fmla="*/ 2634342 w 2634342"/>
                <a:gd name="connsiteY1" fmla="*/ 885918 h 885918"/>
                <a:gd name="connsiteX0" fmla="*/ 0 w 2677885"/>
                <a:gd name="connsiteY0" fmla="*/ 816874 h 816874"/>
                <a:gd name="connsiteX1" fmla="*/ 2677885 w 2677885"/>
                <a:gd name="connsiteY1" fmla="*/ 659032 h 816874"/>
                <a:gd name="connsiteX0" fmla="*/ 0 w 2623456"/>
                <a:gd name="connsiteY0" fmla="*/ 674132 h 864633"/>
                <a:gd name="connsiteX1" fmla="*/ 2623456 w 2623456"/>
                <a:gd name="connsiteY1" fmla="*/ 864633 h 864633"/>
                <a:gd name="connsiteX0" fmla="*/ 0 w 2623483"/>
                <a:gd name="connsiteY0" fmla="*/ 706330 h 896831"/>
                <a:gd name="connsiteX1" fmla="*/ 2623456 w 2623483"/>
                <a:gd name="connsiteY1" fmla="*/ 896831 h 896831"/>
                <a:gd name="connsiteX0" fmla="*/ 0 w 2642533"/>
                <a:gd name="connsiteY0" fmla="*/ 696915 h 912816"/>
                <a:gd name="connsiteX1" fmla="*/ 2642506 w 2642533"/>
                <a:gd name="connsiteY1" fmla="*/ 912816 h 912816"/>
                <a:gd name="connsiteX0" fmla="*/ 0 w 2649114"/>
                <a:gd name="connsiteY0" fmla="*/ 810385 h 1026286"/>
                <a:gd name="connsiteX1" fmla="*/ 2642506 w 2649114"/>
                <a:gd name="connsiteY1" fmla="*/ 1026286 h 1026286"/>
                <a:gd name="connsiteX0" fmla="*/ 0 w 2642506"/>
                <a:gd name="connsiteY0" fmla="*/ 789923 h 1005824"/>
                <a:gd name="connsiteX1" fmla="*/ 2642506 w 2642506"/>
                <a:gd name="connsiteY1" fmla="*/ 1005824 h 1005824"/>
                <a:gd name="connsiteX0" fmla="*/ 0 w 2642506"/>
                <a:gd name="connsiteY0" fmla="*/ 718919 h 934820"/>
                <a:gd name="connsiteX1" fmla="*/ 2642506 w 2642506"/>
                <a:gd name="connsiteY1" fmla="*/ 934820 h 934820"/>
                <a:gd name="connsiteX0" fmla="*/ 0 w 2642506"/>
                <a:gd name="connsiteY0" fmla="*/ 721970 h 937871"/>
                <a:gd name="connsiteX1" fmla="*/ 2642506 w 2642506"/>
                <a:gd name="connsiteY1" fmla="*/ 937871 h 937871"/>
              </a:gdLst>
              <a:ahLst/>
              <a:cxnLst>
                <a:cxn ang="0">
                  <a:pos x="connsiteX0" y="connsiteY0"/>
                </a:cxn>
                <a:cxn ang="0">
                  <a:pos x="connsiteX1" y="connsiteY1"/>
                </a:cxn>
              </a:cxnLst>
              <a:rect l="l" t="t" r="r" b="b"/>
              <a:pathLst>
                <a:path w="2642506" h="937871">
                  <a:moveTo>
                    <a:pt x="0" y="721970"/>
                  </a:moveTo>
                  <a:cubicBezTo>
                    <a:pt x="306615" y="-327775"/>
                    <a:pt x="2539817" y="-213112"/>
                    <a:pt x="2642506" y="937871"/>
                  </a:cubicBezTo>
                </a:path>
              </a:pathLst>
            </a:custGeom>
            <a:noFill/>
            <a:ln w="76200" cap="rnd">
              <a:solidFill>
                <a:srgbClr val="0029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oAutofit/>
            </a:bodyPr>
            <a:lstStyle/>
            <a:p>
              <a:endParaRPr lang="en-US" sz="1020" kern="0" dirty="0">
                <a:solidFill>
                  <a:sysClr val="windowText" lastClr="000000"/>
                </a:solidFill>
              </a:endParaRPr>
            </a:p>
          </p:txBody>
        </p:sp>
        <p:sp>
          <p:nvSpPr>
            <p:cNvPr id="190" name="Freeform 189"/>
            <p:cNvSpPr/>
            <p:nvPr/>
          </p:nvSpPr>
          <p:spPr>
            <a:xfrm>
              <a:off x="4730429" y="2999889"/>
              <a:ext cx="296537" cy="442224"/>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69835 w 391870"/>
                <a:gd name="connsiteY0" fmla="*/ 13286 h 439615"/>
                <a:gd name="connsiteX1" fmla="*/ 391870 w 391870"/>
                <a:gd name="connsiteY1" fmla="*/ 434202 h 439615"/>
                <a:gd name="connsiteX0" fmla="*/ 0 w 322035"/>
                <a:gd name="connsiteY0" fmla="*/ 8335 h 434883"/>
                <a:gd name="connsiteX1" fmla="*/ 322035 w 322035"/>
                <a:gd name="connsiteY1" fmla="*/ 429251 h 434883"/>
                <a:gd name="connsiteX0" fmla="*/ 0 w 379185"/>
                <a:gd name="connsiteY0" fmla="*/ 6389 h 622105"/>
                <a:gd name="connsiteX1" fmla="*/ 379185 w 379185"/>
                <a:gd name="connsiteY1" fmla="*/ 617805 h 622105"/>
                <a:gd name="connsiteX0" fmla="*/ 0 w 379185"/>
                <a:gd name="connsiteY0" fmla="*/ 6440 h 615841"/>
                <a:gd name="connsiteX1" fmla="*/ 379185 w 379185"/>
                <a:gd name="connsiteY1" fmla="*/ 611506 h 615841"/>
                <a:gd name="connsiteX0" fmla="*/ 0 w 379185"/>
                <a:gd name="connsiteY0" fmla="*/ 6440 h 615841"/>
                <a:gd name="connsiteX1" fmla="*/ 379185 w 379185"/>
                <a:gd name="connsiteY1" fmla="*/ 611506 h 615841"/>
                <a:gd name="connsiteX0" fmla="*/ 0 w 372835"/>
                <a:gd name="connsiteY0" fmla="*/ 6389 h 622105"/>
                <a:gd name="connsiteX1" fmla="*/ 372835 w 372835"/>
                <a:gd name="connsiteY1" fmla="*/ 617805 h 622105"/>
                <a:gd name="connsiteX0" fmla="*/ 0 w 366485"/>
                <a:gd name="connsiteY0" fmla="*/ 6491 h 609576"/>
                <a:gd name="connsiteX1" fmla="*/ 366485 w 366485"/>
                <a:gd name="connsiteY1" fmla="*/ 605207 h 609576"/>
                <a:gd name="connsiteX0" fmla="*/ 0 w 360135"/>
                <a:gd name="connsiteY0" fmla="*/ 6291 h 634641"/>
                <a:gd name="connsiteX1" fmla="*/ 360135 w 360135"/>
                <a:gd name="connsiteY1" fmla="*/ 630407 h 634641"/>
                <a:gd name="connsiteX0" fmla="*/ 0 w 360135"/>
                <a:gd name="connsiteY0" fmla="*/ 6341 h 628374"/>
                <a:gd name="connsiteX1" fmla="*/ 360135 w 360135"/>
                <a:gd name="connsiteY1" fmla="*/ 624107 h 628374"/>
                <a:gd name="connsiteX0" fmla="*/ 0 w 372835"/>
                <a:gd name="connsiteY0" fmla="*/ 6440 h 615841"/>
                <a:gd name="connsiteX1" fmla="*/ 372835 w 372835"/>
                <a:gd name="connsiteY1" fmla="*/ 611506 h 615841"/>
                <a:gd name="connsiteX0" fmla="*/ 0 w 366485"/>
                <a:gd name="connsiteY0" fmla="*/ 6440 h 615841"/>
                <a:gd name="connsiteX1" fmla="*/ 366485 w 366485"/>
                <a:gd name="connsiteY1" fmla="*/ 611506 h 615841"/>
                <a:gd name="connsiteX0" fmla="*/ 0 w 366485"/>
                <a:gd name="connsiteY0" fmla="*/ 2644 h 612221"/>
                <a:gd name="connsiteX1" fmla="*/ 366485 w 366485"/>
                <a:gd name="connsiteY1" fmla="*/ 607710 h 612221"/>
                <a:gd name="connsiteX0" fmla="*/ 0 w 409683"/>
                <a:gd name="connsiteY0" fmla="*/ 4090 h 609156"/>
                <a:gd name="connsiteX1" fmla="*/ 366485 w 409683"/>
                <a:gd name="connsiteY1" fmla="*/ 609156 h 609156"/>
                <a:gd name="connsiteX0" fmla="*/ 0 w 451905"/>
                <a:gd name="connsiteY0" fmla="*/ 3552 h 608618"/>
                <a:gd name="connsiteX1" fmla="*/ 366485 w 451905"/>
                <a:gd name="connsiteY1" fmla="*/ 608618 h 608618"/>
                <a:gd name="connsiteX0" fmla="*/ 0 w 426561"/>
                <a:gd name="connsiteY0" fmla="*/ 4251 h 609317"/>
                <a:gd name="connsiteX1" fmla="*/ 366485 w 426561"/>
                <a:gd name="connsiteY1" fmla="*/ 609317 h 609317"/>
                <a:gd name="connsiteX0" fmla="*/ 0 w 405962"/>
                <a:gd name="connsiteY0" fmla="*/ 343 h 605409"/>
                <a:gd name="connsiteX1" fmla="*/ 366485 w 405962"/>
                <a:gd name="connsiteY1" fmla="*/ 605409 h 605409"/>
              </a:gdLst>
              <a:ahLst/>
              <a:cxnLst>
                <a:cxn ang="0">
                  <a:pos x="connsiteX0" y="connsiteY0"/>
                </a:cxn>
                <a:cxn ang="0">
                  <a:pos x="connsiteX1" y="connsiteY1"/>
                </a:cxn>
              </a:cxnLst>
              <a:rect l="l" t="t" r="r" b="b"/>
              <a:pathLst>
                <a:path w="405962" h="605409">
                  <a:moveTo>
                    <a:pt x="0" y="343"/>
                  </a:moveTo>
                  <a:cubicBezTo>
                    <a:pt x="413658" y="-13264"/>
                    <a:pt x="457198" y="381345"/>
                    <a:pt x="366485" y="605409"/>
                  </a:cubicBezTo>
                </a:path>
              </a:pathLst>
            </a:custGeom>
            <a:noFill/>
            <a:ln w="76200" cap="rnd">
              <a:solidFill>
                <a:srgbClr val="0029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oAutofit/>
            </a:bodyPr>
            <a:lstStyle/>
            <a:p>
              <a:endParaRPr lang="en-US" sz="1020" kern="0">
                <a:solidFill>
                  <a:sysClr val="windowText" lastClr="000000"/>
                </a:solidFill>
              </a:endParaRPr>
            </a:p>
          </p:txBody>
        </p:sp>
        <p:sp>
          <p:nvSpPr>
            <p:cNvPr id="191" name="Freeform 190"/>
            <p:cNvSpPr/>
            <p:nvPr/>
          </p:nvSpPr>
          <p:spPr>
            <a:xfrm>
              <a:off x="3646637" y="2390503"/>
              <a:ext cx="2480589" cy="1516772"/>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70878 w 451877"/>
                <a:gd name="connsiteY0" fmla="*/ 0 h 1328058"/>
                <a:gd name="connsiteX1" fmla="*/ 451877 w 451877"/>
                <a:gd name="connsiteY1" fmla="*/ 1328058 h 1328058"/>
                <a:gd name="connsiteX0" fmla="*/ 90128 w 471127"/>
                <a:gd name="connsiteY0" fmla="*/ 0 h 1328058"/>
                <a:gd name="connsiteX1" fmla="*/ 471127 w 471127"/>
                <a:gd name="connsiteY1" fmla="*/ 1328058 h 1328058"/>
                <a:gd name="connsiteX0" fmla="*/ 90128 w 471127"/>
                <a:gd name="connsiteY0" fmla="*/ 0 h 1328058"/>
                <a:gd name="connsiteX1" fmla="*/ 471127 w 471127"/>
                <a:gd name="connsiteY1" fmla="*/ 1328058 h 1328058"/>
                <a:gd name="connsiteX0" fmla="*/ 74880 w 455879"/>
                <a:gd name="connsiteY0" fmla="*/ 0 h 1328058"/>
                <a:gd name="connsiteX1" fmla="*/ 455879 w 455879"/>
                <a:gd name="connsiteY1" fmla="*/ 1328058 h 1328058"/>
                <a:gd name="connsiteX0" fmla="*/ 70846 w 451845"/>
                <a:gd name="connsiteY0" fmla="*/ 0 h 1328058"/>
                <a:gd name="connsiteX1" fmla="*/ 451845 w 451845"/>
                <a:gd name="connsiteY1" fmla="*/ 1328058 h 1328058"/>
                <a:gd name="connsiteX0" fmla="*/ 76586 w 457585"/>
                <a:gd name="connsiteY0" fmla="*/ 0 h 1328058"/>
                <a:gd name="connsiteX1" fmla="*/ 457585 w 457585"/>
                <a:gd name="connsiteY1" fmla="*/ 1328058 h 1328058"/>
                <a:gd name="connsiteX0" fmla="*/ 46350 w 427349"/>
                <a:gd name="connsiteY0" fmla="*/ 0 h 1328058"/>
                <a:gd name="connsiteX1" fmla="*/ 427349 w 427349"/>
                <a:gd name="connsiteY1" fmla="*/ 1328058 h 1328058"/>
                <a:gd name="connsiteX0" fmla="*/ 32713 w 413712"/>
                <a:gd name="connsiteY0" fmla="*/ 0 h 1328058"/>
                <a:gd name="connsiteX1" fmla="*/ 413712 w 413712"/>
                <a:gd name="connsiteY1" fmla="*/ 1328058 h 1328058"/>
                <a:gd name="connsiteX0" fmla="*/ 2566 w 2636908"/>
                <a:gd name="connsiteY0" fmla="*/ 0 h 309959"/>
                <a:gd name="connsiteX1" fmla="*/ 2636908 w 2636908"/>
                <a:gd name="connsiteY1" fmla="*/ 223158 h 309959"/>
                <a:gd name="connsiteX0" fmla="*/ 2483 w 2636825"/>
                <a:gd name="connsiteY0" fmla="*/ 0 h 261485"/>
                <a:gd name="connsiteX1" fmla="*/ 2636825 w 2636825"/>
                <a:gd name="connsiteY1" fmla="*/ 223158 h 261485"/>
                <a:gd name="connsiteX0" fmla="*/ 0 w 2634342"/>
                <a:gd name="connsiteY0" fmla="*/ 505193 h 728351"/>
                <a:gd name="connsiteX1" fmla="*/ 2634342 w 2634342"/>
                <a:gd name="connsiteY1" fmla="*/ 728351 h 728351"/>
                <a:gd name="connsiteX0" fmla="*/ 2778 w 2637120"/>
                <a:gd name="connsiteY0" fmla="*/ 540959 h 764117"/>
                <a:gd name="connsiteX1" fmla="*/ 2637120 w 2637120"/>
                <a:gd name="connsiteY1" fmla="*/ 764117 h 764117"/>
                <a:gd name="connsiteX0" fmla="*/ 0 w 2634342"/>
                <a:gd name="connsiteY0" fmla="*/ 540959 h 764117"/>
                <a:gd name="connsiteX1" fmla="*/ 2634342 w 2634342"/>
                <a:gd name="connsiteY1" fmla="*/ 764117 h 764117"/>
                <a:gd name="connsiteX0" fmla="*/ 0 w 2634342"/>
                <a:gd name="connsiteY0" fmla="*/ 596298 h 819456"/>
                <a:gd name="connsiteX1" fmla="*/ 2634342 w 2634342"/>
                <a:gd name="connsiteY1" fmla="*/ 819456 h 819456"/>
                <a:gd name="connsiteX0" fmla="*/ 0 w 2634342"/>
                <a:gd name="connsiteY0" fmla="*/ 585084 h 808242"/>
                <a:gd name="connsiteX1" fmla="*/ 2634342 w 2634342"/>
                <a:gd name="connsiteY1" fmla="*/ 808242 h 808242"/>
                <a:gd name="connsiteX0" fmla="*/ 0 w 2634342"/>
                <a:gd name="connsiteY0" fmla="*/ 662760 h 885918"/>
                <a:gd name="connsiteX1" fmla="*/ 2634342 w 2634342"/>
                <a:gd name="connsiteY1" fmla="*/ 885918 h 885918"/>
                <a:gd name="connsiteX0" fmla="*/ 0 w 2677885"/>
                <a:gd name="connsiteY0" fmla="*/ 816874 h 816874"/>
                <a:gd name="connsiteX1" fmla="*/ 2677885 w 2677885"/>
                <a:gd name="connsiteY1" fmla="*/ 659032 h 816874"/>
                <a:gd name="connsiteX0" fmla="*/ 0 w 2623456"/>
                <a:gd name="connsiteY0" fmla="*/ 674132 h 864633"/>
                <a:gd name="connsiteX1" fmla="*/ 2623456 w 2623456"/>
                <a:gd name="connsiteY1" fmla="*/ 864633 h 864633"/>
                <a:gd name="connsiteX0" fmla="*/ 0 w 2623483"/>
                <a:gd name="connsiteY0" fmla="*/ 706330 h 896831"/>
                <a:gd name="connsiteX1" fmla="*/ 2623456 w 2623483"/>
                <a:gd name="connsiteY1" fmla="*/ 896831 h 896831"/>
                <a:gd name="connsiteX0" fmla="*/ 0 w 3276620"/>
                <a:gd name="connsiteY0" fmla="*/ 475228 h 1520258"/>
                <a:gd name="connsiteX1" fmla="*/ 3276599 w 3276620"/>
                <a:gd name="connsiteY1" fmla="*/ 1520258 h 1520258"/>
                <a:gd name="connsiteX0" fmla="*/ 0 w 3276599"/>
                <a:gd name="connsiteY0" fmla="*/ 805005 h 1850035"/>
                <a:gd name="connsiteX1" fmla="*/ 3276599 w 3276599"/>
                <a:gd name="connsiteY1" fmla="*/ 1850035 h 1850035"/>
                <a:gd name="connsiteX0" fmla="*/ 1472 w 3278071"/>
                <a:gd name="connsiteY0" fmla="*/ 881374 h 1926404"/>
                <a:gd name="connsiteX1" fmla="*/ 3278071 w 3278071"/>
                <a:gd name="connsiteY1" fmla="*/ 1926404 h 1926404"/>
                <a:gd name="connsiteX0" fmla="*/ 1333 w 3284423"/>
                <a:gd name="connsiteY0" fmla="*/ 931545 h 1976575"/>
                <a:gd name="connsiteX1" fmla="*/ 3277932 w 3284423"/>
                <a:gd name="connsiteY1" fmla="*/ 1976575 h 1976575"/>
                <a:gd name="connsiteX0" fmla="*/ 1352 w 3281156"/>
                <a:gd name="connsiteY0" fmla="*/ 1003399 h 2048429"/>
                <a:gd name="connsiteX1" fmla="*/ 3277951 w 3281156"/>
                <a:gd name="connsiteY1" fmla="*/ 2048429 h 2048429"/>
                <a:gd name="connsiteX0" fmla="*/ 1347 w 3282024"/>
                <a:gd name="connsiteY0" fmla="*/ 1074907 h 2119937"/>
                <a:gd name="connsiteX1" fmla="*/ 3277946 w 3282024"/>
                <a:gd name="connsiteY1" fmla="*/ 2119937 h 2119937"/>
                <a:gd name="connsiteX0" fmla="*/ 375 w 3281095"/>
                <a:gd name="connsiteY0" fmla="*/ 1131345 h 2176375"/>
                <a:gd name="connsiteX1" fmla="*/ 3276974 w 3281095"/>
                <a:gd name="connsiteY1" fmla="*/ 2176375 h 2176375"/>
                <a:gd name="connsiteX0" fmla="*/ 344 w 3314483"/>
                <a:gd name="connsiteY0" fmla="*/ 1129009 h 2174039"/>
                <a:gd name="connsiteX1" fmla="*/ 3276943 w 3314483"/>
                <a:gd name="connsiteY1" fmla="*/ 2174039 h 2174039"/>
                <a:gd name="connsiteX0" fmla="*/ 308 w 3403297"/>
                <a:gd name="connsiteY0" fmla="*/ 1078334 h 2123364"/>
                <a:gd name="connsiteX1" fmla="*/ 3276907 w 3403297"/>
                <a:gd name="connsiteY1" fmla="*/ 2123364 h 2123364"/>
                <a:gd name="connsiteX0" fmla="*/ 306 w 3411572"/>
                <a:gd name="connsiteY0" fmla="*/ 1064773 h 2109803"/>
                <a:gd name="connsiteX1" fmla="*/ 3276905 w 3411572"/>
                <a:gd name="connsiteY1" fmla="*/ 2109803 h 2109803"/>
                <a:gd name="connsiteX0" fmla="*/ 309 w 3398415"/>
                <a:gd name="connsiteY0" fmla="*/ 1026982 h 2072012"/>
                <a:gd name="connsiteX1" fmla="*/ 3276908 w 3398415"/>
                <a:gd name="connsiteY1" fmla="*/ 2072012 h 2072012"/>
                <a:gd name="connsiteX0" fmla="*/ 311 w 3390425"/>
                <a:gd name="connsiteY0" fmla="*/ 1035787 h 2080817"/>
                <a:gd name="connsiteX1" fmla="*/ 3276910 w 3390425"/>
                <a:gd name="connsiteY1" fmla="*/ 2080817 h 2080817"/>
                <a:gd name="connsiteX0" fmla="*/ 3002 w 3391064"/>
                <a:gd name="connsiteY0" fmla="*/ 1088032 h 2133062"/>
                <a:gd name="connsiteX1" fmla="*/ 3279601 w 3391064"/>
                <a:gd name="connsiteY1" fmla="*/ 2133062 h 2133062"/>
                <a:gd name="connsiteX0" fmla="*/ 9767 w 3395400"/>
                <a:gd name="connsiteY0" fmla="*/ 1076396 h 2121426"/>
                <a:gd name="connsiteX1" fmla="*/ 3286366 w 3395400"/>
                <a:gd name="connsiteY1" fmla="*/ 2121426 h 2121426"/>
                <a:gd name="connsiteX0" fmla="*/ 8228 w 3394309"/>
                <a:gd name="connsiteY0" fmla="*/ 1111350 h 2156380"/>
                <a:gd name="connsiteX1" fmla="*/ 3284827 w 3394309"/>
                <a:gd name="connsiteY1" fmla="*/ 2156380 h 2156380"/>
                <a:gd name="connsiteX0" fmla="*/ 9345 w 3395097"/>
                <a:gd name="connsiteY0" fmla="*/ 1015559 h 2060589"/>
                <a:gd name="connsiteX1" fmla="*/ 3285944 w 3395097"/>
                <a:gd name="connsiteY1" fmla="*/ 2060589 h 2060589"/>
                <a:gd name="connsiteX0" fmla="*/ 10527 w 3395953"/>
                <a:gd name="connsiteY0" fmla="*/ 1031447 h 2076477"/>
                <a:gd name="connsiteX1" fmla="*/ 3287126 w 3395953"/>
                <a:gd name="connsiteY1" fmla="*/ 2076477 h 2076477"/>
              </a:gdLst>
              <a:ahLst/>
              <a:cxnLst>
                <a:cxn ang="0">
                  <a:pos x="connsiteX0" y="connsiteY0"/>
                </a:cxn>
                <a:cxn ang="0">
                  <a:pos x="connsiteX1" y="connsiteY1"/>
                </a:cxn>
              </a:cxnLst>
              <a:rect l="l" t="t" r="r" b="b"/>
              <a:pathLst>
                <a:path w="3395953" h="2076477">
                  <a:moveTo>
                    <a:pt x="10527" y="1031447"/>
                  </a:moveTo>
                  <a:cubicBezTo>
                    <a:pt x="-241790" y="-494861"/>
                    <a:pt x="4133408" y="-470120"/>
                    <a:pt x="3287126" y="2076477"/>
                  </a:cubicBezTo>
                </a:path>
              </a:pathLst>
            </a:custGeom>
            <a:noFill/>
            <a:ln w="50800" cap="rnd">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oAutofit/>
            </a:bodyPr>
            <a:lstStyle/>
            <a:p>
              <a:endParaRPr lang="en-US" sz="1020" kern="0" dirty="0">
                <a:solidFill>
                  <a:sysClr val="windowText" lastClr="000000"/>
                </a:solidFill>
              </a:endParaRPr>
            </a:p>
          </p:txBody>
        </p:sp>
        <p:sp>
          <p:nvSpPr>
            <p:cNvPr id="192" name="Freeform 191"/>
            <p:cNvSpPr/>
            <p:nvPr/>
          </p:nvSpPr>
          <p:spPr>
            <a:xfrm>
              <a:off x="4590305" y="3001466"/>
              <a:ext cx="246807" cy="842859"/>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300024 w 300024"/>
                <a:gd name="connsiteY0" fmla="*/ 1166584 h 1166584"/>
                <a:gd name="connsiteX1" fmla="*/ 177559 w 300024"/>
                <a:gd name="connsiteY1" fmla="*/ 0 h 1166584"/>
                <a:gd name="connsiteX0" fmla="*/ 319273 w 319273"/>
                <a:gd name="connsiteY0" fmla="*/ 1153884 h 1153884"/>
                <a:gd name="connsiteX1" fmla="*/ 171408 w 319273"/>
                <a:gd name="connsiteY1" fmla="*/ 0 h 1153884"/>
                <a:gd name="connsiteX0" fmla="*/ 305201 w 305201"/>
                <a:gd name="connsiteY0" fmla="*/ 1153884 h 1153884"/>
                <a:gd name="connsiteX1" fmla="*/ 157336 w 305201"/>
                <a:gd name="connsiteY1" fmla="*/ 0 h 1153884"/>
                <a:gd name="connsiteX0" fmla="*/ 299573 w 299573"/>
                <a:gd name="connsiteY0" fmla="*/ 1153884 h 1153884"/>
                <a:gd name="connsiteX1" fmla="*/ 151708 w 299573"/>
                <a:gd name="connsiteY1" fmla="*/ 0 h 1153884"/>
                <a:gd name="connsiteX0" fmla="*/ 362065 w 362065"/>
                <a:gd name="connsiteY0" fmla="*/ 1153884 h 1153884"/>
                <a:gd name="connsiteX1" fmla="*/ 214200 w 362065"/>
                <a:gd name="connsiteY1" fmla="*/ 0 h 1153884"/>
                <a:gd name="connsiteX0" fmla="*/ 337882 w 337882"/>
                <a:gd name="connsiteY0" fmla="*/ 1153884 h 1153884"/>
                <a:gd name="connsiteX1" fmla="*/ 190017 w 337882"/>
                <a:gd name="connsiteY1" fmla="*/ 0 h 1153884"/>
              </a:gdLst>
              <a:ahLst/>
              <a:cxnLst>
                <a:cxn ang="0">
                  <a:pos x="connsiteX0" y="connsiteY0"/>
                </a:cxn>
                <a:cxn ang="0">
                  <a:pos x="connsiteX1" y="connsiteY1"/>
                </a:cxn>
              </a:cxnLst>
              <a:rect l="l" t="t" r="r" b="b"/>
              <a:pathLst>
                <a:path w="337882" h="1153884">
                  <a:moveTo>
                    <a:pt x="337882" y="1153884"/>
                  </a:moveTo>
                  <a:cubicBezTo>
                    <a:pt x="-54910" y="1045027"/>
                    <a:pt x="-106620" y="487136"/>
                    <a:pt x="190017" y="0"/>
                  </a:cubicBezTo>
                </a:path>
              </a:pathLst>
            </a:custGeom>
            <a:noFill/>
            <a:ln w="50800" cap="rnd">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oAutofit/>
            </a:bodyPr>
            <a:lstStyle/>
            <a:p>
              <a:endParaRPr lang="en-US" sz="1020" kern="0">
                <a:solidFill>
                  <a:sysClr val="windowText" lastClr="000000"/>
                </a:solidFill>
              </a:endParaRPr>
            </a:p>
          </p:txBody>
        </p:sp>
        <p:sp>
          <p:nvSpPr>
            <p:cNvPr id="193" name="Freeform 192"/>
            <p:cNvSpPr/>
            <p:nvPr/>
          </p:nvSpPr>
          <p:spPr>
            <a:xfrm>
              <a:off x="4730429" y="2956267"/>
              <a:ext cx="852138" cy="337418"/>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69835 w 391870"/>
                <a:gd name="connsiteY0" fmla="*/ 13286 h 439615"/>
                <a:gd name="connsiteX1" fmla="*/ 391870 w 391870"/>
                <a:gd name="connsiteY1" fmla="*/ 434202 h 439615"/>
                <a:gd name="connsiteX0" fmla="*/ 0 w 322035"/>
                <a:gd name="connsiteY0" fmla="*/ 8335 h 434883"/>
                <a:gd name="connsiteX1" fmla="*/ 322035 w 322035"/>
                <a:gd name="connsiteY1" fmla="*/ 429251 h 434883"/>
                <a:gd name="connsiteX0" fmla="*/ 0 w 379185"/>
                <a:gd name="connsiteY0" fmla="*/ 6389 h 622105"/>
                <a:gd name="connsiteX1" fmla="*/ 379185 w 379185"/>
                <a:gd name="connsiteY1" fmla="*/ 617805 h 622105"/>
                <a:gd name="connsiteX0" fmla="*/ 0 w 379185"/>
                <a:gd name="connsiteY0" fmla="*/ 6440 h 615841"/>
                <a:gd name="connsiteX1" fmla="*/ 379185 w 379185"/>
                <a:gd name="connsiteY1" fmla="*/ 611506 h 615841"/>
                <a:gd name="connsiteX0" fmla="*/ 0 w 379185"/>
                <a:gd name="connsiteY0" fmla="*/ 6440 h 615841"/>
                <a:gd name="connsiteX1" fmla="*/ 379185 w 379185"/>
                <a:gd name="connsiteY1" fmla="*/ 611506 h 615841"/>
                <a:gd name="connsiteX0" fmla="*/ 0 w 372835"/>
                <a:gd name="connsiteY0" fmla="*/ 6389 h 622105"/>
                <a:gd name="connsiteX1" fmla="*/ 372835 w 372835"/>
                <a:gd name="connsiteY1" fmla="*/ 617805 h 622105"/>
                <a:gd name="connsiteX0" fmla="*/ 0 w 366485"/>
                <a:gd name="connsiteY0" fmla="*/ 6491 h 609576"/>
                <a:gd name="connsiteX1" fmla="*/ 366485 w 366485"/>
                <a:gd name="connsiteY1" fmla="*/ 605207 h 609576"/>
                <a:gd name="connsiteX0" fmla="*/ 0 w 360135"/>
                <a:gd name="connsiteY0" fmla="*/ 6291 h 634641"/>
                <a:gd name="connsiteX1" fmla="*/ 360135 w 360135"/>
                <a:gd name="connsiteY1" fmla="*/ 630407 h 634641"/>
                <a:gd name="connsiteX0" fmla="*/ 0 w 360135"/>
                <a:gd name="connsiteY0" fmla="*/ 6341 h 628374"/>
                <a:gd name="connsiteX1" fmla="*/ 360135 w 360135"/>
                <a:gd name="connsiteY1" fmla="*/ 624107 h 628374"/>
                <a:gd name="connsiteX0" fmla="*/ 0 w 372835"/>
                <a:gd name="connsiteY0" fmla="*/ 6440 h 615841"/>
                <a:gd name="connsiteX1" fmla="*/ 372835 w 372835"/>
                <a:gd name="connsiteY1" fmla="*/ 611506 h 615841"/>
                <a:gd name="connsiteX0" fmla="*/ 0 w 366485"/>
                <a:gd name="connsiteY0" fmla="*/ 6440 h 615841"/>
                <a:gd name="connsiteX1" fmla="*/ 366485 w 366485"/>
                <a:gd name="connsiteY1" fmla="*/ 611506 h 615841"/>
                <a:gd name="connsiteX0" fmla="*/ 0 w 366485"/>
                <a:gd name="connsiteY0" fmla="*/ 2644 h 612221"/>
                <a:gd name="connsiteX1" fmla="*/ 366485 w 366485"/>
                <a:gd name="connsiteY1" fmla="*/ 607710 h 612221"/>
                <a:gd name="connsiteX0" fmla="*/ 0 w 409683"/>
                <a:gd name="connsiteY0" fmla="*/ 4090 h 609156"/>
                <a:gd name="connsiteX1" fmla="*/ 366485 w 409683"/>
                <a:gd name="connsiteY1" fmla="*/ 609156 h 609156"/>
                <a:gd name="connsiteX0" fmla="*/ 0 w 451905"/>
                <a:gd name="connsiteY0" fmla="*/ 3552 h 608618"/>
                <a:gd name="connsiteX1" fmla="*/ 366485 w 451905"/>
                <a:gd name="connsiteY1" fmla="*/ 608618 h 608618"/>
                <a:gd name="connsiteX0" fmla="*/ 0 w 426561"/>
                <a:gd name="connsiteY0" fmla="*/ 4251 h 609317"/>
                <a:gd name="connsiteX1" fmla="*/ 366485 w 426561"/>
                <a:gd name="connsiteY1" fmla="*/ 609317 h 609317"/>
                <a:gd name="connsiteX0" fmla="*/ 0 w 405962"/>
                <a:gd name="connsiteY0" fmla="*/ 343 h 605409"/>
                <a:gd name="connsiteX1" fmla="*/ 366485 w 405962"/>
                <a:gd name="connsiteY1" fmla="*/ 605409 h 605409"/>
                <a:gd name="connsiteX0" fmla="*/ 0 w 1167052"/>
                <a:gd name="connsiteY0" fmla="*/ 643 h 415209"/>
                <a:gd name="connsiteX1" fmla="*/ 1160235 w 1167052"/>
                <a:gd name="connsiteY1" fmla="*/ 415209 h 415209"/>
                <a:gd name="connsiteX0" fmla="*/ 0 w 1173355"/>
                <a:gd name="connsiteY0" fmla="*/ 643 h 415209"/>
                <a:gd name="connsiteX1" fmla="*/ 1166585 w 1173355"/>
                <a:gd name="connsiteY1" fmla="*/ 415209 h 415209"/>
                <a:gd name="connsiteX0" fmla="*/ 0 w 1173355"/>
                <a:gd name="connsiteY0" fmla="*/ 705 h 396221"/>
                <a:gd name="connsiteX1" fmla="*/ 1166585 w 1173355"/>
                <a:gd name="connsiteY1" fmla="*/ 396221 h 396221"/>
                <a:gd name="connsiteX0" fmla="*/ 0 w 1173355"/>
                <a:gd name="connsiteY0" fmla="*/ 684 h 402550"/>
                <a:gd name="connsiteX1" fmla="*/ 1166585 w 1173355"/>
                <a:gd name="connsiteY1" fmla="*/ 402550 h 402550"/>
                <a:gd name="connsiteX0" fmla="*/ 0 w 1166585"/>
                <a:gd name="connsiteY0" fmla="*/ 28367 h 430233"/>
                <a:gd name="connsiteX1" fmla="*/ 1166585 w 1166585"/>
                <a:gd name="connsiteY1" fmla="*/ 430233 h 430233"/>
                <a:gd name="connsiteX0" fmla="*/ 0 w 1166585"/>
                <a:gd name="connsiteY0" fmla="*/ 112756 h 514622"/>
                <a:gd name="connsiteX1" fmla="*/ 1166585 w 1166585"/>
                <a:gd name="connsiteY1" fmla="*/ 514622 h 514622"/>
                <a:gd name="connsiteX0" fmla="*/ 0 w 1166585"/>
                <a:gd name="connsiteY0" fmla="*/ 109940 h 511806"/>
                <a:gd name="connsiteX1" fmla="*/ 1166585 w 1166585"/>
                <a:gd name="connsiteY1" fmla="*/ 511806 h 511806"/>
                <a:gd name="connsiteX0" fmla="*/ 0 w 1166585"/>
                <a:gd name="connsiteY0" fmla="*/ 90291 h 492157"/>
                <a:gd name="connsiteX1" fmla="*/ 1166585 w 1166585"/>
                <a:gd name="connsiteY1" fmla="*/ 492157 h 492157"/>
                <a:gd name="connsiteX0" fmla="*/ 0 w 1166585"/>
                <a:gd name="connsiteY0" fmla="*/ 60062 h 461928"/>
                <a:gd name="connsiteX1" fmla="*/ 1166585 w 1166585"/>
                <a:gd name="connsiteY1" fmla="*/ 461928 h 461928"/>
              </a:gdLst>
              <a:ahLst/>
              <a:cxnLst>
                <a:cxn ang="0">
                  <a:pos x="connsiteX0" y="connsiteY0"/>
                </a:cxn>
                <a:cxn ang="0">
                  <a:pos x="connsiteX1" y="connsiteY1"/>
                </a:cxn>
              </a:cxnLst>
              <a:rect l="l" t="t" r="r" b="b"/>
              <a:pathLst>
                <a:path w="1166585" h="461928">
                  <a:moveTo>
                    <a:pt x="0" y="60062"/>
                  </a:moveTo>
                  <a:cubicBezTo>
                    <a:pt x="306978" y="-69115"/>
                    <a:pt x="920748" y="-13596"/>
                    <a:pt x="1166585" y="461928"/>
                  </a:cubicBezTo>
                </a:path>
              </a:pathLst>
            </a:custGeom>
            <a:noFill/>
            <a:ln w="50800" cap="rnd">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oAutofit/>
            </a:bodyPr>
            <a:lstStyle/>
            <a:p>
              <a:endParaRPr lang="en-US" sz="1020" kern="0">
                <a:solidFill>
                  <a:sysClr val="windowText" lastClr="000000"/>
                </a:solidFill>
              </a:endParaRPr>
            </a:p>
          </p:txBody>
        </p:sp>
        <p:sp>
          <p:nvSpPr>
            <p:cNvPr id="194" name="Freeform 193"/>
            <p:cNvSpPr/>
            <p:nvPr/>
          </p:nvSpPr>
          <p:spPr>
            <a:xfrm>
              <a:off x="3654323" y="3126052"/>
              <a:ext cx="1343806" cy="316059"/>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Lst>
              <a:ahLst/>
              <a:cxnLst>
                <a:cxn ang="0">
                  <a:pos x="connsiteX0" y="connsiteY0"/>
                </a:cxn>
                <a:cxn ang="0">
                  <a:pos x="connsiteX1" y="connsiteY1"/>
                </a:cxn>
              </a:cxnLst>
              <a:rect l="l" t="t" r="r" b="b"/>
              <a:pathLst>
                <a:path w="1839685" h="432689">
                  <a:moveTo>
                    <a:pt x="0" y="24473"/>
                  </a:moveTo>
                  <a:cubicBezTo>
                    <a:pt x="921658" y="-71684"/>
                    <a:pt x="1435098" y="126075"/>
                    <a:pt x="1839685" y="432689"/>
                  </a:cubicBezTo>
                </a:path>
              </a:pathLst>
            </a:custGeom>
            <a:noFill/>
            <a:ln w="19050" cap="rnd">
              <a:solidFill>
                <a:srgbClr val="92D050"/>
              </a:solidFill>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95" name="Freeform 194"/>
            <p:cNvSpPr/>
            <p:nvPr/>
          </p:nvSpPr>
          <p:spPr>
            <a:xfrm>
              <a:off x="3931633" y="2990863"/>
              <a:ext cx="789522" cy="1123152"/>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70878 w 451877"/>
                <a:gd name="connsiteY0" fmla="*/ 0 h 1328058"/>
                <a:gd name="connsiteX1" fmla="*/ 451877 w 451877"/>
                <a:gd name="connsiteY1" fmla="*/ 1328058 h 1328058"/>
                <a:gd name="connsiteX0" fmla="*/ 90128 w 471127"/>
                <a:gd name="connsiteY0" fmla="*/ 0 h 1328058"/>
                <a:gd name="connsiteX1" fmla="*/ 471127 w 471127"/>
                <a:gd name="connsiteY1" fmla="*/ 1328058 h 1328058"/>
                <a:gd name="connsiteX0" fmla="*/ 90128 w 471127"/>
                <a:gd name="connsiteY0" fmla="*/ 0 h 1328058"/>
                <a:gd name="connsiteX1" fmla="*/ 471127 w 471127"/>
                <a:gd name="connsiteY1" fmla="*/ 1328058 h 1328058"/>
                <a:gd name="connsiteX0" fmla="*/ 74880 w 455879"/>
                <a:gd name="connsiteY0" fmla="*/ 0 h 1328058"/>
                <a:gd name="connsiteX1" fmla="*/ 455879 w 455879"/>
                <a:gd name="connsiteY1" fmla="*/ 1328058 h 1328058"/>
                <a:gd name="connsiteX0" fmla="*/ 70846 w 451845"/>
                <a:gd name="connsiteY0" fmla="*/ 0 h 1328058"/>
                <a:gd name="connsiteX1" fmla="*/ 451845 w 451845"/>
                <a:gd name="connsiteY1" fmla="*/ 1328058 h 1328058"/>
                <a:gd name="connsiteX0" fmla="*/ 76586 w 457585"/>
                <a:gd name="connsiteY0" fmla="*/ 0 h 1328058"/>
                <a:gd name="connsiteX1" fmla="*/ 457585 w 457585"/>
                <a:gd name="connsiteY1" fmla="*/ 1328058 h 1328058"/>
                <a:gd name="connsiteX0" fmla="*/ 46350 w 427349"/>
                <a:gd name="connsiteY0" fmla="*/ 0 h 1328058"/>
                <a:gd name="connsiteX1" fmla="*/ 427349 w 427349"/>
                <a:gd name="connsiteY1" fmla="*/ 1328058 h 1328058"/>
                <a:gd name="connsiteX0" fmla="*/ 32713 w 413712"/>
                <a:gd name="connsiteY0" fmla="*/ 0 h 1328058"/>
                <a:gd name="connsiteX1" fmla="*/ 413712 w 413712"/>
                <a:gd name="connsiteY1" fmla="*/ 1328058 h 1328058"/>
                <a:gd name="connsiteX0" fmla="*/ 1515098 w 1515098"/>
                <a:gd name="connsiteY0" fmla="*/ 0 h 908958"/>
                <a:gd name="connsiteX1" fmla="*/ 54597 w 1515098"/>
                <a:gd name="connsiteY1" fmla="*/ 908958 h 908958"/>
                <a:gd name="connsiteX0" fmla="*/ 1510248 w 1514928"/>
                <a:gd name="connsiteY0" fmla="*/ 0 h 908958"/>
                <a:gd name="connsiteX1" fmla="*/ 49747 w 1514928"/>
                <a:gd name="connsiteY1" fmla="*/ 908958 h 908958"/>
                <a:gd name="connsiteX0" fmla="*/ 1460501 w 1483417"/>
                <a:gd name="connsiteY0" fmla="*/ 0 h 1132266"/>
                <a:gd name="connsiteX1" fmla="*/ 0 w 1483417"/>
                <a:gd name="connsiteY1" fmla="*/ 908958 h 1132266"/>
                <a:gd name="connsiteX0" fmla="*/ 1460501 w 1547380"/>
                <a:gd name="connsiteY0" fmla="*/ 0 h 1155248"/>
                <a:gd name="connsiteX1" fmla="*/ 0 w 1547380"/>
                <a:gd name="connsiteY1" fmla="*/ 908958 h 1155248"/>
                <a:gd name="connsiteX0" fmla="*/ 1460501 w 1508972"/>
                <a:gd name="connsiteY0" fmla="*/ 0 h 1163545"/>
                <a:gd name="connsiteX1" fmla="*/ 0 w 1508972"/>
                <a:gd name="connsiteY1" fmla="*/ 908958 h 1163545"/>
                <a:gd name="connsiteX0" fmla="*/ 1460501 w 1516489"/>
                <a:gd name="connsiteY0" fmla="*/ 0 h 1180158"/>
                <a:gd name="connsiteX1" fmla="*/ 0 w 1516489"/>
                <a:gd name="connsiteY1" fmla="*/ 908958 h 1180158"/>
                <a:gd name="connsiteX0" fmla="*/ 1460501 w 1517330"/>
                <a:gd name="connsiteY0" fmla="*/ 0 h 1194022"/>
                <a:gd name="connsiteX1" fmla="*/ 0 w 1517330"/>
                <a:gd name="connsiteY1" fmla="*/ 908958 h 1194022"/>
                <a:gd name="connsiteX0" fmla="*/ 1079501 w 1161707"/>
                <a:gd name="connsiteY0" fmla="*/ 0 h 1733964"/>
                <a:gd name="connsiteX1" fmla="*/ 0 w 1161707"/>
                <a:gd name="connsiteY1" fmla="*/ 1537608 h 1733964"/>
                <a:gd name="connsiteX0" fmla="*/ 1079501 w 1079501"/>
                <a:gd name="connsiteY0" fmla="*/ 0 h 1738754"/>
                <a:gd name="connsiteX1" fmla="*/ 0 w 1079501"/>
                <a:gd name="connsiteY1" fmla="*/ 1537608 h 1738754"/>
                <a:gd name="connsiteX0" fmla="*/ 1079501 w 1079501"/>
                <a:gd name="connsiteY0" fmla="*/ 0 h 1537608"/>
                <a:gd name="connsiteX1" fmla="*/ 0 w 1079501"/>
                <a:gd name="connsiteY1" fmla="*/ 1537608 h 1537608"/>
                <a:gd name="connsiteX0" fmla="*/ 1079501 w 1079501"/>
                <a:gd name="connsiteY0" fmla="*/ 0 h 1537608"/>
                <a:gd name="connsiteX1" fmla="*/ 0 w 1079501"/>
                <a:gd name="connsiteY1" fmla="*/ 1537608 h 1537608"/>
                <a:gd name="connsiteX0" fmla="*/ 1079501 w 1079501"/>
                <a:gd name="connsiteY0" fmla="*/ 0 h 1537608"/>
                <a:gd name="connsiteX1" fmla="*/ 0 w 1079501"/>
                <a:gd name="connsiteY1" fmla="*/ 1537608 h 1537608"/>
                <a:gd name="connsiteX0" fmla="*/ 1079501 w 1079501"/>
                <a:gd name="connsiteY0" fmla="*/ 0 h 1537608"/>
                <a:gd name="connsiteX1" fmla="*/ 0 w 1079501"/>
                <a:gd name="connsiteY1" fmla="*/ 1537608 h 1537608"/>
                <a:gd name="connsiteX0" fmla="*/ 1079501 w 1079501"/>
                <a:gd name="connsiteY0" fmla="*/ 0 h 1537608"/>
                <a:gd name="connsiteX1" fmla="*/ 0 w 1079501"/>
                <a:gd name="connsiteY1" fmla="*/ 1537608 h 1537608"/>
                <a:gd name="connsiteX0" fmla="*/ 1079501 w 1079501"/>
                <a:gd name="connsiteY0" fmla="*/ 0 h 1537608"/>
                <a:gd name="connsiteX1" fmla="*/ 0 w 1079501"/>
                <a:gd name="connsiteY1" fmla="*/ 1537608 h 1537608"/>
                <a:gd name="connsiteX0" fmla="*/ 1079501 w 1079501"/>
                <a:gd name="connsiteY0" fmla="*/ 0 h 1537608"/>
                <a:gd name="connsiteX1" fmla="*/ 0 w 1079501"/>
                <a:gd name="connsiteY1" fmla="*/ 1537608 h 1537608"/>
                <a:gd name="connsiteX0" fmla="*/ 1080864 w 1080864"/>
                <a:gd name="connsiteY0" fmla="*/ 0 h 1537608"/>
                <a:gd name="connsiteX1" fmla="*/ 1363 w 1080864"/>
                <a:gd name="connsiteY1" fmla="*/ 1537608 h 1537608"/>
              </a:gdLst>
              <a:ahLst/>
              <a:cxnLst>
                <a:cxn ang="0">
                  <a:pos x="connsiteX0" y="connsiteY0"/>
                </a:cxn>
                <a:cxn ang="0">
                  <a:pos x="connsiteX1" y="connsiteY1"/>
                </a:cxn>
              </a:cxnLst>
              <a:rect l="l" t="t" r="r" b="b"/>
              <a:pathLst>
                <a:path w="1080864" h="1537608">
                  <a:moveTo>
                    <a:pt x="1080864" y="0"/>
                  </a:moveTo>
                  <a:cubicBezTo>
                    <a:pt x="355150" y="343807"/>
                    <a:pt x="-25852" y="1069522"/>
                    <a:pt x="1363" y="1537608"/>
                  </a:cubicBezTo>
                </a:path>
              </a:pathLst>
            </a:custGeom>
            <a:noFill/>
            <a:ln w="19050" cap="rnd">
              <a:solidFill>
                <a:srgbClr val="92D050"/>
              </a:solidFill>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96" name="Freeform 195"/>
            <p:cNvSpPr/>
            <p:nvPr/>
          </p:nvSpPr>
          <p:spPr>
            <a:xfrm>
              <a:off x="4998130" y="3232814"/>
              <a:ext cx="585762" cy="209299"/>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69835 w 391870"/>
                <a:gd name="connsiteY0" fmla="*/ 13286 h 439615"/>
                <a:gd name="connsiteX1" fmla="*/ 391870 w 391870"/>
                <a:gd name="connsiteY1" fmla="*/ 434202 h 439615"/>
                <a:gd name="connsiteX0" fmla="*/ 0 w 322035"/>
                <a:gd name="connsiteY0" fmla="*/ 8335 h 434883"/>
                <a:gd name="connsiteX1" fmla="*/ 322035 w 322035"/>
                <a:gd name="connsiteY1" fmla="*/ 429251 h 434883"/>
                <a:gd name="connsiteX0" fmla="*/ 0 w 379185"/>
                <a:gd name="connsiteY0" fmla="*/ 6389 h 622105"/>
                <a:gd name="connsiteX1" fmla="*/ 379185 w 379185"/>
                <a:gd name="connsiteY1" fmla="*/ 617805 h 622105"/>
                <a:gd name="connsiteX0" fmla="*/ 0 w 379185"/>
                <a:gd name="connsiteY0" fmla="*/ 6440 h 615841"/>
                <a:gd name="connsiteX1" fmla="*/ 379185 w 379185"/>
                <a:gd name="connsiteY1" fmla="*/ 611506 h 615841"/>
                <a:gd name="connsiteX0" fmla="*/ 0 w 379185"/>
                <a:gd name="connsiteY0" fmla="*/ 6440 h 615841"/>
                <a:gd name="connsiteX1" fmla="*/ 379185 w 379185"/>
                <a:gd name="connsiteY1" fmla="*/ 611506 h 615841"/>
                <a:gd name="connsiteX0" fmla="*/ 0 w 372835"/>
                <a:gd name="connsiteY0" fmla="*/ 6389 h 622105"/>
                <a:gd name="connsiteX1" fmla="*/ 372835 w 372835"/>
                <a:gd name="connsiteY1" fmla="*/ 617805 h 622105"/>
                <a:gd name="connsiteX0" fmla="*/ 0 w 366485"/>
                <a:gd name="connsiteY0" fmla="*/ 6491 h 609576"/>
                <a:gd name="connsiteX1" fmla="*/ 366485 w 366485"/>
                <a:gd name="connsiteY1" fmla="*/ 605207 h 609576"/>
                <a:gd name="connsiteX0" fmla="*/ 0 w 360135"/>
                <a:gd name="connsiteY0" fmla="*/ 6291 h 634641"/>
                <a:gd name="connsiteX1" fmla="*/ 360135 w 360135"/>
                <a:gd name="connsiteY1" fmla="*/ 630407 h 634641"/>
                <a:gd name="connsiteX0" fmla="*/ 0 w 360135"/>
                <a:gd name="connsiteY0" fmla="*/ 6341 h 628374"/>
                <a:gd name="connsiteX1" fmla="*/ 360135 w 360135"/>
                <a:gd name="connsiteY1" fmla="*/ 624107 h 628374"/>
                <a:gd name="connsiteX0" fmla="*/ 0 w 372835"/>
                <a:gd name="connsiteY0" fmla="*/ 6440 h 615841"/>
                <a:gd name="connsiteX1" fmla="*/ 372835 w 372835"/>
                <a:gd name="connsiteY1" fmla="*/ 611506 h 615841"/>
                <a:gd name="connsiteX0" fmla="*/ 0 w 366485"/>
                <a:gd name="connsiteY0" fmla="*/ 6440 h 615841"/>
                <a:gd name="connsiteX1" fmla="*/ 366485 w 366485"/>
                <a:gd name="connsiteY1" fmla="*/ 611506 h 615841"/>
                <a:gd name="connsiteX0" fmla="*/ 0 w 366485"/>
                <a:gd name="connsiteY0" fmla="*/ 2644 h 612221"/>
                <a:gd name="connsiteX1" fmla="*/ 366485 w 366485"/>
                <a:gd name="connsiteY1" fmla="*/ 607710 h 612221"/>
                <a:gd name="connsiteX0" fmla="*/ 0 w 409683"/>
                <a:gd name="connsiteY0" fmla="*/ 4090 h 609156"/>
                <a:gd name="connsiteX1" fmla="*/ 366485 w 409683"/>
                <a:gd name="connsiteY1" fmla="*/ 609156 h 609156"/>
                <a:gd name="connsiteX0" fmla="*/ 0 w 451905"/>
                <a:gd name="connsiteY0" fmla="*/ 3552 h 608618"/>
                <a:gd name="connsiteX1" fmla="*/ 366485 w 451905"/>
                <a:gd name="connsiteY1" fmla="*/ 608618 h 608618"/>
                <a:gd name="connsiteX0" fmla="*/ 808265 w 938020"/>
                <a:gd name="connsiteY0" fmla="*/ 12194 h 210860"/>
                <a:gd name="connsiteX1" fmla="*/ 0 w 938020"/>
                <a:gd name="connsiteY1" fmla="*/ 210860 h 210860"/>
                <a:gd name="connsiteX0" fmla="*/ 795565 w 926390"/>
                <a:gd name="connsiteY0" fmla="*/ 11763 h 216779"/>
                <a:gd name="connsiteX1" fmla="*/ 0 w 926390"/>
                <a:gd name="connsiteY1" fmla="*/ 216779 h 216779"/>
                <a:gd name="connsiteX0" fmla="*/ 814615 w 943842"/>
                <a:gd name="connsiteY0" fmla="*/ 11763 h 216779"/>
                <a:gd name="connsiteX1" fmla="*/ 0 w 943842"/>
                <a:gd name="connsiteY1" fmla="*/ 216779 h 216779"/>
                <a:gd name="connsiteX0" fmla="*/ 827315 w 955497"/>
                <a:gd name="connsiteY0" fmla="*/ 12655 h 204971"/>
                <a:gd name="connsiteX1" fmla="*/ 0 w 955497"/>
                <a:gd name="connsiteY1" fmla="*/ 204971 h 204971"/>
                <a:gd name="connsiteX0" fmla="*/ 814615 w 943842"/>
                <a:gd name="connsiteY0" fmla="*/ 12655 h 204971"/>
                <a:gd name="connsiteX1" fmla="*/ 0 w 943842"/>
                <a:gd name="connsiteY1" fmla="*/ 204971 h 204971"/>
                <a:gd name="connsiteX0" fmla="*/ 795565 w 926390"/>
                <a:gd name="connsiteY0" fmla="*/ 12193 h 210859"/>
                <a:gd name="connsiteX1" fmla="*/ 0 w 926390"/>
                <a:gd name="connsiteY1" fmla="*/ 210859 h 210859"/>
                <a:gd name="connsiteX0" fmla="*/ 795565 w 926390"/>
                <a:gd name="connsiteY0" fmla="*/ 11763 h 216779"/>
                <a:gd name="connsiteX1" fmla="*/ 0 w 926390"/>
                <a:gd name="connsiteY1" fmla="*/ 216779 h 216779"/>
                <a:gd name="connsiteX0" fmla="*/ 801915 w 932203"/>
                <a:gd name="connsiteY0" fmla="*/ 11763 h 216779"/>
                <a:gd name="connsiteX1" fmla="*/ 0 w 932203"/>
                <a:gd name="connsiteY1" fmla="*/ 216779 h 216779"/>
                <a:gd name="connsiteX0" fmla="*/ 801915 w 932203"/>
                <a:gd name="connsiteY0" fmla="*/ 12655 h 204971"/>
                <a:gd name="connsiteX1" fmla="*/ 0 w 932203"/>
                <a:gd name="connsiteY1" fmla="*/ 204971 h 204971"/>
                <a:gd name="connsiteX0" fmla="*/ 801915 w 801915"/>
                <a:gd name="connsiteY0" fmla="*/ 90626 h 282942"/>
                <a:gd name="connsiteX1" fmla="*/ 0 w 801915"/>
                <a:gd name="connsiteY1" fmla="*/ 282942 h 282942"/>
                <a:gd name="connsiteX0" fmla="*/ 801915 w 801915"/>
                <a:gd name="connsiteY0" fmla="*/ 60014 h 275758"/>
                <a:gd name="connsiteX1" fmla="*/ 0 w 801915"/>
                <a:gd name="connsiteY1" fmla="*/ 252330 h 275758"/>
                <a:gd name="connsiteX0" fmla="*/ 801915 w 801915"/>
                <a:gd name="connsiteY0" fmla="*/ 0 h 261430"/>
                <a:gd name="connsiteX1" fmla="*/ 0 w 801915"/>
                <a:gd name="connsiteY1" fmla="*/ 192316 h 261430"/>
                <a:gd name="connsiteX0" fmla="*/ 801915 w 801915"/>
                <a:gd name="connsiteY0" fmla="*/ 57738 h 273701"/>
                <a:gd name="connsiteX1" fmla="*/ 0 w 801915"/>
                <a:gd name="connsiteY1" fmla="*/ 250054 h 273701"/>
                <a:gd name="connsiteX0" fmla="*/ 801915 w 801915"/>
                <a:gd name="connsiteY0" fmla="*/ 122227 h 314543"/>
                <a:gd name="connsiteX1" fmla="*/ 0 w 801915"/>
                <a:gd name="connsiteY1" fmla="*/ 314543 h 314543"/>
                <a:gd name="connsiteX0" fmla="*/ 801915 w 801915"/>
                <a:gd name="connsiteY0" fmla="*/ 94216 h 286532"/>
                <a:gd name="connsiteX1" fmla="*/ 0 w 801915"/>
                <a:gd name="connsiteY1" fmla="*/ 286532 h 286532"/>
              </a:gdLst>
              <a:ahLst/>
              <a:cxnLst>
                <a:cxn ang="0">
                  <a:pos x="connsiteX0" y="connsiteY0"/>
                </a:cxn>
                <a:cxn ang="0">
                  <a:pos x="connsiteX1" y="connsiteY1"/>
                </a:cxn>
              </a:cxnLst>
              <a:rect l="l" t="t" r="r" b="b"/>
              <a:pathLst>
                <a:path w="801915" h="286532">
                  <a:moveTo>
                    <a:pt x="801915" y="94216"/>
                  </a:moveTo>
                  <a:cubicBezTo>
                    <a:pt x="504373" y="-141641"/>
                    <a:pt x="135163" y="119618"/>
                    <a:pt x="0" y="286532"/>
                  </a:cubicBezTo>
                </a:path>
              </a:pathLst>
            </a:custGeom>
            <a:noFill/>
            <a:ln w="19050" cap="rnd">
              <a:solidFill>
                <a:srgbClr val="92D050"/>
              </a:solidFill>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97" name="Freeform 196"/>
            <p:cNvSpPr/>
            <p:nvPr/>
          </p:nvSpPr>
          <p:spPr>
            <a:xfrm>
              <a:off x="4837113" y="3293684"/>
              <a:ext cx="740816" cy="568592"/>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300024 w 300024"/>
                <a:gd name="connsiteY0" fmla="*/ 1166584 h 1166584"/>
                <a:gd name="connsiteX1" fmla="*/ 177559 w 300024"/>
                <a:gd name="connsiteY1" fmla="*/ 0 h 1166584"/>
                <a:gd name="connsiteX0" fmla="*/ 319273 w 319273"/>
                <a:gd name="connsiteY0" fmla="*/ 1153884 h 1153884"/>
                <a:gd name="connsiteX1" fmla="*/ 171408 w 319273"/>
                <a:gd name="connsiteY1" fmla="*/ 0 h 1153884"/>
                <a:gd name="connsiteX0" fmla="*/ 305201 w 305201"/>
                <a:gd name="connsiteY0" fmla="*/ 1153884 h 1153884"/>
                <a:gd name="connsiteX1" fmla="*/ 157336 w 305201"/>
                <a:gd name="connsiteY1" fmla="*/ 0 h 1153884"/>
                <a:gd name="connsiteX0" fmla="*/ 299573 w 299573"/>
                <a:gd name="connsiteY0" fmla="*/ 1153884 h 1153884"/>
                <a:gd name="connsiteX1" fmla="*/ 151708 w 299573"/>
                <a:gd name="connsiteY1" fmla="*/ 0 h 1153884"/>
                <a:gd name="connsiteX0" fmla="*/ 362065 w 362065"/>
                <a:gd name="connsiteY0" fmla="*/ 1153884 h 1153884"/>
                <a:gd name="connsiteX1" fmla="*/ 214200 w 362065"/>
                <a:gd name="connsiteY1" fmla="*/ 0 h 1153884"/>
                <a:gd name="connsiteX0" fmla="*/ 337882 w 337882"/>
                <a:gd name="connsiteY0" fmla="*/ 1153884 h 1153884"/>
                <a:gd name="connsiteX1" fmla="*/ 190017 w 337882"/>
                <a:gd name="connsiteY1" fmla="*/ 0 h 1153884"/>
                <a:gd name="connsiteX0" fmla="*/ 83138 w 1097323"/>
                <a:gd name="connsiteY0" fmla="*/ 722084 h 722084"/>
                <a:gd name="connsiteX1" fmla="*/ 1097323 w 1097323"/>
                <a:gd name="connsiteY1" fmla="*/ 0 h 722084"/>
                <a:gd name="connsiteX0" fmla="*/ 82767 w 1103302"/>
                <a:gd name="connsiteY0" fmla="*/ 766534 h 766534"/>
                <a:gd name="connsiteX1" fmla="*/ 1103302 w 1103302"/>
                <a:gd name="connsiteY1" fmla="*/ 0 h 766534"/>
                <a:gd name="connsiteX0" fmla="*/ 83137 w 1097322"/>
                <a:gd name="connsiteY0" fmla="*/ 741134 h 741134"/>
                <a:gd name="connsiteX1" fmla="*/ 1097322 w 1097322"/>
                <a:gd name="connsiteY1" fmla="*/ 0 h 741134"/>
                <a:gd name="connsiteX0" fmla="*/ 82398 w 1109283"/>
                <a:gd name="connsiteY0" fmla="*/ 753834 h 753834"/>
                <a:gd name="connsiteX1" fmla="*/ 1109283 w 1109283"/>
                <a:gd name="connsiteY1" fmla="*/ 0 h 753834"/>
                <a:gd name="connsiteX0" fmla="*/ 83512 w 1091347"/>
                <a:gd name="connsiteY0" fmla="*/ 753834 h 753834"/>
                <a:gd name="connsiteX1" fmla="*/ 1091347 w 1091347"/>
                <a:gd name="connsiteY1" fmla="*/ 0 h 753834"/>
                <a:gd name="connsiteX0" fmla="*/ 83138 w 1097323"/>
                <a:gd name="connsiteY0" fmla="*/ 753834 h 753834"/>
                <a:gd name="connsiteX1" fmla="*/ 1097323 w 1097323"/>
                <a:gd name="connsiteY1" fmla="*/ 0 h 753834"/>
                <a:gd name="connsiteX0" fmla="*/ 0 w 1014185"/>
                <a:gd name="connsiteY0" fmla="*/ 753834 h 808705"/>
                <a:gd name="connsiteX1" fmla="*/ 1014185 w 1014185"/>
                <a:gd name="connsiteY1" fmla="*/ 0 h 808705"/>
                <a:gd name="connsiteX0" fmla="*/ 0 w 1014185"/>
                <a:gd name="connsiteY0" fmla="*/ 753834 h 757895"/>
                <a:gd name="connsiteX1" fmla="*/ 1014185 w 1014185"/>
                <a:gd name="connsiteY1" fmla="*/ 0 h 757895"/>
                <a:gd name="connsiteX0" fmla="*/ 0 w 1014185"/>
                <a:gd name="connsiteY0" fmla="*/ 753834 h 779514"/>
                <a:gd name="connsiteX1" fmla="*/ 1014185 w 1014185"/>
                <a:gd name="connsiteY1" fmla="*/ 0 h 779514"/>
                <a:gd name="connsiteX0" fmla="*/ 0 w 1014185"/>
                <a:gd name="connsiteY0" fmla="*/ 753834 h 778409"/>
                <a:gd name="connsiteX1" fmla="*/ 1014185 w 1014185"/>
                <a:gd name="connsiteY1" fmla="*/ 0 h 778409"/>
              </a:gdLst>
              <a:ahLst/>
              <a:cxnLst>
                <a:cxn ang="0">
                  <a:pos x="connsiteX0" y="connsiteY0"/>
                </a:cxn>
                <a:cxn ang="0">
                  <a:pos x="connsiteX1" y="connsiteY1"/>
                </a:cxn>
              </a:cxnLst>
              <a:rect l="l" t="t" r="r" b="b"/>
              <a:pathLst>
                <a:path w="1014185" h="778409">
                  <a:moveTo>
                    <a:pt x="0" y="753834"/>
                  </a:moveTo>
                  <a:cubicBezTo>
                    <a:pt x="508908" y="886277"/>
                    <a:pt x="685798" y="461736"/>
                    <a:pt x="1014185" y="0"/>
                  </a:cubicBezTo>
                </a:path>
              </a:pathLst>
            </a:custGeom>
            <a:noFill/>
            <a:ln w="19050" cap="rnd">
              <a:solidFill>
                <a:srgbClr val="92D050"/>
              </a:solidFill>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98" name="Freeform 197"/>
            <p:cNvSpPr/>
            <p:nvPr/>
          </p:nvSpPr>
          <p:spPr>
            <a:xfrm>
              <a:off x="5582567" y="3293685"/>
              <a:ext cx="473598" cy="617266"/>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69835 w 391870"/>
                <a:gd name="connsiteY0" fmla="*/ 13286 h 439615"/>
                <a:gd name="connsiteX1" fmla="*/ 391870 w 391870"/>
                <a:gd name="connsiteY1" fmla="*/ 434202 h 439615"/>
                <a:gd name="connsiteX0" fmla="*/ 0 w 322035"/>
                <a:gd name="connsiteY0" fmla="*/ 8335 h 434883"/>
                <a:gd name="connsiteX1" fmla="*/ 322035 w 322035"/>
                <a:gd name="connsiteY1" fmla="*/ 429251 h 434883"/>
                <a:gd name="connsiteX0" fmla="*/ 0 w 379185"/>
                <a:gd name="connsiteY0" fmla="*/ 6389 h 622105"/>
                <a:gd name="connsiteX1" fmla="*/ 379185 w 379185"/>
                <a:gd name="connsiteY1" fmla="*/ 617805 h 622105"/>
                <a:gd name="connsiteX0" fmla="*/ 0 w 379185"/>
                <a:gd name="connsiteY0" fmla="*/ 6440 h 615841"/>
                <a:gd name="connsiteX1" fmla="*/ 379185 w 379185"/>
                <a:gd name="connsiteY1" fmla="*/ 611506 h 615841"/>
                <a:gd name="connsiteX0" fmla="*/ 0 w 379185"/>
                <a:gd name="connsiteY0" fmla="*/ 6440 h 615841"/>
                <a:gd name="connsiteX1" fmla="*/ 379185 w 379185"/>
                <a:gd name="connsiteY1" fmla="*/ 611506 h 615841"/>
                <a:gd name="connsiteX0" fmla="*/ 0 w 372835"/>
                <a:gd name="connsiteY0" fmla="*/ 6389 h 622105"/>
                <a:gd name="connsiteX1" fmla="*/ 372835 w 372835"/>
                <a:gd name="connsiteY1" fmla="*/ 617805 h 622105"/>
                <a:gd name="connsiteX0" fmla="*/ 0 w 366485"/>
                <a:gd name="connsiteY0" fmla="*/ 6491 h 609576"/>
                <a:gd name="connsiteX1" fmla="*/ 366485 w 366485"/>
                <a:gd name="connsiteY1" fmla="*/ 605207 h 609576"/>
                <a:gd name="connsiteX0" fmla="*/ 0 w 360135"/>
                <a:gd name="connsiteY0" fmla="*/ 6291 h 634641"/>
                <a:gd name="connsiteX1" fmla="*/ 360135 w 360135"/>
                <a:gd name="connsiteY1" fmla="*/ 630407 h 634641"/>
                <a:gd name="connsiteX0" fmla="*/ 0 w 360135"/>
                <a:gd name="connsiteY0" fmla="*/ 6341 h 628374"/>
                <a:gd name="connsiteX1" fmla="*/ 360135 w 360135"/>
                <a:gd name="connsiteY1" fmla="*/ 624107 h 628374"/>
                <a:gd name="connsiteX0" fmla="*/ 0 w 372835"/>
                <a:gd name="connsiteY0" fmla="*/ 6440 h 615841"/>
                <a:gd name="connsiteX1" fmla="*/ 372835 w 372835"/>
                <a:gd name="connsiteY1" fmla="*/ 611506 h 615841"/>
                <a:gd name="connsiteX0" fmla="*/ 0 w 366485"/>
                <a:gd name="connsiteY0" fmla="*/ 6440 h 615841"/>
                <a:gd name="connsiteX1" fmla="*/ 366485 w 366485"/>
                <a:gd name="connsiteY1" fmla="*/ 611506 h 615841"/>
                <a:gd name="connsiteX0" fmla="*/ 0 w 366485"/>
                <a:gd name="connsiteY0" fmla="*/ 2644 h 612221"/>
                <a:gd name="connsiteX1" fmla="*/ 366485 w 366485"/>
                <a:gd name="connsiteY1" fmla="*/ 607710 h 612221"/>
                <a:gd name="connsiteX0" fmla="*/ 0 w 409683"/>
                <a:gd name="connsiteY0" fmla="*/ 4090 h 609156"/>
                <a:gd name="connsiteX1" fmla="*/ 366485 w 409683"/>
                <a:gd name="connsiteY1" fmla="*/ 609156 h 609156"/>
                <a:gd name="connsiteX0" fmla="*/ 0 w 451905"/>
                <a:gd name="connsiteY0" fmla="*/ 3552 h 608618"/>
                <a:gd name="connsiteX1" fmla="*/ 366485 w 451905"/>
                <a:gd name="connsiteY1" fmla="*/ 608618 h 608618"/>
                <a:gd name="connsiteX0" fmla="*/ 0 w 426561"/>
                <a:gd name="connsiteY0" fmla="*/ 4251 h 609317"/>
                <a:gd name="connsiteX1" fmla="*/ 366485 w 426561"/>
                <a:gd name="connsiteY1" fmla="*/ 609317 h 609317"/>
                <a:gd name="connsiteX0" fmla="*/ 0 w 405962"/>
                <a:gd name="connsiteY0" fmla="*/ 343 h 605409"/>
                <a:gd name="connsiteX1" fmla="*/ 366485 w 405962"/>
                <a:gd name="connsiteY1" fmla="*/ 605409 h 605409"/>
                <a:gd name="connsiteX0" fmla="*/ 0 w 1167052"/>
                <a:gd name="connsiteY0" fmla="*/ 643 h 415209"/>
                <a:gd name="connsiteX1" fmla="*/ 1160235 w 1167052"/>
                <a:gd name="connsiteY1" fmla="*/ 415209 h 415209"/>
                <a:gd name="connsiteX0" fmla="*/ 0 w 1173355"/>
                <a:gd name="connsiteY0" fmla="*/ 643 h 415209"/>
                <a:gd name="connsiteX1" fmla="*/ 1166585 w 1173355"/>
                <a:gd name="connsiteY1" fmla="*/ 415209 h 415209"/>
                <a:gd name="connsiteX0" fmla="*/ 0 w 1173355"/>
                <a:gd name="connsiteY0" fmla="*/ 705 h 396221"/>
                <a:gd name="connsiteX1" fmla="*/ 1166585 w 1173355"/>
                <a:gd name="connsiteY1" fmla="*/ 396221 h 396221"/>
                <a:gd name="connsiteX0" fmla="*/ 0 w 1173355"/>
                <a:gd name="connsiteY0" fmla="*/ 684 h 402550"/>
                <a:gd name="connsiteX1" fmla="*/ 1166585 w 1173355"/>
                <a:gd name="connsiteY1" fmla="*/ 402550 h 402550"/>
                <a:gd name="connsiteX0" fmla="*/ 0 w 1166585"/>
                <a:gd name="connsiteY0" fmla="*/ 28367 h 430233"/>
                <a:gd name="connsiteX1" fmla="*/ 1166585 w 1166585"/>
                <a:gd name="connsiteY1" fmla="*/ 430233 h 430233"/>
                <a:gd name="connsiteX0" fmla="*/ 0 w 1166585"/>
                <a:gd name="connsiteY0" fmla="*/ 112756 h 514622"/>
                <a:gd name="connsiteX1" fmla="*/ 1166585 w 1166585"/>
                <a:gd name="connsiteY1" fmla="*/ 514622 h 514622"/>
                <a:gd name="connsiteX0" fmla="*/ 0 w 1166585"/>
                <a:gd name="connsiteY0" fmla="*/ 109940 h 511806"/>
                <a:gd name="connsiteX1" fmla="*/ 1166585 w 1166585"/>
                <a:gd name="connsiteY1" fmla="*/ 511806 h 511806"/>
                <a:gd name="connsiteX0" fmla="*/ 701119 w 747190"/>
                <a:gd name="connsiteY0" fmla="*/ 994545 h 994545"/>
                <a:gd name="connsiteX1" fmla="*/ 52759 w 747190"/>
                <a:gd name="connsiteY1" fmla="*/ 149501 h 994545"/>
                <a:gd name="connsiteX0" fmla="*/ 745949 w 745949"/>
                <a:gd name="connsiteY0" fmla="*/ 986173 h 986173"/>
                <a:gd name="connsiteX1" fmla="*/ 97589 w 745949"/>
                <a:gd name="connsiteY1" fmla="*/ 141129 h 986173"/>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 name="connsiteX0" fmla="*/ 648360 w 648360"/>
                <a:gd name="connsiteY0" fmla="*/ 845044 h 845044"/>
                <a:gd name="connsiteX1" fmla="*/ 0 w 648360"/>
                <a:gd name="connsiteY1" fmla="*/ 0 h 845044"/>
              </a:gdLst>
              <a:ahLst/>
              <a:cxnLst>
                <a:cxn ang="0">
                  <a:pos x="connsiteX0" y="connsiteY0"/>
                </a:cxn>
                <a:cxn ang="0">
                  <a:pos x="connsiteX1" y="connsiteY1"/>
                </a:cxn>
              </a:cxnLst>
              <a:rect l="l" t="t" r="r" b="b"/>
              <a:pathLst>
                <a:path w="648360" h="845044">
                  <a:moveTo>
                    <a:pt x="648360" y="845044"/>
                  </a:moveTo>
                  <a:cubicBezTo>
                    <a:pt x="594428" y="418686"/>
                    <a:pt x="287563" y="56491"/>
                    <a:pt x="0" y="0"/>
                  </a:cubicBezTo>
                </a:path>
              </a:pathLst>
            </a:custGeom>
            <a:noFill/>
            <a:ln w="19050" cap="rnd">
              <a:solidFill>
                <a:srgbClr val="92D050"/>
              </a:solidFill>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199" name="Freeform 198"/>
            <p:cNvSpPr/>
            <p:nvPr/>
          </p:nvSpPr>
          <p:spPr>
            <a:xfrm>
              <a:off x="3654324" y="3143930"/>
              <a:ext cx="1176823" cy="724639"/>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9317 w 1640401"/>
                <a:gd name="connsiteY0" fmla="*/ 0 h 952501"/>
                <a:gd name="connsiteX1" fmla="*/ 1640401 w 1640401"/>
                <a:gd name="connsiteY1" fmla="*/ 952501 h 952501"/>
                <a:gd name="connsiteX0" fmla="*/ 29810 w 1640894"/>
                <a:gd name="connsiteY0" fmla="*/ 0 h 977429"/>
                <a:gd name="connsiteX1" fmla="*/ 1640894 w 1640894"/>
                <a:gd name="connsiteY1" fmla="*/ 952501 h 977429"/>
                <a:gd name="connsiteX0" fmla="*/ 0 w 1611084"/>
                <a:gd name="connsiteY0" fmla="*/ 0 h 981822"/>
                <a:gd name="connsiteX1" fmla="*/ 1611084 w 1611084"/>
                <a:gd name="connsiteY1" fmla="*/ 952501 h 981822"/>
                <a:gd name="connsiteX0" fmla="*/ 0 w 1611084"/>
                <a:gd name="connsiteY0" fmla="*/ 0 h 992039"/>
                <a:gd name="connsiteX1" fmla="*/ 1611084 w 1611084"/>
                <a:gd name="connsiteY1" fmla="*/ 952501 h 992039"/>
              </a:gdLst>
              <a:ahLst/>
              <a:cxnLst>
                <a:cxn ang="0">
                  <a:pos x="connsiteX0" y="connsiteY0"/>
                </a:cxn>
                <a:cxn ang="0">
                  <a:pos x="connsiteX1" y="connsiteY1"/>
                </a:cxn>
              </a:cxnLst>
              <a:rect l="l" t="t" r="r" b="b"/>
              <a:pathLst>
                <a:path w="1611084" h="992039">
                  <a:moveTo>
                    <a:pt x="0" y="0"/>
                  </a:moveTo>
                  <a:cubicBezTo>
                    <a:pt x="284843" y="905329"/>
                    <a:pt x="1124855" y="1086758"/>
                    <a:pt x="1611084" y="952501"/>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dirty="0">
                <a:solidFill>
                  <a:sysClr val="windowText" lastClr="000000"/>
                </a:solidFill>
              </a:endParaRPr>
            </a:p>
          </p:txBody>
        </p:sp>
        <p:sp>
          <p:nvSpPr>
            <p:cNvPr id="200" name="Freeform 199"/>
            <p:cNvSpPr/>
            <p:nvPr/>
          </p:nvSpPr>
          <p:spPr>
            <a:xfrm>
              <a:off x="3932629" y="3918540"/>
              <a:ext cx="2115105" cy="668444"/>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70878 w 451877"/>
                <a:gd name="connsiteY0" fmla="*/ 0 h 1328058"/>
                <a:gd name="connsiteX1" fmla="*/ 451877 w 451877"/>
                <a:gd name="connsiteY1" fmla="*/ 1328058 h 1328058"/>
                <a:gd name="connsiteX0" fmla="*/ 90128 w 471127"/>
                <a:gd name="connsiteY0" fmla="*/ 0 h 1328058"/>
                <a:gd name="connsiteX1" fmla="*/ 471127 w 471127"/>
                <a:gd name="connsiteY1" fmla="*/ 1328058 h 1328058"/>
                <a:gd name="connsiteX0" fmla="*/ 90128 w 471127"/>
                <a:gd name="connsiteY0" fmla="*/ 0 h 1328058"/>
                <a:gd name="connsiteX1" fmla="*/ 471127 w 471127"/>
                <a:gd name="connsiteY1" fmla="*/ 1328058 h 1328058"/>
                <a:gd name="connsiteX0" fmla="*/ 74880 w 455879"/>
                <a:gd name="connsiteY0" fmla="*/ 0 h 1328058"/>
                <a:gd name="connsiteX1" fmla="*/ 455879 w 455879"/>
                <a:gd name="connsiteY1" fmla="*/ 1328058 h 1328058"/>
                <a:gd name="connsiteX0" fmla="*/ 70846 w 451845"/>
                <a:gd name="connsiteY0" fmla="*/ 0 h 1328058"/>
                <a:gd name="connsiteX1" fmla="*/ 451845 w 451845"/>
                <a:gd name="connsiteY1" fmla="*/ 1328058 h 1328058"/>
                <a:gd name="connsiteX0" fmla="*/ 76586 w 457585"/>
                <a:gd name="connsiteY0" fmla="*/ 0 h 1328058"/>
                <a:gd name="connsiteX1" fmla="*/ 457585 w 457585"/>
                <a:gd name="connsiteY1" fmla="*/ 1328058 h 1328058"/>
                <a:gd name="connsiteX0" fmla="*/ 46350 w 427349"/>
                <a:gd name="connsiteY0" fmla="*/ 0 h 1328058"/>
                <a:gd name="connsiteX1" fmla="*/ 427349 w 427349"/>
                <a:gd name="connsiteY1" fmla="*/ 1328058 h 1328058"/>
                <a:gd name="connsiteX0" fmla="*/ 32713 w 413712"/>
                <a:gd name="connsiteY0" fmla="*/ 0 h 1328058"/>
                <a:gd name="connsiteX1" fmla="*/ 413712 w 413712"/>
                <a:gd name="connsiteY1" fmla="*/ 1328058 h 1328058"/>
                <a:gd name="connsiteX0" fmla="*/ 1515098 w 1515098"/>
                <a:gd name="connsiteY0" fmla="*/ 0 h 908958"/>
                <a:gd name="connsiteX1" fmla="*/ 54597 w 1515098"/>
                <a:gd name="connsiteY1" fmla="*/ 908958 h 908958"/>
                <a:gd name="connsiteX0" fmla="*/ 1510248 w 1514928"/>
                <a:gd name="connsiteY0" fmla="*/ 0 h 908958"/>
                <a:gd name="connsiteX1" fmla="*/ 49747 w 1514928"/>
                <a:gd name="connsiteY1" fmla="*/ 908958 h 908958"/>
                <a:gd name="connsiteX0" fmla="*/ 1460501 w 1483417"/>
                <a:gd name="connsiteY0" fmla="*/ 0 h 1132266"/>
                <a:gd name="connsiteX1" fmla="*/ 0 w 1483417"/>
                <a:gd name="connsiteY1" fmla="*/ 908958 h 1132266"/>
                <a:gd name="connsiteX0" fmla="*/ 1460501 w 1547380"/>
                <a:gd name="connsiteY0" fmla="*/ 0 h 1155248"/>
                <a:gd name="connsiteX1" fmla="*/ 0 w 1547380"/>
                <a:gd name="connsiteY1" fmla="*/ 908958 h 1155248"/>
                <a:gd name="connsiteX0" fmla="*/ 1460501 w 1508972"/>
                <a:gd name="connsiteY0" fmla="*/ 0 h 1163545"/>
                <a:gd name="connsiteX1" fmla="*/ 0 w 1508972"/>
                <a:gd name="connsiteY1" fmla="*/ 908958 h 1163545"/>
                <a:gd name="connsiteX0" fmla="*/ 1460501 w 1516489"/>
                <a:gd name="connsiteY0" fmla="*/ 0 h 1180158"/>
                <a:gd name="connsiteX1" fmla="*/ 0 w 1516489"/>
                <a:gd name="connsiteY1" fmla="*/ 908958 h 1180158"/>
                <a:gd name="connsiteX0" fmla="*/ 1460501 w 1517330"/>
                <a:gd name="connsiteY0" fmla="*/ 0 h 1194022"/>
                <a:gd name="connsiteX1" fmla="*/ 0 w 1517330"/>
                <a:gd name="connsiteY1" fmla="*/ 908958 h 1194022"/>
                <a:gd name="connsiteX0" fmla="*/ 2914651 w 2940126"/>
                <a:gd name="connsiteY0" fmla="*/ 0 h 736226"/>
                <a:gd name="connsiteX1" fmla="*/ 0 w 2940126"/>
                <a:gd name="connsiteY1" fmla="*/ 254908 h 736226"/>
                <a:gd name="connsiteX0" fmla="*/ 3105151 w 3128892"/>
                <a:gd name="connsiteY0" fmla="*/ 0 h 670814"/>
                <a:gd name="connsiteX1" fmla="*/ 0 w 3128892"/>
                <a:gd name="connsiteY1" fmla="*/ 134258 h 670814"/>
                <a:gd name="connsiteX0" fmla="*/ 2889251 w 2914976"/>
                <a:gd name="connsiteY0" fmla="*/ 0 h 754562"/>
                <a:gd name="connsiteX1" fmla="*/ 0 w 2914976"/>
                <a:gd name="connsiteY1" fmla="*/ 286658 h 754562"/>
                <a:gd name="connsiteX0" fmla="*/ 2889251 w 2914976"/>
                <a:gd name="connsiteY0" fmla="*/ 0 h 743505"/>
                <a:gd name="connsiteX1" fmla="*/ 0 w 2914976"/>
                <a:gd name="connsiteY1" fmla="*/ 267608 h 743505"/>
                <a:gd name="connsiteX0" fmla="*/ 2895601 w 2921263"/>
                <a:gd name="connsiteY0" fmla="*/ 0 h 750858"/>
                <a:gd name="connsiteX1" fmla="*/ 0 w 2921263"/>
                <a:gd name="connsiteY1" fmla="*/ 280308 h 750858"/>
                <a:gd name="connsiteX0" fmla="*/ 2889251 w 2914976"/>
                <a:gd name="connsiteY0" fmla="*/ 0 h 747172"/>
                <a:gd name="connsiteX1" fmla="*/ 0 w 2914976"/>
                <a:gd name="connsiteY1" fmla="*/ 273958 h 747172"/>
                <a:gd name="connsiteX0" fmla="*/ 2895601 w 2921263"/>
                <a:gd name="connsiteY0" fmla="*/ 0 h 743505"/>
                <a:gd name="connsiteX1" fmla="*/ 0 w 2921263"/>
                <a:gd name="connsiteY1" fmla="*/ 267608 h 743505"/>
                <a:gd name="connsiteX0" fmla="*/ 2895601 w 2895601"/>
                <a:gd name="connsiteY0" fmla="*/ 0 h 784834"/>
                <a:gd name="connsiteX1" fmla="*/ 0 w 2895601"/>
                <a:gd name="connsiteY1" fmla="*/ 267608 h 784834"/>
                <a:gd name="connsiteX0" fmla="*/ 2895601 w 2895601"/>
                <a:gd name="connsiteY0" fmla="*/ 0 h 961762"/>
                <a:gd name="connsiteX1" fmla="*/ 0 w 2895601"/>
                <a:gd name="connsiteY1" fmla="*/ 267608 h 961762"/>
                <a:gd name="connsiteX0" fmla="*/ 2895601 w 2895601"/>
                <a:gd name="connsiteY0" fmla="*/ 0 h 996422"/>
                <a:gd name="connsiteX1" fmla="*/ 0 w 2895601"/>
                <a:gd name="connsiteY1" fmla="*/ 267608 h 996422"/>
                <a:gd name="connsiteX0" fmla="*/ 2895601 w 2895601"/>
                <a:gd name="connsiteY0" fmla="*/ 0 h 1067742"/>
                <a:gd name="connsiteX1" fmla="*/ 0 w 2895601"/>
                <a:gd name="connsiteY1" fmla="*/ 267608 h 1067742"/>
                <a:gd name="connsiteX0" fmla="*/ 2895601 w 2895601"/>
                <a:gd name="connsiteY0" fmla="*/ 0 h 1014805"/>
                <a:gd name="connsiteX1" fmla="*/ 0 w 2895601"/>
                <a:gd name="connsiteY1" fmla="*/ 267608 h 1014805"/>
                <a:gd name="connsiteX0" fmla="*/ 2895601 w 2895601"/>
                <a:gd name="connsiteY0" fmla="*/ 0 h 915107"/>
                <a:gd name="connsiteX1" fmla="*/ 0 w 2895601"/>
                <a:gd name="connsiteY1" fmla="*/ 267608 h 915107"/>
              </a:gdLst>
              <a:ahLst/>
              <a:cxnLst>
                <a:cxn ang="0">
                  <a:pos x="connsiteX0" y="connsiteY0"/>
                </a:cxn>
                <a:cxn ang="0">
                  <a:pos x="connsiteX1" y="connsiteY1"/>
                </a:cxn>
              </a:cxnLst>
              <a:rect l="l" t="t" r="r" b="b"/>
              <a:pathLst>
                <a:path w="2895601" h="915107">
                  <a:moveTo>
                    <a:pt x="2895601" y="0"/>
                  </a:moveTo>
                  <a:cubicBezTo>
                    <a:pt x="2481037" y="1137557"/>
                    <a:pt x="131535" y="1200332"/>
                    <a:pt x="0" y="267608"/>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201" name="Freeform 200"/>
            <p:cNvSpPr/>
            <p:nvPr/>
          </p:nvSpPr>
          <p:spPr>
            <a:xfrm>
              <a:off x="4837113" y="3844327"/>
              <a:ext cx="1213931" cy="309557"/>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300024 w 300024"/>
                <a:gd name="connsiteY0" fmla="*/ 1166584 h 1166584"/>
                <a:gd name="connsiteX1" fmla="*/ 177559 w 300024"/>
                <a:gd name="connsiteY1" fmla="*/ 0 h 1166584"/>
                <a:gd name="connsiteX0" fmla="*/ 319273 w 319273"/>
                <a:gd name="connsiteY0" fmla="*/ 1153884 h 1153884"/>
                <a:gd name="connsiteX1" fmla="*/ 171408 w 319273"/>
                <a:gd name="connsiteY1" fmla="*/ 0 h 1153884"/>
                <a:gd name="connsiteX0" fmla="*/ 305201 w 305201"/>
                <a:gd name="connsiteY0" fmla="*/ 1153884 h 1153884"/>
                <a:gd name="connsiteX1" fmla="*/ 157336 w 305201"/>
                <a:gd name="connsiteY1" fmla="*/ 0 h 1153884"/>
                <a:gd name="connsiteX0" fmla="*/ 299573 w 299573"/>
                <a:gd name="connsiteY0" fmla="*/ 1153884 h 1153884"/>
                <a:gd name="connsiteX1" fmla="*/ 151708 w 299573"/>
                <a:gd name="connsiteY1" fmla="*/ 0 h 1153884"/>
                <a:gd name="connsiteX0" fmla="*/ 362065 w 362065"/>
                <a:gd name="connsiteY0" fmla="*/ 1153884 h 1153884"/>
                <a:gd name="connsiteX1" fmla="*/ 214200 w 362065"/>
                <a:gd name="connsiteY1" fmla="*/ 0 h 1153884"/>
                <a:gd name="connsiteX0" fmla="*/ 337882 w 337882"/>
                <a:gd name="connsiteY0" fmla="*/ 1153884 h 1153884"/>
                <a:gd name="connsiteX1" fmla="*/ 190017 w 337882"/>
                <a:gd name="connsiteY1" fmla="*/ 0 h 1153884"/>
                <a:gd name="connsiteX0" fmla="*/ 83138 w 1097323"/>
                <a:gd name="connsiteY0" fmla="*/ 722084 h 722084"/>
                <a:gd name="connsiteX1" fmla="*/ 1097323 w 1097323"/>
                <a:gd name="connsiteY1" fmla="*/ 0 h 722084"/>
                <a:gd name="connsiteX0" fmla="*/ 82767 w 1103302"/>
                <a:gd name="connsiteY0" fmla="*/ 766534 h 766534"/>
                <a:gd name="connsiteX1" fmla="*/ 1103302 w 1103302"/>
                <a:gd name="connsiteY1" fmla="*/ 0 h 766534"/>
                <a:gd name="connsiteX0" fmla="*/ 83137 w 1097322"/>
                <a:gd name="connsiteY0" fmla="*/ 741134 h 741134"/>
                <a:gd name="connsiteX1" fmla="*/ 1097322 w 1097322"/>
                <a:gd name="connsiteY1" fmla="*/ 0 h 741134"/>
                <a:gd name="connsiteX0" fmla="*/ 82398 w 1109283"/>
                <a:gd name="connsiteY0" fmla="*/ 753834 h 753834"/>
                <a:gd name="connsiteX1" fmla="*/ 1109283 w 1109283"/>
                <a:gd name="connsiteY1" fmla="*/ 0 h 753834"/>
                <a:gd name="connsiteX0" fmla="*/ 83512 w 1091347"/>
                <a:gd name="connsiteY0" fmla="*/ 753834 h 753834"/>
                <a:gd name="connsiteX1" fmla="*/ 1091347 w 1091347"/>
                <a:gd name="connsiteY1" fmla="*/ 0 h 753834"/>
                <a:gd name="connsiteX0" fmla="*/ 83138 w 1097323"/>
                <a:gd name="connsiteY0" fmla="*/ 753834 h 753834"/>
                <a:gd name="connsiteX1" fmla="*/ 1097323 w 1097323"/>
                <a:gd name="connsiteY1" fmla="*/ 0 h 753834"/>
                <a:gd name="connsiteX0" fmla="*/ 0 w 1014185"/>
                <a:gd name="connsiteY0" fmla="*/ 753834 h 808705"/>
                <a:gd name="connsiteX1" fmla="*/ 1014185 w 1014185"/>
                <a:gd name="connsiteY1" fmla="*/ 0 h 808705"/>
                <a:gd name="connsiteX0" fmla="*/ 0 w 1014185"/>
                <a:gd name="connsiteY0" fmla="*/ 753834 h 757895"/>
                <a:gd name="connsiteX1" fmla="*/ 1014185 w 1014185"/>
                <a:gd name="connsiteY1" fmla="*/ 0 h 757895"/>
                <a:gd name="connsiteX0" fmla="*/ 0 w 1014185"/>
                <a:gd name="connsiteY0" fmla="*/ 753834 h 779514"/>
                <a:gd name="connsiteX1" fmla="*/ 1014185 w 1014185"/>
                <a:gd name="connsiteY1" fmla="*/ 0 h 779514"/>
                <a:gd name="connsiteX0" fmla="*/ 0 w 1014185"/>
                <a:gd name="connsiteY0" fmla="*/ 753834 h 778409"/>
                <a:gd name="connsiteX1" fmla="*/ 1014185 w 1014185"/>
                <a:gd name="connsiteY1" fmla="*/ 0 h 778409"/>
                <a:gd name="connsiteX0" fmla="*/ 0 w 1661885"/>
                <a:gd name="connsiteY0" fmla="*/ 0 h 320742"/>
                <a:gd name="connsiteX1" fmla="*/ 1661885 w 1661885"/>
                <a:gd name="connsiteY1" fmla="*/ 116116 h 320742"/>
                <a:gd name="connsiteX0" fmla="*/ 0 w 1661885"/>
                <a:gd name="connsiteY0" fmla="*/ 0 h 306550"/>
                <a:gd name="connsiteX1" fmla="*/ 1661885 w 1661885"/>
                <a:gd name="connsiteY1" fmla="*/ 97066 h 306550"/>
                <a:gd name="connsiteX0" fmla="*/ 0 w 1661885"/>
                <a:gd name="connsiteY0" fmla="*/ 0 h 379927"/>
                <a:gd name="connsiteX1" fmla="*/ 1661885 w 1661885"/>
                <a:gd name="connsiteY1" fmla="*/ 97066 h 379927"/>
                <a:gd name="connsiteX0" fmla="*/ 0 w 1661885"/>
                <a:gd name="connsiteY0" fmla="*/ 0 h 537264"/>
                <a:gd name="connsiteX1" fmla="*/ 1661885 w 1661885"/>
                <a:gd name="connsiteY1" fmla="*/ 97066 h 537264"/>
                <a:gd name="connsiteX0" fmla="*/ 0 w 1661885"/>
                <a:gd name="connsiteY0" fmla="*/ 0 h 521779"/>
                <a:gd name="connsiteX1" fmla="*/ 1661885 w 1661885"/>
                <a:gd name="connsiteY1" fmla="*/ 97066 h 521779"/>
                <a:gd name="connsiteX0" fmla="*/ 0 w 1661885"/>
                <a:gd name="connsiteY0" fmla="*/ 0 h 456205"/>
                <a:gd name="connsiteX1" fmla="*/ 1661885 w 1661885"/>
                <a:gd name="connsiteY1" fmla="*/ 97066 h 456205"/>
                <a:gd name="connsiteX0" fmla="*/ 0 w 1661885"/>
                <a:gd name="connsiteY0" fmla="*/ 0 h 423787"/>
                <a:gd name="connsiteX1" fmla="*/ 1661885 w 1661885"/>
                <a:gd name="connsiteY1" fmla="*/ 97066 h 423787"/>
              </a:gdLst>
              <a:ahLst/>
              <a:cxnLst>
                <a:cxn ang="0">
                  <a:pos x="connsiteX0" y="connsiteY0"/>
                </a:cxn>
                <a:cxn ang="0">
                  <a:pos x="connsiteX1" y="connsiteY1"/>
                </a:cxn>
              </a:cxnLst>
              <a:rect l="l" t="t" r="r" b="b"/>
              <a:pathLst>
                <a:path w="1661885" h="423787">
                  <a:moveTo>
                    <a:pt x="0" y="0"/>
                  </a:moveTo>
                  <a:cubicBezTo>
                    <a:pt x="254908" y="424543"/>
                    <a:pt x="939798" y="647702"/>
                    <a:pt x="1661885" y="97066"/>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sp>
          <p:nvSpPr>
            <p:cNvPr id="202" name="Freeform 201"/>
            <p:cNvSpPr/>
            <p:nvPr/>
          </p:nvSpPr>
          <p:spPr>
            <a:xfrm>
              <a:off x="4730430" y="2792474"/>
              <a:ext cx="1321759" cy="1122754"/>
            </a:xfrm>
            <a:custGeom>
              <a:avLst/>
              <a:gdLst>
                <a:gd name="connsiteX0" fmla="*/ 0 w 1170214"/>
                <a:gd name="connsiteY0" fmla="*/ 0 h 277586"/>
                <a:gd name="connsiteX1" fmla="*/ 1170214 w 1170214"/>
                <a:gd name="connsiteY1" fmla="*/ 277586 h 277586"/>
                <a:gd name="connsiteX0" fmla="*/ 0 w 380999"/>
                <a:gd name="connsiteY0" fmla="*/ 0 h 1328058"/>
                <a:gd name="connsiteX1" fmla="*/ 380999 w 380999"/>
                <a:gd name="connsiteY1" fmla="*/ 1328058 h 1328058"/>
                <a:gd name="connsiteX0" fmla="*/ 0 w 380999"/>
                <a:gd name="connsiteY0" fmla="*/ 0 h 1328058"/>
                <a:gd name="connsiteX1" fmla="*/ 380999 w 380999"/>
                <a:gd name="connsiteY1" fmla="*/ 1328058 h 1328058"/>
                <a:gd name="connsiteX0" fmla="*/ 114226 w 495225"/>
                <a:gd name="connsiteY0" fmla="*/ 0 h 1328058"/>
                <a:gd name="connsiteX1" fmla="*/ 495225 w 495225"/>
                <a:gd name="connsiteY1" fmla="*/ 1328058 h 1328058"/>
                <a:gd name="connsiteX0" fmla="*/ 25640 w 1865325"/>
                <a:gd name="connsiteY0" fmla="*/ 0 h 408216"/>
                <a:gd name="connsiteX1" fmla="*/ 1865325 w 1865325"/>
                <a:gd name="connsiteY1" fmla="*/ 408216 h 408216"/>
                <a:gd name="connsiteX0" fmla="*/ 24912 w 1864597"/>
                <a:gd name="connsiteY0" fmla="*/ 0 h 408216"/>
                <a:gd name="connsiteX1" fmla="*/ 1864597 w 1864597"/>
                <a:gd name="connsiteY1" fmla="*/ 408216 h 408216"/>
                <a:gd name="connsiteX0" fmla="*/ 0 w 1839685"/>
                <a:gd name="connsiteY0" fmla="*/ 24473 h 432689"/>
                <a:gd name="connsiteX1" fmla="*/ 1839685 w 1839685"/>
                <a:gd name="connsiteY1" fmla="*/ 432689 h 432689"/>
                <a:gd name="connsiteX0" fmla="*/ 0 w 378036"/>
                <a:gd name="connsiteY0" fmla="*/ 622989 h 622989"/>
                <a:gd name="connsiteX1" fmla="*/ 220435 w 378036"/>
                <a:gd name="connsiteY1" fmla="*/ 72355 h 622989"/>
                <a:gd name="connsiteX0" fmla="*/ 195594 w 416029"/>
                <a:gd name="connsiteY0" fmla="*/ 626172 h 626172"/>
                <a:gd name="connsiteX1" fmla="*/ 416029 w 416029"/>
                <a:gd name="connsiteY1" fmla="*/ 75538 h 626172"/>
                <a:gd name="connsiteX0" fmla="*/ 236193 w 456628"/>
                <a:gd name="connsiteY0" fmla="*/ 553131 h 553131"/>
                <a:gd name="connsiteX1" fmla="*/ 456628 w 456628"/>
                <a:gd name="connsiteY1" fmla="*/ 2497 h 553131"/>
                <a:gd name="connsiteX0" fmla="*/ 195595 w 416030"/>
                <a:gd name="connsiteY0" fmla="*/ 550634 h 550634"/>
                <a:gd name="connsiteX1" fmla="*/ 416030 w 416030"/>
                <a:gd name="connsiteY1" fmla="*/ 0 h 550634"/>
                <a:gd name="connsiteX0" fmla="*/ 123575 w 344010"/>
                <a:gd name="connsiteY0" fmla="*/ 550634 h 550634"/>
                <a:gd name="connsiteX1" fmla="*/ 344010 w 344010"/>
                <a:gd name="connsiteY1" fmla="*/ 0 h 550634"/>
                <a:gd name="connsiteX0" fmla="*/ 101750 w 322185"/>
                <a:gd name="connsiteY0" fmla="*/ 550634 h 550634"/>
                <a:gd name="connsiteX1" fmla="*/ 322185 w 322185"/>
                <a:gd name="connsiteY1" fmla="*/ 0 h 550634"/>
                <a:gd name="connsiteX0" fmla="*/ 101750 w 322185"/>
                <a:gd name="connsiteY0" fmla="*/ 550634 h 550634"/>
                <a:gd name="connsiteX1" fmla="*/ 322185 w 322185"/>
                <a:gd name="connsiteY1" fmla="*/ 0 h 550634"/>
                <a:gd name="connsiteX0" fmla="*/ 99856 w 320291"/>
                <a:gd name="connsiteY0" fmla="*/ 550634 h 550634"/>
                <a:gd name="connsiteX1" fmla="*/ 320291 w 320291"/>
                <a:gd name="connsiteY1" fmla="*/ 0 h 550634"/>
                <a:gd name="connsiteX0" fmla="*/ 69835 w 391870"/>
                <a:gd name="connsiteY0" fmla="*/ 13286 h 439615"/>
                <a:gd name="connsiteX1" fmla="*/ 391870 w 391870"/>
                <a:gd name="connsiteY1" fmla="*/ 434202 h 439615"/>
                <a:gd name="connsiteX0" fmla="*/ 0 w 322035"/>
                <a:gd name="connsiteY0" fmla="*/ 8335 h 434883"/>
                <a:gd name="connsiteX1" fmla="*/ 322035 w 322035"/>
                <a:gd name="connsiteY1" fmla="*/ 429251 h 434883"/>
                <a:gd name="connsiteX0" fmla="*/ 0 w 379185"/>
                <a:gd name="connsiteY0" fmla="*/ 6389 h 622105"/>
                <a:gd name="connsiteX1" fmla="*/ 379185 w 379185"/>
                <a:gd name="connsiteY1" fmla="*/ 617805 h 622105"/>
                <a:gd name="connsiteX0" fmla="*/ 0 w 379185"/>
                <a:gd name="connsiteY0" fmla="*/ 6440 h 615841"/>
                <a:gd name="connsiteX1" fmla="*/ 379185 w 379185"/>
                <a:gd name="connsiteY1" fmla="*/ 611506 h 615841"/>
                <a:gd name="connsiteX0" fmla="*/ 0 w 379185"/>
                <a:gd name="connsiteY0" fmla="*/ 6440 h 615841"/>
                <a:gd name="connsiteX1" fmla="*/ 379185 w 379185"/>
                <a:gd name="connsiteY1" fmla="*/ 611506 h 615841"/>
                <a:gd name="connsiteX0" fmla="*/ 0 w 372835"/>
                <a:gd name="connsiteY0" fmla="*/ 6389 h 622105"/>
                <a:gd name="connsiteX1" fmla="*/ 372835 w 372835"/>
                <a:gd name="connsiteY1" fmla="*/ 617805 h 622105"/>
                <a:gd name="connsiteX0" fmla="*/ 0 w 366485"/>
                <a:gd name="connsiteY0" fmla="*/ 6491 h 609576"/>
                <a:gd name="connsiteX1" fmla="*/ 366485 w 366485"/>
                <a:gd name="connsiteY1" fmla="*/ 605207 h 609576"/>
                <a:gd name="connsiteX0" fmla="*/ 0 w 360135"/>
                <a:gd name="connsiteY0" fmla="*/ 6291 h 634641"/>
                <a:gd name="connsiteX1" fmla="*/ 360135 w 360135"/>
                <a:gd name="connsiteY1" fmla="*/ 630407 h 634641"/>
                <a:gd name="connsiteX0" fmla="*/ 0 w 360135"/>
                <a:gd name="connsiteY0" fmla="*/ 6341 h 628374"/>
                <a:gd name="connsiteX1" fmla="*/ 360135 w 360135"/>
                <a:gd name="connsiteY1" fmla="*/ 624107 h 628374"/>
                <a:gd name="connsiteX0" fmla="*/ 0 w 372835"/>
                <a:gd name="connsiteY0" fmla="*/ 6440 h 615841"/>
                <a:gd name="connsiteX1" fmla="*/ 372835 w 372835"/>
                <a:gd name="connsiteY1" fmla="*/ 611506 h 615841"/>
                <a:gd name="connsiteX0" fmla="*/ 0 w 366485"/>
                <a:gd name="connsiteY0" fmla="*/ 6440 h 615841"/>
                <a:gd name="connsiteX1" fmla="*/ 366485 w 366485"/>
                <a:gd name="connsiteY1" fmla="*/ 611506 h 615841"/>
                <a:gd name="connsiteX0" fmla="*/ 0 w 366485"/>
                <a:gd name="connsiteY0" fmla="*/ 2644 h 612221"/>
                <a:gd name="connsiteX1" fmla="*/ 366485 w 366485"/>
                <a:gd name="connsiteY1" fmla="*/ 607710 h 612221"/>
                <a:gd name="connsiteX0" fmla="*/ 0 w 409683"/>
                <a:gd name="connsiteY0" fmla="*/ 4090 h 609156"/>
                <a:gd name="connsiteX1" fmla="*/ 366485 w 409683"/>
                <a:gd name="connsiteY1" fmla="*/ 609156 h 609156"/>
                <a:gd name="connsiteX0" fmla="*/ 0 w 451905"/>
                <a:gd name="connsiteY0" fmla="*/ 3552 h 608618"/>
                <a:gd name="connsiteX1" fmla="*/ 366485 w 451905"/>
                <a:gd name="connsiteY1" fmla="*/ 608618 h 608618"/>
                <a:gd name="connsiteX0" fmla="*/ 0 w 426561"/>
                <a:gd name="connsiteY0" fmla="*/ 4251 h 609317"/>
                <a:gd name="connsiteX1" fmla="*/ 366485 w 426561"/>
                <a:gd name="connsiteY1" fmla="*/ 609317 h 609317"/>
                <a:gd name="connsiteX0" fmla="*/ 0 w 405962"/>
                <a:gd name="connsiteY0" fmla="*/ 343 h 605409"/>
                <a:gd name="connsiteX1" fmla="*/ 366485 w 405962"/>
                <a:gd name="connsiteY1" fmla="*/ 605409 h 605409"/>
                <a:gd name="connsiteX0" fmla="*/ 0 w 1167052"/>
                <a:gd name="connsiteY0" fmla="*/ 643 h 415209"/>
                <a:gd name="connsiteX1" fmla="*/ 1160235 w 1167052"/>
                <a:gd name="connsiteY1" fmla="*/ 415209 h 415209"/>
                <a:gd name="connsiteX0" fmla="*/ 0 w 1173355"/>
                <a:gd name="connsiteY0" fmla="*/ 643 h 415209"/>
                <a:gd name="connsiteX1" fmla="*/ 1166585 w 1173355"/>
                <a:gd name="connsiteY1" fmla="*/ 415209 h 415209"/>
                <a:gd name="connsiteX0" fmla="*/ 0 w 1173355"/>
                <a:gd name="connsiteY0" fmla="*/ 705 h 396221"/>
                <a:gd name="connsiteX1" fmla="*/ 1166585 w 1173355"/>
                <a:gd name="connsiteY1" fmla="*/ 396221 h 396221"/>
                <a:gd name="connsiteX0" fmla="*/ 0 w 1173355"/>
                <a:gd name="connsiteY0" fmla="*/ 684 h 402550"/>
                <a:gd name="connsiteX1" fmla="*/ 1166585 w 1173355"/>
                <a:gd name="connsiteY1" fmla="*/ 402550 h 402550"/>
                <a:gd name="connsiteX0" fmla="*/ 0 w 1166585"/>
                <a:gd name="connsiteY0" fmla="*/ 28367 h 430233"/>
                <a:gd name="connsiteX1" fmla="*/ 1166585 w 1166585"/>
                <a:gd name="connsiteY1" fmla="*/ 430233 h 430233"/>
                <a:gd name="connsiteX0" fmla="*/ 0 w 1166585"/>
                <a:gd name="connsiteY0" fmla="*/ 112756 h 514622"/>
                <a:gd name="connsiteX1" fmla="*/ 1166585 w 1166585"/>
                <a:gd name="connsiteY1" fmla="*/ 514622 h 514622"/>
                <a:gd name="connsiteX0" fmla="*/ 0 w 1166585"/>
                <a:gd name="connsiteY0" fmla="*/ 109940 h 511806"/>
                <a:gd name="connsiteX1" fmla="*/ 1166585 w 1166585"/>
                <a:gd name="connsiteY1" fmla="*/ 511806 h 511806"/>
                <a:gd name="connsiteX0" fmla="*/ 0 w 1814285"/>
                <a:gd name="connsiteY0" fmla="*/ 28134 h 1287250"/>
                <a:gd name="connsiteX1" fmla="*/ 1814285 w 1814285"/>
                <a:gd name="connsiteY1" fmla="*/ 1287250 h 1287250"/>
                <a:gd name="connsiteX0" fmla="*/ 0 w 1807935"/>
                <a:gd name="connsiteY0" fmla="*/ 28301 h 1281067"/>
                <a:gd name="connsiteX1" fmla="*/ 1807935 w 1807935"/>
                <a:gd name="connsiteY1" fmla="*/ 1281067 h 1281067"/>
                <a:gd name="connsiteX0" fmla="*/ 0 w 1807935"/>
                <a:gd name="connsiteY0" fmla="*/ 163382 h 1416148"/>
                <a:gd name="connsiteX1" fmla="*/ 1807935 w 1807935"/>
                <a:gd name="connsiteY1" fmla="*/ 1416148 h 1416148"/>
                <a:gd name="connsiteX0" fmla="*/ 0 w 1807935"/>
                <a:gd name="connsiteY0" fmla="*/ 295427 h 1548193"/>
                <a:gd name="connsiteX1" fmla="*/ 1807935 w 1807935"/>
                <a:gd name="connsiteY1" fmla="*/ 1548193 h 1548193"/>
                <a:gd name="connsiteX0" fmla="*/ 0 w 1807935"/>
                <a:gd name="connsiteY0" fmla="*/ 320751 h 1573517"/>
                <a:gd name="connsiteX1" fmla="*/ 1807935 w 1807935"/>
                <a:gd name="connsiteY1" fmla="*/ 1573517 h 1573517"/>
                <a:gd name="connsiteX0" fmla="*/ 0 w 1807935"/>
                <a:gd name="connsiteY0" fmla="*/ 317938 h 1570704"/>
                <a:gd name="connsiteX1" fmla="*/ 1807935 w 1807935"/>
                <a:gd name="connsiteY1" fmla="*/ 1570704 h 1570704"/>
                <a:gd name="connsiteX0" fmla="*/ 0 w 1808535"/>
                <a:gd name="connsiteY0" fmla="*/ 296737 h 1549503"/>
                <a:gd name="connsiteX1" fmla="*/ 1807935 w 1808535"/>
                <a:gd name="connsiteY1" fmla="*/ 1549503 h 1549503"/>
                <a:gd name="connsiteX0" fmla="*/ 0 w 1809400"/>
                <a:gd name="connsiteY0" fmla="*/ 295163 h 1547929"/>
                <a:gd name="connsiteX1" fmla="*/ 1807935 w 1809400"/>
                <a:gd name="connsiteY1" fmla="*/ 1547929 h 1547929"/>
                <a:gd name="connsiteX0" fmla="*/ 0 w 1809491"/>
                <a:gd name="connsiteY0" fmla="*/ 325947 h 1578713"/>
                <a:gd name="connsiteX1" fmla="*/ 1807935 w 1809491"/>
                <a:gd name="connsiteY1" fmla="*/ 1578713 h 1578713"/>
                <a:gd name="connsiteX0" fmla="*/ 0 w 1809484"/>
                <a:gd name="connsiteY0" fmla="*/ 224362 h 1477128"/>
                <a:gd name="connsiteX1" fmla="*/ 1807935 w 1809484"/>
                <a:gd name="connsiteY1" fmla="*/ 1477128 h 1477128"/>
                <a:gd name="connsiteX0" fmla="*/ 0 w 1809346"/>
                <a:gd name="connsiteY0" fmla="*/ 237905 h 1490671"/>
                <a:gd name="connsiteX1" fmla="*/ 1807935 w 1809346"/>
                <a:gd name="connsiteY1" fmla="*/ 1490671 h 1490671"/>
                <a:gd name="connsiteX0" fmla="*/ 0 w 1809591"/>
                <a:gd name="connsiteY0" fmla="*/ 272698 h 1525464"/>
                <a:gd name="connsiteX1" fmla="*/ 1807935 w 1809591"/>
                <a:gd name="connsiteY1" fmla="*/ 1525464 h 1525464"/>
                <a:gd name="connsiteX0" fmla="*/ 0 w 1809501"/>
                <a:gd name="connsiteY0" fmla="*/ 284296 h 1537062"/>
                <a:gd name="connsiteX1" fmla="*/ 1807935 w 1809501"/>
                <a:gd name="connsiteY1" fmla="*/ 1537062 h 1537062"/>
              </a:gdLst>
              <a:ahLst/>
              <a:cxnLst>
                <a:cxn ang="0">
                  <a:pos x="connsiteX0" y="connsiteY0"/>
                </a:cxn>
                <a:cxn ang="0">
                  <a:pos x="connsiteX1" y="connsiteY1"/>
                </a:cxn>
              </a:cxnLst>
              <a:rect l="l" t="t" r="r" b="b"/>
              <a:pathLst>
                <a:path w="1809501" h="1537062">
                  <a:moveTo>
                    <a:pt x="0" y="284296"/>
                  </a:moveTo>
                  <a:cubicBezTo>
                    <a:pt x="367862" y="-238259"/>
                    <a:pt x="1864588" y="-158471"/>
                    <a:pt x="1807935" y="1537062"/>
                  </a:cubicBezTo>
                </a:path>
              </a:pathLst>
            </a:custGeom>
            <a:noFill/>
            <a:ln w="9525" cap="rnd">
              <a:solidFill>
                <a:schemeClr val="accent6"/>
              </a:solidFill>
              <a:prstDash val="dash"/>
              <a:round/>
              <a:headEnd/>
              <a:tailEnd/>
            </a:ln>
            <a:extLst>
              <a:ext uri="{909E8E84-426E-40DD-AFC4-6F175D3DCCD1}">
                <a14:hiddenFill xmlns:a14="http://schemas.microsoft.com/office/drawing/2010/main">
                  <a:noFill/>
                </a14:hiddenFill>
              </a:ext>
            </a:extLst>
          </p:spPr>
          <p:txBody>
            <a:bodyPr anchor="t">
              <a:noAutofit/>
            </a:bodyPr>
            <a:lstStyle/>
            <a:p>
              <a:endParaRPr lang="en-US" sz="1020" kern="0">
                <a:solidFill>
                  <a:sysClr val="windowText" lastClr="000000"/>
                </a:solidFill>
              </a:endParaRPr>
            </a:p>
          </p:txBody>
        </p:sp>
      </p:grpSp>
      <p:sp>
        <p:nvSpPr>
          <p:cNvPr id="204" name="TextBox 203"/>
          <p:cNvSpPr txBox="1"/>
          <p:nvPr/>
        </p:nvSpPr>
        <p:spPr>
          <a:xfrm>
            <a:off x="8053388" y="2154205"/>
            <a:ext cx="767799" cy="22420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629528" eaLnBrk="1" hangingPunct="1">
              <a:buClr>
                <a:schemeClr val="tx2"/>
              </a:buClr>
              <a:defRPr sz="900" baseline="0">
                <a:latin typeface="+mn-lt"/>
              </a:defRPr>
            </a:lvl1pPr>
            <a:lvl2pPr marL="114304" lvl="1" indent="-114304" defTabSz="629528" eaLnBrk="1" hangingPunct="1">
              <a:buClr>
                <a:schemeClr val="tx1"/>
              </a:buClr>
              <a:buSzPct val="120000"/>
              <a:buFont typeface="Arial" charset="0"/>
              <a:buChar char="▪"/>
              <a:defRPr sz="900" baseline="0">
                <a:latin typeface="+mn-lt"/>
              </a:defRPr>
            </a:lvl2pPr>
            <a:lvl3pPr marL="285759" lvl="2" indent="-171456" defTabSz="629528" eaLnBrk="1" hangingPunct="1">
              <a:buClr>
                <a:schemeClr val="tx1"/>
              </a:buClr>
              <a:buSzPct val="120000"/>
              <a:buFont typeface="Arial" charset="0"/>
              <a:buChar char="–"/>
              <a:defRPr sz="900" baseline="0">
                <a:latin typeface="+mn-lt"/>
              </a:defRPr>
            </a:lvl3pPr>
            <a:lvl4pPr marL="400064" lvl="3" indent="-114304" defTabSz="629528" eaLnBrk="1" hangingPunct="1">
              <a:buClr>
                <a:schemeClr val="tx1"/>
              </a:buClr>
              <a:buSzPct val="120000"/>
              <a:buFont typeface="Arial" charset="0"/>
              <a:buChar char="▫"/>
              <a:defRPr sz="900" baseline="0">
                <a:latin typeface="+mn-lt"/>
              </a:defRPr>
            </a:lvl4pPr>
            <a:lvl5pPr marL="514368" lvl="4" indent="-114304" defTabSz="629528" eaLnBrk="1" hangingPunct="1">
              <a:buClr>
                <a:schemeClr val="tx1"/>
              </a:buClr>
              <a:buSzPct val="89000"/>
              <a:buFont typeface="Arial" charset="0"/>
              <a:buChar char="-"/>
              <a:defRPr sz="900" baseline="0">
                <a:latin typeface="+mn-lt"/>
              </a:defRPr>
            </a:lvl5pPr>
            <a:lvl6pPr marL="527195" indent="-91527" defTabSz="629528" fontAlgn="base">
              <a:spcBef>
                <a:spcPct val="0"/>
              </a:spcBef>
              <a:spcAft>
                <a:spcPct val="0"/>
              </a:spcAft>
              <a:buClr>
                <a:schemeClr val="tx2"/>
              </a:buClr>
              <a:buSzPct val="89000"/>
              <a:buFont typeface="Arial" charset="0"/>
              <a:buChar char="-"/>
              <a:defRPr sz="1125" baseline="0">
                <a:latin typeface="+mn-lt"/>
              </a:defRPr>
            </a:lvl6pPr>
            <a:lvl7pPr marL="527195" indent="-91527" defTabSz="629528" fontAlgn="base">
              <a:spcBef>
                <a:spcPct val="0"/>
              </a:spcBef>
              <a:spcAft>
                <a:spcPct val="0"/>
              </a:spcAft>
              <a:buClr>
                <a:schemeClr val="tx2"/>
              </a:buClr>
              <a:buSzPct val="89000"/>
              <a:buFont typeface="Arial" charset="0"/>
              <a:buChar char="-"/>
              <a:defRPr sz="1125" baseline="0">
                <a:latin typeface="+mn-lt"/>
              </a:defRPr>
            </a:lvl7pPr>
            <a:lvl8pPr marL="527195" indent="-91527" defTabSz="629528" fontAlgn="base">
              <a:spcBef>
                <a:spcPct val="0"/>
              </a:spcBef>
              <a:spcAft>
                <a:spcPct val="0"/>
              </a:spcAft>
              <a:buClr>
                <a:schemeClr val="tx2"/>
              </a:buClr>
              <a:buSzPct val="89000"/>
              <a:buFont typeface="Arial" charset="0"/>
              <a:buChar char="-"/>
              <a:defRPr sz="1125" baseline="0">
                <a:latin typeface="+mn-lt"/>
              </a:defRPr>
            </a:lvl8pPr>
            <a:lvl9pPr marL="527195" indent="-91527" defTabSz="629528" fontAlgn="base">
              <a:spcBef>
                <a:spcPct val="0"/>
              </a:spcBef>
              <a:spcAft>
                <a:spcPct val="0"/>
              </a:spcAft>
              <a:buClr>
                <a:schemeClr val="tx2"/>
              </a:buClr>
              <a:buSzPct val="89000"/>
              <a:buFont typeface="Arial" charset="0"/>
              <a:buChar char="-"/>
              <a:defRPr sz="1125" baseline="0">
                <a:latin typeface="+mn-lt"/>
              </a:defRPr>
            </a:lvl9pPr>
          </a:lstStyle>
          <a:p>
            <a:r>
              <a:rPr lang="en-US" sz="1428" b="1" dirty="0">
                <a:solidFill>
                  <a:schemeClr val="tx2"/>
                </a:solidFill>
              </a:rPr>
              <a:t>45x larger</a:t>
            </a:r>
          </a:p>
        </p:txBody>
      </p:sp>
      <p:grpSp>
        <p:nvGrpSpPr>
          <p:cNvPr id="205" name="Group 204"/>
          <p:cNvGrpSpPr/>
          <p:nvPr/>
        </p:nvGrpSpPr>
        <p:grpSpPr>
          <a:xfrm>
            <a:off x="415392" y="3351560"/>
            <a:ext cx="3657875" cy="1879016"/>
            <a:chOff x="210361" y="2883236"/>
            <a:chExt cx="2620458" cy="1346105"/>
          </a:xfrm>
          <a:solidFill>
            <a:schemeClr val="accent4"/>
          </a:solidFill>
        </p:grpSpPr>
        <p:sp>
          <p:nvSpPr>
            <p:cNvPr id="206" name="Oval 205"/>
            <p:cNvSpPr>
              <a:spLocks/>
            </p:cNvSpPr>
            <p:nvPr/>
          </p:nvSpPr>
          <p:spPr>
            <a:xfrm>
              <a:off x="210361" y="3036548"/>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NA</a:t>
              </a:r>
            </a:p>
          </p:txBody>
        </p:sp>
        <p:sp>
          <p:nvSpPr>
            <p:cNvPr id="207" name="Oval 206"/>
            <p:cNvSpPr>
              <a:spLocks/>
            </p:cNvSpPr>
            <p:nvPr/>
          </p:nvSpPr>
          <p:spPr>
            <a:xfrm>
              <a:off x="1266613" y="2883236"/>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EU</a:t>
              </a:r>
            </a:p>
          </p:txBody>
        </p:sp>
        <p:sp>
          <p:nvSpPr>
            <p:cNvPr id="208" name="Oval 207"/>
            <p:cNvSpPr>
              <a:spLocks/>
            </p:cNvSpPr>
            <p:nvPr/>
          </p:nvSpPr>
          <p:spPr>
            <a:xfrm>
              <a:off x="492697" y="4002657"/>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LA</a:t>
              </a:r>
            </a:p>
          </p:txBody>
        </p:sp>
        <p:sp>
          <p:nvSpPr>
            <p:cNvPr id="209" name="Oval 208"/>
            <p:cNvSpPr>
              <a:spLocks/>
            </p:cNvSpPr>
            <p:nvPr/>
          </p:nvSpPr>
          <p:spPr>
            <a:xfrm>
              <a:off x="1546059" y="3313458"/>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ME</a:t>
              </a:r>
            </a:p>
          </p:txBody>
        </p:sp>
        <p:sp>
          <p:nvSpPr>
            <p:cNvPr id="210" name="Oval 209"/>
            <p:cNvSpPr>
              <a:spLocks/>
            </p:cNvSpPr>
            <p:nvPr/>
          </p:nvSpPr>
          <p:spPr>
            <a:xfrm>
              <a:off x="1369124" y="3724553"/>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AF</a:t>
              </a:r>
            </a:p>
          </p:txBody>
        </p:sp>
        <p:sp>
          <p:nvSpPr>
            <p:cNvPr id="211" name="Oval 210"/>
            <p:cNvSpPr>
              <a:spLocks/>
            </p:cNvSpPr>
            <p:nvPr/>
          </p:nvSpPr>
          <p:spPr>
            <a:xfrm>
              <a:off x="2125905" y="3168153"/>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AS</a:t>
              </a:r>
            </a:p>
          </p:txBody>
        </p:sp>
        <p:sp>
          <p:nvSpPr>
            <p:cNvPr id="212" name="Oval 211"/>
            <p:cNvSpPr>
              <a:spLocks/>
            </p:cNvSpPr>
            <p:nvPr/>
          </p:nvSpPr>
          <p:spPr>
            <a:xfrm>
              <a:off x="2604135" y="3802635"/>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OC</a:t>
              </a:r>
            </a:p>
          </p:txBody>
        </p:sp>
      </p:grpSp>
      <p:grpSp>
        <p:nvGrpSpPr>
          <p:cNvPr id="213" name="Group 212"/>
          <p:cNvGrpSpPr/>
          <p:nvPr/>
        </p:nvGrpSpPr>
        <p:grpSpPr>
          <a:xfrm>
            <a:off x="5055900" y="3351560"/>
            <a:ext cx="3657875" cy="1879016"/>
            <a:chOff x="210361" y="2883236"/>
            <a:chExt cx="2620458" cy="1346105"/>
          </a:xfrm>
          <a:solidFill>
            <a:schemeClr val="accent4"/>
          </a:solidFill>
        </p:grpSpPr>
        <p:sp>
          <p:nvSpPr>
            <p:cNvPr id="214" name="Oval 213"/>
            <p:cNvSpPr>
              <a:spLocks/>
            </p:cNvSpPr>
            <p:nvPr/>
          </p:nvSpPr>
          <p:spPr>
            <a:xfrm>
              <a:off x="210361" y="3036548"/>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NA</a:t>
              </a:r>
            </a:p>
          </p:txBody>
        </p:sp>
        <p:sp>
          <p:nvSpPr>
            <p:cNvPr id="215" name="Oval 214"/>
            <p:cNvSpPr>
              <a:spLocks/>
            </p:cNvSpPr>
            <p:nvPr/>
          </p:nvSpPr>
          <p:spPr>
            <a:xfrm>
              <a:off x="1266613" y="2883236"/>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EU</a:t>
              </a:r>
            </a:p>
          </p:txBody>
        </p:sp>
        <p:sp>
          <p:nvSpPr>
            <p:cNvPr id="216" name="Oval 215"/>
            <p:cNvSpPr>
              <a:spLocks/>
            </p:cNvSpPr>
            <p:nvPr/>
          </p:nvSpPr>
          <p:spPr>
            <a:xfrm>
              <a:off x="492697" y="4002657"/>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LA</a:t>
              </a:r>
            </a:p>
          </p:txBody>
        </p:sp>
        <p:sp>
          <p:nvSpPr>
            <p:cNvPr id="217" name="Oval 216"/>
            <p:cNvSpPr>
              <a:spLocks/>
            </p:cNvSpPr>
            <p:nvPr/>
          </p:nvSpPr>
          <p:spPr>
            <a:xfrm>
              <a:off x="1546059" y="3313458"/>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ME</a:t>
              </a:r>
            </a:p>
          </p:txBody>
        </p:sp>
        <p:sp>
          <p:nvSpPr>
            <p:cNvPr id="218" name="Oval 217"/>
            <p:cNvSpPr>
              <a:spLocks/>
            </p:cNvSpPr>
            <p:nvPr/>
          </p:nvSpPr>
          <p:spPr>
            <a:xfrm>
              <a:off x="1369124" y="3724553"/>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AF</a:t>
              </a:r>
            </a:p>
          </p:txBody>
        </p:sp>
        <p:sp>
          <p:nvSpPr>
            <p:cNvPr id="219" name="Oval 218"/>
            <p:cNvSpPr>
              <a:spLocks/>
            </p:cNvSpPr>
            <p:nvPr/>
          </p:nvSpPr>
          <p:spPr>
            <a:xfrm>
              <a:off x="2125905" y="3168153"/>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AS</a:t>
              </a:r>
            </a:p>
          </p:txBody>
        </p:sp>
        <p:sp>
          <p:nvSpPr>
            <p:cNvPr id="220" name="Oval 219"/>
            <p:cNvSpPr>
              <a:spLocks/>
            </p:cNvSpPr>
            <p:nvPr/>
          </p:nvSpPr>
          <p:spPr>
            <a:xfrm>
              <a:off x="2604135" y="3802635"/>
              <a:ext cx="226684" cy="22668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20" b="1" dirty="0">
                  <a:solidFill>
                    <a:schemeClr val="bg1"/>
                  </a:solidFill>
                </a:rPr>
                <a:t>OC</a:t>
              </a:r>
            </a:p>
          </p:txBody>
        </p:sp>
      </p:grpSp>
      <p:sp>
        <p:nvSpPr>
          <p:cNvPr id="224" name="McK 5. Source"/>
          <p:cNvSpPr>
            <a:spLocks noChangeArrowheads="1"/>
          </p:cNvSpPr>
          <p:nvPr/>
        </p:nvSpPr>
        <p:spPr bwMode="auto">
          <a:xfrm>
            <a:off x="121750" y="6564117"/>
            <a:ext cx="7002157" cy="16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21975" indent="-621975" defTabSz="913526">
              <a:tabLst>
                <a:tab pos="625214" algn="l"/>
              </a:tabLst>
            </a:pPr>
            <a:r>
              <a:rPr lang="en-US" sz="1020" b="1" dirty="0"/>
              <a:t>SOURCE: TeleGeography; McKinsey Global Institute analysis 2016</a:t>
            </a:r>
          </a:p>
        </p:txBody>
      </p:sp>
    </p:spTree>
    <p:extLst>
      <p:ext uri="{BB962C8B-B14F-4D97-AF65-F5344CB8AC3E}">
        <p14:creationId xmlns:p14="http://schemas.microsoft.com/office/powerpoint/2010/main" val="1146026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0" y="1189038"/>
            <a:ext cx="4591050" cy="868362"/>
          </a:xfrm>
          <a:solidFill>
            <a:schemeClr val="tx1"/>
          </a:solidFill>
        </p:spPr>
        <p:txBody>
          <a:bodyPr>
            <a:normAutofit lnSpcReduction="10000"/>
          </a:bodyPr>
          <a:lstStyle/>
          <a:p>
            <a:pPr algn="ctr"/>
            <a:r>
              <a:rPr lang="en-US" dirty="0">
                <a:solidFill>
                  <a:srgbClr val="FFFF00"/>
                </a:solidFill>
              </a:rPr>
              <a:t>Data Traffic (PB/month) </a:t>
            </a:r>
          </a:p>
          <a:p>
            <a:pPr algn="ctr"/>
            <a:r>
              <a:rPr lang="en-US" dirty="0">
                <a:solidFill>
                  <a:srgbClr val="FFFF00"/>
                </a:solidFill>
              </a:rPr>
              <a:t>of Smartphones in 2016</a:t>
            </a:r>
          </a:p>
        </p:txBody>
      </p:sp>
      <p:pic>
        <p:nvPicPr>
          <p:cNvPr id="1027" name="Picture 3"/>
          <p:cNvPicPr>
            <a:picLocks noGrp="1" noChangeAspect="1" noChangeArrowheads="1"/>
          </p:cNvPicPr>
          <p:nvPr>
            <p:ph sz="half" idx="2"/>
          </p:nvPr>
        </p:nvPicPr>
        <p:blipFill>
          <a:blip r:embed="rId2"/>
          <a:stretch>
            <a:fillRect/>
          </a:stretch>
        </p:blipFill>
        <p:spPr bwMode="auto">
          <a:xfrm>
            <a:off x="4648200" y="2036043"/>
            <a:ext cx="4495800" cy="4364757"/>
          </a:xfrm>
          <a:prstGeom prst="rect">
            <a:avLst/>
          </a:prstGeom>
          <a:noFill/>
          <a:ln w="9525">
            <a:solidFill>
              <a:schemeClr val="tx1"/>
            </a:solidFill>
            <a:miter lim="800000"/>
            <a:headEnd/>
            <a:tailEnd/>
          </a:ln>
          <a:effectLst/>
        </p:spPr>
      </p:pic>
      <p:sp>
        <p:nvSpPr>
          <p:cNvPr id="10" name="Text Placeholder 9"/>
          <p:cNvSpPr>
            <a:spLocks noGrp="1"/>
          </p:cNvSpPr>
          <p:nvPr>
            <p:ph type="body" sz="quarter" idx="3"/>
          </p:nvPr>
        </p:nvSpPr>
        <p:spPr>
          <a:xfrm>
            <a:off x="4645025" y="1189038"/>
            <a:ext cx="4498975" cy="868362"/>
          </a:xfrm>
          <a:solidFill>
            <a:schemeClr val="tx1"/>
          </a:solidFill>
        </p:spPr>
        <p:txBody>
          <a:bodyPr>
            <a:normAutofit lnSpcReduction="10000"/>
          </a:bodyPr>
          <a:lstStyle/>
          <a:p>
            <a:pPr algn="ctr"/>
            <a:r>
              <a:rPr lang="en-US" dirty="0">
                <a:solidFill>
                  <a:srgbClr val="FFFF00"/>
                </a:solidFill>
              </a:rPr>
              <a:t>Data Traffic (PB/month) </a:t>
            </a:r>
          </a:p>
          <a:p>
            <a:pPr algn="ctr"/>
            <a:r>
              <a:rPr lang="en-US" dirty="0">
                <a:solidFill>
                  <a:srgbClr val="FFFF00"/>
                </a:solidFill>
              </a:rPr>
              <a:t>of Smartphones in 2022</a:t>
            </a:r>
          </a:p>
        </p:txBody>
      </p:sp>
      <p:sp>
        <p:nvSpPr>
          <p:cNvPr id="12" name="Rectangle 11"/>
          <p:cNvSpPr/>
          <p:nvPr/>
        </p:nvSpPr>
        <p:spPr>
          <a:xfrm>
            <a:off x="7233470" y="4645968"/>
            <a:ext cx="538930" cy="230832"/>
          </a:xfrm>
          <a:prstGeom prst="rect">
            <a:avLst/>
          </a:prstGeom>
        </p:spPr>
        <p:txBody>
          <a:bodyPr wrap="none">
            <a:spAutoFit/>
          </a:bodyPr>
          <a:lstStyle/>
          <a:p>
            <a:r>
              <a:rPr lang="en-US" sz="900" dirty="0"/>
              <a:t>(44.7%)</a:t>
            </a:r>
          </a:p>
        </p:txBody>
      </p:sp>
      <p:pic>
        <p:nvPicPr>
          <p:cNvPr id="1028" name="Picture 4"/>
          <p:cNvPicPr>
            <a:picLocks noChangeAspect="1" noChangeArrowheads="1"/>
          </p:cNvPicPr>
          <p:nvPr/>
        </p:nvPicPr>
        <p:blipFill>
          <a:blip r:embed="rId3"/>
          <a:srcRect/>
          <a:stretch>
            <a:fillRect/>
          </a:stretch>
        </p:blipFill>
        <p:spPr bwMode="auto">
          <a:xfrm>
            <a:off x="0" y="2060353"/>
            <a:ext cx="4591050" cy="4340447"/>
          </a:xfrm>
          <a:prstGeom prst="rect">
            <a:avLst/>
          </a:prstGeom>
          <a:noFill/>
          <a:ln w="9525">
            <a:solidFill>
              <a:schemeClr val="tx1"/>
            </a:solidFill>
            <a:miter lim="800000"/>
            <a:headEnd/>
            <a:tailEnd/>
          </a:ln>
          <a:effectLst/>
        </p:spPr>
      </p:pic>
      <p:sp>
        <p:nvSpPr>
          <p:cNvPr id="14" name="Rectangle 13"/>
          <p:cNvSpPr/>
          <p:nvPr/>
        </p:nvSpPr>
        <p:spPr>
          <a:xfrm>
            <a:off x="1981200" y="4722168"/>
            <a:ext cx="538930" cy="230832"/>
          </a:xfrm>
          <a:prstGeom prst="rect">
            <a:avLst/>
          </a:prstGeom>
        </p:spPr>
        <p:txBody>
          <a:bodyPr wrap="none">
            <a:spAutoFit/>
          </a:bodyPr>
          <a:lstStyle/>
          <a:p>
            <a:r>
              <a:rPr lang="en-US" sz="900" dirty="0"/>
              <a:t>(43.2%)</a:t>
            </a:r>
          </a:p>
        </p:txBody>
      </p:sp>
      <p:sp>
        <p:nvSpPr>
          <p:cNvPr id="15" name="Rectangle 14"/>
          <p:cNvSpPr/>
          <p:nvPr/>
        </p:nvSpPr>
        <p:spPr>
          <a:xfrm>
            <a:off x="0" y="6550223"/>
            <a:ext cx="3962400" cy="307777"/>
          </a:xfrm>
          <a:prstGeom prst="rect">
            <a:avLst/>
          </a:prstGeom>
          <a:solidFill>
            <a:srgbClr val="FFFF00"/>
          </a:solidFill>
        </p:spPr>
        <p:txBody>
          <a:bodyPr wrap="square">
            <a:spAutoFit/>
          </a:bodyPr>
          <a:lstStyle/>
          <a:p>
            <a:r>
              <a:rPr lang="en-US" sz="1400" b="1" dirty="0"/>
              <a:t>Source: Ericsson Mobility Report. November 2016</a:t>
            </a:r>
          </a:p>
        </p:txBody>
      </p:sp>
      <p:sp>
        <p:nvSpPr>
          <p:cNvPr id="17" name="Title 2"/>
          <p:cNvSpPr>
            <a:spLocks noGrp="1"/>
          </p:cNvSpPr>
          <p:nvPr>
            <p:ph type="title"/>
          </p:nvPr>
        </p:nvSpPr>
        <p:spPr>
          <a:xfrm>
            <a:off x="0" y="-1"/>
            <a:ext cx="9144000" cy="1186085"/>
          </a:xfrm>
          <a:solidFill>
            <a:srgbClr val="FFFF00"/>
          </a:solidFill>
        </p:spPr>
        <p:txBody>
          <a:bodyPr>
            <a:normAutofit fontScale="90000"/>
          </a:bodyPr>
          <a:lstStyle/>
          <a:p>
            <a:r>
              <a:rPr lang="en-US" b="1" dirty="0"/>
              <a:t>10X growth of smartphone data in APAC </a:t>
            </a:r>
            <a:br>
              <a:rPr lang="en-US" b="1" dirty="0"/>
            </a:br>
            <a:r>
              <a:rPr lang="en-US" b="1" dirty="0"/>
              <a:t>(APAC and NAM entered Exabyte era)</a:t>
            </a:r>
          </a:p>
        </p:txBody>
      </p:sp>
      <p:sp>
        <p:nvSpPr>
          <p:cNvPr id="2" name="Rectangle 1"/>
          <p:cNvSpPr/>
          <p:nvPr/>
        </p:nvSpPr>
        <p:spPr>
          <a:xfrm>
            <a:off x="4495800" y="6519446"/>
            <a:ext cx="4629150" cy="338554"/>
          </a:xfrm>
          <a:prstGeom prst="rect">
            <a:avLst/>
          </a:prstGeom>
          <a:solidFill>
            <a:srgbClr val="FFFF00"/>
          </a:solidFill>
        </p:spPr>
        <p:txBody>
          <a:bodyPr wrap="square">
            <a:spAutoFit/>
          </a:bodyPr>
          <a:lstStyle/>
          <a:p>
            <a:pPr algn="r"/>
            <a:r>
              <a:rPr lang="en-US" sz="1600" b="1" dirty="0"/>
              <a:t>Note: 1 Petabyte is 1,000 Terabytes or 250,000 DVDs</a:t>
            </a:r>
          </a:p>
        </p:txBody>
      </p:sp>
      <p:sp>
        <p:nvSpPr>
          <p:cNvPr id="3" name="Oval 2"/>
          <p:cNvSpPr/>
          <p:nvPr/>
        </p:nvSpPr>
        <p:spPr>
          <a:xfrm>
            <a:off x="1524000" y="5715000"/>
            <a:ext cx="59055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772400" y="5562600"/>
            <a:ext cx="609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cxnSpLocks/>
          </p:cNvCxnSpPr>
          <p:nvPr/>
        </p:nvCxnSpPr>
        <p:spPr>
          <a:xfrm>
            <a:off x="2114550" y="5867400"/>
            <a:ext cx="565785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873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143000"/>
          </a:xfrm>
          <a:solidFill>
            <a:srgbClr val="FFFF00"/>
          </a:solidFill>
        </p:spPr>
        <p:txBody>
          <a:bodyPr>
            <a:normAutofit fontScale="90000"/>
          </a:bodyPr>
          <a:lstStyle/>
          <a:p>
            <a:r>
              <a:rPr lang="en-US" b="1" dirty="0"/>
              <a:t>Top 10 countries by projected new subscribers (Millions), 2016-2020</a:t>
            </a:r>
            <a:endParaRPr lang="en-US" b="1" dirty="0"/>
          </a:p>
        </p:txBody>
      </p:sp>
      <p:pic>
        <p:nvPicPr>
          <p:cNvPr id="8" name="Picture 7"/>
          <p:cNvPicPr>
            <a:picLocks noChangeAspect="1"/>
          </p:cNvPicPr>
          <p:nvPr/>
        </p:nvPicPr>
        <p:blipFill>
          <a:blip r:embed="rId2"/>
          <a:stretch>
            <a:fillRect/>
          </a:stretch>
        </p:blipFill>
        <p:spPr>
          <a:xfrm>
            <a:off x="523875" y="1200150"/>
            <a:ext cx="8096250" cy="5657850"/>
          </a:xfrm>
          <a:prstGeom prst="rect">
            <a:avLst/>
          </a:prstGeom>
        </p:spPr>
      </p:pic>
      <p:sp>
        <p:nvSpPr>
          <p:cNvPr id="10" name="Rectangle 9"/>
          <p:cNvSpPr/>
          <p:nvPr/>
        </p:nvSpPr>
        <p:spPr>
          <a:xfrm>
            <a:off x="3047999" y="1334869"/>
            <a:ext cx="5257801" cy="646331"/>
          </a:xfrm>
          <a:prstGeom prst="rect">
            <a:avLst/>
          </a:prstGeom>
        </p:spPr>
        <p:txBody>
          <a:bodyPr wrap="square">
            <a:spAutoFit/>
          </a:bodyPr>
          <a:lstStyle/>
          <a:p>
            <a:pPr algn="r"/>
            <a:r>
              <a:rPr lang="en-US" b="1" dirty="0">
                <a:latin typeface="GothamNarrow-Light"/>
              </a:rPr>
              <a:t>“Ten countries will account for 72% of growth in new mobile subscribers worldwide,” </a:t>
            </a:r>
            <a:r>
              <a:rPr lang="en-US" b="1" dirty="0">
                <a:latin typeface="Gotham-Light"/>
              </a:rPr>
              <a:t>GSMA Intelligence.</a:t>
            </a:r>
            <a:endParaRPr lang="en-US" b="1" dirty="0"/>
          </a:p>
        </p:txBody>
      </p:sp>
    </p:spTree>
    <p:extLst>
      <p:ext uri="{BB962C8B-B14F-4D97-AF65-F5344CB8AC3E}">
        <p14:creationId xmlns:p14="http://schemas.microsoft.com/office/powerpoint/2010/main" val="881315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p:spPr>
        <p:txBody>
          <a:bodyPr>
            <a:normAutofit fontScale="90000"/>
          </a:bodyPr>
          <a:lstStyle/>
          <a:p>
            <a:r>
              <a:rPr lang="en-US" b="1" dirty="0"/>
              <a:t>“Akamai state of the Internet Q2 2016”</a:t>
            </a:r>
            <a:br>
              <a:rPr lang="en-US" b="1" dirty="0"/>
            </a:br>
            <a:r>
              <a:rPr lang="en-US" b="1" dirty="0"/>
              <a:t>Broadband fest and famine in Asia Pacific</a:t>
            </a:r>
          </a:p>
        </p:txBody>
      </p:sp>
      <p:graphicFrame>
        <p:nvGraphicFramePr>
          <p:cNvPr id="7" name="Chart 6">
            <a:extLst>
              <a:ext uri="{FF2B5EF4-FFF2-40B4-BE49-F238E27FC236}">
                <a16:creationId xmlns:a16="http://schemas.microsoft.com/office/drawing/2014/main" id="{00000000-0008-0000-0000-000005000000}"/>
              </a:ext>
            </a:extLst>
          </p:cNvPr>
          <p:cNvGraphicFramePr>
            <a:graphicFrameLocks/>
          </p:cNvGraphicFramePr>
          <p:nvPr>
            <p:extLst/>
          </p:nvPr>
        </p:nvGraphicFramePr>
        <p:xfrm>
          <a:off x="17585" y="11430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00000000-0008-0000-0000-000002000000}"/>
              </a:ext>
            </a:extLst>
          </p:cNvPr>
          <p:cNvGraphicFramePr>
            <a:graphicFrameLocks/>
          </p:cNvGraphicFramePr>
          <p:nvPr>
            <p:extLst/>
          </p:nvPr>
        </p:nvGraphicFramePr>
        <p:xfrm>
          <a:off x="4542106" y="11430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0000000-0008-0000-0000-000003000000}"/>
              </a:ext>
            </a:extLst>
          </p:cNvPr>
          <p:cNvGraphicFramePr>
            <a:graphicFrameLocks/>
          </p:cNvGraphicFramePr>
          <p:nvPr>
            <p:extLst/>
          </p:nvPr>
        </p:nvGraphicFramePr>
        <p:xfrm>
          <a:off x="21102" y="4104249"/>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00000000-0008-0000-0000-000004000000}"/>
              </a:ext>
            </a:extLst>
          </p:cNvPr>
          <p:cNvGraphicFramePr>
            <a:graphicFrameLocks/>
          </p:cNvGraphicFramePr>
          <p:nvPr>
            <p:extLst/>
          </p:nvPr>
        </p:nvGraphicFramePr>
        <p:xfrm>
          <a:off x="4542106" y="4104249"/>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1838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9" grpId="0">
        <p:bldAsOne/>
      </p:bldGraphic>
      <p:bldGraphic spid="1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9400"/>
            <a:ext cx="9144000" cy="1143000"/>
          </a:xfrm>
          <a:solidFill>
            <a:srgbClr val="FFFF00"/>
          </a:solidFill>
        </p:spPr>
        <p:txBody>
          <a:bodyPr/>
          <a:lstStyle/>
          <a:p>
            <a:r>
              <a:rPr lang="en-US" b="1" dirty="0"/>
              <a:t>The tale of two continents</a:t>
            </a:r>
          </a:p>
        </p:txBody>
      </p:sp>
      <p:graphicFrame>
        <p:nvGraphicFramePr>
          <p:cNvPr id="4" name="Chart 3">
            <a:extLst/>
          </p:cNvPr>
          <p:cNvGraphicFramePr>
            <a:graphicFrameLocks/>
          </p:cNvGraphicFramePr>
          <p:nvPr>
            <p:extLst>
              <p:ext uri="{D42A27DB-BD31-4B8C-83A1-F6EECF244321}">
                <p14:modId xmlns:p14="http://schemas.microsoft.com/office/powerpoint/2010/main" val="718607934"/>
              </p:ext>
            </p:extLst>
          </p:nvPr>
        </p:nvGraphicFramePr>
        <p:xfrm>
          <a:off x="17584" y="0"/>
          <a:ext cx="9126415"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1673293495"/>
              </p:ext>
            </p:extLst>
          </p:nvPr>
        </p:nvGraphicFramePr>
        <p:xfrm>
          <a:off x="-1" y="4114800"/>
          <a:ext cx="9143999"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15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p:spPr>
        <p:txBody>
          <a:bodyPr>
            <a:normAutofit fontScale="90000"/>
          </a:bodyPr>
          <a:lstStyle/>
          <a:p>
            <a:r>
              <a:rPr lang="en-US" b="1" dirty="0"/>
              <a:t>Technology (Airbus A380 and Boeing 777) has redefined air connectivity and region</a:t>
            </a:r>
          </a:p>
        </p:txBody>
      </p:sp>
      <p:pic>
        <p:nvPicPr>
          <p:cNvPr id="37890" name="Picture 2"/>
          <p:cNvPicPr>
            <a:picLocks noChangeAspect="1" noChangeArrowheads="1"/>
          </p:cNvPicPr>
          <p:nvPr/>
        </p:nvPicPr>
        <p:blipFill>
          <a:blip r:embed="rId2"/>
          <a:srcRect/>
          <a:stretch>
            <a:fillRect/>
          </a:stretch>
        </p:blipFill>
        <p:spPr bwMode="auto">
          <a:xfrm>
            <a:off x="1" y="1143000"/>
            <a:ext cx="9144000" cy="4414586"/>
          </a:xfrm>
          <a:prstGeom prst="rect">
            <a:avLst/>
          </a:prstGeom>
          <a:noFill/>
          <a:ln w="9525">
            <a:noFill/>
            <a:miter lim="800000"/>
            <a:headEnd/>
            <a:tailEnd/>
          </a:ln>
          <a:effectLst/>
        </p:spPr>
      </p:pic>
      <p:sp>
        <p:nvSpPr>
          <p:cNvPr id="4" name="Rectangle 3"/>
          <p:cNvSpPr/>
          <p:nvPr/>
        </p:nvSpPr>
        <p:spPr>
          <a:xfrm>
            <a:off x="0" y="6211669"/>
            <a:ext cx="9144000" cy="646331"/>
          </a:xfrm>
          <a:prstGeom prst="rect">
            <a:avLst/>
          </a:prstGeom>
          <a:solidFill>
            <a:srgbClr val="FFFF00"/>
          </a:solidFill>
        </p:spPr>
        <p:txBody>
          <a:bodyPr wrap="square">
            <a:spAutoFit/>
          </a:bodyPr>
          <a:lstStyle/>
          <a:p>
            <a:r>
              <a:rPr lang="en-US" b="1" dirty="0"/>
              <a:t>Source: </a:t>
            </a:r>
            <a:r>
              <a:rPr lang="en-US" b="1" i="1" dirty="0"/>
              <a:t>Emirates’ response to claims raised about state-owned airlines in Qatar and the United Arab Emirates.</a:t>
            </a:r>
            <a:r>
              <a:rPr lang="en-US" b="1" dirty="0"/>
              <a:t> June 29, 2015.</a:t>
            </a:r>
          </a:p>
        </p:txBody>
      </p:sp>
      <p:sp>
        <p:nvSpPr>
          <p:cNvPr id="7" name="Down Arrow 6"/>
          <p:cNvSpPr/>
          <p:nvPr/>
        </p:nvSpPr>
        <p:spPr>
          <a:xfrm>
            <a:off x="7239000" y="1905000"/>
            <a:ext cx="381000" cy="9144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5257800" y="3505200"/>
            <a:ext cx="381000" cy="914400"/>
          </a:xfrm>
          <a:prstGeom prst="downArrow">
            <a:avLst/>
          </a:prstGeom>
          <a:solidFill>
            <a:srgbClr val="FFFF00"/>
          </a:solidFill>
          <a:ln>
            <a:solidFill>
              <a:schemeClr val="tx1"/>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 y="4267200"/>
            <a:ext cx="5156084" cy="1952409"/>
          </a:xfrm>
          <a:prstGeom prst="rect">
            <a:avLst/>
          </a:prstGeom>
        </p:spPr>
      </p:pic>
      <p:sp>
        <p:nvSpPr>
          <p:cNvPr id="8" name="Rectangle 7"/>
          <p:cNvSpPr/>
          <p:nvPr/>
        </p:nvSpPr>
        <p:spPr>
          <a:xfrm>
            <a:off x="4267200" y="4355068"/>
            <a:ext cx="2488886" cy="369332"/>
          </a:xfrm>
          <a:prstGeom prst="rect">
            <a:avLst/>
          </a:prstGeom>
          <a:solidFill>
            <a:srgbClr val="FFFF00"/>
          </a:solidFill>
          <a:ln>
            <a:solidFill>
              <a:schemeClr val="tx1"/>
            </a:solidFill>
          </a:ln>
        </p:spPr>
        <p:txBody>
          <a:bodyPr wrap="none">
            <a:spAutoFit/>
          </a:bodyPr>
          <a:lstStyle/>
          <a:p>
            <a:r>
              <a:rPr lang="en-US" b="1" dirty="0"/>
              <a:t>White-collared migrants</a:t>
            </a:r>
          </a:p>
        </p:txBody>
      </p:sp>
      <p:sp>
        <p:nvSpPr>
          <p:cNvPr id="6" name="Rectangle 5"/>
          <p:cNvSpPr/>
          <p:nvPr/>
        </p:nvSpPr>
        <p:spPr>
          <a:xfrm>
            <a:off x="6553200" y="1535668"/>
            <a:ext cx="1761444" cy="369332"/>
          </a:xfrm>
          <a:prstGeom prst="rect">
            <a:avLst/>
          </a:prstGeom>
          <a:solidFill>
            <a:srgbClr val="FFFF00"/>
          </a:solidFill>
          <a:ln>
            <a:solidFill>
              <a:schemeClr val="tx1"/>
            </a:solidFill>
          </a:ln>
        </p:spPr>
        <p:txBody>
          <a:bodyPr wrap="none">
            <a:spAutoFit/>
          </a:bodyPr>
          <a:lstStyle/>
          <a:p>
            <a:r>
              <a:rPr lang="en-US" b="1" dirty="0"/>
              <a:t>Migrant workers</a:t>
            </a:r>
          </a:p>
        </p:txBody>
      </p:sp>
    </p:spTree>
    <p:extLst>
      <p:ext uri="{BB962C8B-B14F-4D97-AF65-F5344CB8AC3E}">
        <p14:creationId xmlns:p14="http://schemas.microsoft.com/office/powerpoint/2010/main" val="2168655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p:spPr>
        <p:txBody>
          <a:bodyPr>
            <a:noAutofit/>
          </a:bodyPr>
          <a:lstStyle/>
          <a:p>
            <a:r>
              <a:rPr lang="en-US" sz="3600" b="1" dirty="0"/>
              <a:t>TeleGeography: Median Monthly 10 GigE </a:t>
            </a:r>
            <a:br>
              <a:rPr lang="en-US" sz="3600" b="1" dirty="0"/>
            </a:br>
            <a:r>
              <a:rPr lang="en-US" sz="3600" b="1" dirty="0"/>
              <a:t>IP Transit Prices (per </a:t>
            </a:r>
            <a:r>
              <a:rPr lang="en-US" sz="3600" b="1" dirty="0" err="1"/>
              <a:t>Mbps</a:t>
            </a:r>
            <a:r>
              <a:rPr lang="en-US" sz="3600" b="1" dirty="0"/>
              <a:t> per month in 2016)</a:t>
            </a:r>
          </a:p>
        </p:txBody>
      </p:sp>
      <p:graphicFrame>
        <p:nvGraphicFramePr>
          <p:cNvPr id="4" name="Chart 3">
            <a:extLst>
              <a:ext uri="{FF2B5EF4-FFF2-40B4-BE49-F238E27FC236}">
                <a16:creationId xmlns:a16="http://schemas.microsoft.com/office/drawing/2014/main" id="{2852E444-4044-428C-8557-6DCA5B6D0799}"/>
              </a:ext>
            </a:extLst>
          </p:cNvPr>
          <p:cNvGraphicFramePr>
            <a:graphicFrameLocks/>
          </p:cNvGraphicFramePr>
          <p:nvPr>
            <p:extLst>
              <p:ext uri="{D42A27DB-BD31-4B8C-83A1-F6EECF244321}">
                <p14:modId xmlns:p14="http://schemas.microsoft.com/office/powerpoint/2010/main" val="204495208"/>
              </p:ext>
            </p:extLst>
          </p:nvPr>
        </p:nvGraphicFramePr>
        <p:xfrm>
          <a:off x="0" y="1143000"/>
          <a:ext cx="9144000" cy="5715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3562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2-09 at 4.22.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199"/>
            <a:ext cx="9113982" cy="6019801"/>
          </a:xfrm>
          <a:prstGeom prst="rect">
            <a:avLst/>
          </a:prstGeom>
        </p:spPr>
      </p:pic>
      <p:sp>
        <p:nvSpPr>
          <p:cNvPr id="2" name="Title 1"/>
          <p:cNvSpPr>
            <a:spLocks noGrp="1"/>
          </p:cNvSpPr>
          <p:nvPr>
            <p:ph type="title"/>
          </p:nvPr>
        </p:nvSpPr>
        <p:spPr>
          <a:xfrm>
            <a:off x="0" y="0"/>
            <a:ext cx="9144000" cy="838200"/>
          </a:xfrm>
          <a:solidFill>
            <a:srgbClr val="FFFF00"/>
          </a:solidFill>
        </p:spPr>
        <p:txBody>
          <a:bodyPr>
            <a:normAutofit fontScale="90000"/>
          </a:bodyPr>
          <a:lstStyle/>
          <a:p>
            <a:pPr>
              <a:defRPr/>
            </a:pPr>
            <a:r>
              <a:rPr lang="en-US" b="1" dirty="0"/>
              <a:t>Competition is critical to transport costs</a:t>
            </a:r>
          </a:p>
        </p:txBody>
      </p:sp>
      <p:sp>
        <p:nvSpPr>
          <p:cNvPr id="7" name="TextBox 4"/>
          <p:cNvSpPr txBox="1">
            <a:spLocks noChangeArrowheads="1"/>
          </p:cNvSpPr>
          <p:nvPr/>
        </p:nvSpPr>
        <p:spPr bwMode="auto">
          <a:xfrm>
            <a:off x="1476756" y="838200"/>
            <a:ext cx="63770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dirty="0">
                <a:latin typeface="Helvetica" charset="0"/>
                <a:cs typeface="Helvetica" charset="0"/>
              </a:rPr>
              <a:t>Median Lease Price, 10 Gbps wavelength, Q4 2015.</a:t>
            </a:r>
          </a:p>
        </p:txBody>
      </p:sp>
      <p:sp>
        <p:nvSpPr>
          <p:cNvPr id="3" name="Rectangle 2"/>
          <p:cNvSpPr/>
          <p:nvPr/>
        </p:nvSpPr>
        <p:spPr>
          <a:xfrm>
            <a:off x="0" y="6488668"/>
            <a:ext cx="5701689" cy="369332"/>
          </a:xfrm>
          <a:prstGeom prst="rect">
            <a:avLst/>
          </a:prstGeom>
          <a:solidFill>
            <a:srgbClr val="FFFF00"/>
          </a:solidFill>
        </p:spPr>
        <p:txBody>
          <a:bodyPr wrap="none">
            <a:spAutoFit/>
          </a:bodyPr>
          <a:lstStyle/>
          <a:p>
            <a:r>
              <a:rPr lang="en-US" b="1" dirty="0"/>
              <a:t>Courtesy: Cody Williams, TeleGeography @ APRICOT 2016</a:t>
            </a:r>
          </a:p>
        </p:txBody>
      </p:sp>
    </p:spTree>
    <p:extLst>
      <p:ext uri="{BB962C8B-B14F-4D97-AF65-F5344CB8AC3E}">
        <p14:creationId xmlns:p14="http://schemas.microsoft.com/office/powerpoint/2010/main" val="4069707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p:spPr>
        <p:txBody>
          <a:bodyPr>
            <a:normAutofit fontScale="90000"/>
          </a:bodyPr>
          <a:lstStyle/>
          <a:p>
            <a:r>
              <a:rPr lang="en-US" b="1" dirty="0"/>
              <a:t>Cox’s Bazar is India’s third gateway. </a:t>
            </a:r>
            <a:r>
              <a:rPr lang="en-US" b="1" dirty="0" err="1"/>
              <a:t>Kuakata</a:t>
            </a:r>
            <a:r>
              <a:rPr lang="en-US" b="1" dirty="0"/>
              <a:t> is next: </a:t>
            </a:r>
            <a:r>
              <a:rPr lang="en-US" b="1" dirty="0">
                <a:hlinkClick r:id="rId2"/>
              </a:rPr>
              <a:t>The report</a:t>
            </a:r>
            <a:endParaRPr lang="en-US" dirty="0"/>
          </a:p>
        </p:txBody>
      </p:sp>
      <p:pic>
        <p:nvPicPr>
          <p:cNvPr id="32770" name="Picture 2" descr="http://lirneasia.net/wp-content/uploads/2016/05/BSCCL-BSNL.jpg"/>
          <p:cNvPicPr>
            <a:picLocks noChangeAspect="1" noChangeArrowheads="1"/>
          </p:cNvPicPr>
          <p:nvPr/>
        </p:nvPicPr>
        <p:blipFill>
          <a:blip r:embed="rId3"/>
          <a:srcRect/>
          <a:stretch>
            <a:fillRect/>
          </a:stretch>
        </p:blipFill>
        <p:spPr bwMode="auto">
          <a:xfrm>
            <a:off x="1143000" y="1143000"/>
            <a:ext cx="6667500" cy="5715000"/>
          </a:xfrm>
          <a:prstGeom prst="rect">
            <a:avLst/>
          </a:prstGeom>
          <a:noFill/>
        </p:spPr>
      </p:pic>
      <p:sp>
        <p:nvSpPr>
          <p:cNvPr id="5" name="Rectangle 4"/>
          <p:cNvSpPr/>
          <p:nvPr/>
        </p:nvSpPr>
        <p:spPr>
          <a:xfrm>
            <a:off x="0" y="6488668"/>
            <a:ext cx="2794163" cy="369332"/>
          </a:xfrm>
          <a:prstGeom prst="rect">
            <a:avLst/>
          </a:prstGeom>
        </p:spPr>
        <p:txBody>
          <a:bodyPr wrap="none">
            <a:spAutoFit/>
          </a:bodyPr>
          <a:lstStyle/>
          <a:p>
            <a:r>
              <a:rPr lang="en-US" b="1" dirty="0"/>
              <a:t>Source: </a:t>
            </a:r>
            <a:r>
              <a:rPr lang="en-US" b="1" dirty="0">
                <a:hlinkClick r:id="rId4"/>
              </a:rPr>
              <a:t>Doug </a:t>
            </a:r>
            <a:r>
              <a:rPr lang="en-US" b="1" dirty="0" err="1">
                <a:hlinkClick r:id="rId4"/>
              </a:rPr>
              <a:t>Madory</a:t>
            </a:r>
            <a:r>
              <a:rPr lang="en-US" b="1" dirty="0">
                <a:hlinkClick r:id="rId4"/>
              </a:rPr>
              <a:t>, </a:t>
            </a:r>
            <a:r>
              <a:rPr lang="en-US" b="1" dirty="0" err="1">
                <a:hlinkClick r:id="rId4"/>
              </a:rPr>
              <a:t>Dyn</a:t>
            </a:r>
            <a:r>
              <a:rPr lang="en-US" b="1" dirty="0">
                <a:hlinkClick r:id="rId4"/>
              </a:rPr>
              <a:t>.</a:t>
            </a:r>
            <a:endParaRPr lang="en-US" b="1" dirty="0"/>
          </a:p>
        </p:txBody>
      </p:sp>
    </p:spTree>
    <p:extLst>
      <p:ext uri="{BB962C8B-B14F-4D97-AF65-F5344CB8AC3E}">
        <p14:creationId xmlns:p14="http://schemas.microsoft.com/office/powerpoint/2010/main" val="1451005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orth_america"/>
          <p:cNvPicPr>
            <a:picLocks noChangeAspect="1" noChangeArrowheads="1"/>
          </p:cNvPicPr>
          <p:nvPr/>
        </p:nvPicPr>
        <p:blipFill>
          <a:blip r:embed="rId2" cstate="print"/>
          <a:srcRect/>
          <a:stretch>
            <a:fillRect/>
          </a:stretch>
        </p:blipFill>
        <p:spPr bwMode="auto">
          <a:xfrm>
            <a:off x="0" y="787400"/>
            <a:ext cx="4392160" cy="3351213"/>
          </a:xfrm>
          <a:prstGeom prst="rect">
            <a:avLst/>
          </a:prstGeom>
          <a:noFill/>
          <a:ln w="9525">
            <a:noFill/>
            <a:miter lim="800000"/>
            <a:headEnd/>
            <a:tailEnd/>
          </a:ln>
        </p:spPr>
      </p:pic>
      <p:pic>
        <p:nvPicPr>
          <p:cNvPr id="15363" name="Picture 3" descr="europe"/>
          <p:cNvPicPr>
            <a:picLocks noChangeAspect="1" noChangeArrowheads="1"/>
          </p:cNvPicPr>
          <p:nvPr/>
        </p:nvPicPr>
        <p:blipFill>
          <a:blip r:embed="rId3" cstate="print"/>
          <a:srcRect/>
          <a:stretch>
            <a:fillRect/>
          </a:stretch>
        </p:blipFill>
        <p:spPr bwMode="auto">
          <a:xfrm>
            <a:off x="4744277" y="787401"/>
            <a:ext cx="4387023" cy="3348038"/>
          </a:xfrm>
          <a:prstGeom prst="rect">
            <a:avLst/>
          </a:prstGeom>
          <a:noFill/>
          <a:ln w="9525">
            <a:noFill/>
            <a:miter lim="800000"/>
            <a:headEnd/>
            <a:tailEnd/>
          </a:ln>
        </p:spPr>
      </p:pic>
      <p:sp>
        <p:nvSpPr>
          <p:cNvPr id="13316" name="Rectangle 4"/>
          <p:cNvSpPr>
            <a:spLocks noChangeArrowheads="1"/>
          </p:cNvSpPr>
          <p:nvPr/>
        </p:nvSpPr>
        <p:spPr bwMode="auto">
          <a:xfrm>
            <a:off x="5137150" y="3539838"/>
            <a:ext cx="2550763" cy="584775"/>
          </a:xfrm>
          <a:prstGeom prst="rect">
            <a:avLst/>
          </a:prstGeom>
          <a:noFill/>
          <a:ln w="9525">
            <a:noFill/>
            <a:miter lim="800000"/>
            <a:headEnd/>
            <a:tailEnd/>
          </a:ln>
        </p:spPr>
        <p:txBody>
          <a:bodyPr wrap="none" anchor="ctr">
            <a:spAutoFit/>
          </a:bodyPr>
          <a:lstStyle/>
          <a:p>
            <a:r>
              <a:rPr lang="en-US" sz="1600" b="1" u="sng" dirty="0">
                <a:solidFill>
                  <a:srgbClr val="000099"/>
                </a:solidFill>
              </a:rPr>
              <a:t>Very good</a:t>
            </a:r>
            <a:r>
              <a:rPr lang="en-US" sz="1600" b="1" dirty="0">
                <a:solidFill>
                  <a:srgbClr val="000099"/>
                </a:solidFill>
              </a:rPr>
              <a:t> competition</a:t>
            </a:r>
          </a:p>
          <a:p>
            <a:pPr>
              <a:buFontTx/>
              <a:buChar char="•"/>
            </a:pPr>
            <a:r>
              <a:rPr lang="en-US" altLang="zh-CN" sz="1600" b="1" dirty="0">
                <a:solidFill>
                  <a:srgbClr val="000099"/>
                </a:solidFill>
                <a:ea typeface="SimSun" pitchFamily="2" charset="-122"/>
              </a:rPr>
              <a:t>Terrestrial</a:t>
            </a:r>
            <a:r>
              <a:rPr lang="en-US" sz="1600" b="1" dirty="0">
                <a:solidFill>
                  <a:srgbClr val="000099"/>
                </a:solidFill>
              </a:rPr>
              <a:t> &amp; submarine TX</a:t>
            </a:r>
          </a:p>
        </p:txBody>
      </p:sp>
      <p:pic>
        <p:nvPicPr>
          <p:cNvPr id="15365" name="Picture 5" descr="asia_pacific"/>
          <p:cNvPicPr>
            <a:picLocks noChangeAspect="1" noChangeArrowheads="1"/>
          </p:cNvPicPr>
          <p:nvPr/>
        </p:nvPicPr>
        <p:blipFill>
          <a:blip r:embed="rId4" cstate="print"/>
          <a:srcRect/>
          <a:stretch>
            <a:fillRect/>
          </a:stretch>
        </p:blipFill>
        <p:spPr bwMode="auto">
          <a:xfrm>
            <a:off x="2484438" y="4111625"/>
            <a:ext cx="3616325" cy="2760663"/>
          </a:xfrm>
          <a:prstGeom prst="rect">
            <a:avLst/>
          </a:prstGeom>
          <a:noFill/>
          <a:ln w="9525">
            <a:noFill/>
            <a:miter lim="800000"/>
            <a:headEnd/>
            <a:tailEnd/>
          </a:ln>
        </p:spPr>
      </p:pic>
      <p:sp>
        <p:nvSpPr>
          <p:cNvPr id="13318" name="AutoShape 6"/>
          <p:cNvSpPr>
            <a:spLocks noChangeArrowheads="1"/>
          </p:cNvSpPr>
          <p:nvPr/>
        </p:nvSpPr>
        <p:spPr bwMode="auto">
          <a:xfrm>
            <a:off x="468313" y="5237163"/>
            <a:ext cx="1976437" cy="784225"/>
          </a:xfrm>
          <a:prstGeom prst="rightArrow">
            <a:avLst>
              <a:gd name="adj1" fmla="val 50000"/>
              <a:gd name="adj2" fmla="val 63006"/>
            </a:avLst>
          </a:prstGeom>
          <a:solidFill>
            <a:srgbClr val="CCFFFF"/>
          </a:solidFill>
          <a:ln w="9525">
            <a:solidFill>
              <a:schemeClr val="tx1"/>
            </a:solidFill>
            <a:miter lim="800000"/>
            <a:headEnd/>
            <a:tailEnd/>
          </a:ln>
        </p:spPr>
        <p:txBody>
          <a:bodyPr wrap="none" anchor="ctr"/>
          <a:lstStyle/>
          <a:p>
            <a:pPr algn="ctr"/>
            <a:r>
              <a:rPr lang="en-US" sz="1600" b="1" u="sng" dirty="0">
                <a:solidFill>
                  <a:srgbClr val="FF0000"/>
                </a:solidFill>
              </a:rPr>
              <a:t>Poor</a:t>
            </a:r>
            <a:r>
              <a:rPr lang="en-US" sz="1600" b="1" dirty="0">
                <a:solidFill>
                  <a:srgbClr val="FF0000"/>
                </a:solidFill>
              </a:rPr>
              <a:t> competition</a:t>
            </a:r>
            <a:endParaRPr lang="en-US" sz="1600" b="1" dirty="0"/>
          </a:p>
        </p:txBody>
      </p:sp>
      <p:sp>
        <p:nvSpPr>
          <p:cNvPr id="13319" name="AutoShape 7"/>
          <p:cNvSpPr>
            <a:spLocks noChangeArrowheads="1"/>
          </p:cNvSpPr>
          <p:nvPr/>
        </p:nvSpPr>
        <p:spPr bwMode="auto">
          <a:xfrm>
            <a:off x="6156325" y="5230813"/>
            <a:ext cx="2009775" cy="752475"/>
          </a:xfrm>
          <a:prstGeom prst="leftArrow">
            <a:avLst>
              <a:gd name="adj1" fmla="val 50000"/>
              <a:gd name="adj2" fmla="val 66772"/>
            </a:avLst>
          </a:prstGeom>
          <a:solidFill>
            <a:srgbClr val="CCFFFF"/>
          </a:solidFill>
          <a:ln w="9525">
            <a:solidFill>
              <a:schemeClr val="tx1"/>
            </a:solidFill>
            <a:miter lim="800000"/>
            <a:headEnd/>
            <a:tailEnd/>
          </a:ln>
        </p:spPr>
        <p:txBody>
          <a:bodyPr wrap="none" anchor="ctr" anchorCtr="1"/>
          <a:lstStyle/>
          <a:p>
            <a:pPr algn="ctr"/>
            <a:r>
              <a:rPr lang="en-US" sz="1600" b="1" dirty="0">
                <a:solidFill>
                  <a:srgbClr val="FF0000"/>
                </a:solidFill>
              </a:rPr>
              <a:t>All submarine TX</a:t>
            </a:r>
            <a:endParaRPr lang="en-US" sz="1600" dirty="0"/>
          </a:p>
        </p:txBody>
      </p:sp>
      <p:sp>
        <p:nvSpPr>
          <p:cNvPr id="15368" name="Rectangle 8"/>
          <p:cNvSpPr>
            <a:spLocks noChangeArrowheads="1"/>
          </p:cNvSpPr>
          <p:nvPr/>
        </p:nvSpPr>
        <p:spPr bwMode="auto">
          <a:xfrm>
            <a:off x="0" y="0"/>
            <a:ext cx="9144000" cy="787400"/>
          </a:xfrm>
          <a:prstGeom prst="rect">
            <a:avLst/>
          </a:prstGeom>
          <a:solidFill>
            <a:srgbClr val="FFFF00"/>
          </a:solidFill>
          <a:ln w="9525">
            <a:solidFill>
              <a:schemeClr val="tx1"/>
            </a:solidFill>
            <a:miter lim="800000"/>
            <a:headEnd/>
            <a:tailEnd/>
          </a:ln>
        </p:spPr>
        <p:txBody>
          <a:bodyPr wrap="none" anchor="ctr"/>
          <a:lstStyle/>
          <a:p>
            <a:pPr algn="ctr" eaLnBrk="0" hangingPunct="0"/>
            <a:r>
              <a:rPr lang="en-US" sz="4400" b="1" dirty="0"/>
              <a:t>Issues keeping Asia’s bandwidth pricier</a:t>
            </a:r>
          </a:p>
        </p:txBody>
      </p:sp>
      <p:sp>
        <p:nvSpPr>
          <p:cNvPr id="13321" name="Rectangle 9"/>
          <p:cNvSpPr>
            <a:spLocks noChangeArrowheads="1"/>
          </p:cNvSpPr>
          <p:nvPr/>
        </p:nvSpPr>
        <p:spPr bwMode="auto">
          <a:xfrm>
            <a:off x="-30163" y="3567113"/>
            <a:ext cx="2730501" cy="581025"/>
          </a:xfrm>
          <a:prstGeom prst="rect">
            <a:avLst/>
          </a:prstGeom>
          <a:noFill/>
          <a:ln w="9525">
            <a:noFill/>
            <a:miter lim="800000"/>
            <a:headEnd/>
            <a:tailEnd/>
          </a:ln>
        </p:spPr>
        <p:txBody>
          <a:bodyPr wrap="none" anchor="ctr">
            <a:spAutoFit/>
          </a:bodyPr>
          <a:lstStyle/>
          <a:p>
            <a:r>
              <a:rPr lang="en-US" sz="1600" b="1" u="sng" dirty="0">
                <a:solidFill>
                  <a:srgbClr val="008000"/>
                </a:solidFill>
              </a:rPr>
              <a:t>Fierce</a:t>
            </a:r>
            <a:r>
              <a:rPr lang="en-US" sz="1600" b="1" dirty="0">
                <a:solidFill>
                  <a:srgbClr val="008000"/>
                </a:solidFill>
              </a:rPr>
              <a:t> competition</a:t>
            </a:r>
            <a:endParaRPr lang="en-US" altLang="zh-CN" sz="1600" b="1" dirty="0">
              <a:solidFill>
                <a:srgbClr val="008000"/>
              </a:solidFill>
              <a:ea typeface="SimSun" pitchFamily="2" charset="-122"/>
            </a:endParaRPr>
          </a:p>
          <a:p>
            <a:pPr>
              <a:buFontTx/>
              <a:buChar char="•"/>
            </a:pPr>
            <a:r>
              <a:rPr lang="en-US" altLang="zh-CN" sz="1600" b="1" dirty="0">
                <a:solidFill>
                  <a:srgbClr val="008000"/>
                </a:solidFill>
                <a:ea typeface="SimSun" pitchFamily="2" charset="-122"/>
              </a:rPr>
              <a:t>Coast-coast terrestrial TX</a:t>
            </a:r>
            <a:endParaRPr lang="en-US" altLang="zh-CN" sz="1600" b="1" dirty="0">
              <a:ea typeface="SimSun" pitchFamily="2" charset="-122"/>
            </a:endParaRPr>
          </a:p>
        </p:txBody>
      </p:sp>
      <p:sp>
        <p:nvSpPr>
          <p:cNvPr id="13322" name="Rectangle 10"/>
          <p:cNvSpPr>
            <a:spLocks noChangeArrowheads="1"/>
          </p:cNvSpPr>
          <p:nvPr/>
        </p:nvSpPr>
        <p:spPr bwMode="auto">
          <a:xfrm>
            <a:off x="2447925" y="4266913"/>
            <a:ext cx="1702710" cy="584775"/>
          </a:xfrm>
          <a:prstGeom prst="rect">
            <a:avLst/>
          </a:prstGeom>
          <a:noFill/>
          <a:ln w="12700" algn="ctr">
            <a:noFill/>
            <a:miter lim="800000"/>
            <a:headEnd/>
            <a:tailEnd/>
          </a:ln>
        </p:spPr>
        <p:txBody>
          <a:bodyPr wrap="none" anchor="ctr">
            <a:spAutoFit/>
          </a:bodyPr>
          <a:lstStyle/>
          <a:p>
            <a:r>
              <a:rPr lang="en-US" sz="1600" b="1" dirty="0">
                <a:solidFill>
                  <a:srgbClr val="FF0000"/>
                </a:solidFill>
              </a:rPr>
              <a:t>Broadband’s</a:t>
            </a:r>
          </a:p>
          <a:p>
            <a:r>
              <a:rPr lang="en-US" sz="1600" b="1" dirty="0">
                <a:solidFill>
                  <a:srgbClr val="FF0000"/>
                </a:solidFill>
              </a:rPr>
              <a:t>biggest barrier </a:t>
            </a:r>
          </a:p>
        </p:txBody>
      </p:sp>
    </p:spTree>
    <p:extLst>
      <p:ext uri="{BB962C8B-B14F-4D97-AF65-F5344CB8AC3E}">
        <p14:creationId xmlns:p14="http://schemas.microsoft.com/office/powerpoint/2010/main" val="770589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0" y="0"/>
            <a:ext cx="9144000" cy="6869113"/>
          </a:xfrm>
          <a:prstGeom prst="rect">
            <a:avLst/>
          </a:prstGeom>
          <a:noFill/>
          <a:ln w="9525">
            <a:noFill/>
            <a:miter lim="800000"/>
            <a:headEnd/>
            <a:tailEnd/>
          </a:ln>
        </p:spPr>
      </p:pic>
      <p:sp>
        <p:nvSpPr>
          <p:cNvPr id="44039" name="Rectangle 7">
            <a:hlinkClick r:id="" action="ppaction://noaction"/>
          </p:cNvPr>
          <p:cNvSpPr>
            <a:spLocks noChangeArrowheads="1"/>
          </p:cNvSpPr>
          <p:nvPr/>
        </p:nvSpPr>
        <p:spPr bwMode="auto">
          <a:xfrm>
            <a:off x="8442325" y="6026150"/>
            <a:ext cx="495300" cy="579438"/>
          </a:xfrm>
          <a:prstGeom prst="rect">
            <a:avLst/>
          </a:prstGeom>
          <a:noFill/>
          <a:ln w="12700" algn="ctr">
            <a:noFill/>
            <a:miter lim="800000"/>
            <a:headEnd/>
            <a:tailEnd/>
          </a:ln>
        </p:spPr>
        <p:txBody>
          <a:bodyPr wrap="none">
            <a:spAutoFit/>
          </a:bodyPr>
          <a:lstStyle/>
          <a:p>
            <a:pPr algn="ctr"/>
            <a:r>
              <a:rPr lang="en-US" sz="3200" b="1" dirty="0">
                <a:solidFill>
                  <a:schemeClr val="tx2"/>
                </a:solidFill>
                <a:sym typeface="Wingdings 2" pitchFamily="18" charset="2"/>
              </a:rPr>
              <a:t></a:t>
            </a:r>
          </a:p>
        </p:txBody>
      </p:sp>
      <p:cxnSp>
        <p:nvCxnSpPr>
          <p:cNvPr id="8" name="Straight Arrow Connector 7"/>
          <p:cNvCxnSpPr>
            <a:stCxn id="44038" idx="0"/>
          </p:cNvCxnSpPr>
          <p:nvPr/>
        </p:nvCxnSpPr>
        <p:spPr>
          <a:xfrm rot="5400000" flipH="1" flipV="1">
            <a:off x="1447800" y="2895600"/>
            <a:ext cx="1066800" cy="13716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4038" idx="3"/>
          </p:cNvCxnSpPr>
          <p:nvPr/>
        </p:nvCxnSpPr>
        <p:spPr>
          <a:xfrm flipV="1">
            <a:off x="2514600" y="3733800"/>
            <a:ext cx="1828800" cy="83820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44038" name="Rectangle 6">
            <a:hlinkClick r:id="" action="ppaction://noaction"/>
          </p:cNvPr>
          <p:cNvSpPr>
            <a:spLocks noChangeArrowheads="1"/>
          </p:cNvSpPr>
          <p:nvPr/>
        </p:nvSpPr>
        <p:spPr bwMode="auto">
          <a:xfrm>
            <a:off x="76200" y="4114800"/>
            <a:ext cx="2438400" cy="914400"/>
          </a:xfrm>
          <a:prstGeom prst="rect">
            <a:avLst/>
          </a:prstGeom>
          <a:solidFill>
            <a:schemeClr val="accent1">
              <a:lumMod val="75000"/>
            </a:schemeClr>
          </a:solidFill>
          <a:ln w="38100">
            <a:solidFill>
              <a:srgbClr val="FF0000"/>
            </a:solidFill>
            <a:miter lim="800000"/>
            <a:headEnd/>
            <a:tailEnd/>
          </a:ln>
        </p:spPr>
        <p:txBody>
          <a:bodyPr wrap="none" anchor="ctr"/>
          <a:lstStyle/>
          <a:p>
            <a:pPr algn="ctr" eaLnBrk="0" hangingPunct="0"/>
            <a:r>
              <a:rPr lang="en-US" sz="2000" b="1" dirty="0">
                <a:solidFill>
                  <a:schemeClr val="tx1">
                    <a:lumMod val="95000"/>
                    <a:lumOff val="5000"/>
                  </a:schemeClr>
                </a:solidFill>
              </a:rPr>
              <a:t>State-owned PTT</a:t>
            </a:r>
          </a:p>
          <a:p>
            <a:pPr algn="ctr" eaLnBrk="0" hangingPunct="0"/>
            <a:r>
              <a:rPr lang="en-US" sz="2000" b="1" u="sng" dirty="0">
                <a:solidFill>
                  <a:srgbClr val="FF0000"/>
                </a:solidFill>
              </a:rPr>
              <a:t>Closed access</a:t>
            </a:r>
          </a:p>
        </p:txBody>
      </p:sp>
    </p:spTree>
    <p:extLst>
      <p:ext uri="{BB962C8B-B14F-4D97-AF65-F5344CB8AC3E}">
        <p14:creationId xmlns:p14="http://schemas.microsoft.com/office/powerpoint/2010/main" val="218486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p:spPr>
        <p:txBody>
          <a:bodyPr>
            <a:noAutofit/>
          </a:bodyPr>
          <a:lstStyle/>
          <a:p>
            <a:r>
              <a:rPr lang="en-US" sz="3000" b="1" dirty="0">
                <a:solidFill>
                  <a:schemeClr val="tx1">
                    <a:lumMod val="95000"/>
                    <a:lumOff val="5000"/>
                  </a:schemeClr>
                </a:solidFill>
              </a:rPr>
              <a:t>Diverse Route for European and Asian Markets (DREAM) follows the China-Europe road and rail right-of -way</a:t>
            </a:r>
            <a:endParaRPr lang="en-US" sz="3000" dirty="0">
              <a:solidFill>
                <a:schemeClr val="tx1">
                  <a:lumMod val="95000"/>
                  <a:lumOff val="5000"/>
                </a:schemeClr>
              </a:solidFill>
            </a:endParaRPr>
          </a:p>
        </p:txBody>
      </p:sp>
      <p:pic>
        <p:nvPicPr>
          <p:cNvPr id="50178" name="Picture 2" descr="http://moscow.megafon.ru/download/~msk/~moscow/maps_EN_megafon3.jpg"/>
          <p:cNvPicPr>
            <a:picLocks noChangeAspect="1" noChangeArrowheads="1"/>
          </p:cNvPicPr>
          <p:nvPr/>
        </p:nvPicPr>
        <p:blipFill>
          <a:blip r:embed="rId2" cstate="print"/>
          <a:srcRect/>
          <a:stretch>
            <a:fillRect/>
          </a:stretch>
        </p:blipFill>
        <p:spPr bwMode="auto">
          <a:xfrm>
            <a:off x="0" y="1143000"/>
            <a:ext cx="9166041" cy="5715000"/>
          </a:xfrm>
          <a:prstGeom prst="rect">
            <a:avLst/>
          </a:prstGeom>
          <a:noFill/>
        </p:spPr>
      </p:pic>
      <p:sp>
        <p:nvSpPr>
          <p:cNvPr id="3" name="Rectangle 2"/>
          <p:cNvSpPr/>
          <p:nvPr/>
        </p:nvSpPr>
        <p:spPr>
          <a:xfrm>
            <a:off x="228600" y="6167735"/>
            <a:ext cx="8458200" cy="461665"/>
          </a:xfrm>
          <a:prstGeom prst="rect">
            <a:avLst/>
          </a:prstGeom>
        </p:spPr>
        <p:txBody>
          <a:bodyPr wrap="square">
            <a:spAutoFit/>
          </a:bodyPr>
          <a:lstStyle/>
          <a:p>
            <a:r>
              <a:rPr lang="en-US" sz="2400" b="1" dirty="0"/>
              <a:t>8,700 km optical fiber network was launched October 17, 2013</a:t>
            </a:r>
            <a:endParaRPr lang="en-US" sz="2400" b="1" dirty="0"/>
          </a:p>
        </p:txBody>
      </p:sp>
    </p:spTree>
    <p:extLst>
      <p:ext uri="{BB962C8B-B14F-4D97-AF65-F5344CB8AC3E}">
        <p14:creationId xmlns:p14="http://schemas.microsoft.com/office/powerpoint/2010/main" val="2151851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下载.jpg"/>
          <p:cNvPicPr>
            <a:picLocks noChangeAspect="1"/>
          </p:cNvPicPr>
          <p:nvPr/>
        </p:nvPicPr>
        <p:blipFill>
          <a:blip r:embed="rId2" cstate="print">
            <a:lum contrast="10000"/>
          </a:blip>
          <a:srcRect t="6184" r="16028"/>
          <a:stretch>
            <a:fillRect/>
          </a:stretch>
        </p:blipFill>
        <p:spPr>
          <a:xfrm>
            <a:off x="-76200" y="1702678"/>
            <a:ext cx="2591187" cy="3859922"/>
          </a:xfrm>
          <a:prstGeom prst="rect">
            <a:avLst/>
          </a:prstGeom>
        </p:spPr>
      </p:pic>
      <p:sp>
        <p:nvSpPr>
          <p:cNvPr id="13" name="矩形 12"/>
          <p:cNvSpPr/>
          <p:nvPr/>
        </p:nvSpPr>
        <p:spPr bwMode="auto">
          <a:xfrm>
            <a:off x="2514600" y="1751708"/>
            <a:ext cx="6553200" cy="3810086"/>
          </a:xfrm>
          <a:prstGeom prst="rect">
            <a:avLst/>
          </a:prstGeom>
          <a:solidFill>
            <a:schemeClr val="bg1"/>
          </a:solidFill>
          <a:ln w="50800">
            <a:solidFill>
              <a:schemeClr val="bg1">
                <a:lumMod val="85000"/>
              </a:schemeClr>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a:latin typeface="Arial" charset="0"/>
              <a:ea typeface="宋体" charset="-122"/>
            </a:endParaRPr>
          </a:p>
        </p:txBody>
      </p:sp>
      <p:pic>
        <p:nvPicPr>
          <p:cNvPr id="9" name="图片 8" descr="200912936636453.jpg"/>
          <p:cNvPicPr>
            <a:picLocks noChangeAspect="1"/>
          </p:cNvPicPr>
          <p:nvPr/>
        </p:nvPicPr>
        <p:blipFill>
          <a:blip r:embed="rId3" cstate="print"/>
          <a:srcRect b="27789"/>
          <a:stretch>
            <a:fillRect/>
          </a:stretch>
        </p:blipFill>
        <p:spPr>
          <a:xfrm>
            <a:off x="2732122" y="2348880"/>
            <a:ext cx="5584294" cy="3024336"/>
          </a:xfrm>
          <a:prstGeom prst="rect">
            <a:avLst/>
          </a:prstGeom>
          <a:ln w="50800">
            <a:noFill/>
            <a:miter lim="800000"/>
          </a:ln>
        </p:spPr>
      </p:pic>
      <p:sp>
        <p:nvSpPr>
          <p:cNvPr id="12" name="矩形 11"/>
          <p:cNvSpPr/>
          <p:nvPr/>
        </p:nvSpPr>
        <p:spPr>
          <a:xfrm>
            <a:off x="2567672" y="1752600"/>
            <a:ext cx="6500128" cy="1025356"/>
          </a:xfrm>
          <a:prstGeom prst="rect">
            <a:avLst/>
          </a:prstGeom>
          <a:solidFill>
            <a:schemeClr val="bg1">
              <a:lumMod val="85000"/>
              <a:alpha val="70000"/>
            </a:schemeClr>
          </a:solidFill>
        </p:spPr>
        <p:txBody>
          <a:bodyPr wrap="square" lIns="216000" tIns="108000" rIns="216000" bIns="54000">
            <a:spAutoFit/>
          </a:bodyPr>
          <a:lstStyle/>
          <a:p>
            <a:r>
              <a:rPr lang="en-US" altLang="zh-CN" sz="1400" b="1" dirty="0">
                <a:solidFill>
                  <a:srgbClr val="C00000"/>
                </a:solidFill>
              </a:rPr>
              <a:t>“ </a:t>
            </a:r>
            <a:r>
              <a:rPr lang="en-US" altLang="zh-CN" sz="1400" b="1" dirty="0" err="1">
                <a:solidFill>
                  <a:srgbClr val="C00000"/>
                </a:solidFill>
              </a:rPr>
              <a:t>TransTeleCom</a:t>
            </a:r>
            <a:r>
              <a:rPr lang="en-US" altLang="zh-CN" sz="1400" b="1" dirty="0">
                <a:solidFill>
                  <a:srgbClr val="C00000"/>
                </a:solidFill>
              </a:rPr>
              <a:t> provide London to Beijing communication services which</a:t>
            </a:r>
          </a:p>
          <a:p>
            <a:r>
              <a:rPr lang="en-US" altLang="zh-CN" sz="1400" b="1" dirty="0">
                <a:solidFill>
                  <a:srgbClr val="C00000"/>
                </a:solidFill>
              </a:rPr>
              <a:t>    network delay round trip time is only 160 milliseconds... ”</a:t>
            </a:r>
          </a:p>
          <a:p>
            <a:endParaRPr lang="en-US" altLang="zh-CN" sz="1400" b="1" dirty="0">
              <a:solidFill>
                <a:srgbClr val="C00000"/>
              </a:solidFill>
            </a:endParaRPr>
          </a:p>
          <a:p>
            <a:endParaRPr lang="zh-CN" altLang="en-US" sz="1400" b="1" dirty="0">
              <a:solidFill>
                <a:schemeClr val="bg1"/>
              </a:solidFill>
            </a:endParaRPr>
          </a:p>
        </p:txBody>
      </p:sp>
      <p:sp>
        <p:nvSpPr>
          <p:cNvPr id="11" name="矩形 10"/>
          <p:cNvSpPr/>
          <p:nvPr/>
        </p:nvSpPr>
        <p:spPr>
          <a:xfrm>
            <a:off x="6223992" y="2286000"/>
            <a:ext cx="2843808" cy="553998"/>
          </a:xfrm>
          <a:prstGeom prst="rect">
            <a:avLst/>
          </a:prstGeom>
        </p:spPr>
        <p:txBody>
          <a:bodyPr wrap="square">
            <a:spAutoFit/>
          </a:bodyPr>
          <a:lstStyle/>
          <a:p>
            <a:pPr algn="r"/>
            <a:r>
              <a:rPr lang="en-US" altLang="zh-CN" b="1" dirty="0">
                <a:solidFill>
                  <a:schemeClr val="tx1">
                    <a:lumMod val="85000"/>
                    <a:lumOff val="15000"/>
                  </a:schemeClr>
                </a:solidFill>
              </a:rPr>
              <a:t>Igor </a:t>
            </a:r>
            <a:r>
              <a:rPr lang="en-US" altLang="zh-CN" b="1" dirty="0" err="1">
                <a:solidFill>
                  <a:schemeClr val="tx1">
                    <a:lumMod val="85000"/>
                    <a:lumOff val="15000"/>
                  </a:schemeClr>
                </a:solidFill>
              </a:rPr>
              <a:t>Kelshev</a:t>
            </a:r>
            <a:r>
              <a:rPr lang="en-US" altLang="zh-CN" b="1" dirty="0">
                <a:solidFill>
                  <a:schemeClr val="tx1">
                    <a:lumMod val="85000"/>
                    <a:lumOff val="15000"/>
                  </a:schemeClr>
                </a:solidFill>
              </a:rPr>
              <a:t> </a:t>
            </a:r>
          </a:p>
          <a:p>
            <a:pPr algn="r"/>
            <a:r>
              <a:rPr lang="en-US" altLang="zh-CN" sz="1200" dirty="0">
                <a:solidFill>
                  <a:schemeClr val="tx1">
                    <a:lumMod val="85000"/>
                    <a:lumOff val="15000"/>
                  </a:schemeClr>
                </a:solidFill>
              </a:rPr>
              <a:t>TTC International Market dept. Senior VP</a:t>
            </a:r>
            <a:endParaRPr lang="zh-CN" altLang="en-US" sz="1200" dirty="0">
              <a:solidFill>
                <a:schemeClr val="tx1">
                  <a:lumMod val="85000"/>
                  <a:lumOff val="15000"/>
                </a:schemeClr>
              </a:solidFill>
            </a:endParaRPr>
          </a:p>
        </p:txBody>
      </p:sp>
      <p:pic>
        <p:nvPicPr>
          <p:cNvPr id="14" name="图片 13" descr="trans_telecom.gif"/>
          <p:cNvPicPr>
            <a:picLocks noChangeAspect="1"/>
          </p:cNvPicPr>
          <p:nvPr/>
        </p:nvPicPr>
        <p:blipFill>
          <a:blip r:embed="rId4" cstate="print"/>
          <a:stretch>
            <a:fillRect/>
          </a:stretch>
        </p:blipFill>
        <p:spPr>
          <a:xfrm>
            <a:off x="2699792" y="5165488"/>
            <a:ext cx="1581150" cy="287482"/>
          </a:xfrm>
          <a:prstGeom prst="rect">
            <a:avLst/>
          </a:prstGeom>
        </p:spPr>
      </p:pic>
      <p:sp>
        <p:nvSpPr>
          <p:cNvPr id="2" name="Title 1"/>
          <p:cNvSpPr>
            <a:spLocks noGrp="1"/>
          </p:cNvSpPr>
          <p:nvPr>
            <p:ph type="title"/>
          </p:nvPr>
        </p:nvSpPr>
        <p:spPr>
          <a:xfrm>
            <a:off x="0" y="0"/>
            <a:ext cx="9144000" cy="1143000"/>
          </a:xfrm>
          <a:solidFill>
            <a:srgbClr val="FFFF00"/>
          </a:solidFill>
        </p:spPr>
        <p:txBody>
          <a:bodyPr>
            <a:normAutofit fontScale="90000"/>
          </a:bodyPr>
          <a:lstStyle/>
          <a:p>
            <a:r>
              <a:rPr lang="en-US" altLang="zh-CN" b="1" dirty="0">
                <a:ea typeface="黑体" pitchFamily="2" charset="-122"/>
              </a:rPr>
              <a:t>World’s longest (18,731 km) </a:t>
            </a:r>
            <a:br>
              <a:rPr lang="en-US" altLang="zh-CN" b="1" dirty="0">
                <a:ea typeface="黑体" pitchFamily="2" charset="-122"/>
              </a:rPr>
            </a:br>
            <a:r>
              <a:rPr lang="en-US" altLang="zh-CN" b="1" dirty="0">
                <a:ea typeface="黑体" pitchFamily="2" charset="-122"/>
              </a:rPr>
              <a:t>railway DWDM network</a:t>
            </a:r>
            <a:endParaRPr lang="en-US" b="1" dirty="0"/>
          </a:p>
        </p:txBody>
      </p:sp>
    </p:spTree>
    <p:extLst>
      <p:ext uri="{BB962C8B-B14F-4D97-AF65-F5344CB8AC3E}">
        <p14:creationId xmlns:p14="http://schemas.microsoft.com/office/powerpoint/2010/main" val="1971174411"/>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0761" y="1143001"/>
            <a:ext cx="9164761" cy="5715000"/>
          </a:xfrm>
          <a:prstGeom prst="rect">
            <a:avLst/>
          </a:prstGeom>
          <a:noFill/>
          <a:ln w="9525">
            <a:noFill/>
            <a:miter lim="800000"/>
            <a:headEnd/>
            <a:tailEnd/>
          </a:ln>
          <a:effectLst/>
        </p:spPr>
      </p:pic>
      <p:sp>
        <p:nvSpPr>
          <p:cNvPr id="6" name="Rectangle 5"/>
          <p:cNvSpPr/>
          <p:nvPr/>
        </p:nvSpPr>
        <p:spPr>
          <a:xfrm>
            <a:off x="4648200" y="4495800"/>
            <a:ext cx="1219200" cy="415498"/>
          </a:xfrm>
          <a:prstGeom prst="rect">
            <a:avLst/>
          </a:prstGeom>
          <a:solidFill>
            <a:srgbClr val="FFFF00"/>
          </a:solidFill>
          <a:ln>
            <a:solidFill>
              <a:srgbClr val="FF0000"/>
            </a:solidFill>
          </a:ln>
        </p:spPr>
        <p:txBody>
          <a:bodyPr wrap="square">
            <a:spAutoFit/>
          </a:bodyPr>
          <a:lstStyle/>
          <a:p>
            <a:pPr algn="ctr"/>
            <a:r>
              <a:rPr lang="en-US" sz="1050" b="1" dirty="0">
                <a:solidFill>
                  <a:schemeClr val="tx1">
                    <a:lumMod val="95000"/>
                    <a:lumOff val="5000"/>
                  </a:schemeClr>
                </a:solidFill>
              </a:rPr>
              <a:t>Terrestrial  link to</a:t>
            </a:r>
          </a:p>
          <a:p>
            <a:pPr algn="ctr"/>
            <a:r>
              <a:rPr lang="en-US" sz="1050" b="1" dirty="0">
                <a:solidFill>
                  <a:schemeClr val="tx1">
                    <a:lumMod val="95000"/>
                    <a:lumOff val="5000"/>
                  </a:schemeClr>
                </a:solidFill>
              </a:rPr>
              <a:t>the  Bay of Bengal</a:t>
            </a:r>
          </a:p>
        </p:txBody>
      </p:sp>
      <p:cxnSp>
        <p:nvCxnSpPr>
          <p:cNvPr id="8" name="Straight Arrow Connector 7"/>
          <p:cNvCxnSpPr>
            <a:stCxn id="6" idx="2"/>
          </p:cNvCxnSpPr>
          <p:nvPr/>
        </p:nvCxnSpPr>
        <p:spPr>
          <a:xfrm>
            <a:off x="5257800" y="4911298"/>
            <a:ext cx="762000" cy="54060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808175" y="3792752"/>
            <a:ext cx="1192325" cy="415498"/>
          </a:xfrm>
          <a:prstGeom prst="rect">
            <a:avLst/>
          </a:prstGeom>
          <a:solidFill>
            <a:srgbClr val="FFFF00"/>
          </a:solidFill>
          <a:ln>
            <a:solidFill>
              <a:srgbClr val="FF0000"/>
            </a:solidFill>
          </a:ln>
        </p:spPr>
        <p:txBody>
          <a:bodyPr wrap="square">
            <a:spAutoFit/>
          </a:bodyPr>
          <a:lstStyle/>
          <a:p>
            <a:r>
              <a:rPr lang="en-US" sz="1050" b="1" dirty="0"/>
              <a:t>Terrestrial  link to </a:t>
            </a:r>
          </a:p>
          <a:p>
            <a:pPr algn="ctr"/>
            <a:r>
              <a:rPr lang="en-US" sz="1050" b="1" dirty="0"/>
              <a:t>the Arabian Sea</a:t>
            </a:r>
          </a:p>
        </p:txBody>
      </p:sp>
      <p:cxnSp>
        <p:nvCxnSpPr>
          <p:cNvPr id="11" name="Straight Arrow Connector 10"/>
          <p:cNvCxnSpPr/>
          <p:nvPr/>
        </p:nvCxnSpPr>
        <p:spPr>
          <a:xfrm>
            <a:off x="3404337" y="4208250"/>
            <a:ext cx="939063" cy="6685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a:xfrm>
            <a:off x="0" y="0"/>
            <a:ext cx="9144000" cy="1143000"/>
          </a:xfrm>
          <a:solidFill>
            <a:srgbClr val="FFFF00"/>
          </a:solidFill>
        </p:spPr>
        <p:txBody>
          <a:bodyPr>
            <a:normAutofit fontScale="90000"/>
          </a:bodyPr>
          <a:lstStyle/>
          <a:p>
            <a:r>
              <a:rPr lang="en-US" b="1" dirty="0"/>
              <a:t>China Unicom takes a giant leap </a:t>
            </a:r>
            <a:br>
              <a:rPr lang="en-US" b="1" dirty="0"/>
            </a:br>
            <a:r>
              <a:rPr lang="en-US" b="1" dirty="0"/>
              <a:t>AAE-1 via Pakistan and Myanmar</a:t>
            </a:r>
          </a:p>
        </p:txBody>
      </p:sp>
      <p:sp>
        <p:nvSpPr>
          <p:cNvPr id="2" name="Rectangle 1"/>
          <p:cNvSpPr/>
          <p:nvPr/>
        </p:nvSpPr>
        <p:spPr>
          <a:xfrm>
            <a:off x="5596858" y="1143000"/>
            <a:ext cx="3536096" cy="307777"/>
          </a:xfrm>
          <a:prstGeom prst="rect">
            <a:avLst/>
          </a:prstGeom>
        </p:spPr>
        <p:txBody>
          <a:bodyPr wrap="none">
            <a:spAutoFit/>
          </a:bodyPr>
          <a:lstStyle/>
          <a:p>
            <a:pPr algn="r"/>
            <a:r>
              <a:rPr lang="en-US" sz="1400" b="1" dirty="0"/>
              <a:t>Source: People’s Daily online (March 2, 2016)</a:t>
            </a:r>
            <a:endParaRPr lang="en-US" sz="1400" dirty="0"/>
          </a:p>
        </p:txBody>
      </p:sp>
    </p:spTree>
    <p:extLst>
      <p:ext uri="{BB962C8B-B14F-4D97-AF65-F5344CB8AC3E}">
        <p14:creationId xmlns:p14="http://schemas.microsoft.com/office/powerpoint/2010/main" val="275845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9"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96552"/>
            <a:ext cx="9144000" cy="6161448"/>
          </a:xfrm>
          <a:prstGeom prst="rect">
            <a:avLst/>
          </a:prstGeom>
        </p:spPr>
      </p:pic>
      <p:sp>
        <p:nvSpPr>
          <p:cNvPr id="2" name="Title 1"/>
          <p:cNvSpPr>
            <a:spLocks noGrp="1"/>
          </p:cNvSpPr>
          <p:nvPr>
            <p:ph type="title"/>
          </p:nvPr>
        </p:nvSpPr>
        <p:spPr>
          <a:xfrm>
            <a:off x="0" y="0"/>
            <a:ext cx="9144000" cy="696552"/>
          </a:xfrm>
          <a:solidFill>
            <a:srgbClr val="FFFF00"/>
          </a:solidFill>
        </p:spPr>
        <p:txBody>
          <a:bodyPr>
            <a:noAutofit/>
          </a:bodyPr>
          <a:lstStyle/>
          <a:p>
            <a:r>
              <a:rPr lang="en-US" sz="2800" b="1" dirty="0"/>
              <a:t>Australia West Express (AWE) Network </a:t>
            </a:r>
            <a:br>
              <a:rPr lang="en-US" sz="2800" b="1" dirty="0"/>
            </a:br>
            <a:r>
              <a:rPr lang="en-US" sz="2800" b="1" dirty="0"/>
              <a:t>Djibouti is Australia’s hop and hope to Africa and Europe </a:t>
            </a:r>
          </a:p>
        </p:txBody>
      </p:sp>
      <p:sp>
        <p:nvSpPr>
          <p:cNvPr id="4" name="Rectangle 3"/>
          <p:cNvSpPr/>
          <p:nvPr/>
        </p:nvSpPr>
        <p:spPr>
          <a:xfrm>
            <a:off x="0" y="6027003"/>
            <a:ext cx="7239000" cy="830997"/>
          </a:xfrm>
          <a:prstGeom prst="rect">
            <a:avLst/>
          </a:prstGeom>
        </p:spPr>
        <p:txBody>
          <a:bodyPr wrap="square">
            <a:spAutoFit/>
          </a:bodyPr>
          <a:lstStyle/>
          <a:p>
            <a:r>
              <a:rPr lang="en-US" sz="1600" b="1" dirty="0"/>
              <a:t>“At the landing in Djibouti, convenient interconnection can be made to existing EIG, SEACOM, </a:t>
            </a:r>
            <a:r>
              <a:rPr lang="en-US" sz="1600" b="1" dirty="0" err="1"/>
              <a:t>EASSy</a:t>
            </a:r>
            <a:r>
              <a:rPr lang="en-US" sz="1600" b="1" dirty="0"/>
              <a:t>, SEA-ME-WE 3 and soon AAE-1 and SE-ME-WE-5. The Perth landing will be in a </a:t>
            </a:r>
            <a:r>
              <a:rPr lang="en-US" sz="1600" b="1" u="sng" dirty="0"/>
              <a:t>major data center</a:t>
            </a:r>
            <a:r>
              <a:rPr lang="en-US" sz="1600" b="1" dirty="0"/>
              <a:t> with excellent connectivity options.”</a:t>
            </a:r>
          </a:p>
        </p:txBody>
      </p:sp>
      <p:pic>
        <p:nvPicPr>
          <p:cNvPr id="6" name="Picture 5"/>
          <p:cNvPicPr>
            <a:picLocks noChangeAspect="1"/>
          </p:cNvPicPr>
          <p:nvPr/>
        </p:nvPicPr>
        <p:blipFill>
          <a:blip r:embed="rId3"/>
          <a:stretch>
            <a:fillRect/>
          </a:stretch>
        </p:blipFill>
        <p:spPr>
          <a:xfrm>
            <a:off x="0" y="3543300"/>
            <a:ext cx="2228850" cy="1866900"/>
          </a:xfrm>
          <a:prstGeom prst="rect">
            <a:avLst/>
          </a:prstGeom>
        </p:spPr>
      </p:pic>
    </p:spTree>
    <p:extLst>
      <p:ext uri="{BB962C8B-B14F-4D97-AF65-F5344CB8AC3E}">
        <p14:creationId xmlns:p14="http://schemas.microsoft.com/office/powerpoint/2010/main" val="4079770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0" y="-41275"/>
            <a:ext cx="9144000" cy="1015663"/>
          </a:xfrm>
          <a:prstGeom prst="rect">
            <a:avLst/>
          </a:prstGeom>
          <a:solidFill>
            <a:srgbClr val="FFFF00"/>
          </a:solidFill>
          <a:ln w="9525">
            <a:noFill/>
            <a:miter lim="800000"/>
            <a:headEnd/>
            <a:tailEnd/>
          </a:ln>
        </p:spPr>
        <p:txBody>
          <a:bodyPr>
            <a:spAutoFit/>
          </a:bodyPr>
          <a:lstStyle/>
          <a:p>
            <a:pPr algn="ctr"/>
            <a:r>
              <a:rPr lang="en-US" sz="3600" b="1" dirty="0"/>
              <a:t>Asian Highway (143,000 km) has connected:</a:t>
            </a:r>
          </a:p>
          <a:p>
            <a:pPr algn="ctr"/>
            <a:r>
              <a:rPr lang="en-US" sz="2400" b="1" dirty="0"/>
              <a:t>Russia, India, China, Turkey, Central Asia, SAARC, ASEAN+2</a:t>
            </a:r>
          </a:p>
        </p:txBody>
      </p:sp>
      <p:pic>
        <p:nvPicPr>
          <p:cNvPr id="6" name="Picture 5"/>
          <p:cNvPicPr>
            <a:picLocks noChangeAspect="1"/>
          </p:cNvPicPr>
          <p:nvPr/>
        </p:nvPicPr>
        <p:blipFill>
          <a:blip r:embed="rId2"/>
          <a:stretch>
            <a:fillRect/>
          </a:stretch>
        </p:blipFill>
        <p:spPr>
          <a:xfrm>
            <a:off x="0" y="914400"/>
            <a:ext cx="9144000" cy="5523813"/>
          </a:xfrm>
          <a:prstGeom prst="rect">
            <a:avLst/>
          </a:prstGeom>
        </p:spPr>
      </p:pic>
      <p:sp>
        <p:nvSpPr>
          <p:cNvPr id="10" name="Rectangle 3"/>
          <p:cNvSpPr>
            <a:spLocks noChangeArrowheads="1"/>
          </p:cNvSpPr>
          <p:nvPr/>
        </p:nvSpPr>
        <p:spPr bwMode="auto">
          <a:xfrm>
            <a:off x="0" y="6396335"/>
            <a:ext cx="9144000" cy="461665"/>
          </a:xfrm>
          <a:prstGeom prst="rect">
            <a:avLst/>
          </a:prstGeom>
          <a:solidFill>
            <a:srgbClr val="FFFF00"/>
          </a:solidFill>
          <a:ln w="9525">
            <a:noFill/>
            <a:miter lim="800000"/>
            <a:headEnd/>
            <a:tailEnd/>
          </a:ln>
        </p:spPr>
        <p:txBody>
          <a:bodyPr>
            <a:spAutoFit/>
          </a:bodyPr>
          <a:lstStyle/>
          <a:p>
            <a:pPr algn="ctr"/>
            <a:r>
              <a:rPr lang="en-US" sz="2400" b="1" dirty="0"/>
              <a:t>Total 32 countries including 11 landlocked</a:t>
            </a:r>
          </a:p>
        </p:txBody>
      </p:sp>
    </p:spTree>
    <p:extLst>
      <p:ext uri="{BB962C8B-B14F-4D97-AF65-F5344CB8AC3E}">
        <p14:creationId xmlns:p14="http://schemas.microsoft.com/office/powerpoint/2010/main" val="3246971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4758574" y="1157287"/>
            <a:ext cx="4385426" cy="5014913"/>
          </a:xfrm>
          <a:prstGeom prst="rect">
            <a:avLst/>
          </a:prstGeom>
          <a:noFill/>
          <a:ln w="9525">
            <a:noFill/>
            <a:miter lim="800000"/>
            <a:headEnd/>
            <a:tailEnd/>
          </a:ln>
          <a:effectLst/>
        </p:spPr>
      </p:pic>
      <p:sp>
        <p:nvSpPr>
          <p:cNvPr id="5" name="Content Placeholder 4"/>
          <p:cNvSpPr>
            <a:spLocks noGrp="1"/>
          </p:cNvSpPr>
          <p:nvPr>
            <p:ph sz="half" idx="1"/>
          </p:nvPr>
        </p:nvSpPr>
        <p:spPr>
          <a:xfrm>
            <a:off x="-76200" y="1905000"/>
            <a:ext cx="4953000" cy="3276600"/>
          </a:xfrm>
        </p:spPr>
        <p:txBody>
          <a:bodyPr>
            <a:noAutofit/>
          </a:bodyPr>
          <a:lstStyle/>
          <a:p>
            <a:r>
              <a:rPr lang="en-US" sz="3200" b="1" dirty="0"/>
              <a:t>Over 2/3 population of the world lives within </a:t>
            </a:r>
          </a:p>
          <a:p>
            <a:pPr>
              <a:buNone/>
            </a:pPr>
            <a:r>
              <a:rPr lang="en-US" sz="3200" b="1" dirty="0"/>
              <a:t>    8 hours flight from Dubai</a:t>
            </a:r>
          </a:p>
          <a:p>
            <a:pPr>
              <a:buNone/>
            </a:pPr>
            <a:endParaRPr lang="en-US" sz="3200" b="1" dirty="0"/>
          </a:p>
          <a:p>
            <a:r>
              <a:rPr lang="en-US" sz="3200" b="1" dirty="0"/>
              <a:t>1/3 lives within 4 hours</a:t>
            </a:r>
            <a:endParaRPr lang="en-US" sz="3200" dirty="0"/>
          </a:p>
        </p:txBody>
      </p:sp>
      <p:sp>
        <p:nvSpPr>
          <p:cNvPr id="8" name="Rectangle 7"/>
          <p:cNvSpPr/>
          <p:nvPr/>
        </p:nvSpPr>
        <p:spPr>
          <a:xfrm>
            <a:off x="0" y="6211669"/>
            <a:ext cx="9144000" cy="646331"/>
          </a:xfrm>
          <a:prstGeom prst="rect">
            <a:avLst/>
          </a:prstGeom>
          <a:solidFill>
            <a:srgbClr val="FFFF00"/>
          </a:solidFill>
        </p:spPr>
        <p:txBody>
          <a:bodyPr wrap="square">
            <a:spAutoFit/>
          </a:bodyPr>
          <a:lstStyle/>
          <a:p>
            <a:r>
              <a:rPr lang="en-US" b="1" dirty="0"/>
              <a:t>Source: </a:t>
            </a:r>
            <a:r>
              <a:rPr lang="en-US" b="1" i="1" dirty="0"/>
              <a:t>Emirates’ response to claims raised about state-owned airlines in Qatar and the United Arab Emirates.</a:t>
            </a:r>
            <a:r>
              <a:rPr lang="en-US" b="1" dirty="0"/>
              <a:t> June 29, 2015.</a:t>
            </a:r>
          </a:p>
        </p:txBody>
      </p:sp>
      <p:sp>
        <p:nvSpPr>
          <p:cNvPr id="6" name="Title 3"/>
          <p:cNvSpPr>
            <a:spLocks noGrp="1"/>
          </p:cNvSpPr>
          <p:nvPr>
            <p:ph type="title"/>
          </p:nvPr>
        </p:nvSpPr>
        <p:spPr>
          <a:xfrm>
            <a:off x="0" y="0"/>
            <a:ext cx="9144000" cy="1143000"/>
          </a:xfrm>
          <a:solidFill>
            <a:srgbClr val="FFFF00"/>
          </a:solidFill>
        </p:spPr>
        <p:txBody>
          <a:bodyPr>
            <a:noAutofit/>
          </a:bodyPr>
          <a:lstStyle/>
          <a:p>
            <a:r>
              <a:rPr lang="en-US" sz="3800" b="1" dirty="0"/>
              <a:t>This is how an airline defines its region</a:t>
            </a:r>
          </a:p>
        </p:txBody>
      </p:sp>
    </p:spTree>
    <p:extLst>
      <p:ext uri="{BB962C8B-B14F-4D97-AF65-F5344CB8AC3E}">
        <p14:creationId xmlns:p14="http://schemas.microsoft.com/office/powerpoint/2010/main" val="1133617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Asian_Highways_1_South_Korea"/>
          <p:cNvPicPr>
            <a:picLocks noChangeAspect="1" noChangeArrowheads="1"/>
          </p:cNvPicPr>
          <p:nvPr/>
        </p:nvPicPr>
        <p:blipFill>
          <a:blip r:embed="rId2" cstate="print"/>
          <a:srcRect/>
          <a:stretch>
            <a:fillRect/>
          </a:stretch>
        </p:blipFill>
        <p:spPr bwMode="auto">
          <a:xfrm>
            <a:off x="0" y="457200"/>
            <a:ext cx="9143999" cy="6400800"/>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0" y="1062767"/>
            <a:ext cx="2819400" cy="1832833"/>
          </a:xfrm>
          <a:prstGeom prst="rect">
            <a:avLst/>
          </a:prstGeom>
          <a:noFill/>
          <a:ln w="9525">
            <a:noFill/>
            <a:miter lim="800000"/>
            <a:headEnd/>
            <a:tailEnd/>
          </a:ln>
        </p:spPr>
      </p:pic>
      <p:sp>
        <p:nvSpPr>
          <p:cNvPr id="24580" name="Rectangle 4"/>
          <p:cNvSpPr>
            <a:spLocks noChangeArrowheads="1"/>
          </p:cNvSpPr>
          <p:nvPr/>
        </p:nvSpPr>
        <p:spPr bwMode="auto">
          <a:xfrm>
            <a:off x="0" y="5883275"/>
            <a:ext cx="9144000" cy="984250"/>
          </a:xfrm>
          <a:prstGeom prst="rect">
            <a:avLst/>
          </a:prstGeom>
          <a:solidFill>
            <a:srgbClr val="FFFF00"/>
          </a:solidFill>
          <a:ln w="9525">
            <a:noFill/>
            <a:miter lim="800000"/>
            <a:headEnd/>
            <a:tailEnd/>
          </a:ln>
        </p:spPr>
        <p:txBody>
          <a:bodyPr lIns="90000" tIns="0" rIns="0" bIns="0">
            <a:spAutoFit/>
          </a:bodyPr>
          <a:lstStyle/>
          <a:p>
            <a:pPr algn="ctr"/>
            <a:r>
              <a:rPr lang="en-US" sz="3200" b="1" dirty="0"/>
              <a:t>Asian Highway has already linked the borders. </a:t>
            </a:r>
            <a:br>
              <a:rPr lang="en-US" sz="3200" b="1" dirty="0"/>
            </a:br>
            <a:r>
              <a:rPr lang="en-US" sz="3200" b="1" dirty="0"/>
              <a:t>A fully meshed open access AP-IS is waiting.</a:t>
            </a:r>
          </a:p>
        </p:txBody>
      </p:sp>
      <p:sp>
        <p:nvSpPr>
          <p:cNvPr id="49157" name="Rectangle 5"/>
          <p:cNvSpPr>
            <a:spLocks noChangeArrowheads="1"/>
          </p:cNvSpPr>
          <p:nvPr/>
        </p:nvSpPr>
        <p:spPr bwMode="auto">
          <a:xfrm>
            <a:off x="-88900" y="4297363"/>
            <a:ext cx="9080500" cy="1570037"/>
          </a:xfrm>
          <a:prstGeom prst="rect">
            <a:avLst/>
          </a:prstGeom>
          <a:noFill/>
          <a:ln w="9525">
            <a:noFill/>
            <a:miter lim="800000"/>
            <a:headEnd/>
            <a:tailEnd/>
          </a:ln>
        </p:spPr>
        <p:txBody>
          <a:bodyPr>
            <a:spAutoFit/>
          </a:bodyPr>
          <a:lstStyle/>
          <a:p>
            <a:pPr eaLnBrk="0" hangingPunct="0">
              <a:buFontTx/>
              <a:buChar char="•"/>
            </a:pPr>
            <a:r>
              <a:rPr lang="en-US" sz="3200" b="1" dirty="0">
                <a:solidFill>
                  <a:srgbClr val="FFFF00"/>
                </a:solidFill>
              </a:rPr>
              <a:t> </a:t>
            </a:r>
            <a:r>
              <a:rPr lang="en-US" sz="3200" b="1" dirty="0">
                <a:ln>
                  <a:solidFill>
                    <a:schemeClr val="tx1"/>
                  </a:solidFill>
                </a:ln>
                <a:solidFill>
                  <a:srgbClr val="FFFF00"/>
                </a:solidFill>
              </a:rPr>
              <a:t>&gt;$16 Trillion economies.</a:t>
            </a:r>
            <a:r>
              <a:rPr lang="en-US" sz="3200" b="1" dirty="0">
                <a:solidFill>
                  <a:srgbClr val="FFFF00"/>
                </a:solidFill>
              </a:rPr>
              <a:t> </a:t>
            </a:r>
          </a:p>
          <a:p>
            <a:pPr eaLnBrk="0" hangingPunct="0">
              <a:buFontTx/>
              <a:buChar char="•"/>
            </a:pPr>
            <a:r>
              <a:rPr lang="en-US" sz="3200" b="1" dirty="0">
                <a:solidFill>
                  <a:srgbClr val="FFFF00"/>
                </a:solidFill>
              </a:rPr>
              <a:t> </a:t>
            </a:r>
            <a:r>
              <a:rPr lang="en-US" sz="3200" b="1" dirty="0">
                <a:ln>
                  <a:solidFill>
                    <a:schemeClr val="tx1"/>
                  </a:solidFill>
                </a:ln>
                <a:solidFill>
                  <a:srgbClr val="FFFF00"/>
                </a:solidFill>
              </a:rPr>
              <a:t>&gt;60% global population.</a:t>
            </a:r>
          </a:p>
          <a:p>
            <a:pPr eaLnBrk="0" hangingPunct="0">
              <a:buFontTx/>
              <a:buChar char="•"/>
            </a:pPr>
            <a:r>
              <a:rPr lang="en-US" sz="3200" b="1" dirty="0">
                <a:ln>
                  <a:solidFill>
                    <a:schemeClr val="tx1"/>
                  </a:solidFill>
                </a:ln>
                <a:solidFill>
                  <a:srgbClr val="FFFF00"/>
                </a:solidFill>
              </a:rPr>
              <a:t> &lt;26% Internet penetration.</a:t>
            </a:r>
          </a:p>
        </p:txBody>
      </p:sp>
      <p:sp>
        <p:nvSpPr>
          <p:cNvPr id="6" name="Rectangle 2"/>
          <p:cNvSpPr txBox="1">
            <a:spLocks noChangeArrowheads="1"/>
          </p:cNvSpPr>
          <p:nvPr/>
        </p:nvSpPr>
        <p:spPr>
          <a:xfrm>
            <a:off x="0" y="0"/>
            <a:ext cx="9144000" cy="1066800"/>
          </a:xfrm>
          <a:prstGeom prst="rect">
            <a:avLst/>
          </a:prstGeom>
          <a:solidFill>
            <a:srgbClr val="FFFF00"/>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strike="noStrike" kern="0" cap="none" spc="0" normalizeH="0" baseline="0" noProof="0" dirty="0">
                <a:ln>
                  <a:noFill/>
                </a:ln>
                <a:effectLst/>
                <a:uLnTx/>
                <a:uFillTx/>
                <a:latin typeface="+mj-lt"/>
                <a:ea typeface="+mj-ea"/>
                <a:cs typeface="+mj-cs"/>
              </a:rPr>
              <a:t>Asian Highway is the preferred right of way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strike="noStrike" kern="0" cap="none" spc="0" normalizeH="0" baseline="0" noProof="0" dirty="0">
                <a:ln>
                  <a:noFill/>
                </a:ln>
                <a:effectLst/>
                <a:uLnTx/>
                <a:uFillTx/>
                <a:latin typeface="+mj-lt"/>
                <a:ea typeface="+mj-ea"/>
                <a:cs typeface="+mj-cs"/>
              </a:rPr>
              <a:t>for Asia Pacific Information Superhighway (AP-IS)</a:t>
            </a:r>
            <a:endParaRPr kumimoji="0" lang="en-US" sz="3200" b="1" i="0" u="none" strike="noStrike" kern="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32182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ox(out)">
                                      <p:cBhvr>
                                        <p:cTn id="7" dur="500"/>
                                        <p:tgtEl>
                                          <p:spTgt spid="2457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box(out)">
                                      <p:cBhvr>
                                        <p:cTn id="10"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p:spPr>
        <p:txBody>
          <a:bodyPr>
            <a:normAutofit/>
          </a:bodyPr>
          <a:lstStyle/>
          <a:p>
            <a:r>
              <a:rPr lang="en-US" b="1" dirty="0">
                <a:solidFill>
                  <a:schemeClr val="tx1">
                    <a:lumMod val="95000"/>
                    <a:lumOff val="5000"/>
                  </a:schemeClr>
                </a:solidFill>
              </a:rPr>
              <a:t>Roadblocks to affordable Internet</a:t>
            </a:r>
          </a:p>
        </p:txBody>
      </p:sp>
      <p:pic>
        <p:nvPicPr>
          <p:cNvPr id="2051" name="Picture 3"/>
          <p:cNvPicPr>
            <a:picLocks noChangeAspect="1" noChangeArrowheads="1"/>
          </p:cNvPicPr>
          <p:nvPr/>
        </p:nvPicPr>
        <p:blipFill>
          <a:blip r:embed="rId2" cstate="print"/>
          <a:srcRect/>
          <a:stretch>
            <a:fillRect/>
          </a:stretch>
        </p:blipFill>
        <p:spPr bwMode="auto">
          <a:xfrm>
            <a:off x="0" y="1487623"/>
            <a:ext cx="9144000" cy="4303577"/>
          </a:xfrm>
          <a:prstGeom prst="rect">
            <a:avLst/>
          </a:prstGeom>
          <a:noFill/>
          <a:ln w="9525">
            <a:noFill/>
            <a:miter lim="800000"/>
            <a:headEnd/>
            <a:tailEnd/>
          </a:ln>
        </p:spPr>
      </p:pic>
      <p:sp>
        <p:nvSpPr>
          <p:cNvPr id="4" name="Rectangle 3"/>
          <p:cNvSpPr/>
          <p:nvPr/>
        </p:nvSpPr>
        <p:spPr>
          <a:xfrm>
            <a:off x="0" y="6019800"/>
            <a:ext cx="9144000" cy="830997"/>
          </a:xfrm>
          <a:prstGeom prst="rect">
            <a:avLst/>
          </a:prstGeom>
          <a:solidFill>
            <a:srgbClr val="FFFF00"/>
          </a:solidFill>
        </p:spPr>
        <p:txBody>
          <a:bodyPr wrap="square">
            <a:spAutoFit/>
          </a:bodyPr>
          <a:lstStyle/>
          <a:p>
            <a:r>
              <a:rPr lang="en-US" sz="2400" b="1" dirty="0">
                <a:solidFill>
                  <a:schemeClr val="tx1">
                    <a:lumMod val="95000"/>
                    <a:lumOff val="5000"/>
                  </a:schemeClr>
                </a:solidFill>
              </a:rPr>
              <a:t>Source: </a:t>
            </a:r>
            <a:r>
              <a:rPr lang="en-US" sz="2400" b="1" i="1" dirty="0">
                <a:solidFill>
                  <a:schemeClr val="tx1">
                    <a:lumMod val="95000"/>
                    <a:lumOff val="5000"/>
                  </a:schemeClr>
                </a:solidFill>
              </a:rPr>
              <a:t>The state of Broadband 2012: Achieving digital inclusion for all.</a:t>
            </a:r>
            <a:r>
              <a:rPr lang="en-US" sz="2400" b="1" dirty="0">
                <a:solidFill>
                  <a:schemeClr val="tx1">
                    <a:lumMod val="95000"/>
                    <a:lumOff val="5000"/>
                  </a:schemeClr>
                </a:solidFill>
              </a:rPr>
              <a:t> ITU/UNESCO Broadband Commission.</a:t>
            </a:r>
          </a:p>
        </p:txBody>
      </p:sp>
      <p:sp>
        <p:nvSpPr>
          <p:cNvPr id="5" name="Rectangle 4"/>
          <p:cNvSpPr/>
          <p:nvPr/>
        </p:nvSpPr>
        <p:spPr>
          <a:xfrm>
            <a:off x="228600" y="2133600"/>
            <a:ext cx="86868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0756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a:solidFill>
            <a:srgbClr val="FFFF00"/>
          </a:solidFill>
        </p:spPr>
        <p:txBody>
          <a:bodyPr>
            <a:noAutofit/>
          </a:bodyPr>
          <a:lstStyle/>
          <a:p>
            <a:r>
              <a:rPr lang="en-US" sz="4000" b="1" dirty="0">
                <a:solidFill>
                  <a:schemeClr val="tx1">
                    <a:lumMod val="95000"/>
                    <a:lumOff val="5000"/>
                  </a:schemeClr>
                </a:solidFill>
              </a:rPr>
              <a:t>Asia Pacific Information Superhighway: Core objectives</a:t>
            </a:r>
          </a:p>
        </p:txBody>
      </p:sp>
      <p:sp>
        <p:nvSpPr>
          <p:cNvPr id="3" name="Content Placeholder 2"/>
          <p:cNvSpPr>
            <a:spLocks noGrp="1"/>
          </p:cNvSpPr>
          <p:nvPr>
            <p:ph idx="1"/>
          </p:nvPr>
        </p:nvSpPr>
        <p:spPr>
          <a:xfrm>
            <a:off x="0" y="1447800"/>
            <a:ext cx="9144000" cy="5410200"/>
          </a:xfrm>
        </p:spPr>
        <p:txBody>
          <a:bodyPr>
            <a:normAutofit fontScale="85000" lnSpcReduction="20000"/>
          </a:bodyPr>
          <a:lstStyle/>
          <a:p>
            <a:r>
              <a:rPr lang="en-US" b="1" dirty="0"/>
              <a:t>Creating a cross-border telecoms consortium of 32 countries being linked through the Asian Highway.</a:t>
            </a:r>
          </a:p>
          <a:p>
            <a:pPr lvl="1"/>
            <a:r>
              <a:rPr lang="en-US" dirty="0"/>
              <a:t>Example: Intelsat (Past) and SEA-ME-WE3/4/5 (Present).</a:t>
            </a:r>
          </a:p>
          <a:p>
            <a:endParaRPr lang="en-US" b="1" dirty="0"/>
          </a:p>
          <a:p>
            <a:r>
              <a:rPr lang="en-US" b="1" dirty="0"/>
              <a:t>Using Asian Highway’s right-of-way  (ROW) for open-access optical fiber transmission networks.</a:t>
            </a:r>
          </a:p>
          <a:p>
            <a:pPr lvl="1"/>
            <a:r>
              <a:rPr lang="en-US" dirty="0"/>
              <a:t>Highways are preferred ROW for long distance telecoms.</a:t>
            </a:r>
          </a:p>
          <a:p>
            <a:endParaRPr lang="en-US" b="1" dirty="0"/>
          </a:p>
          <a:p>
            <a:r>
              <a:rPr lang="en-US" b="1" dirty="0"/>
              <a:t>Each country’s road authorities will own the fiber.</a:t>
            </a:r>
          </a:p>
          <a:p>
            <a:pPr lvl="1"/>
            <a:r>
              <a:rPr lang="en-US" dirty="0"/>
              <a:t>State-ownership and open-access guaranteed. </a:t>
            </a:r>
            <a:r>
              <a:rPr lang="en-US" u="sng" dirty="0"/>
              <a:t>No payment is required for ROW.</a:t>
            </a:r>
          </a:p>
          <a:p>
            <a:endParaRPr lang="en-US" b="1" dirty="0"/>
          </a:p>
          <a:p>
            <a:r>
              <a:rPr lang="en-US" b="1" dirty="0"/>
              <a:t>Only the licensed operators will have access to it.</a:t>
            </a:r>
          </a:p>
          <a:p>
            <a:pPr lvl="1"/>
            <a:r>
              <a:rPr lang="en-US" dirty="0"/>
              <a:t>No regulatory disruption.</a:t>
            </a:r>
          </a:p>
        </p:txBody>
      </p:sp>
    </p:spTree>
    <p:extLst>
      <p:ext uri="{BB962C8B-B14F-4D97-AF65-F5344CB8AC3E}">
        <p14:creationId xmlns:p14="http://schemas.microsoft.com/office/powerpoint/2010/main" val="2339845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4419600"/>
          </a:xfrm>
          <a:prstGeom prst="rect">
            <a:avLst/>
          </a:prstGeom>
        </p:spPr>
      </p:pic>
      <p:sp>
        <p:nvSpPr>
          <p:cNvPr id="7" name="Rectangle 6"/>
          <p:cNvSpPr/>
          <p:nvPr/>
        </p:nvSpPr>
        <p:spPr>
          <a:xfrm>
            <a:off x="152400" y="3730823"/>
            <a:ext cx="5181600" cy="307777"/>
          </a:xfrm>
          <a:prstGeom prst="rect">
            <a:avLst/>
          </a:prstGeom>
          <a:solidFill>
            <a:schemeClr val="tx1"/>
          </a:solidFill>
        </p:spPr>
        <p:txBody>
          <a:bodyPr wrap="square">
            <a:spAutoFit/>
          </a:bodyPr>
          <a:lstStyle/>
          <a:p>
            <a:r>
              <a:rPr lang="en-US" sz="1400" dirty="0">
                <a:solidFill>
                  <a:srgbClr val="FFFF00"/>
                </a:solidFill>
              </a:rPr>
              <a:t>Source: Meeting Asia's Infrastructure Needs, ADB. February 28, 2017</a:t>
            </a:r>
          </a:p>
        </p:txBody>
      </p:sp>
      <p:sp>
        <p:nvSpPr>
          <p:cNvPr id="9" name="Content Placeholder 3"/>
          <p:cNvSpPr>
            <a:spLocks noGrp="1"/>
          </p:cNvSpPr>
          <p:nvPr>
            <p:ph sz="half" idx="2"/>
          </p:nvPr>
        </p:nvSpPr>
        <p:spPr>
          <a:xfrm>
            <a:off x="0" y="4419600"/>
            <a:ext cx="9144000" cy="2438400"/>
          </a:xfrm>
          <a:solidFill>
            <a:srgbClr val="FFFF00"/>
          </a:solidFill>
        </p:spPr>
        <p:txBody>
          <a:bodyPr>
            <a:normAutofit fontScale="85000" lnSpcReduction="20000"/>
          </a:bodyPr>
          <a:lstStyle/>
          <a:p>
            <a:r>
              <a:rPr lang="en-US" sz="2400" b="1" dirty="0"/>
              <a:t>Developing Asia will need to invest $1.7 trillion per year to maintain growth momentum.</a:t>
            </a:r>
          </a:p>
          <a:p>
            <a:endParaRPr lang="en-US" sz="2400" b="1" dirty="0"/>
          </a:p>
          <a:p>
            <a:r>
              <a:rPr lang="en-US" sz="2400" b="1" dirty="0"/>
              <a:t>Business will need to increase infra investments from $63 billion today to up to $250 billion by 2020.</a:t>
            </a:r>
          </a:p>
          <a:p>
            <a:endParaRPr lang="en-US" sz="2400" b="1" dirty="0"/>
          </a:p>
          <a:p>
            <a:r>
              <a:rPr lang="en-US" sz="2400" b="1" dirty="0"/>
              <a:t>Government reforms could bridge up to 40% of Asia’s infra gap, </a:t>
            </a:r>
            <a:r>
              <a:rPr lang="en-US" sz="2400" b="1" u="sng" dirty="0"/>
              <a:t>the private sector will need to do the rest</a:t>
            </a:r>
            <a:r>
              <a:rPr lang="en-US" sz="2400" b="1" dirty="0"/>
              <a:t>.</a:t>
            </a:r>
          </a:p>
        </p:txBody>
      </p:sp>
      <p:sp>
        <p:nvSpPr>
          <p:cNvPr id="2" name="Rectangle 1"/>
          <p:cNvSpPr/>
          <p:nvPr/>
        </p:nvSpPr>
        <p:spPr>
          <a:xfrm>
            <a:off x="152400" y="762000"/>
            <a:ext cx="8382000" cy="400110"/>
          </a:xfrm>
          <a:prstGeom prst="rect">
            <a:avLst/>
          </a:prstGeom>
          <a:solidFill>
            <a:schemeClr val="tx1">
              <a:lumMod val="95000"/>
              <a:lumOff val="5000"/>
            </a:schemeClr>
          </a:solidFill>
        </p:spPr>
        <p:txBody>
          <a:bodyPr wrap="square">
            <a:spAutoFit/>
          </a:bodyPr>
          <a:lstStyle/>
          <a:p>
            <a:pPr algn="ctr"/>
            <a:r>
              <a:rPr lang="en-US" sz="2000" b="1" dirty="0">
                <a:solidFill>
                  <a:srgbClr val="FFFF00"/>
                </a:solidFill>
              </a:rPr>
              <a:t>Region needs to invest $26 trillion until 2030. </a:t>
            </a:r>
          </a:p>
        </p:txBody>
      </p:sp>
      <p:sp>
        <p:nvSpPr>
          <p:cNvPr id="3" name="Rectangle 2"/>
          <p:cNvSpPr/>
          <p:nvPr/>
        </p:nvSpPr>
        <p:spPr>
          <a:xfrm>
            <a:off x="152400" y="3440668"/>
            <a:ext cx="8686800" cy="369332"/>
          </a:xfrm>
          <a:prstGeom prst="rect">
            <a:avLst/>
          </a:prstGeom>
        </p:spPr>
        <p:txBody>
          <a:bodyPr wrap="square">
            <a:spAutoFit/>
          </a:bodyPr>
          <a:lstStyle/>
          <a:p>
            <a:r>
              <a:rPr lang="en-US" b="1" dirty="0">
                <a:solidFill>
                  <a:srgbClr val="FFFF00"/>
                </a:solidFill>
              </a:rPr>
              <a:t>Power ($14.7tn), Transport ($8.4 </a:t>
            </a:r>
            <a:r>
              <a:rPr lang="en-US" b="1" dirty="0" err="1">
                <a:solidFill>
                  <a:srgbClr val="FFFF00"/>
                </a:solidFill>
              </a:rPr>
              <a:t>tn</a:t>
            </a:r>
            <a:r>
              <a:rPr lang="en-US" b="1" dirty="0">
                <a:solidFill>
                  <a:srgbClr val="FFFF00"/>
                </a:solidFill>
              </a:rPr>
              <a:t>), Telecoms (2.3 </a:t>
            </a:r>
            <a:r>
              <a:rPr lang="en-US" b="1" dirty="0" err="1">
                <a:solidFill>
                  <a:srgbClr val="FFFF00"/>
                </a:solidFill>
              </a:rPr>
              <a:t>tn</a:t>
            </a:r>
            <a:r>
              <a:rPr lang="en-US" b="1" dirty="0">
                <a:solidFill>
                  <a:srgbClr val="FFFF00"/>
                </a:solidFill>
              </a:rPr>
              <a:t>), Water and Sanitation ($800 bn)</a:t>
            </a:r>
          </a:p>
        </p:txBody>
      </p:sp>
    </p:spTree>
    <p:extLst>
      <p:ext uri="{BB962C8B-B14F-4D97-AF65-F5344CB8AC3E}">
        <p14:creationId xmlns:p14="http://schemas.microsoft.com/office/powerpoint/2010/main" val="4073890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438400"/>
            <a:ext cx="4572000" cy="1569660"/>
          </a:xfrm>
          <a:prstGeom prst="rect">
            <a:avLst/>
          </a:prstGeom>
          <a:solidFill>
            <a:srgbClr val="FFFF00"/>
          </a:solidFill>
        </p:spPr>
        <p:txBody>
          <a:bodyPr>
            <a:spAutoFit/>
          </a:bodyPr>
          <a:lstStyle/>
          <a:p>
            <a:pPr algn="ctr"/>
            <a:r>
              <a:rPr lang="en-US" sz="4800" b="1" dirty="0"/>
              <a:t>Thank you!</a:t>
            </a:r>
          </a:p>
          <a:p>
            <a:pPr algn="ctr"/>
            <a:r>
              <a:rPr lang="en-US" sz="4800" b="1" dirty="0"/>
              <a:t>Questions?</a:t>
            </a:r>
            <a:endParaRPr lang="en-US" sz="4800" b="1" dirty="0"/>
          </a:p>
        </p:txBody>
      </p:sp>
    </p:spTree>
    <p:extLst>
      <p:ext uri="{BB962C8B-B14F-4D97-AF65-F5344CB8AC3E}">
        <p14:creationId xmlns:p14="http://schemas.microsoft.com/office/powerpoint/2010/main" val="257362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a:stretch>
            <a:fillRect/>
          </a:stretch>
        </p:blipFill>
        <p:spPr bwMode="auto">
          <a:xfrm>
            <a:off x="0" y="1351972"/>
            <a:ext cx="9144000" cy="4691641"/>
          </a:xfrm>
          <a:prstGeom prst="rect">
            <a:avLst/>
          </a:prstGeom>
          <a:noFill/>
          <a:ln w="9525">
            <a:noFill/>
            <a:miter lim="800000"/>
            <a:headEnd/>
            <a:tailEnd/>
          </a:ln>
          <a:effectLst/>
        </p:spPr>
      </p:pic>
      <p:sp>
        <p:nvSpPr>
          <p:cNvPr id="4" name="Title 3"/>
          <p:cNvSpPr>
            <a:spLocks noGrp="1"/>
          </p:cNvSpPr>
          <p:nvPr>
            <p:ph type="title"/>
          </p:nvPr>
        </p:nvSpPr>
        <p:spPr>
          <a:xfrm>
            <a:off x="0" y="0"/>
            <a:ext cx="9144000" cy="1143000"/>
          </a:xfrm>
          <a:solidFill>
            <a:srgbClr val="FFFF00"/>
          </a:solidFill>
        </p:spPr>
        <p:txBody>
          <a:bodyPr>
            <a:noAutofit/>
          </a:bodyPr>
          <a:lstStyle/>
          <a:p>
            <a:r>
              <a:rPr lang="en-US" b="1" dirty="0"/>
              <a:t>This is how a train company </a:t>
            </a:r>
            <a:br>
              <a:rPr lang="en-US" b="1" dirty="0"/>
            </a:br>
            <a:r>
              <a:rPr lang="en-US" b="1" dirty="0"/>
              <a:t>views its domestic market</a:t>
            </a:r>
          </a:p>
        </p:txBody>
      </p:sp>
      <p:sp>
        <p:nvSpPr>
          <p:cNvPr id="5" name="Rectangle 4"/>
          <p:cNvSpPr/>
          <p:nvPr/>
        </p:nvSpPr>
        <p:spPr>
          <a:xfrm>
            <a:off x="0" y="6260068"/>
            <a:ext cx="9144000" cy="646331"/>
          </a:xfrm>
          <a:prstGeom prst="rect">
            <a:avLst/>
          </a:prstGeom>
          <a:solidFill>
            <a:srgbClr val="FFFF00"/>
          </a:solidFill>
        </p:spPr>
        <p:txBody>
          <a:bodyPr wrap="square">
            <a:spAutoFit/>
          </a:bodyPr>
          <a:lstStyle/>
          <a:p>
            <a:r>
              <a:rPr lang="en-US" b="1" dirty="0"/>
              <a:t>Source: WANG </a:t>
            </a:r>
            <a:r>
              <a:rPr lang="en-US" b="1" dirty="0" err="1"/>
              <a:t>Jiayu</a:t>
            </a:r>
            <a:r>
              <a:rPr lang="en-US" b="1" dirty="0"/>
              <a:t>, Deputy Director-General, National Railway Administration, P.R. China at the 1st Meeting of the CAREC Railway Working Group, 24–26 November 2015 Tokyo, Japan. </a:t>
            </a:r>
          </a:p>
        </p:txBody>
      </p:sp>
    </p:spTree>
    <p:extLst>
      <p:ext uri="{BB962C8B-B14F-4D97-AF65-F5344CB8AC3E}">
        <p14:creationId xmlns:p14="http://schemas.microsoft.com/office/powerpoint/2010/main" val="3839757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a:solidFill>
            <a:srgbClr val="FFFF00"/>
          </a:solidFill>
        </p:spPr>
        <p:txBody>
          <a:bodyPr>
            <a:noAutofit/>
          </a:bodyPr>
          <a:lstStyle/>
          <a:p>
            <a:r>
              <a:rPr lang="en-US" b="1" dirty="0"/>
              <a:t>This is how a train company views</a:t>
            </a:r>
            <a:br>
              <a:rPr lang="en-US" b="1" dirty="0"/>
            </a:br>
            <a:r>
              <a:rPr lang="en-US" b="1" dirty="0"/>
              <a:t>its market beyond borders</a:t>
            </a:r>
          </a:p>
        </p:txBody>
      </p:sp>
      <p:sp>
        <p:nvSpPr>
          <p:cNvPr id="5" name="Rectangle 4"/>
          <p:cNvSpPr/>
          <p:nvPr/>
        </p:nvSpPr>
        <p:spPr>
          <a:xfrm>
            <a:off x="0" y="6260068"/>
            <a:ext cx="9144000" cy="646331"/>
          </a:xfrm>
          <a:prstGeom prst="rect">
            <a:avLst/>
          </a:prstGeom>
          <a:solidFill>
            <a:srgbClr val="FFFF00"/>
          </a:solidFill>
        </p:spPr>
        <p:txBody>
          <a:bodyPr wrap="square">
            <a:spAutoFit/>
          </a:bodyPr>
          <a:lstStyle/>
          <a:p>
            <a:r>
              <a:rPr lang="en-US" b="1" dirty="0"/>
              <a:t>Source: WANG </a:t>
            </a:r>
            <a:r>
              <a:rPr lang="en-US" b="1" dirty="0" err="1"/>
              <a:t>Jiayu</a:t>
            </a:r>
            <a:r>
              <a:rPr lang="en-US" b="1" dirty="0"/>
              <a:t>, Deputy Director-General, National Railway Administration, P.R. China at the 1st Meeting of the CAREC Railway Working Group, 24–26 November 2015 Tokyo, Japan. </a:t>
            </a:r>
          </a:p>
        </p:txBody>
      </p:sp>
      <p:pic>
        <p:nvPicPr>
          <p:cNvPr id="6" name="Picture 2"/>
          <p:cNvPicPr>
            <a:picLocks noChangeAspect="1" noChangeArrowheads="1"/>
          </p:cNvPicPr>
          <p:nvPr/>
        </p:nvPicPr>
        <p:blipFill>
          <a:blip r:embed="rId2"/>
          <a:srcRect/>
          <a:stretch>
            <a:fillRect/>
          </a:stretch>
        </p:blipFill>
        <p:spPr bwMode="auto">
          <a:xfrm>
            <a:off x="0" y="1143000"/>
            <a:ext cx="9144000" cy="5105400"/>
          </a:xfrm>
          <a:prstGeom prst="rect">
            <a:avLst/>
          </a:prstGeom>
          <a:noFill/>
          <a:ln w="9525">
            <a:noFill/>
            <a:miter lim="800000"/>
            <a:headEnd/>
            <a:tailEnd/>
          </a:ln>
          <a:effectLst/>
        </p:spPr>
      </p:pic>
    </p:spTree>
    <p:extLst>
      <p:ext uri="{BB962C8B-B14F-4D97-AF65-F5344CB8AC3E}">
        <p14:creationId xmlns:p14="http://schemas.microsoft.com/office/powerpoint/2010/main" val="1618788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a:solidFill>
            <a:srgbClr val="FFFF00"/>
          </a:solidFill>
        </p:spPr>
        <p:txBody>
          <a:bodyPr>
            <a:normAutofit fontScale="90000"/>
          </a:bodyPr>
          <a:lstStyle/>
          <a:p>
            <a:r>
              <a:rPr lang="en-US" b="1" dirty="0"/>
              <a:t>The longest railways in the world</a:t>
            </a:r>
            <a:br>
              <a:rPr lang="en-US" b="1" dirty="0"/>
            </a:br>
            <a:r>
              <a:rPr lang="en-US" sz="2700" b="1" dirty="0"/>
              <a:t>“In Kazakhstan alone, China has invested $40 billion </a:t>
            </a:r>
            <a:br>
              <a:rPr lang="en-US" sz="2700" b="1" dirty="0"/>
            </a:br>
            <a:r>
              <a:rPr lang="en-US" sz="2700" b="1" dirty="0"/>
              <a:t>in road and rail projects to improve routes through the country.”*</a:t>
            </a:r>
            <a:endParaRPr lang="en-US" b="1" dirty="0"/>
          </a:p>
        </p:txBody>
      </p:sp>
      <p:pic>
        <p:nvPicPr>
          <p:cNvPr id="4098" name="Picture 2"/>
          <p:cNvPicPr>
            <a:picLocks noChangeAspect="1" noChangeArrowheads="1"/>
          </p:cNvPicPr>
          <p:nvPr/>
        </p:nvPicPr>
        <p:blipFill>
          <a:blip r:embed="rId2"/>
          <a:srcRect/>
          <a:stretch>
            <a:fillRect/>
          </a:stretch>
        </p:blipFill>
        <p:spPr bwMode="auto">
          <a:xfrm>
            <a:off x="1" y="1615982"/>
            <a:ext cx="9144000" cy="5242018"/>
          </a:xfrm>
          <a:prstGeom prst="rect">
            <a:avLst/>
          </a:prstGeom>
          <a:noFill/>
          <a:ln w="9525">
            <a:noFill/>
            <a:miter lim="800000"/>
            <a:headEnd/>
            <a:tailEnd/>
          </a:ln>
          <a:effectLst/>
        </p:spPr>
      </p:pic>
      <p:sp>
        <p:nvSpPr>
          <p:cNvPr id="4" name="Rectangle 3"/>
          <p:cNvSpPr/>
          <p:nvPr/>
        </p:nvSpPr>
        <p:spPr>
          <a:xfrm>
            <a:off x="17430" y="6183868"/>
            <a:ext cx="2268570" cy="369332"/>
          </a:xfrm>
          <a:prstGeom prst="rect">
            <a:avLst/>
          </a:prstGeom>
          <a:solidFill>
            <a:srgbClr val="FFFF00"/>
          </a:solidFill>
        </p:spPr>
        <p:txBody>
          <a:bodyPr wrap="none">
            <a:spAutoFit/>
          </a:bodyPr>
          <a:lstStyle/>
          <a:p>
            <a:r>
              <a:rPr lang="en-US" b="1" dirty="0"/>
              <a:t>Map: </a:t>
            </a:r>
            <a:r>
              <a:rPr lang="en-US" b="1" dirty="0">
                <a:hlinkClick r:id="rId3"/>
              </a:rPr>
              <a:t>Business Insider</a:t>
            </a:r>
            <a:endParaRPr lang="en-US" b="1" dirty="0"/>
          </a:p>
        </p:txBody>
      </p:sp>
      <p:sp>
        <p:nvSpPr>
          <p:cNvPr id="5" name="Rectangle 4"/>
          <p:cNvSpPr/>
          <p:nvPr/>
        </p:nvSpPr>
        <p:spPr>
          <a:xfrm>
            <a:off x="0" y="6488668"/>
            <a:ext cx="9144000" cy="369332"/>
          </a:xfrm>
          <a:prstGeom prst="rect">
            <a:avLst/>
          </a:prstGeom>
          <a:solidFill>
            <a:srgbClr val="FFFF00"/>
          </a:solidFill>
        </p:spPr>
        <p:txBody>
          <a:bodyPr wrap="square">
            <a:spAutoFit/>
          </a:bodyPr>
          <a:lstStyle/>
          <a:p>
            <a:r>
              <a:rPr lang="en-US" b="1" dirty="0"/>
              <a:t>*</a:t>
            </a:r>
            <a:r>
              <a:rPr lang="en-US" b="1" dirty="0">
                <a:hlinkClick r:id="rId4"/>
              </a:rPr>
              <a:t>China’s One Belt, One Road strategy takes to the air</a:t>
            </a:r>
            <a:endParaRPr lang="en-US" b="1" dirty="0"/>
          </a:p>
        </p:txBody>
      </p:sp>
    </p:spTree>
    <p:extLst>
      <p:ext uri="{BB962C8B-B14F-4D97-AF65-F5344CB8AC3E}">
        <p14:creationId xmlns:p14="http://schemas.microsoft.com/office/powerpoint/2010/main" val="2204917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washingtonpost.com/wp-apps/imrs.php?src=https://img.washingtonpost.com/rf/image_908w/2010-2019/Wires/Images/2014-11-18/Getty/459168068.jpg&amp;w=1484"/>
          <p:cNvPicPr>
            <a:picLocks noChangeAspect="1" noChangeArrowheads="1"/>
          </p:cNvPicPr>
          <p:nvPr/>
        </p:nvPicPr>
        <p:blipFill>
          <a:blip r:embed="rId2"/>
          <a:srcRect/>
          <a:stretch>
            <a:fillRect/>
          </a:stretch>
        </p:blipFill>
        <p:spPr bwMode="auto">
          <a:xfrm>
            <a:off x="0" y="801024"/>
            <a:ext cx="9144000" cy="6056976"/>
          </a:xfrm>
          <a:prstGeom prst="rect">
            <a:avLst/>
          </a:prstGeom>
          <a:noFill/>
        </p:spPr>
      </p:pic>
      <p:sp>
        <p:nvSpPr>
          <p:cNvPr id="2" name="Title 1"/>
          <p:cNvSpPr>
            <a:spLocks noGrp="1"/>
          </p:cNvSpPr>
          <p:nvPr>
            <p:ph type="title"/>
          </p:nvPr>
        </p:nvSpPr>
        <p:spPr>
          <a:xfrm>
            <a:off x="0" y="0"/>
            <a:ext cx="9144000" cy="838200"/>
          </a:xfrm>
          <a:solidFill>
            <a:srgbClr val="FFFF00"/>
          </a:solidFill>
        </p:spPr>
        <p:txBody>
          <a:bodyPr>
            <a:noAutofit/>
          </a:bodyPr>
          <a:lstStyle/>
          <a:p>
            <a:r>
              <a:rPr lang="en-US" sz="2400" b="1" dirty="0"/>
              <a:t>Inauguration of China-Europe Block Train (</a:t>
            </a:r>
            <a:r>
              <a:rPr lang="en-US" sz="2400" b="1" dirty="0" err="1"/>
              <a:t>Yiwu</a:t>
            </a:r>
            <a:r>
              <a:rPr lang="en-US" sz="2400" b="1" dirty="0"/>
              <a:t>-Madrid) </a:t>
            </a:r>
            <a:br>
              <a:rPr lang="en-US" sz="2400" b="1" dirty="0"/>
            </a:br>
            <a:r>
              <a:rPr lang="en-US" sz="2400" b="1" dirty="0"/>
              <a:t>at </a:t>
            </a:r>
            <a:r>
              <a:rPr lang="en-US" sz="2400" b="1" dirty="0" err="1"/>
              <a:t>Yiwu</a:t>
            </a:r>
            <a:r>
              <a:rPr lang="en-US" sz="2400" b="1" dirty="0"/>
              <a:t> Railway Freight Station on Nov. 18, 2014</a:t>
            </a:r>
          </a:p>
        </p:txBody>
      </p:sp>
    </p:spTree>
    <p:extLst>
      <p:ext uri="{BB962C8B-B14F-4D97-AF65-F5344CB8AC3E}">
        <p14:creationId xmlns:p14="http://schemas.microsoft.com/office/powerpoint/2010/main" val="3034431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53304"/>
            <a:ext cx="9144000" cy="6104696"/>
          </a:xfrm>
          <a:prstGeom prst="rect">
            <a:avLst/>
          </a:prstGeom>
        </p:spPr>
      </p:pic>
      <p:sp>
        <p:nvSpPr>
          <p:cNvPr id="2" name="Title 1"/>
          <p:cNvSpPr>
            <a:spLocks noGrp="1"/>
          </p:cNvSpPr>
          <p:nvPr>
            <p:ph type="title"/>
          </p:nvPr>
        </p:nvSpPr>
        <p:spPr>
          <a:xfrm>
            <a:off x="0" y="0"/>
            <a:ext cx="9144000" cy="1524000"/>
          </a:xfrm>
          <a:solidFill>
            <a:srgbClr val="FFFF00"/>
          </a:solidFill>
        </p:spPr>
        <p:txBody>
          <a:bodyPr>
            <a:noAutofit/>
          </a:bodyPr>
          <a:lstStyle/>
          <a:p>
            <a:pPr algn="l"/>
            <a:r>
              <a:rPr lang="en-US" sz="2000" b="1" dirty="0"/>
              <a:t>The first freight train from China to Britain arrives at Barking Intermodal Terminal near London, Britain on January 18, 2017. Prime Minister Theresa May has said the relationship with China remains "golden" as she seeks to bring in billions of dollars in Chinese investment as Britain prepares to leave the European Union. </a:t>
            </a:r>
            <a:br>
              <a:rPr lang="en-US" sz="2000" b="1" dirty="0"/>
            </a:br>
            <a:r>
              <a:rPr lang="en-US" sz="2000" b="1" dirty="0"/>
              <a:t>                                                                                             Picture: Stefan </a:t>
            </a:r>
            <a:r>
              <a:rPr lang="en-US" sz="2000" b="1" dirty="0" err="1"/>
              <a:t>Wermuth</a:t>
            </a:r>
            <a:r>
              <a:rPr lang="en-US" sz="2000" b="1" dirty="0"/>
              <a:t>, Reuters.</a:t>
            </a:r>
          </a:p>
        </p:txBody>
      </p:sp>
      <p:pic>
        <p:nvPicPr>
          <p:cNvPr id="4" name="Picture 3"/>
          <p:cNvPicPr>
            <a:picLocks noChangeAspect="1"/>
          </p:cNvPicPr>
          <p:nvPr/>
        </p:nvPicPr>
        <p:blipFill>
          <a:blip r:embed="rId3"/>
          <a:stretch>
            <a:fillRect/>
          </a:stretch>
        </p:blipFill>
        <p:spPr>
          <a:xfrm>
            <a:off x="0" y="4800601"/>
            <a:ext cx="4006296" cy="2057400"/>
          </a:xfrm>
          <a:prstGeom prst="rect">
            <a:avLst/>
          </a:prstGeom>
        </p:spPr>
      </p:pic>
      <p:sp>
        <p:nvSpPr>
          <p:cNvPr id="5" name="Rectangle 4"/>
          <p:cNvSpPr/>
          <p:nvPr/>
        </p:nvSpPr>
        <p:spPr>
          <a:xfrm>
            <a:off x="0" y="5562600"/>
            <a:ext cx="4006296" cy="1353191"/>
          </a:xfrm>
          <a:prstGeom prst="rect">
            <a:avLst/>
          </a:prstGeom>
        </p:spPr>
        <p:txBody>
          <a:bodyPr wrap="square">
            <a:spAutoFit/>
          </a:bodyPr>
          <a:lstStyle/>
          <a:p>
            <a:pPr marL="285750" indent="-285750">
              <a:lnSpc>
                <a:spcPct val="115000"/>
              </a:lnSpc>
              <a:spcAft>
                <a:spcPts val="1000"/>
              </a:spcAft>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Vrinda" panose="020B0502040204020203" pitchFamily="34" charset="0"/>
              </a:rPr>
              <a:t>Traveled 7,500 miles (12,000 kilometers) in 18 days.</a:t>
            </a:r>
          </a:p>
          <a:p>
            <a:pPr marL="285750" indent="-285750">
              <a:lnSpc>
                <a:spcPct val="115000"/>
              </a:lnSpc>
              <a:spcAft>
                <a:spcPts val="1000"/>
              </a:spcAft>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Vrinda" panose="020B0502040204020203" pitchFamily="34" charset="0"/>
              </a:rPr>
              <a:t> London is the 15</a:t>
            </a:r>
            <a:r>
              <a:rPr lang="en-US" sz="1600" b="1" baseline="30000" dirty="0">
                <a:latin typeface="Calibri" panose="020F0502020204030204" pitchFamily="34" charset="0"/>
                <a:ea typeface="Calibri" panose="020F0502020204030204" pitchFamily="34" charset="0"/>
                <a:cs typeface="Vrinda" panose="020B0502040204020203" pitchFamily="34" charset="0"/>
              </a:rPr>
              <a:t>th</a:t>
            </a:r>
            <a:r>
              <a:rPr lang="en-US" sz="1600" b="1" dirty="0">
                <a:latin typeface="Calibri" panose="020F0502020204030204" pitchFamily="34" charset="0"/>
                <a:ea typeface="Calibri" panose="020F0502020204030204" pitchFamily="34" charset="0"/>
                <a:cs typeface="Vrinda" panose="020B0502040204020203" pitchFamily="34" charset="0"/>
              </a:rPr>
              <a:t> European destination of Chinese rail cargo.</a:t>
            </a:r>
          </a:p>
        </p:txBody>
      </p:sp>
    </p:spTree>
    <p:extLst>
      <p:ext uri="{BB962C8B-B14F-4D97-AF65-F5344CB8AC3E}">
        <p14:creationId xmlns:p14="http://schemas.microsoft.com/office/powerpoint/2010/main" val="167317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p:spPr>
        <p:txBody>
          <a:bodyPr>
            <a:normAutofit fontScale="90000"/>
          </a:bodyPr>
          <a:lstStyle/>
          <a:p>
            <a:r>
              <a:rPr lang="en-US" b="1" dirty="0"/>
              <a:t>New routes make main route (via Russia) the alternative. It’s all about ROW.</a:t>
            </a:r>
          </a:p>
        </p:txBody>
      </p:sp>
      <p:pic>
        <p:nvPicPr>
          <p:cNvPr id="86018" name="Picture 2"/>
          <p:cNvPicPr>
            <a:picLocks noChangeAspect="1" noChangeArrowheads="1"/>
          </p:cNvPicPr>
          <p:nvPr/>
        </p:nvPicPr>
        <p:blipFill>
          <a:blip r:embed="rId2"/>
          <a:srcRect/>
          <a:stretch>
            <a:fillRect/>
          </a:stretch>
        </p:blipFill>
        <p:spPr bwMode="auto">
          <a:xfrm>
            <a:off x="1" y="1143000"/>
            <a:ext cx="9143999" cy="5043208"/>
          </a:xfrm>
          <a:prstGeom prst="rect">
            <a:avLst/>
          </a:prstGeom>
          <a:noFill/>
          <a:ln w="9525">
            <a:noFill/>
            <a:miter lim="800000"/>
            <a:headEnd/>
            <a:tailEnd/>
          </a:ln>
          <a:effectLst/>
        </p:spPr>
      </p:pic>
      <p:sp>
        <p:nvSpPr>
          <p:cNvPr id="4" name="Rectangle 3"/>
          <p:cNvSpPr/>
          <p:nvPr/>
        </p:nvSpPr>
        <p:spPr>
          <a:xfrm>
            <a:off x="0" y="6150114"/>
            <a:ext cx="9144000" cy="707886"/>
          </a:xfrm>
          <a:prstGeom prst="rect">
            <a:avLst/>
          </a:prstGeom>
          <a:solidFill>
            <a:srgbClr val="FFFF00"/>
          </a:solidFill>
        </p:spPr>
        <p:txBody>
          <a:bodyPr wrap="square">
            <a:spAutoFit/>
          </a:bodyPr>
          <a:lstStyle/>
          <a:p>
            <a:r>
              <a:rPr lang="en-US" sz="2000" b="1" dirty="0"/>
              <a:t>Source: </a:t>
            </a:r>
            <a:r>
              <a:rPr lang="en-US" sz="2000" b="1" dirty="0" err="1"/>
              <a:t>Nurbek</a:t>
            </a:r>
            <a:r>
              <a:rPr lang="en-US" sz="2000" b="1" dirty="0"/>
              <a:t> </a:t>
            </a:r>
            <a:r>
              <a:rPr lang="en-US" sz="2000" b="1" dirty="0" err="1"/>
              <a:t>Kabizhan</a:t>
            </a:r>
            <a:r>
              <a:rPr lang="en-US" sz="2000" b="1" dirty="0"/>
              <a:t>, Head of Department of Railway Transport, Ministry for investments and development, Republic of Kazakhstan. November 2015.</a:t>
            </a:r>
          </a:p>
        </p:txBody>
      </p:sp>
    </p:spTree>
    <p:extLst>
      <p:ext uri="{BB962C8B-B14F-4D97-AF65-F5344CB8AC3E}">
        <p14:creationId xmlns:p14="http://schemas.microsoft.com/office/powerpoint/2010/main" val="161529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TotalTime>
  <Words>1344</Words>
  <Application>Microsoft Office PowerPoint</Application>
  <PresentationFormat>On-screen Show (4:3)</PresentationFormat>
  <Paragraphs>182</Paragraphs>
  <Slides>34</Slides>
  <Notes>1</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9" baseType="lpstr">
      <vt:lpstr>ＭＳ Ｐゴシック</vt:lpstr>
      <vt:lpstr>黑体</vt:lpstr>
      <vt:lpstr>宋体</vt:lpstr>
      <vt:lpstr>宋体</vt:lpstr>
      <vt:lpstr>Arial</vt:lpstr>
      <vt:lpstr>Calibri</vt:lpstr>
      <vt:lpstr>等线</vt:lpstr>
      <vt:lpstr>Gotham-Light</vt:lpstr>
      <vt:lpstr>GothamNarrow-Light</vt:lpstr>
      <vt:lpstr>Helvetica</vt:lpstr>
      <vt:lpstr>Vrinda</vt:lpstr>
      <vt:lpstr>Wingdings</vt:lpstr>
      <vt:lpstr>Wingdings 2</vt:lpstr>
      <vt:lpstr>Office Theme</vt:lpstr>
      <vt:lpstr>think-cell Slide</vt:lpstr>
      <vt:lpstr>Rewriting the Rule Book  of Regional Connectivity</vt:lpstr>
      <vt:lpstr>Technology (Airbus A380 and Boeing 777) has redefined air connectivity and region</vt:lpstr>
      <vt:lpstr>This is how an airline defines its region</vt:lpstr>
      <vt:lpstr>This is how a train company  views its domestic market</vt:lpstr>
      <vt:lpstr>This is how a train company views its market beyond borders</vt:lpstr>
      <vt:lpstr>The longest railways in the world “In Kazakhstan alone, China has invested $40 billion  in road and rail projects to improve routes through the country.”*</vt:lpstr>
      <vt:lpstr>Inauguration of China-Europe Block Train (Yiwu-Madrid)  at Yiwu Railway Freight Station on Nov. 18, 2014</vt:lpstr>
      <vt:lpstr>The first freight train from China to Britain arrives at Barking Intermodal Terminal near London, Britain on January 18, 2017. Prime Minister Theresa May has said the relationship with China remains "golden" as she seeks to bring in billions of dollars in Chinese investment as Britain prepares to leave the European Union.                                                                                               Picture: Stefan Wermuth, Reuters.</vt:lpstr>
      <vt:lpstr>New routes make main route (via Russia) the alternative. It’s all about ROW.</vt:lpstr>
      <vt:lpstr>Traffic decides the route</vt:lpstr>
      <vt:lpstr>Industry banks on Belt and Road</vt:lpstr>
      <vt:lpstr>PowerPoint Presentation</vt:lpstr>
      <vt:lpstr>Multimodal Asia-Europe service</vt:lpstr>
      <vt:lpstr>The  new oil </vt:lpstr>
      <vt:lpstr>Cross-border data flows are surging  and connecting more countries</vt:lpstr>
      <vt:lpstr>10X growth of smartphone data in APAC  (APAC and NAM entered Exabyte era)</vt:lpstr>
      <vt:lpstr>Top 10 countries by projected new subscribers (Millions), 2016-2020</vt:lpstr>
      <vt:lpstr>“Akamai state of the Internet Q2 2016” Broadband fest and famine in Asia Pacific</vt:lpstr>
      <vt:lpstr>The tale of two continents</vt:lpstr>
      <vt:lpstr>TeleGeography: Median Monthly 10 GigE  IP Transit Prices (per Mbps per month in 2016)</vt:lpstr>
      <vt:lpstr>Competition is critical to transport costs</vt:lpstr>
      <vt:lpstr>Cox’s Bazar is India’s third gateway. Kuakata is next: The report</vt:lpstr>
      <vt:lpstr>PowerPoint Presentation</vt:lpstr>
      <vt:lpstr>PowerPoint Presentation</vt:lpstr>
      <vt:lpstr>Diverse Route for European and Asian Markets (DREAM) follows the China-Europe road and rail right-of -way</vt:lpstr>
      <vt:lpstr>World’s longest (18,731 km)  railway DWDM network</vt:lpstr>
      <vt:lpstr>China Unicom takes a giant leap  AAE-1 via Pakistan and Myanmar</vt:lpstr>
      <vt:lpstr>Australia West Express (AWE) Network  Djibouti is Australia’s hop and hope to Africa and Europe </vt:lpstr>
      <vt:lpstr>PowerPoint Presentation</vt:lpstr>
      <vt:lpstr>PowerPoint Presentation</vt:lpstr>
      <vt:lpstr>Roadblocks to affordable Internet</vt:lpstr>
      <vt:lpstr>Asia Pacific Information Superhighway: Core objectives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khan</dc:creator>
  <cp:lastModifiedBy>khan</cp:lastModifiedBy>
  <cp:revision>79</cp:revision>
  <dcterms:created xsi:type="dcterms:W3CDTF">2017-02-28T10:57:41Z</dcterms:created>
  <dcterms:modified xsi:type="dcterms:W3CDTF">2017-03-05T22:16:09Z</dcterms:modified>
</cp:coreProperties>
</file>