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8" r:id="rId22"/>
  </p:sldIdLst>
  <p:sldSz cx="13787438" cy="6156325"/>
  <p:notesSz cx="6858000" cy="9144000"/>
  <p:defaultTextStyle>
    <a:defPPr>
      <a:defRPr lang="en-US"/>
    </a:defPPr>
    <a:lvl1pPr marL="0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1pPr>
    <a:lvl2pPr marL="368595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2pPr>
    <a:lvl3pPr marL="737189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3pPr>
    <a:lvl4pPr marL="1105784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4pPr>
    <a:lvl5pPr marL="1474379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5pPr>
    <a:lvl6pPr marL="1842973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6pPr>
    <a:lvl7pPr marL="2211568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7pPr>
    <a:lvl8pPr marL="2580162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8pPr>
    <a:lvl9pPr marL="2948757" algn="l" defTabSz="737189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yani:Documents:Myanmar:Universal%20Service%20Fund:Malaysia%20US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1573487407001"/>
          <c:y val="2.54283318751823E-2"/>
          <c:w val="0.70597976477232505"/>
          <c:h val="0.7252615489721629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'Disbursement 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'Disbursement 1'!$E$2:$E$13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669840"/>
        <c:axId val="1929489744"/>
      </c:barChart>
      <c:barChart>
        <c:barDir val="col"/>
        <c:grouping val="clustered"/>
        <c:varyColors val="0"/>
        <c:ser>
          <c:idx val="0"/>
          <c:order val="0"/>
          <c:tx>
            <c:v>Inflows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'Disbursement 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'Disbursement 1'!$D$2:$D$13</c:f>
              <c:numCache>
                <c:formatCode>0</c:formatCode>
                <c:ptCount val="12"/>
                <c:pt idx="0">
                  <c:v>213.81152764464849</c:v>
                </c:pt>
                <c:pt idx="1">
                  <c:v>134.81331722251619</c:v>
                </c:pt>
                <c:pt idx="2">
                  <c:v>184.21841026955201</c:v>
                </c:pt>
                <c:pt idx="3">
                  <c:v>219.2294004927457</c:v>
                </c:pt>
                <c:pt idx="4">
                  <c:v>261.73484129879608</c:v>
                </c:pt>
                <c:pt idx="5">
                  <c:v>304.27792849967221</c:v>
                </c:pt>
                <c:pt idx="6">
                  <c:v>282.52051379113061</c:v>
                </c:pt>
                <c:pt idx="7">
                  <c:v>376.94823091943613</c:v>
                </c:pt>
                <c:pt idx="8">
                  <c:v>468.09026378802622</c:v>
                </c:pt>
                <c:pt idx="9">
                  <c:v>469.51807542093673</c:v>
                </c:pt>
                <c:pt idx="10">
                  <c:v>463.68226443962772</c:v>
                </c:pt>
                <c:pt idx="11">
                  <c:v>424.794798513861</c:v>
                </c:pt>
              </c:numCache>
            </c:numRef>
          </c:val>
        </c:ser>
        <c:ser>
          <c:idx val="2"/>
          <c:order val="2"/>
          <c:tx>
            <c:v>Disbursements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'Disbursement 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'Disbursement 1'!$F$2:$F$13</c:f>
              <c:numCache>
                <c:formatCode>0</c:formatCode>
                <c:ptCount val="12"/>
                <c:pt idx="0">
                  <c:v>2.8015947417761251</c:v>
                </c:pt>
                <c:pt idx="1">
                  <c:v>6.2105620621845938</c:v>
                </c:pt>
                <c:pt idx="2">
                  <c:v>11.70462621229694</c:v>
                </c:pt>
                <c:pt idx="3">
                  <c:v>6.2381604160963589</c:v>
                </c:pt>
                <c:pt idx="4">
                  <c:v>17.31280554542138</c:v>
                </c:pt>
                <c:pt idx="5">
                  <c:v>46.272189705059638</c:v>
                </c:pt>
                <c:pt idx="6">
                  <c:v>13.57169082593091</c:v>
                </c:pt>
                <c:pt idx="7">
                  <c:v>82.180885022999064</c:v>
                </c:pt>
                <c:pt idx="8">
                  <c:v>293.67832470199761</c:v>
                </c:pt>
                <c:pt idx="9">
                  <c:v>461.81124620653361</c:v>
                </c:pt>
                <c:pt idx="10">
                  <c:v>461.88703302307789</c:v>
                </c:pt>
                <c:pt idx="11">
                  <c:v>208.60388682480709</c:v>
                </c:pt>
              </c:numCache>
            </c:numRef>
          </c:val>
        </c:ser>
        <c:ser>
          <c:idx val="3"/>
          <c:order val="3"/>
          <c:tx>
            <c:v>Accumulated funds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'Disbursement 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'Disbursement 1'!$G$2:$G$13</c:f>
              <c:numCache>
                <c:formatCode>0</c:formatCode>
                <c:ptCount val="12"/>
                <c:pt idx="0">
                  <c:v>211.00993290287241</c:v>
                </c:pt>
                <c:pt idx="1">
                  <c:v>339.61268806320408</c:v>
                </c:pt>
                <c:pt idx="2">
                  <c:v>512.12647212045908</c:v>
                </c:pt>
                <c:pt idx="3">
                  <c:v>725.1177121971084</c:v>
                </c:pt>
                <c:pt idx="4">
                  <c:v>969.53974795048316</c:v>
                </c:pt>
                <c:pt idx="5">
                  <c:v>1227.545486745096</c:v>
                </c:pt>
                <c:pt idx="6">
                  <c:v>1496.494309710296</c:v>
                </c:pt>
                <c:pt idx="7">
                  <c:v>1791.261655606733</c:v>
                </c:pt>
                <c:pt idx="8">
                  <c:v>1965.6735946927611</c:v>
                </c:pt>
                <c:pt idx="9">
                  <c:v>1973.380423907164</c:v>
                </c:pt>
                <c:pt idx="10">
                  <c:v>1975.175655323714</c:v>
                </c:pt>
                <c:pt idx="11">
                  <c:v>2191.366567012768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3669840"/>
        <c:axId val="1929489744"/>
      </c:barChart>
      <c:lineChart>
        <c:grouping val="standard"/>
        <c:varyColors val="0"/>
        <c:ser>
          <c:idx val="4"/>
          <c:order val="4"/>
          <c:tx>
            <c:v>Accumulated disbursement rate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'Disbursement 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'Disbursement 1'!$H$2:$H$13</c:f>
              <c:numCache>
                <c:formatCode>0.00</c:formatCode>
                <c:ptCount val="12"/>
                <c:pt idx="1">
                  <c:v>1.8287190910337161</c:v>
                </c:pt>
                <c:pt idx="2">
                  <c:v>2.2854952535130519</c:v>
                </c:pt>
                <c:pt idx="3">
                  <c:v>0.86029624034347696</c:v>
                </c:pt>
                <c:pt idx="4">
                  <c:v>1.7856725917652201</c:v>
                </c:pt>
                <c:pt idx="5">
                  <c:v>3.7694888054823039</c:v>
                </c:pt>
                <c:pt idx="6">
                  <c:v>0.90689892623502499</c:v>
                </c:pt>
                <c:pt idx="7">
                  <c:v>4.5878771962638281</c:v>
                </c:pt>
                <c:pt idx="8">
                  <c:v>14.94034032379116</c:v>
                </c:pt>
                <c:pt idx="9">
                  <c:v>23.402038482381279</c:v>
                </c:pt>
                <c:pt idx="10">
                  <c:v>23.38460540348138</c:v>
                </c:pt>
                <c:pt idx="11">
                  <c:v>9.519351529998568</c:v>
                </c:pt>
              </c:numCache>
            </c:numRef>
          </c:val>
          <c:smooth val="0"/>
        </c:ser>
        <c:ser>
          <c:idx val="5"/>
          <c:order val="5"/>
          <c:tx>
            <c:v>Y-o-Y disbursement rate</c:v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'Disbursement 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'Disbursement 1'!$I$2:$I$13</c:f>
              <c:numCache>
                <c:formatCode>0.00</c:formatCode>
                <c:ptCount val="12"/>
                <c:pt idx="1">
                  <c:v>2.904689999926688</c:v>
                </c:pt>
                <c:pt idx="2">
                  <c:v>8.6820994048962241</c:v>
                </c:pt>
                <c:pt idx="3">
                  <c:v>3.3862850118880958</c:v>
                </c:pt>
                <c:pt idx="4">
                  <c:v>7.8971185007616036</c:v>
                </c:pt>
                <c:pt idx="5">
                  <c:v>17.679033282479729</c:v>
                </c:pt>
                <c:pt idx="6">
                  <c:v>4.4602942095898799</c:v>
                </c:pt>
                <c:pt idx="7">
                  <c:v>29.088466504685719</c:v>
                </c:pt>
                <c:pt idx="8">
                  <c:v>77.909458279103774</c:v>
                </c:pt>
                <c:pt idx="9">
                  <c:v>98.658588296479351</c:v>
                </c:pt>
                <c:pt idx="10">
                  <c:v>98.374707429310931</c:v>
                </c:pt>
                <c:pt idx="11">
                  <c:v>44.98854125397925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484304"/>
        <c:axId val="1929490832"/>
      </c:lineChart>
      <c:catAx>
        <c:axId val="1836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929489744"/>
        <c:crosses val="autoZero"/>
        <c:auto val="1"/>
        <c:lblAlgn val="ctr"/>
        <c:lblOffset val="100"/>
        <c:noMultiLvlLbl val="0"/>
      </c:catAx>
      <c:valAx>
        <c:axId val="1929489744"/>
        <c:scaling>
          <c:orientation val="minMax"/>
          <c:max val="1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sz="1800">
                    <a:solidFill>
                      <a:schemeClr val="bg1"/>
                    </a:solidFill>
                  </a:rPr>
                  <a:t>USD million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83669840"/>
        <c:crosses val="autoZero"/>
        <c:crossBetween val="between"/>
      </c:valAx>
      <c:valAx>
        <c:axId val="1929490832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929484304"/>
        <c:crosses val="max"/>
        <c:crossBetween val="between"/>
      </c:valAx>
      <c:catAx>
        <c:axId val="192948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9490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839674361908198E-2"/>
          <c:y val="0.82072066487946704"/>
          <c:w val="0.88644113061815499"/>
          <c:h val="0.130716067748284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16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FC9D-827A-4042-A739-29B9AF19225A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400" y="1143000"/>
            <a:ext cx="690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82DC-E090-4C6A-802C-538B0579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09575" y="685800"/>
            <a:ext cx="7677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7FDA-E029-465A-8304-BED6B65EA4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8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09575" y="685800"/>
            <a:ext cx="7677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FFBC-A2E4-4B88-97A1-DD43523FF66A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683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Industry</a:t>
            </a:r>
            <a:r>
              <a:rPr lang="en-GB" baseline="0" dirty="0" smtClean="0"/>
              <a:t> levies- % of revenue or specific calls</a:t>
            </a:r>
            <a:br>
              <a:rPr lang="en-GB" baseline="0" dirty="0" smtClean="0"/>
            </a:br>
            <a:r>
              <a:rPr lang="en-GB" baseline="0" dirty="0" smtClean="0"/>
              <a:t>Malaysia- weights http://www.skmm.gov.my/skmmgovmy/media/General/pdf/USP-AR-2013.pdf, </a:t>
            </a:r>
            <a:r>
              <a:rPr lang="en-GB" baseline="0" dirty="0" err="1" smtClean="0"/>
              <a:t>pg</a:t>
            </a:r>
            <a:r>
              <a:rPr lang="en-GB" baseline="0" dirty="0" smtClean="0"/>
              <a:t>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91F4-709F-41F7-9A24-E8FBD61FAD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608F-957F-104C-BD09-5C2573CF4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3C298-5155-4D4B-9F4D-9873CC871F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3C298-5155-4D4B-9F4D-9873CC871F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3C298-5155-4D4B-9F4D-9873CC871F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3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3C298-5155-4D4B-9F4D-9873CC871F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4331" y="1625600"/>
            <a:ext cx="6874470" cy="1028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4331" y="3200400"/>
            <a:ext cx="4359870" cy="9987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4">
                <a:solidFill>
                  <a:schemeClr val="bg1"/>
                </a:solidFill>
              </a:defRPr>
            </a:lvl1pPr>
            <a:lvl2pPr marL="410428" indent="0" algn="ctr">
              <a:buNone/>
              <a:defRPr sz="1795"/>
            </a:lvl2pPr>
            <a:lvl3pPr marL="820857" indent="0" algn="ctr">
              <a:buNone/>
              <a:defRPr sz="1616"/>
            </a:lvl3pPr>
            <a:lvl4pPr marL="1231285" indent="0" algn="ctr">
              <a:buNone/>
              <a:defRPr sz="1436"/>
            </a:lvl4pPr>
            <a:lvl5pPr marL="1641714" indent="0" algn="ctr">
              <a:buNone/>
              <a:defRPr sz="1436"/>
            </a:lvl5pPr>
            <a:lvl6pPr marL="2052142" indent="0" algn="ctr">
              <a:buNone/>
              <a:defRPr sz="1436"/>
            </a:lvl6pPr>
            <a:lvl7pPr marL="2462571" indent="0" algn="ctr">
              <a:buNone/>
              <a:defRPr sz="1436"/>
            </a:lvl7pPr>
            <a:lvl8pPr marL="2872999" indent="0" algn="ctr">
              <a:buNone/>
              <a:defRPr sz="1436"/>
            </a:lvl8pPr>
            <a:lvl9pPr marL="3283428" indent="0" algn="ctr">
              <a:buNone/>
              <a:defRPr sz="1436"/>
            </a:lvl9pPr>
          </a:lstStyle>
          <a:p>
            <a:r>
              <a:rPr lang="en-US" dirty="0" smtClean="0"/>
              <a:t>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0"/>
            <a:ext cx="13781418" cy="615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74" y="304218"/>
            <a:ext cx="10623194" cy="967632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37378" y="5706002"/>
            <a:ext cx="3102174" cy="327767"/>
          </a:xfrm>
          <a:prstGeom prst="rect">
            <a:avLst/>
          </a:prstGeom>
        </p:spPr>
        <p:txBody>
          <a:bodyPr/>
          <a:lstStyle/>
          <a:p>
            <a:fld id="{E2FE5510-2F6F-432A-BC57-44C3B5F06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0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0"/>
            <a:ext cx="13781418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33500" y="2057400"/>
            <a:ext cx="84455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6600" b="0" i="1" cap="none" spc="0" dirty="0" smtClean="0">
                <a:ln>
                  <a:noFill/>
                </a:ln>
                <a:solidFill>
                  <a:schemeClr val="accent4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 Black" panose="020B0A04020102020204" pitchFamily="34" charset="0"/>
              </a:rPr>
              <a:t>Thank you!</a:t>
            </a:r>
            <a:endParaRPr lang="en-US" sz="6600" b="0" i="1" cap="none" spc="0" dirty="0">
              <a:ln>
                <a:noFill/>
              </a:ln>
              <a:solidFill>
                <a:schemeClr val="accent4"/>
              </a:solidFill>
              <a:effectLst>
                <a:reflection blurRad="6350" stA="50000" endA="300" endPos="50000" dist="60007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5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72" y="5540693"/>
            <a:ext cx="2412802" cy="4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72" y="246539"/>
            <a:ext cx="12408694" cy="10260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72" y="1436476"/>
            <a:ext cx="12408694" cy="40628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9372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643C3-127C-468D-8D2A-B41FCF8F93BF}" type="datetime1">
              <a:rPr lang="en-SG"/>
              <a:pPr/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0708" y="5706002"/>
            <a:ext cx="4366022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0997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CD979D-1878-46F1-AE88-BCADFF98E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113" y="3956009"/>
            <a:ext cx="11719322" cy="1222715"/>
          </a:xfrm>
          <a:prstGeom prst="rect">
            <a:avLst/>
          </a:prstGeom>
        </p:spPr>
        <p:txBody>
          <a:bodyPr anchor="t"/>
          <a:lstStyle>
            <a:lvl1pPr algn="l">
              <a:defRPr sz="35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113" y="2609313"/>
            <a:ext cx="11719322" cy="1346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1pPr>
            <a:lvl2pPr marL="410428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2pPr>
            <a:lvl3pPr marL="820857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3pPr>
            <a:lvl4pPr marL="1231285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4pPr>
            <a:lvl5pPr marL="1641714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5pPr>
            <a:lvl6pPr marL="2052142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6pPr>
            <a:lvl7pPr marL="2462571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7pPr>
            <a:lvl8pPr marL="2872999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8pPr>
            <a:lvl9pPr marL="3283428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9372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D9B423-D311-4A74-8BDD-06A038352143}" type="datetime1">
              <a:rPr lang="en-SG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0708" y="5706002"/>
            <a:ext cx="4366022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0997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D870EB-A845-4354-8FB2-C00B357FF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72" y="246539"/>
            <a:ext cx="12408694" cy="10260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372" y="1436476"/>
            <a:ext cx="6089452" cy="4062890"/>
          </a:xfrm>
          <a:prstGeom prst="rect">
            <a:avLst/>
          </a:prstGeom>
        </p:spPr>
        <p:txBody>
          <a:bodyPr/>
          <a:lstStyle>
            <a:lvl1pPr>
              <a:defRPr sz="2514"/>
            </a:lvl1pPr>
            <a:lvl2pPr>
              <a:defRPr sz="2154"/>
            </a:lvl2pPr>
            <a:lvl3pPr>
              <a:defRPr sz="1795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614" y="1436476"/>
            <a:ext cx="6089452" cy="4062890"/>
          </a:xfrm>
          <a:prstGeom prst="rect">
            <a:avLst/>
          </a:prstGeom>
        </p:spPr>
        <p:txBody>
          <a:bodyPr/>
          <a:lstStyle>
            <a:lvl1pPr>
              <a:defRPr sz="2514"/>
            </a:lvl1pPr>
            <a:lvl2pPr>
              <a:defRPr sz="2154"/>
            </a:lvl2pPr>
            <a:lvl3pPr>
              <a:defRPr sz="1795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9372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28ADA9-1A1B-4CCE-8DC7-B704B57CFDBC}" type="datetime1">
              <a:rPr lang="en-SG"/>
              <a:pPr/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0708" y="5706002"/>
            <a:ext cx="4366022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0997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F47F31-19FE-41C1-9602-15B9C98BF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72" y="246539"/>
            <a:ext cx="12408694" cy="102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72" y="1378048"/>
            <a:ext cx="6091846" cy="574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54" b="1"/>
            </a:lvl1pPr>
            <a:lvl2pPr marL="410428" indent="0">
              <a:buNone/>
              <a:defRPr sz="1795" b="1"/>
            </a:lvl2pPr>
            <a:lvl3pPr marL="820857" indent="0">
              <a:buNone/>
              <a:defRPr sz="1616" b="1"/>
            </a:lvl3pPr>
            <a:lvl4pPr marL="1231285" indent="0">
              <a:buNone/>
              <a:defRPr sz="1436" b="1"/>
            </a:lvl4pPr>
            <a:lvl5pPr marL="1641714" indent="0">
              <a:buNone/>
              <a:defRPr sz="1436" b="1"/>
            </a:lvl5pPr>
            <a:lvl6pPr marL="2052142" indent="0">
              <a:buNone/>
              <a:defRPr sz="1436" b="1"/>
            </a:lvl6pPr>
            <a:lvl7pPr marL="2462571" indent="0">
              <a:buNone/>
              <a:defRPr sz="1436" b="1"/>
            </a:lvl7pPr>
            <a:lvl8pPr marL="2872999" indent="0">
              <a:buNone/>
              <a:defRPr sz="1436" b="1"/>
            </a:lvl8pPr>
            <a:lvl9pPr marL="3283428" indent="0">
              <a:buNone/>
              <a:defRPr sz="143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372" y="1952353"/>
            <a:ext cx="6091846" cy="3547013"/>
          </a:xfrm>
          <a:prstGeom prst="rect">
            <a:avLst/>
          </a:prstGeom>
        </p:spPr>
        <p:txBody>
          <a:bodyPr/>
          <a:lstStyle>
            <a:lvl1pPr>
              <a:defRPr sz="2154"/>
            </a:lvl1pPr>
            <a:lvl2pPr>
              <a:defRPr sz="1795"/>
            </a:lvl2pPr>
            <a:lvl3pPr>
              <a:defRPr sz="1616"/>
            </a:lvl3pPr>
            <a:lvl4pPr>
              <a:defRPr sz="1436"/>
            </a:lvl4pPr>
            <a:lvl5pPr>
              <a:defRPr sz="1436"/>
            </a:lvl5pPr>
            <a:lvl6pPr>
              <a:defRPr sz="1436"/>
            </a:lvl6pPr>
            <a:lvl7pPr>
              <a:defRPr sz="1436"/>
            </a:lvl7pPr>
            <a:lvl8pPr>
              <a:defRPr sz="1436"/>
            </a:lvl8pPr>
            <a:lvl9pPr>
              <a:defRPr sz="14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828" y="1378048"/>
            <a:ext cx="6094239" cy="574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54" b="1"/>
            </a:lvl1pPr>
            <a:lvl2pPr marL="410428" indent="0">
              <a:buNone/>
              <a:defRPr sz="1795" b="1"/>
            </a:lvl2pPr>
            <a:lvl3pPr marL="820857" indent="0">
              <a:buNone/>
              <a:defRPr sz="1616" b="1"/>
            </a:lvl3pPr>
            <a:lvl4pPr marL="1231285" indent="0">
              <a:buNone/>
              <a:defRPr sz="1436" b="1"/>
            </a:lvl4pPr>
            <a:lvl5pPr marL="1641714" indent="0">
              <a:buNone/>
              <a:defRPr sz="1436" b="1"/>
            </a:lvl5pPr>
            <a:lvl6pPr marL="2052142" indent="0">
              <a:buNone/>
              <a:defRPr sz="1436" b="1"/>
            </a:lvl6pPr>
            <a:lvl7pPr marL="2462571" indent="0">
              <a:buNone/>
              <a:defRPr sz="1436" b="1"/>
            </a:lvl7pPr>
            <a:lvl8pPr marL="2872999" indent="0">
              <a:buNone/>
              <a:defRPr sz="1436" b="1"/>
            </a:lvl8pPr>
            <a:lvl9pPr marL="3283428" indent="0">
              <a:buNone/>
              <a:defRPr sz="143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3828" y="1952353"/>
            <a:ext cx="6094239" cy="3547013"/>
          </a:xfrm>
          <a:prstGeom prst="rect">
            <a:avLst/>
          </a:prstGeom>
        </p:spPr>
        <p:txBody>
          <a:bodyPr/>
          <a:lstStyle>
            <a:lvl1pPr>
              <a:defRPr sz="2154"/>
            </a:lvl1pPr>
            <a:lvl2pPr>
              <a:defRPr sz="1795"/>
            </a:lvl2pPr>
            <a:lvl3pPr>
              <a:defRPr sz="1616"/>
            </a:lvl3pPr>
            <a:lvl4pPr>
              <a:defRPr sz="1436"/>
            </a:lvl4pPr>
            <a:lvl5pPr>
              <a:defRPr sz="1436"/>
            </a:lvl5pPr>
            <a:lvl6pPr>
              <a:defRPr sz="1436"/>
            </a:lvl6pPr>
            <a:lvl7pPr>
              <a:defRPr sz="1436"/>
            </a:lvl7pPr>
            <a:lvl8pPr>
              <a:defRPr sz="1436"/>
            </a:lvl8pPr>
            <a:lvl9pPr>
              <a:defRPr sz="14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9372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61636E-BDBF-4D25-B254-377373734676}" type="datetime1">
              <a:rPr lang="en-SG"/>
              <a:pPr/>
              <a:t>11/9/2017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0708" y="5706002"/>
            <a:ext cx="4366022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0997" y="5706002"/>
            <a:ext cx="3217069" cy="327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20417C-FA17-4B8F-A34A-F30E9CD4B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0"/>
            <a:ext cx="13781418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0" r:id="rId2"/>
    <p:sldLayoutId id="2147483812" r:id="rId3"/>
    <p:sldLayoutId id="2147483811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txStyles>
    <p:titleStyle>
      <a:lvl1pPr algn="l" defTabSz="820857" rtl="0" eaLnBrk="1" latinLnBrk="0" hangingPunct="1">
        <a:lnSpc>
          <a:spcPct val="90000"/>
        </a:lnSpc>
        <a:spcBef>
          <a:spcPct val="0"/>
        </a:spcBef>
        <a:buNone/>
        <a:defRPr sz="3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214" indent="-205214" algn="l" defTabSz="820857" rtl="0" eaLnBrk="1" latinLnBrk="0" hangingPunct="1">
        <a:lnSpc>
          <a:spcPct val="90000"/>
        </a:lnSpc>
        <a:spcBef>
          <a:spcPts val="898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1pPr>
      <a:lvl2pPr marL="615643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26071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436500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846928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257356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667785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3078213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488642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10428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20857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31285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41714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52142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462571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872999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283428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304330" y="1625600"/>
            <a:ext cx="10455870" cy="1028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b="1" dirty="0">
                <a:latin typeface="+mn-lt"/>
              </a:rPr>
              <a:t>Elements of </a:t>
            </a:r>
            <a:r>
              <a:rPr lang="en-GB" altLang="en-US" b="1" dirty="0" smtClean="0">
                <a:latin typeface="+mn-lt"/>
              </a:rPr>
              <a:t>Effective Broadband </a:t>
            </a:r>
            <a:r>
              <a:rPr lang="en-GB" altLang="en-US" b="1" dirty="0">
                <a:latin typeface="+mn-lt"/>
              </a:rPr>
              <a:t>P</a:t>
            </a:r>
            <a:r>
              <a:rPr lang="en-GB" altLang="en-US" b="1" dirty="0" smtClean="0">
                <a:latin typeface="+mn-lt"/>
              </a:rPr>
              <a:t>olicy </a:t>
            </a:r>
            <a:r>
              <a:rPr lang="en-GB" altLang="en-US" b="1" dirty="0"/>
              <a:t>based on regional experience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342430" y="3098800"/>
            <a:ext cx="5540969" cy="998749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2000" dirty="0"/>
              <a:t>Rohan Samarajiva</a:t>
            </a:r>
          </a:p>
          <a:p>
            <a:pPr>
              <a:lnSpc>
                <a:spcPct val="100000"/>
              </a:lnSpc>
              <a:defRPr/>
            </a:pPr>
            <a:r>
              <a:rPr lang="en-GB" sz="2000" dirty="0"/>
              <a:t>Sri Lanka Broadband Forum</a:t>
            </a:r>
          </a:p>
          <a:p>
            <a:pPr>
              <a:lnSpc>
                <a:spcPct val="100000"/>
              </a:lnSpc>
              <a:defRPr/>
            </a:pPr>
            <a:r>
              <a:rPr lang="en-GB" sz="2000" dirty="0"/>
              <a:t>12 September 2017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968" y="4193930"/>
            <a:ext cx="7974623" cy="13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5713" y="3790950"/>
            <a:ext cx="7240587" cy="1222375"/>
          </a:xfrm>
          <a:prstGeom prst="rect">
            <a:avLst/>
          </a:prstGeom>
        </p:spPr>
        <p:txBody>
          <a:bodyPr/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What is to be done</a:t>
            </a:r>
            <a:endParaRPr lang="en-US" sz="5400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8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30400" y="525463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Think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in terms of entire eco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system like Malaysia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38390" y="2185193"/>
            <a:ext cx="6243398" cy="307657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6807200" y="1692275"/>
            <a:ext cx="6311900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Action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required on all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fronts, not just infrastructure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But this does not mean government should try to do everything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are required are partnerships &amp; creation of conditions for others to innovate &amp; invest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4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30400" y="500063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Investment, not subsidies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914400" y="1436688"/>
            <a:ext cx="12306300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Taxing incoming and outgoing calls in this day and age is silly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Sri Lanka has desisted from imposing universal-service levies; now is not the time to start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Spend down the accumulated funds and rely on PPPs for continuation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Is subsidies are needed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Use general tax revenues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Go for matching funds, not pure subsidies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Investment has to be priority</a:t>
            </a:r>
          </a:p>
        </p:txBody>
      </p:sp>
    </p:spTree>
    <p:extLst>
      <p:ext uri="{BB962C8B-B14F-4D97-AF65-F5344CB8AC3E}">
        <p14:creationId xmlns:p14="http://schemas.microsoft.com/office/powerpoint/2010/main" val="1049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6900" y="525463"/>
            <a:ext cx="11785600" cy="1027112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Investment comes when there is certainty and predictability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6000" y="1581150"/>
            <a:ext cx="11836400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Understand that what amount to overlay networks will have to be built; major investments are required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Also understand that creating platforms for applications will require investment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For major investments, with relatively long gestation periods</a:t>
            </a:r>
          </a:p>
          <a:p>
            <a:pPr lvl="2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</a:rPr>
              <a:t>Uncertainty in tax environment </a:t>
            </a:r>
            <a:r>
              <a:rPr lang="en-US" sz="1800" dirty="0">
                <a:solidFill>
                  <a:schemeClr val="bg1"/>
                </a:solidFill>
              </a:rPr>
              <a:t>must be reduced </a:t>
            </a:r>
          </a:p>
          <a:p>
            <a:pPr lvl="2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</a:rPr>
              <a:t>Regulatory risk</a:t>
            </a:r>
            <a:r>
              <a:rPr lang="en-US" sz="1800" dirty="0">
                <a:solidFill>
                  <a:schemeClr val="bg1"/>
                </a:solidFill>
              </a:rPr>
              <a:t> must be reduced, especially re market entry-exit, scope of licenses &amp; spectrum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55800" y="496095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Increasing taxes can decrease revenues . . 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95300" y="1469629"/>
            <a:ext cx="6092825" cy="574675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Pakistan case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82600" y="2057399"/>
            <a:ext cx="6092825" cy="3546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en-US" sz="1795" dirty="0">
                <a:solidFill>
                  <a:schemeClr val="bg1"/>
                </a:solidFill>
              </a:rPr>
              <a:t>In 2008, PTA conducted a  tax-impact analysis, concluding that "with the given increase of tax  rate from 15% to 21% the GST collections will decline" </a:t>
            </a:r>
          </a:p>
          <a:p>
            <a:pPr lvl="1">
              <a:lnSpc>
                <a:spcPct val="150000"/>
              </a:lnSpc>
              <a:buFont typeface="Arial"/>
              <a:buChar char="•"/>
              <a:defRPr/>
            </a:pPr>
            <a:r>
              <a:rPr lang="en-US" sz="1616" dirty="0">
                <a:solidFill>
                  <a:schemeClr val="bg1"/>
                </a:solidFill>
              </a:rPr>
              <a:t>Loss  to </a:t>
            </a:r>
            <a:r>
              <a:rPr lang="en-US" sz="1616" b="1" dirty="0">
                <a:solidFill>
                  <a:schemeClr val="bg1"/>
                </a:solidFill>
              </a:rPr>
              <a:t>governmental revenue in the first quarter</a:t>
            </a:r>
            <a:r>
              <a:rPr lang="en-US" sz="1616" dirty="0">
                <a:solidFill>
                  <a:schemeClr val="bg1"/>
                </a:solidFill>
              </a:rPr>
              <a:t> of fiscal year 2008-9 was a predicted</a:t>
            </a: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en-US" sz="1795" dirty="0">
                <a:solidFill>
                  <a:schemeClr val="bg1"/>
                </a:solidFill>
              </a:rPr>
              <a:t>As a result, GST rate was reduced from from 21%  to 19.5% in next budget; revenues increased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988175" y="1469628"/>
            <a:ext cx="6094413" cy="574675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GST rates on telecom charges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959" b="17177"/>
          <a:stretch/>
        </p:blipFill>
        <p:spPr bwMode="auto">
          <a:xfrm>
            <a:off x="7115175" y="2146299"/>
            <a:ext cx="3768725" cy="283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0599" y="514352"/>
            <a:ext cx="7391401" cy="1027112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. . . and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also depress demand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825500" y="1541464"/>
            <a:ext cx="6464300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It does not make sense to tax a service that is being encouraged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Recent reduction of excessive sector-specific tax on data is a good start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018129" y="1643063"/>
            <a:ext cx="5278772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0" y="550863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Reduce regulatory risk . . . Market exit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5500" y="1362075"/>
            <a:ext cx="12409488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Who can best decide number of suppliers?  </a:t>
            </a:r>
            <a:r>
              <a:rPr lang="en-US" sz="2154" dirty="0">
                <a:solidFill>
                  <a:schemeClr val="bg1"/>
                </a:solidFill>
              </a:rPr>
              <a:t>Not Minister; not regulator; but the market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Transparently assign as many licenses as resources (spectrum) permit in blocks adequate for purpose (minimum of 5MHz for 3G, 10Mhz for 4G); no point in fragmenting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 increasing costs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Allow secondary trading so operators can find the optimum distribution of spectrum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Create orderly exit mechanisms (ideally, known at time of entry), so that market can settle at optimum level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Includes rules on spectrum, secondary trading is a solution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Also safeguards for consumers</a:t>
            </a:r>
            <a:endParaRPr lang="en-US" sz="1975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0" y="512763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Reduce regulatory risk . . . Spectrum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98600" y="1247774"/>
            <a:ext cx="12409488" cy="4683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154" dirty="0">
                <a:solidFill>
                  <a:schemeClr val="bg1"/>
                </a:solidFill>
              </a:rPr>
              <a:t>Spectrum is the most critical input in providing wireless broadband access</a:t>
            </a:r>
          </a:p>
          <a:p>
            <a:pPr lvl="1">
              <a:lnSpc>
                <a:spcPct val="150000"/>
              </a:lnSpc>
            </a:pPr>
            <a:r>
              <a:rPr lang="en-US" sz="1795" dirty="0">
                <a:solidFill>
                  <a:schemeClr val="bg1"/>
                </a:solidFill>
              </a:rPr>
              <a:t>Spectrum </a:t>
            </a:r>
            <a:r>
              <a:rPr lang="en-US" sz="1795" dirty="0" err="1">
                <a:solidFill>
                  <a:schemeClr val="bg1"/>
                </a:solidFill>
              </a:rPr>
              <a:t>refarming</a:t>
            </a:r>
            <a:r>
              <a:rPr lang="en-US" sz="1795" dirty="0">
                <a:solidFill>
                  <a:schemeClr val="bg1"/>
                </a:solidFill>
              </a:rPr>
              <a:t> is central</a:t>
            </a:r>
          </a:p>
          <a:p>
            <a:pPr lvl="2">
              <a:lnSpc>
                <a:spcPct val="150000"/>
              </a:lnSpc>
            </a:pPr>
            <a:r>
              <a:rPr lang="en-US" sz="1436" dirty="0">
                <a:solidFill>
                  <a:schemeClr val="bg1"/>
                </a:solidFill>
              </a:rPr>
              <a:t>All users of spectrum must understand that assignments are not for ever; that countries that are technology-takers must realign their spectrum assignments periodically</a:t>
            </a:r>
          </a:p>
          <a:p>
            <a:pPr lvl="2">
              <a:lnSpc>
                <a:spcPct val="150000"/>
              </a:lnSpc>
            </a:pPr>
            <a:r>
              <a:rPr lang="en-US" sz="1436" dirty="0">
                <a:solidFill>
                  <a:schemeClr val="bg1"/>
                </a:solidFill>
              </a:rPr>
              <a:t>Difficult process; I did it in 2002-04 (900 and 1800 bands)</a:t>
            </a:r>
          </a:p>
          <a:p>
            <a:pPr lvl="3">
              <a:lnSpc>
                <a:spcPct val="150000"/>
              </a:lnSpc>
            </a:pPr>
            <a:r>
              <a:rPr lang="en-US" sz="1077" dirty="0">
                <a:solidFill>
                  <a:schemeClr val="bg1"/>
                </a:solidFill>
              </a:rPr>
              <a:t>Requires extensive consultation with all affected stakeholders</a:t>
            </a:r>
          </a:p>
          <a:p>
            <a:pPr lvl="3">
              <a:lnSpc>
                <a:spcPct val="150000"/>
              </a:lnSpc>
            </a:pPr>
            <a:r>
              <a:rPr lang="en-US" sz="1077" dirty="0">
                <a:solidFill>
                  <a:schemeClr val="bg1"/>
                </a:solidFill>
              </a:rPr>
              <a:t>Lots of listening and talk</a:t>
            </a:r>
          </a:p>
          <a:p>
            <a:pPr lvl="3">
              <a:lnSpc>
                <a:spcPct val="150000"/>
              </a:lnSpc>
            </a:pPr>
            <a:r>
              <a:rPr lang="en-US" sz="1077" dirty="0">
                <a:solidFill>
                  <a:schemeClr val="bg1"/>
                </a:solidFill>
              </a:rPr>
              <a:t>Need to use proceeds of auctions to compensate “losers”  </a:t>
            </a:r>
          </a:p>
          <a:p>
            <a:pPr lvl="2">
              <a:lnSpc>
                <a:spcPct val="150000"/>
              </a:lnSpc>
            </a:pPr>
            <a:r>
              <a:rPr lang="en-US" sz="1436" dirty="0">
                <a:solidFill>
                  <a:schemeClr val="bg1"/>
                </a:solidFill>
              </a:rPr>
              <a:t>Digital transition for 700 MHz Band must be highest priority</a:t>
            </a:r>
          </a:p>
          <a:p>
            <a:pPr lvl="1">
              <a:lnSpc>
                <a:spcPct val="150000"/>
              </a:lnSpc>
            </a:pPr>
            <a:r>
              <a:rPr lang="en-US" sz="1795" dirty="0">
                <a:solidFill>
                  <a:schemeClr val="bg1"/>
                </a:solidFill>
              </a:rPr>
              <a:t>Operators must be able to plan and to mobilize resources</a:t>
            </a:r>
          </a:p>
          <a:p>
            <a:pPr lvl="2">
              <a:lnSpc>
                <a:spcPct val="150000"/>
              </a:lnSpc>
            </a:pPr>
            <a:r>
              <a:rPr lang="en-US" sz="1616" dirty="0">
                <a:solidFill>
                  <a:schemeClr val="bg1"/>
                </a:solidFill>
              </a:rPr>
              <a:t>Not just a question of auctions versus administrative allocation</a:t>
            </a:r>
          </a:p>
          <a:p>
            <a:pPr lvl="3">
              <a:lnSpc>
                <a:spcPct val="150000"/>
              </a:lnSpc>
            </a:pPr>
            <a:r>
              <a:rPr lang="en-US" sz="1436" dirty="0">
                <a:solidFill>
                  <a:schemeClr val="bg1"/>
                </a:solidFill>
              </a:rPr>
              <a:t>Auctions are best, but unless embedded within a credible </a:t>
            </a:r>
            <a:r>
              <a:rPr lang="en-US" sz="1436" b="1" dirty="0">
                <a:solidFill>
                  <a:schemeClr val="bg1"/>
                </a:solidFill>
              </a:rPr>
              <a:t>roadmap</a:t>
            </a:r>
            <a:r>
              <a:rPr lang="en-US" sz="1436" dirty="0">
                <a:solidFill>
                  <a:schemeClr val="bg1"/>
                </a:solidFill>
              </a:rPr>
              <a:t>, they will distort bidder’s </a:t>
            </a:r>
            <a:r>
              <a:rPr lang="en-US" sz="1436" dirty="0" smtClean="0">
                <a:solidFill>
                  <a:schemeClr val="bg1"/>
                </a:solidFill>
              </a:rPr>
              <a:t>incentives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0" y="512763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Reduce regulatory risk . . .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oad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9350" y="1539875"/>
            <a:ext cx="11931650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154" dirty="0">
                <a:solidFill>
                  <a:schemeClr val="bg1"/>
                </a:solidFill>
              </a:rPr>
              <a:t>Best way to improve spectrum regulation is to set out </a:t>
            </a:r>
            <a:r>
              <a:rPr lang="en-US" sz="2154" b="1" dirty="0">
                <a:solidFill>
                  <a:schemeClr val="bg1"/>
                </a:solidFill>
              </a:rPr>
              <a:t>principles</a:t>
            </a:r>
            <a:r>
              <a:rPr lang="en-US" sz="2154" dirty="0">
                <a:solidFill>
                  <a:schemeClr val="bg1"/>
                </a:solidFill>
              </a:rPr>
              <a:t> and a schedule for </a:t>
            </a:r>
            <a:r>
              <a:rPr lang="en-US" sz="2154" dirty="0" err="1">
                <a:solidFill>
                  <a:schemeClr val="bg1"/>
                </a:solidFill>
              </a:rPr>
              <a:t>refarming</a:t>
            </a:r>
            <a:r>
              <a:rPr lang="en-US" sz="2154" dirty="0">
                <a:solidFill>
                  <a:schemeClr val="bg1"/>
                </a:solidFill>
              </a:rPr>
              <a:t> actions (known as roadmap)</a:t>
            </a:r>
          </a:p>
          <a:p>
            <a:pPr lvl="1">
              <a:lnSpc>
                <a:spcPct val="150000"/>
              </a:lnSpc>
            </a:pPr>
            <a:r>
              <a:rPr lang="en-US" sz="1795" dirty="0">
                <a:solidFill>
                  <a:schemeClr val="bg1"/>
                </a:solidFill>
              </a:rPr>
              <a:t>Make principles explicit and include time (when specific blocks will be </a:t>
            </a:r>
            <a:r>
              <a:rPr lang="en-US" sz="1795" dirty="0" err="1">
                <a:solidFill>
                  <a:schemeClr val="bg1"/>
                </a:solidFill>
              </a:rPr>
              <a:t>refarmed</a:t>
            </a:r>
            <a:r>
              <a:rPr lang="en-US" sz="1795" dirty="0">
                <a:solidFill>
                  <a:schemeClr val="bg1"/>
                </a:solidFill>
              </a:rPr>
              <a:t>/made available)</a:t>
            </a:r>
          </a:p>
          <a:p>
            <a:pPr lvl="1">
              <a:lnSpc>
                <a:spcPct val="150000"/>
              </a:lnSpc>
            </a:pPr>
            <a:r>
              <a:rPr lang="en-US" sz="1795" dirty="0">
                <a:solidFill>
                  <a:schemeClr val="bg1"/>
                </a:solidFill>
              </a:rPr>
              <a:t>To the extent possible, reduce technology bias in spectrum assignments:  e.g., why should 900 band be limited to specific technology?</a:t>
            </a:r>
          </a:p>
          <a:p>
            <a:pPr lvl="1">
              <a:lnSpc>
                <a:spcPct val="150000"/>
              </a:lnSpc>
            </a:pPr>
            <a:r>
              <a:rPr lang="en-US" sz="1795" dirty="0">
                <a:solidFill>
                  <a:schemeClr val="bg1"/>
                </a:solidFill>
              </a:rPr>
              <a:t>Change and certainty</a:t>
            </a:r>
          </a:p>
          <a:p>
            <a:pPr lvl="2">
              <a:lnSpc>
                <a:spcPct val="150000"/>
              </a:lnSpc>
            </a:pPr>
            <a:r>
              <a:rPr lang="en-US" sz="1436" dirty="0">
                <a:solidFill>
                  <a:schemeClr val="bg1"/>
                </a:solidFill>
              </a:rPr>
              <a:t>All should recognize that nothing is permanent in spectrum assignments</a:t>
            </a:r>
          </a:p>
          <a:p>
            <a:pPr lvl="2">
              <a:lnSpc>
                <a:spcPct val="150000"/>
              </a:lnSpc>
            </a:pPr>
            <a:r>
              <a:rPr lang="en-US" sz="1436" dirty="0">
                <a:solidFill>
                  <a:schemeClr val="bg1"/>
                </a:solidFill>
              </a:rPr>
              <a:t>But change should be predictable and the path decided through extensive consultation based on principles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538163"/>
            <a:ext cx="12409488" cy="1027112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Government needs revenue. Policy choice: Now or over time? 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9000" y="1543050"/>
            <a:ext cx="12409488" cy="4062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Take as much as possible upfront OR create conditions for continuing revenue streams?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Sri Lanka has held a few auctions, but fees have been relatively low (e.g., 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mobile license to Airtel went for USD 4 m); but TRC is the biggest contributor to Treasury: USD 98.2 million expected in 2017 (in addition to USD 5.2 million from SLT as dividends)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Auctions are the best way to allocate scarce resources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They can be designed to encourage rapid rollout OR optimize revenue</a:t>
            </a:r>
          </a:p>
          <a:p>
            <a:pPr lvl="1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5500" y="380222"/>
            <a:ext cx="10479088" cy="815975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How are we doing, compared to regional peers?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69575" y="5705475"/>
            <a:ext cx="3217863" cy="328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2103" y="5473647"/>
            <a:ext cx="5814307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7" dirty="0">
                <a:solidFill>
                  <a:schemeClr val="bg1"/>
                </a:solidFill>
              </a:rPr>
              <a:t>Sources: http://www.itu.int/net4/itu-d/icteye/AdvancedDataSearch.aspx;</a:t>
            </a:r>
            <a:r>
              <a:rPr lang="en-US" sz="987" u="sng" dirty="0">
                <a:solidFill>
                  <a:schemeClr val="bg1"/>
                </a:solidFill>
              </a:rPr>
              <a:t> http://datatopics.worldbank.org/hnp/popestimates;</a:t>
            </a:r>
            <a:r>
              <a:rPr lang="en-US" sz="987" dirty="0">
                <a:solidFill>
                  <a:schemeClr val="bg1"/>
                </a:solidFill>
              </a:rPr>
              <a:t>  </a:t>
            </a:r>
            <a:r>
              <a:rPr lang="en-US" sz="987" dirty="0" err="1">
                <a:solidFill>
                  <a:schemeClr val="bg1"/>
                </a:solidFill>
              </a:rPr>
              <a:t>facebook</a:t>
            </a:r>
            <a:r>
              <a:rPr lang="en-US" sz="987" dirty="0">
                <a:solidFill>
                  <a:schemeClr val="bg1"/>
                </a:solidFill>
              </a:rPr>
              <a:t> advertising portal;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51536"/>
              </p:ext>
            </p:extLst>
          </p:nvPr>
        </p:nvGraphicFramePr>
        <p:xfrm>
          <a:off x="1587500" y="1456151"/>
          <a:ext cx="10680700" cy="394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220"/>
                <a:gridCol w="3461338"/>
                <a:gridCol w="2670176"/>
                <a:gridCol w="2867966"/>
              </a:tblGrid>
              <a:tr h="482369">
                <a:tc rowSpan="2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Country</a:t>
                      </a:r>
                      <a:endParaRPr lang="en-US" sz="1800" dirty="0"/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 Subscriptions/100</a:t>
                      </a:r>
                      <a:endParaRPr lang="en-US" sz="1800" dirty="0"/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Internet Users/100</a:t>
                      </a:r>
                      <a:endParaRPr lang="en-US" sz="1800" dirty="0"/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Facebook Users/100</a:t>
                      </a:r>
                      <a:endParaRPr lang="en-US" sz="1800" dirty="0"/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</a:tr>
              <a:tr h="3639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solidFill>
                      <a:srgbClr val="0066FF">
                        <a:alpha val="27059"/>
                      </a:srgbClr>
                    </a:solidFill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Pakistan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71.4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15.5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15.8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Bangladesh</a:t>
                      </a: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77.9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18.3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15.8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India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87.0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29.6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15.9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Myanmar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89.3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25.1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29.2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Philippines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109.2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55.5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59.7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Sri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 Lanka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118.5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32.1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25.0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Indonesia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149.1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25.4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44.4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  <a:tr h="3639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Thailand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172.7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47.5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70.3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084" marR="82084" marT="41042" marB="41042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9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879600" y="563563"/>
            <a:ext cx="12409488" cy="5794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Sri Lanka needs new ICT legislation to create a modern regulatory environment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939800" y="1697037"/>
            <a:ext cx="11099800" cy="35845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Working under a 26-year old law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Act governing the sector is from 1991; amended in 1996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Abuses of Fund which saw criminal misappropriation of USD 4 million is just one symptom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Time to develop a new statutory framework and restore legitimacy of regulator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82600"/>
            <a:ext cx="12409488" cy="873174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On composite indicators . . .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69575" y="5705475"/>
            <a:ext cx="3217863" cy="328613"/>
          </a:xfrm>
          <a:prstGeom prst="rect">
            <a:avLst/>
          </a:prstGeom>
        </p:spPr>
        <p:txBody>
          <a:bodyPr/>
          <a:lstStyle/>
          <a:p>
            <a:fld id="{73CD979D-1878-46F1-AE88-BCADFF98E73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1946725"/>
              </p:ext>
            </p:extLst>
          </p:nvPr>
        </p:nvGraphicFramePr>
        <p:xfrm>
          <a:off x="1219201" y="1355774"/>
          <a:ext cx="11328398" cy="4391192"/>
        </p:xfrm>
        <a:graphic>
          <a:graphicData uri="http://schemas.openxmlformats.org/drawingml/2006/table">
            <a:tbl>
              <a:tblPr firstRow="1" firstCol="1" bandRow="1"/>
              <a:tblGrid>
                <a:gridCol w="2473280"/>
                <a:gridCol w="1561163"/>
                <a:gridCol w="1630891"/>
                <a:gridCol w="1887688"/>
                <a:gridCol w="1887688"/>
                <a:gridCol w="1887688"/>
              </a:tblGrid>
              <a:tr h="31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Bangladesh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Cambodia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Myanmar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Sri Lanka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Thailand 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883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Network Readiness Index (2016) - out of a possible 139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112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109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133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63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62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ICT Development Index (2016) - out of a possible 175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145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125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140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116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82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Inclusive Internet rankings (2017) - out of a possible 75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46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55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54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41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23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Human Development Index (2016)-  out of a possible 188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139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143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145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73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/>
                        </a:rPr>
                        <a:t>87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/>
                      </a:endParaRPr>
                    </a:p>
                  </a:txBody>
                  <a:tcPr marL="61563" marR="61563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99925" y="2233709"/>
            <a:ext cx="165836" cy="5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084" tIns="41042" rIns="82084" bIns="41042" numCol="1" anchor="ctr" anchorCtr="0" compatLnSpc="1">
            <a:prstTxWarp prst="textNoShape">
              <a:avLst/>
            </a:prstTxWarp>
            <a:spAutoFit/>
          </a:bodyPr>
          <a:lstStyle/>
          <a:p>
            <a:pPr defTabSz="8208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16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616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1616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93813" y="3206750"/>
            <a:ext cx="11718925" cy="122237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What can we learn from government broadband initiatives in the region?</a:t>
            </a:r>
            <a:endParaRPr lang="en-US" b="1" dirty="0">
              <a:solidFill>
                <a:schemeClr val="accent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862013" y="2089150"/>
            <a:ext cx="11718925" cy="13462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795" dirty="0" err="1">
                <a:solidFill>
                  <a:schemeClr val="bg1"/>
                </a:solidFill>
              </a:rPr>
              <a:t>Gunaratne</a:t>
            </a:r>
            <a:r>
              <a:rPr lang="en-US" sz="1795" dirty="0">
                <a:solidFill>
                  <a:schemeClr val="bg1"/>
                </a:solidFill>
              </a:rPr>
              <a:t>, R.L. et al. (2015). National broadband networks of Malaysia, India, Indonesia and Australia: A comparative study.</a:t>
            </a:r>
            <a:r>
              <a:rPr lang="en-US" sz="1795" i="1" dirty="0">
                <a:solidFill>
                  <a:schemeClr val="bg1"/>
                </a:solidFill>
              </a:rPr>
              <a:t> Competition and regulation in network industries. </a:t>
            </a:r>
            <a:r>
              <a:rPr lang="en-US" sz="1795" dirty="0" err="1">
                <a:solidFill>
                  <a:schemeClr val="bg1"/>
                </a:solidFill>
              </a:rPr>
              <a:t>Vol</a:t>
            </a:r>
            <a:r>
              <a:rPr lang="en-US" sz="1795" dirty="0">
                <a:solidFill>
                  <a:schemeClr val="bg1"/>
                </a:solidFill>
              </a:rPr>
              <a:t> 16(1): 23-46.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15701" y="352040"/>
            <a:ext cx="7386638" cy="820738"/>
          </a:xfrm>
          <a:prstGeom prst="rect">
            <a:avLst/>
          </a:prstGeom>
        </p:spPr>
        <p:txBody>
          <a:bodyPr/>
          <a:lstStyle/>
          <a:p>
            <a:r>
              <a:rPr lang="en-US" sz="3591" b="1" dirty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Internet Ecosystem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72913" y="5432425"/>
            <a:ext cx="1914525" cy="327025"/>
          </a:xfrm>
          <a:prstGeom prst="rect">
            <a:avLst/>
          </a:prstGeom>
        </p:spPr>
        <p:txBody>
          <a:bodyPr/>
          <a:lstStyle/>
          <a:p>
            <a:fld id="{73CD979D-1878-46F1-AE88-BCADFF98E73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04472" y="1094457"/>
            <a:ext cx="1983705" cy="889247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53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54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2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4472" y="4104216"/>
            <a:ext cx="1983705" cy="889247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53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54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2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>
                <a:solidFill>
                  <a:schemeClr val="bg1"/>
                </a:solidFill>
              </a:rPr>
              <a:t>Skilled Users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72213" y="2462529"/>
            <a:ext cx="1983705" cy="889247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53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54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2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95" dirty="0">
                <a:solidFill>
                  <a:schemeClr val="bg1"/>
                </a:solidFill>
              </a:rPr>
              <a:t>Attractive Content/ Applications</a:t>
            </a:r>
            <a:endParaRPr lang="en-US" sz="1436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05135" y="2530933"/>
            <a:ext cx="1983705" cy="889247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53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54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2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>
                <a:solidFill>
                  <a:schemeClr val="bg1"/>
                </a:solidFill>
              </a:rPr>
              <a:t>Affordable User-friendly Devices</a:t>
            </a:r>
            <a:endParaRPr lang="en-US" sz="1436" dirty="0">
              <a:solidFill>
                <a:schemeClr val="bg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19780887">
            <a:off x="4419630" y="1709692"/>
            <a:ext cx="1318246" cy="230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 dirty="0">
              <a:solidFill>
                <a:schemeClr val="bg1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19780887">
            <a:off x="8229876" y="3967012"/>
            <a:ext cx="1318246" cy="230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 dirty="0">
              <a:solidFill>
                <a:schemeClr val="bg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752430">
            <a:off x="4421009" y="4020165"/>
            <a:ext cx="1318246" cy="230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 dirty="0">
              <a:solidFill>
                <a:schemeClr val="bg1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752430">
            <a:off x="8234273" y="1675042"/>
            <a:ext cx="1318246" cy="230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261" y="2736150"/>
            <a:ext cx="2462530" cy="53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3" b="1" dirty="0">
                <a:solidFill>
                  <a:srgbClr val="FFC000"/>
                </a:solidFill>
              </a:rPr>
              <a:t>India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9261" y="1963877"/>
            <a:ext cx="2530934" cy="6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dirty="0">
                <a:solidFill>
                  <a:schemeClr val="bg1"/>
                </a:solidFill>
              </a:rPr>
              <a:t>NOFN – fiber from block to gram panchayat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261" y="4905233"/>
            <a:ext cx="2667741" cy="92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dirty="0">
                <a:solidFill>
                  <a:schemeClr val="bg1"/>
                </a:solidFill>
              </a:rPr>
              <a:t>Government User Network – Anchor client</a:t>
            </a:r>
          </a:p>
          <a:p>
            <a:r>
              <a:rPr lang="en-US" sz="1795" dirty="0">
                <a:solidFill>
                  <a:schemeClr val="bg1"/>
                </a:solidFill>
              </a:rPr>
              <a:t>Digital Literacy Program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7766" y="3535869"/>
            <a:ext cx="2367996" cy="14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dirty="0">
                <a:solidFill>
                  <a:schemeClr val="bg1"/>
                </a:solidFill>
              </a:rPr>
              <a:t>Introduction of e-gov, e-education and e-health</a:t>
            </a:r>
          </a:p>
          <a:p>
            <a:r>
              <a:rPr lang="en-US" sz="1795" dirty="0">
                <a:solidFill>
                  <a:schemeClr val="bg1"/>
                </a:solidFill>
              </a:rPr>
              <a:t>App Development Centre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9261" y="4925060"/>
            <a:ext cx="3283373" cy="92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dirty="0">
                <a:solidFill>
                  <a:schemeClr val="bg1"/>
                </a:solidFill>
              </a:rPr>
              <a:t>Broadband Carnivals, ICT Training</a:t>
            </a:r>
          </a:p>
          <a:p>
            <a:r>
              <a:rPr lang="en-US" sz="1795" dirty="0">
                <a:solidFill>
                  <a:schemeClr val="bg1"/>
                </a:solidFill>
              </a:rPr>
              <a:t>Affordable packages</a:t>
            </a:r>
          </a:p>
          <a:p>
            <a:r>
              <a:rPr lang="en-US" sz="1795" dirty="0">
                <a:solidFill>
                  <a:schemeClr val="bg1"/>
                </a:solidFill>
              </a:rPr>
              <a:t>Tax breaks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56249" y="3556987"/>
            <a:ext cx="1641687" cy="14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dirty="0">
                <a:solidFill>
                  <a:schemeClr val="bg1"/>
                </a:solidFill>
              </a:rPr>
              <a:t>E-gov, e-health, e-education,   e-commerce</a:t>
            </a:r>
          </a:p>
          <a:p>
            <a:r>
              <a:rPr lang="en-US" sz="1795" dirty="0">
                <a:solidFill>
                  <a:schemeClr val="bg1"/>
                </a:solidFill>
              </a:rPr>
              <a:t>My1Content portal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8328" y="3331949"/>
            <a:ext cx="2325723" cy="6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5" dirty="0">
                <a:solidFill>
                  <a:schemeClr val="bg1"/>
                </a:solidFill>
              </a:rPr>
              <a:t>1Malaysia Netbook Distribution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62454" y="1915309"/>
            <a:ext cx="3146566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HSBB – FTTH in industrial areas</a:t>
            </a:r>
          </a:p>
          <a:p>
            <a:r>
              <a:rPr lang="en-US" sz="1616" dirty="0">
                <a:solidFill>
                  <a:schemeClr val="bg1"/>
                </a:solidFill>
              </a:rPr>
              <a:t>BBGP – connectivity via multiple tech in rural areas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6068" y="2736150"/>
            <a:ext cx="2462530" cy="53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3" b="1" dirty="0">
                <a:solidFill>
                  <a:srgbClr val="FFC000"/>
                </a:solidFill>
              </a:rPr>
              <a:t>Malaysia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9261" y="2736150"/>
            <a:ext cx="2462530" cy="53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3" b="1" dirty="0">
                <a:solidFill>
                  <a:srgbClr val="FFC000"/>
                </a:solidFill>
              </a:rPr>
              <a:t>Australia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7665" y="1915309"/>
            <a:ext cx="2599337" cy="755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36" dirty="0">
                <a:solidFill>
                  <a:schemeClr val="bg1"/>
                </a:solidFill>
              </a:rPr>
              <a:t>NBN Australia – wholesale network FTTH, fixed wireless or Satellite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99261" y="2736150"/>
            <a:ext cx="2462530" cy="53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3" b="1" dirty="0">
                <a:solidFill>
                  <a:srgbClr val="FFC000"/>
                </a:solidFill>
              </a:rPr>
              <a:t>Indonesia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9261" y="1915301"/>
            <a:ext cx="2530934" cy="58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Palapa Ring – connecting all Islands through fiber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7665" y="5061867"/>
            <a:ext cx="2462530" cy="6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dirty="0">
                <a:solidFill>
                  <a:schemeClr val="bg1"/>
                </a:solidFill>
              </a:rPr>
              <a:t>Programs to improve ICT literacy</a:t>
            </a:r>
          </a:p>
        </p:txBody>
      </p:sp>
    </p:spTree>
    <p:extLst>
      <p:ext uri="{BB962C8B-B14F-4D97-AF65-F5344CB8AC3E}">
        <p14:creationId xmlns:p14="http://schemas.microsoft.com/office/powerpoint/2010/main" val="32418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4841619" y="2394130"/>
            <a:ext cx="0" cy="2530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 rot="16200000">
            <a:off x="6673324" y="-64744"/>
            <a:ext cx="452484" cy="91107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03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19783" y="2394130"/>
            <a:ext cx="0" cy="2530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1"/>
            <a:endCxn id="40" idx="2"/>
          </p:cNvCxnSpPr>
          <p:nvPr/>
        </p:nvCxnSpPr>
        <p:spPr>
          <a:xfrm flipV="1">
            <a:off x="6922769" y="2845321"/>
            <a:ext cx="1065415" cy="221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0" idx="2"/>
            <a:endCxn id="3076" idx="1"/>
          </p:cNvCxnSpPr>
          <p:nvPr/>
        </p:nvCxnSpPr>
        <p:spPr>
          <a:xfrm>
            <a:off x="7988184" y="2845321"/>
            <a:ext cx="1181812" cy="788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 rot="16200000">
            <a:off x="5409786" y="2031197"/>
            <a:ext cx="1357033" cy="16724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03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7858903" y="2780681"/>
            <a:ext cx="129281" cy="12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03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90491" y="4105313"/>
            <a:ext cx="1330258" cy="796800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8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75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97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3" dirty="0">
                <a:solidFill>
                  <a:schemeClr val="bg1"/>
                </a:solidFill>
              </a:rPr>
              <a:t>Access Network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509323" y="4093061"/>
            <a:ext cx="1710177" cy="858058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8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75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97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3" dirty="0">
                <a:solidFill>
                  <a:schemeClr val="bg1"/>
                </a:solidFill>
              </a:rPr>
              <a:t>Domestic Backhaul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920115" y="4035816"/>
            <a:ext cx="1428874" cy="903050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8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75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97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3" dirty="0">
                <a:solidFill>
                  <a:schemeClr val="bg1"/>
                </a:solidFill>
              </a:rPr>
              <a:t>International Backhaul</a:t>
            </a:r>
            <a:endParaRPr lang="en-IN" sz="1303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5663" y="2530935"/>
            <a:ext cx="1408911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6" dirty="0"/>
              <a:t>TM Fiber Network</a:t>
            </a:r>
          </a:p>
          <a:p>
            <a:endParaRPr lang="en-IN" sz="1616" dirty="0"/>
          </a:p>
        </p:txBody>
      </p:sp>
      <p:cxnSp>
        <p:nvCxnSpPr>
          <p:cNvPr id="51" name="Straight Arrow Connector 50"/>
          <p:cNvCxnSpPr>
            <a:endCxn id="40" idx="3"/>
          </p:cNvCxnSpPr>
          <p:nvPr/>
        </p:nvCxnSpPr>
        <p:spPr>
          <a:xfrm flipH="1">
            <a:off x="7923543" y="2188920"/>
            <a:ext cx="64641" cy="591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comacc.co.uk/images/products/FibreManagement/WallBox16wSTloa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575">
            <a:off x="9168917" y="2622088"/>
            <a:ext cx="517124" cy="414993"/>
          </a:xfrm>
          <a:prstGeom prst="rect">
            <a:avLst/>
          </a:prstGeom>
          <a:noFill/>
        </p:spPr>
      </p:pic>
      <p:cxnSp>
        <p:nvCxnSpPr>
          <p:cNvPr id="69" name="Straight Arrow Connector 68"/>
          <p:cNvCxnSpPr>
            <a:stCxn id="52" idx="2"/>
          </p:cNvCxnSpPr>
          <p:nvPr/>
        </p:nvCxnSpPr>
        <p:spPr>
          <a:xfrm>
            <a:off x="6414894" y="1990978"/>
            <a:ext cx="481933" cy="82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24653" y="3078162"/>
            <a:ext cx="1163883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Customers</a:t>
            </a:r>
          </a:p>
        </p:txBody>
      </p:sp>
      <p:sp>
        <p:nvSpPr>
          <p:cNvPr id="76" name="Smiley Face 75"/>
          <p:cNvSpPr/>
          <p:nvPr/>
        </p:nvSpPr>
        <p:spPr>
          <a:xfrm>
            <a:off x="9687037" y="2585049"/>
            <a:ext cx="490055" cy="514559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 dirty="0">
              <a:solidFill>
                <a:schemeClr val="bg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 rot="16200000">
            <a:off x="2897630" y="2045628"/>
            <a:ext cx="1357033" cy="16724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03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0416" y="2545378"/>
            <a:ext cx="1408912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16" dirty="0"/>
              <a:t>International Connectivity</a:t>
            </a:r>
          </a:p>
          <a:p>
            <a:endParaRPr lang="en-IN" sz="1616" dirty="0"/>
          </a:p>
        </p:txBody>
      </p:sp>
      <p:cxnSp>
        <p:nvCxnSpPr>
          <p:cNvPr id="31" name="Straight Connector 30"/>
          <p:cNvCxnSpPr>
            <a:stCxn id="28" idx="3"/>
          </p:cNvCxnSpPr>
          <p:nvPr/>
        </p:nvCxnSpPr>
        <p:spPr>
          <a:xfrm flipV="1">
            <a:off x="4369328" y="2955802"/>
            <a:ext cx="696291" cy="872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17499" y="243029"/>
            <a:ext cx="8910090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Malaysia – High Speed Broadband Network (HSBB)  </a:t>
            </a:r>
            <a:r>
              <a:rPr lang="en-US" sz="2154" dirty="0">
                <a:solidFill>
                  <a:schemeClr val="bg1"/>
                </a:solidFill>
              </a:rPr>
              <a:t>as at April 2014 </a:t>
            </a:r>
            <a:endParaRPr lang="en-US" sz="2873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8550" y="1645123"/>
            <a:ext cx="2962944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36" dirty="0">
                <a:solidFill>
                  <a:schemeClr val="bg1"/>
                </a:solidFill>
              </a:rPr>
              <a:t>1.74Tbps total International Bandwidth Capacity (from 682Gbps)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740616" y="1950732"/>
            <a:ext cx="1847920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1.5 million Ports installed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24653" y="3351776"/>
            <a:ext cx="2030290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723,014 Subscribers (48% take up)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52111" y="1641693"/>
            <a:ext cx="1816085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5 Operators for HSBB Access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57243" y="1401329"/>
            <a:ext cx="1915301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16" dirty="0">
                <a:solidFill>
                  <a:schemeClr val="bg1"/>
                </a:solidFill>
              </a:rPr>
              <a:t>25 Operators for HSBB  Transmission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4189" y="5061867"/>
            <a:ext cx="9110754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36" dirty="0">
                <a:solidFill>
                  <a:schemeClr val="bg1"/>
                </a:solidFill>
              </a:rPr>
              <a:t>Implemented by Telekom Malaysia, as a PPP with Gov. Total cost 3.5B USD, out of which Gov spent 0.75B. Conditions of access to network are commercially negotiated</a:t>
            </a:r>
          </a:p>
          <a:p>
            <a:pPr marL="0" lvl="1">
              <a:spcBef>
                <a:spcPts val="539"/>
              </a:spcBef>
            </a:pPr>
            <a:r>
              <a:rPr lang="en-US" sz="1436" dirty="0">
                <a:solidFill>
                  <a:schemeClr val="bg1"/>
                </a:solidFill>
              </a:rPr>
              <a:t>Broadband for General Population – subsidizes BB in rural areas using Universal Service Provision Fund</a:t>
            </a:r>
            <a:endParaRPr lang="en-US" sz="16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0477" y="437804"/>
            <a:ext cx="10623550" cy="966788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Where does the money come from?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6874628"/>
              </p:ext>
            </p:extLst>
          </p:nvPr>
        </p:nvGraphicFramePr>
        <p:xfrm>
          <a:off x="931024" y="1582016"/>
          <a:ext cx="11820699" cy="36882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11187"/>
                <a:gridCol w="9609512"/>
              </a:tblGrid>
              <a:tr h="7122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Country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  <a:cs typeface="Aparajita" panose="020B0604020202020204" pitchFamily="34" charset="0"/>
                      </a:endParaRPr>
                    </a:p>
                  </a:txBody>
                  <a:tcPr marL="82084" marR="82084" marT="41042" marB="41042" anchor="ctr">
                    <a:cell3D prstMaterial="dkEdge">
                      <a:bevel/>
                      <a:lightRig rig="flood" dir="t"/>
                    </a:cell3D>
                    <a:solidFill>
                      <a:srgbClr val="0066FF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lt1"/>
                          </a:solidFill>
                          <a:latin typeface="+mn-lt"/>
                        </a:rPr>
                        <a:t>Source</a:t>
                      </a:r>
                      <a:r>
                        <a:rPr lang="en-GB" sz="28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of funds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084" marR="82084" marT="41042" marB="41042" anchor="ctr">
                    <a:cell3D prstMaterial="dkEdge">
                      <a:bevel/>
                      <a:lightRig rig="flood" dir="t"/>
                    </a:cell3D>
                    <a:solidFill>
                      <a:srgbClr val="0066FF">
                        <a:alpha val="21000"/>
                      </a:srgbClr>
                    </a:solidFill>
                  </a:tcPr>
                </a:tc>
              </a:tr>
              <a:tr h="4987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India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parajita" panose="020B0604020202020204" pitchFamily="34" charset="0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5%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of adjusted gross revenue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</a:tr>
              <a:tr h="9329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Malaysia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parajita" panose="020B0604020202020204" pitchFamily="34" charset="0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6% of weighted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gross revenue, levied on operators with revenues from designated services above RN 2 million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</a:tr>
              <a:tr h="5135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Nepal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parajita" panose="020B0604020202020204" pitchFamily="34" charset="0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2% of annual income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</a:tr>
              <a:tr h="5135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Pakistan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parajita" panose="020B0604020202020204" pitchFamily="34" charset="0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1.5% of adjusted revenue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</a:tr>
              <a:tr h="5172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Sri Lanka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parajita" panose="020B0604020202020204" pitchFamily="34" charset="0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USD 0.03 per minute on international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calls terminated in the country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2084" marR="82084" marT="41042" marB="41042">
                    <a:solidFill>
                      <a:schemeClr val="bg1">
                        <a:alpha val="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2050" y="375523"/>
            <a:ext cx="10806545" cy="592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Malaysia: Lots of money, but not spent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935" y="5622076"/>
            <a:ext cx="10179897" cy="31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36" i="1" dirty="0">
                <a:solidFill>
                  <a:schemeClr val="bg1"/>
                </a:solidFill>
              </a:rPr>
              <a:t>Source: Universal Service Provision Fund of Malaysia (2015) Annual report 2014. Calculations, graphics by authors </a:t>
            </a:r>
            <a:endParaRPr lang="en-US" sz="1436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105777"/>
              </p:ext>
            </p:extLst>
          </p:nvPr>
        </p:nvGraphicFramePr>
        <p:xfrm>
          <a:off x="2294313" y="1413164"/>
          <a:ext cx="9810913" cy="391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9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62051" y="504306"/>
            <a:ext cx="12552218" cy="96678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Sri Lanka’s universal service fund is smaller, but much remains unspent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51" y="1471094"/>
            <a:ext cx="9550400" cy="44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1329</Words>
  <Application>Microsoft Office PowerPoint</Application>
  <PresentationFormat>Custom</PresentationFormat>
  <Paragraphs>213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Aparajita</vt:lpstr>
      <vt:lpstr>Arial</vt:lpstr>
      <vt:lpstr>Arial Black</vt:lpstr>
      <vt:lpstr>Calibri</vt:lpstr>
      <vt:lpstr>Calibri Light</vt:lpstr>
      <vt:lpstr>Iskoola Pota</vt:lpstr>
      <vt:lpstr>Times New Roman</vt:lpstr>
      <vt:lpstr>Wingdings</vt:lpstr>
      <vt:lpstr>Office Theme</vt:lpstr>
      <vt:lpstr>Elements of Effective Broadband Policy based on regional experience</vt:lpstr>
      <vt:lpstr>How are we doing, compared to regional peers?</vt:lpstr>
      <vt:lpstr>On composite indicators . . . </vt:lpstr>
      <vt:lpstr>What can we learn from government broadband initiatives in the region?</vt:lpstr>
      <vt:lpstr>Internet Ecosystem </vt:lpstr>
      <vt:lpstr>PowerPoint Presentation</vt:lpstr>
      <vt:lpstr>Where does the money come from?</vt:lpstr>
      <vt:lpstr>Malaysia: Lots of money, but not spent</vt:lpstr>
      <vt:lpstr>Sri Lanka’s universal service fund is smaller, but much remains unspent</vt:lpstr>
      <vt:lpstr>What is to be done</vt:lpstr>
      <vt:lpstr>Think in terms of entire eco system like Malaysia</vt:lpstr>
      <vt:lpstr>Investment, not subsidies</vt:lpstr>
      <vt:lpstr>Investment comes when there is certainty and predictability</vt:lpstr>
      <vt:lpstr>Increasing taxes can decrease revenues . . . </vt:lpstr>
      <vt:lpstr>. . . and also depress demand</vt:lpstr>
      <vt:lpstr>Reduce regulatory risk . . . Market exit</vt:lpstr>
      <vt:lpstr>Reduce regulatory risk . . . Spectrum </vt:lpstr>
      <vt:lpstr>Reduce regulatory risk . . . Road map</vt:lpstr>
      <vt:lpstr>Government needs revenue. Policy choice: Now or over time? </vt:lpstr>
      <vt:lpstr>Sri Lanka needs new ICT legislation to create a modern regulatory environment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Taoliufei (Victor)</dc:creator>
  <cp:lastModifiedBy>User</cp:lastModifiedBy>
  <cp:revision>21</cp:revision>
  <dcterms:created xsi:type="dcterms:W3CDTF">2017-09-04T03:52:06Z</dcterms:created>
  <dcterms:modified xsi:type="dcterms:W3CDTF">2017-09-11T17:22:11Z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(2)ILaFu/TL6vdamqkZkivQRKYkBUuQywS6xL6oZNK2+H2gpidrlDCVkhXzTYPFdG9x/Z9Xjqpj
KncdwkPRBnBUUYj2Jf0eYNerj+K1kGkc2b2EN+sjIzmMHgdyaN+WMiVBigjtLWEw9jGKQIQJ
OrO9HwICB35RJqjE+TaaVaaSyDjPyx66X96cWzOY++EoIhQSfh4BoBc87ksG+4wqH45Q1Z7T
Z37FFfEeV34BeQsrnH</vt:lpwstr>
  </property>
  <property fmtid="{D5CDD505-2E9C-101B-9397-08002B2CF9AE}" pid="3" name="_2015_ms_pID_7253431">
    <vt:lpwstr>jiJA1J/ppgBxEcX/kaMtMvDcvrCueq8iZA/P7Au1VQ6XSaNlbY+4+y
cci7sNJX/WxU8MzeDqqErpm0T2doVbEEuTtwXvvLaLrLfNrS+g2Erbaj00CChyIu9cDpGasK
PaIAchZivXdrh0cHxdvG3DZUe5oSTiPAs1S5Kndh77UpovVylPdUKWHEAJFXwVNy8EE=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1504788336</vt:lpwstr>
  </property>
</Properties>
</file>