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311" r:id="rId3"/>
    <p:sldId id="331" r:id="rId4"/>
    <p:sldId id="313" r:id="rId5"/>
    <p:sldId id="333" r:id="rId6"/>
    <p:sldId id="332" r:id="rId7"/>
    <p:sldId id="334" r:id="rId8"/>
    <p:sldId id="335" r:id="rId9"/>
    <p:sldId id="337" r:id="rId10"/>
    <p:sldId id="259" r:id="rId11"/>
  </p:sldIdLst>
  <p:sldSz cx="9144000" cy="6858000" type="screen4x3"/>
  <p:notesSz cx="7315200" cy="9601200"/>
  <p:defaultTextStyle>
    <a:defPPr>
      <a:defRPr lang="es-P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5591" autoAdjust="0"/>
    <p:restoredTop sz="86420" autoAdjust="0"/>
  </p:normalViewPr>
  <p:slideViewPr>
    <p:cSldViewPr>
      <p:cViewPr varScale="1">
        <p:scale>
          <a:sx n="68" d="100"/>
          <a:sy n="68" d="100"/>
        </p:scale>
        <p:origin x="-1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User\Desktop\Tarifas%20Moviles%202009\Comparaci&#243;n%20internacional%20de%20Tarifa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otY val="30"/>
      <c:depthPercent val="100"/>
      <c:rAngAx val="1"/>
    </c:view3D>
    <c:plotArea>
      <c:layout>
        <c:manualLayout>
          <c:layoutTarget val="inner"/>
          <c:xMode val="edge"/>
          <c:yMode val="edge"/>
          <c:x val="7.8801331853496193E-2"/>
          <c:y val="3.4257748776509014E-2"/>
          <c:w val="0.89567147613762554"/>
          <c:h val="0.74225122349102812"/>
        </c:manualLayout>
      </c:layout>
      <c:bar3DChart>
        <c:barDir val="col"/>
        <c:grouping val="clustered"/>
        <c:ser>
          <c:idx val="0"/>
          <c:order val="0"/>
          <c:spPr>
            <a:solidFill>
              <a:srgbClr val="0066CC"/>
            </a:solidFill>
            <a:ln w="12700">
              <a:noFill/>
              <a:prstDash val="solid"/>
            </a:ln>
          </c:spPr>
          <c:dPt>
            <c:idx val="0"/>
            <c:spPr>
              <a:solidFill>
                <a:srgbClr val="FF0000"/>
              </a:solidFill>
              <a:ln w="12700">
                <a:noFill/>
                <a:prstDash val="solid"/>
              </a:ln>
            </c:spPr>
          </c:dPt>
          <c:dPt>
            <c:idx val="1"/>
            <c:spPr>
              <a:solidFill>
                <a:srgbClr val="FF0000"/>
              </a:solidFill>
              <a:ln w="12700">
                <a:noFill/>
                <a:prstDash val="solid"/>
              </a:ln>
            </c:spPr>
          </c:dPt>
          <c:dPt>
            <c:idx val="3"/>
            <c:spPr>
              <a:solidFill>
                <a:srgbClr val="FF0000"/>
              </a:solidFill>
              <a:ln w="12700">
                <a:noFill/>
                <a:prstDash val="solid"/>
              </a:ln>
            </c:spPr>
          </c:dPt>
          <c:dPt>
            <c:idx val="7"/>
            <c:spPr>
              <a:solidFill>
                <a:srgbClr val="FF0000"/>
              </a:solidFill>
              <a:ln w="12700">
                <a:noFill/>
                <a:prstDash val="solid"/>
              </a:ln>
            </c:spPr>
          </c:dPt>
          <c:dPt>
            <c:idx val="8"/>
            <c:spPr>
              <a:solidFill>
                <a:srgbClr val="FF0000"/>
              </a:solidFill>
              <a:ln w="12700">
                <a:noFill/>
                <a:prstDash val="solid"/>
              </a:ln>
            </c:spPr>
          </c:dPt>
          <c:dPt>
            <c:idx val="9"/>
            <c:spPr>
              <a:solidFill>
                <a:srgbClr val="FF0000"/>
              </a:solidFill>
              <a:ln w="12700">
                <a:noFill/>
                <a:prstDash val="solid"/>
              </a:ln>
            </c:spPr>
          </c:dPt>
          <c:dPt>
            <c:idx val="11"/>
            <c:spPr>
              <a:solidFill>
                <a:srgbClr val="FF0000"/>
              </a:solidFill>
              <a:ln w="12700">
                <a:noFill/>
                <a:prstDash val="solid"/>
              </a:ln>
            </c:spPr>
          </c:dPt>
          <c:dPt>
            <c:idx val="12"/>
            <c:spPr>
              <a:solidFill>
                <a:srgbClr val="FF0000"/>
              </a:solidFill>
              <a:ln w="12700">
                <a:noFill/>
                <a:prstDash val="solid"/>
              </a:ln>
            </c:spPr>
          </c:dPt>
          <c:dPt>
            <c:idx val="14"/>
            <c:spPr>
              <a:solidFill>
                <a:srgbClr val="FF0000"/>
              </a:solidFill>
              <a:ln w="12700">
                <a:noFill/>
                <a:prstDash val="solid"/>
              </a:ln>
            </c:spPr>
          </c:dPt>
          <c:dPt>
            <c:idx val="17"/>
            <c:spPr>
              <a:solidFill>
                <a:srgbClr val="FF0000"/>
              </a:solidFill>
              <a:ln w="12700">
                <a:noFill/>
                <a:prstDash val="solid"/>
              </a:ln>
            </c:spPr>
          </c:dPt>
          <c:dPt>
            <c:idx val="21"/>
            <c:spPr>
              <a:solidFill>
                <a:srgbClr val="FF0000"/>
              </a:solidFill>
              <a:ln w="12700">
                <a:noFill/>
                <a:prstDash val="solid"/>
              </a:ln>
            </c:spPr>
          </c:dPt>
          <c:dPt>
            <c:idx val="23"/>
            <c:spPr>
              <a:solidFill>
                <a:schemeClr val="tx1">
                  <a:lumMod val="95000"/>
                  <a:lumOff val="5000"/>
                </a:schemeClr>
              </a:solidFill>
              <a:ln w="12700">
                <a:noFill/>
                <a:prstDash val="solid"/>
              </a:ln>
            </c:spPr>
          </c:dPt>
          <c:dPt>
            <c:idx val="32"/>
            <c:spPr>
              <a:solidFill>
                <a:srgbClr val="FF0000"/>
              </a:solidFill>
              <a:ln w="12700">
                <a:noFill/>
                <a:prstDash val="solid"/>
              </a:ln>
            </c:spPr>
          </c:dPt>
          <c:dPt>
            <c:idx val="33"/>
            <c:spPr>
              <a:solidFill>
                <a:srgbClr val="FF0000"/>
              </a:solidFill>
              <a:ln w="12700">
                <a:noFill/>
                <a:prstDash val="solid"/>
              </a:ln>
            </c:spPr>
          </c:dPt>
          <c:dPt>
            <c:idx val="35"/>
            <c:spPr>
              <a:solidFill>
                <a:srgbClr val="FF0000"/>
              </a:solidFill>
              <a:ln w="12700">
                <a:noFill/>
                <a:prstDash val="solid"/>
              </a:ln>
            </c:spPr>
          </c:dPt>
          <c:dPt>
            <c:idx val="36"/>
            <c:spPr>
              <a:solidFill>
                <a:srgbClr val="FF0000"/>
              </a:solidFill>
              <a:ln w="12700">
                <a:noFill/>
                <a:prstDash val="solid"/>
              </a:ln>
            </c:spPr>
          </c:dPt>
          <c:dPt>
            <c:idx val="37"/>
            <c:spPr>
              <a:solidFill>
                <a:srgbClr val="FF0000"/>
              </a:solidFill>
              <a:ln w="12700">
                <a:noFill/>
                <a:prstDash val="solid"/>
              </a:ln>
            </c:spPr>
          </c:dPt>
          <c:dPt>
            <c:idx val="42"/>
            <c:spPr>
              <a:solidFill>
                <a:srgbClr val="FF0000"/>
              </a:solidFill>
              <a:ln w="12700">
                <a:noFill/>
                <a:prstDash val="solid"/>
              </a:ln>
            </c:spPr>
          </c:dPt>
          <c:dPt>
            <c:idx val="44"/>
            <c:spPr>
              <a:solidFill>
                <a:srgbClr val="00B050"/>
              </a:solidFill>
              <a:ln w="12700">
                <a:noFill/>
                <a:prstDash val="solid"/>
              </a:ln>
            </c:spPr>
          </c:dPt>
          <c:dPt>
            <c:idx val="46"/>
            <c:spPr>
              <a:solidFill>
                <a:srgbClr val="FF0000"/>
              </a:solidFill>
              <a:ln w="12700">
                <a:noFill/>
                <a:prstDash val="solid"/>
              </a:ln>
            </c:spPr>
          </c:dPt>
          <c:dPt>
            <c:idx val="47"/>
            <c:spPr>
              <a:solidFill>
                <a:srgbClr val="00B050"/>
              </a:solidFill>
              <a:ln w="12700">
                <a:noFill/>
                <a:prstDash val="solid"/>
              </a:ln>
            </c:spPr>
          </c:dPt>
          <c:dPt>
            <c:idx val="48"/>
            <c:spPr>
              <a:solidFill>
                <a:srgbClr val="00B050"/>
              </a:solidFill>
              <a:ln w="12700">
                <a:noFill/>
                <a:prstDash val="solid"/>
              </a:ln>
            </c:spPr>
          </c:dPt>
          <c:dPt>
            <c:idx val="49"/>
            <c:spPr>
              <a:solidFill>
                <a:srgbClr val="00B050"/>
              </a:solidFill>
              <a:ln w="12700">
                <a:noFill/>
                <a:prstDash val="solid"/>
              </a:ln>
            </c:spPr>
          </c:dPt>
          <c:dPt>
            <c:idx val="51"/>
            <c:spPr>
              <a:solidFill>
                <a:srgbClr val="00B050"/>
              </a:solidFill>
              <a:ln w="12700">
                <a:noFill/>
                <a:prstDash val="solid"/>
              </a:ln>
            </c:spPr>
          </c:dPt>
          <c:dPt>
            <c:idx val="53"/>
            <c:spPr>
              <a:solidFill>
                <a:srgbClr val="FF0000"/>
              </a:solidFill>
              <a:ln w="12700">
                <a:noFill/>
                <a:prstDash val="solid"/>
              </a:ln>
            </c:spPr>
          </c:dPt>
          <c:dPt>
            <c:idx val="54"/>
            <c:spPr>
              <a:solidFill>
                <a:srgbClr val="00B050"/>
              </a:solidFill>
              <a:ln w="12700">
                <a:noFill/>
                <a:prstDash val="solid"/>
              </a:ln>
            </c:spPr>
          </c:dPt>
          <c:dPt>
            <c:idx val="55"/>
            <c:spPr>
              <a:solidFill>
                <a:srgbClr val="00B050"/>
              </a:solidFill>
              <a:ln w="12700">
                <a:noFill/>
                <a:prstDash val="solid"/>
              </a:ln>
            </c:spPr>
          </c:dPt>
          <c:dPt>
            <c:idx val="56"/>
            <c:spPr>
              <a:solidFill>
                <a:srgbClr val="00B050"/>
              </a:solidFill>
              <a:ln w="12700">
                <a:noFill/>
                <a:prstDash val="solid"/>
              </a:ln>
            </c:spPr>
          </c:dPt>
          <c:dPt>
            <c:idx val="57"/>
            <c:spPr>
              <a:solidFill>
                <a:srgbClr val="00B050"/>
              </a:solidFill>
              <a:ln w="12700">
                <a:noFill/>
                <a:prstDash val="solid"/>
              </a:ln>
            </c:spPr>
          </c:dPt>
          <c:dPt>
            <c:idx val="58"/>
            <c:spPr>
              <a:solidFill>
                <a:srgbClr val="00B050"/>
              </a:solidFill>
              <a:ln w="12700">
                <a:noFill/>
                <a:prstDash val="solid"/>
              </a:ln>
            </c:spPr>
          </c:dPt>
          <c:dPt>
            <c:idx val="59"/>
            <c:spPr>
              <a:solidFill>
                <a:srgbClr val="FF0000"/>
              </a:solidFill>
              <a:ln w="12700">
                <a:noFill/>
                <a:prstDash val="solid"/>
              </a:ln>
            </c:spPr>
          </c:dPt>
          <c:dPt>
            <c:idx val="60"/>
            <c:spPr>
              <a:solidFill>
                <a:srgbClr val="00B050"/>
              </a:solidFill>
              <a:ln w="12700">
                <a:noFill/>
                <a:prstDash val="solid"/>
              </a:ln>
            </c:spPr>
          </c:dPt>
          <c:dPt>
            <c:idx val="61"/>
            <c:spPr>
              <a:solidFill>
                <a:srgbClr val="00B050"/>
              </a:solidFill>
              <a:ln w="12700">
                <a:noFill/>
                <a:prstDash val="solid"/>
              </a:ln>
            </c:spPr>
          </c:dPt>
          <c:dPt>
            <c:idx val="62"/>
            <c:spPr>
              <a:solidFill>
                <a:srgbClr val="00B050"/>
              </a:solidFill>
              <a:ln w="12700">
                <a:noFill/>
                <a:prstDash val="solid"/>
              </a:ln>
            </c:spPr>
          </c:dPt>
          <c:cat>
            <c:strRef>
              <c:f>Hoja1!$A$2:$A$64</c:f>
              <c:strCache>
                <c:ptCount val="63"/>
                <c:pt idx="0">
                  <c:v>Brasil</c:v>
                </c:pt>
                <c:pt idx="1">
                  <c:v>Honduras</c:v>
                </c:pt>
                <c:pt idx="2">
                  <c:v>United States</c:v>
                </c:pt>
                <c:pt idx="3">
                  <c:v>Uruguay</c:v>
                </c:pt>
                <c:pt idx="4">
                  <c:v>Spain</c:v>
                </c:pt>
                <c:pt idx="5">
                  <c:v>Czech Republic</c:v>
                </c:pt>
                <c:pt idx="6">
                  <c:v>Slovak Republic</c:v>
                </c:pt>
                <c:pt idx="7">
                  <c:v>Mexico</c:v>
                </c:pt>
                <c:pt idx="8">
                  <c:v>Argentina</c:v>
                </c:pt>
                <c:pt idx="9">
                  <c:v>Venezuela</c:v>
                </c:pt>
                <c:pt idx="10">
                  <c:v>Korea</c:v>
                </c:pt>
                <c:pt idx="11">
                  <c:v>Perú</c:v>
                </c:pt>
                <c:pt idx="12">
                  <c:v>Nicaragua</c:v>
                </c:pt>
                <c:pt idx="13">
                  <c:v>Turkey</c:v>
                </c:pt>
                <c:pt idx="14">
                  <c:v>Panama</c:v>
                </c:pt>
                <c:pt idx="15">
                  <c:v>Hungary</c:v>
                </c:pt>
                <c:pt idx="16">
                  <c:v>France</c:v>
                </c:pt>
                <c:pt idx="17">
                  <c:v>El Salvador</c:v>
                </c:pt>
                <c:pt idx="18">
                  <c:v>Greece</c:v>
                </c:pt>
                <c:pt idx="19">
                  <c:v>Canada</c:v>
                </c:pt>
                <c:pt idx="20">
                  <c:v>Italy</c:v>
                </c:pt>
                <c:pt idx="21">
                  <c:v>Chile</c:v>
                </c:pt>
                <c:pt idx="22">
                  <c:v>Japan</c:v>
                </c:pt>
                <c:pt idx="23">
                  <c:v>OECD</c:v>
                </c:pt>
                <c:pt idx="24">
                  <c:v>United Kingdom</c:v>
                </c:pt>
                <c:pt idx="25">
                  <c:v>Portugal</c:v>
                </c:pt>
                <c:pt idx="26">
                  <c:v>Ireland</c:v>
                </c:pt>
                <c:pt idx="27">
                  <c:v>Austria</c:v>
                </c:pt>
                <c:pt idx="28">
                  <c:v>Poland</c:v>
                </c:pt>
                <c:pt idx="29">
                  <c:v>Belgium</c:v>
                </c:pt>
                <c:pt idx="30">
                  <c:v>Australia</c:v>
                </c:pt>
                <c:pt idx="31">
                  <c:v>New Zealand</c:v>
                </c:pt>
                <c:pt idx="32">
                  <c:v>Dominicana (Rep.)</c:v>
                </c:pt>
                <c:pt idx="33">
                  <c:v>Colombia</c:v>
                </c:pt>
                <c:pt idx="34">
                  <c:v>Iceland</c:v>
                </c:pt>
                <c:pt idx="35">
                  <c:v>Guatemala</c:v>
                </c:pt>
                <c:pt idx="36">
                  <c:v>Trinidad y Tobago</c:v>
                </c:pt>
                <c:pt idx="37">
                  <c:v>Ecuador</c:v>
                </c:pt>
                <c:pt idx="38">
                  <c:v>Switzerland</c:v>
                </c:pt>
                <c:pt idx="39">
                  <c:v>Luxembourg</c:v>
                </c:pt>
                <c:pt idx="40">
                  <c:v>Netherlands</c:v>
                </c:pt>
                <c:pt idx="41">
                  <c:v>Germany</c:v>
                </c:pt>
                <c:pt idx="42">
                  <c:v>Bolivia</c:v>
                </c:pt>
                <c:pt idx="43">
                  <c:v>Norway</c:v>
                </c:pt>
                <c:pt idx="44">
                  <c:v>Philippines</c:v>
                </c:pt>
                <c:pt idx="45">
                  <c:v>Sweden</c:v>
                </c:pt>
                <c:pt idx="46">
                  <c:v>Paraguay</c:v>
                </c:pt>
                <c:pt idx="47">
                  <c:v>Malaysia</c:v>
                </c:pt>
                <c:pt idx="48">
                  <c:v>Afghanistan</c:v>
                </c:pt>
                <c:pt idx="49">
                  <c:v>Singapore</c:v>
                </c:pt>
                <c:pt idx="50">
                  <c:v>Finland</c:v>
                </c:pt>
                <c:pt idx="51">
                  <c:v>Indonesia</c:v>
                </c:pt>
                <c:pt idx="52">
                  <c:v>Denmark</c:v>
                </c:pt>
                <c:pt idx="53">
                  <c:v>Costa Rica</c:v>
                </c:pt>
                <c:pt idx="54">
                  <c:v>Maldives</c:v>
                </c:pt>
                <c:pt idx="55">
                  <c:v>Thailand</c:v>
                </c:pt>
                <c:pt idx="56">
                  <c:v>Sri Lanka</c:v>
                </c:pt>
                <c:pt idx="57">
                  <c:v>Nepal</c:v>
                </c:pt>
                <c:pt idx="58">
                  <c:v>Bhutan</c:v>
                </c:pt>
                <c:pt idx="59">
                  <c:v>Jamaica</c:v>
                </c:pt>
                <c:pt idx="60">
                  <c:v>India</c:v>
                </c:pt>
                <c:pt idx="61">
                  <c:v>Bangladesh</c:v>
                </c:pt>
                <c:pt idx="62">
                  <c:v>Pakistan</c:v>
                </c:pt>
              </c:strCache>
            </c:strRef>
          </c:cat>
          <c:val>
            <c:numRef>
              <c:f>Hoja1!$B$2:$B$64</c:f>
              <c:numCache>
                <c:formatCode>_-"$"* #,##0.00_-;\-"$"* #,##0.00_-;_-"$"* "-"??_-;_-@_-</c:formatCode>
                <c:ptCount val="63"/>
                <c:pt idx="0">
                  <c:v>45.007438791290497</c:v>
                </c:pt>
                <c:pt idx="1">
                  <c:v>25.688042387420065</c:v>
                </c:pt>
                <c:pt idx="2">
                  <c:v>23.293348999999996</c:v>
                </c:pt>
                <c:pt idx="3">
                  <c:v>21.70431189001993</c:v>
                </c:pt>
                <c:pt idx="4">
                  <c:v>20.900261933337767</c:v>
                </c:pt>
                <c:pt idx="5">
                  <c:v>20.328451546391456</c:v>
                </c:pt>
                <c:pt idx="6">
                  <c:v>20.134730926695827</c:v>
                </c:pt>
                <c:pt idx="7">
                  <c:v>19.883960069548539</c:v>
                </c:pt>
                <c:pt idx="8">
                  <c:v>19.430522019724879</c:v>
                </c:pt>
                <c:pt idx="9">
                  <c:v>19.425004329276693</c:v>
                </c:pt>
                <c:pt idx="10">
                  <c:v>18.930319960317462</c:v>
                </c:pt>
                <c:pt idx="11">
                  <c:v>18.74528688013697</c:v>
                </c:pt>
                <c:pt idx="12">
                  <c:v>18.672478343521529</c:v>
                </c:pt>
                <c:pt idx="13">
                  <c:v>18.571088903601694</c:v>
                </c:pt>
                <c:pt idx="14">
                  <c:v>18.386037631091909</c:v>
                </c:pt>
                <c:pt idx="15">
                  <c:v>18.08988260283688</c:v>
                </c:pt>
                <c:pt idx="16">
                  <c:v>18.040791366906475</c:v>
                </c:pt>
                <c:pt idx="17">
                  <c:v>16.916995469255674</c:v>
                </c:pt>
                <c:pt idx="18">
                  <c:v>16.871601775910158</c:v>
                </c:pt>
                <c:pt idx="19">
                  <c:v>16.30704348739496</c:v>
                </c:pt>
                <c:pt idx="20">
                  <c:v>16.269482187771477</c:v>
                </c:pt>
                <c:pt idx="21">
                  <c:v>15.451588581818184</c:v>
                </c:pt>
                <c:pt idx="22">
                  <c:v>14.034511789617483</c:v>
                </c:pt>
                <c:pt idx="23">
                  <c:v>13.629334925298002</c:v>
                </c:pt>
                <c:pt idx="24">
                  <c:v>13.36641521164022</c:v>
                </c:pt>
                <c:pt idx="25">
                  <c:v>12.816879002949854</c:v>
                </c:pt>
                <c:pt idx="26">
                  <c:v>12.495603516377656</c:v>
                </c:pt>
                <c:pt idx="27">
                  <c:v>12.355052443609027</c:v>
                </c:pt>
                <c:pt idx="28">
                  <c:v>12.328626388888887</c:v>
                </c:pt>
                <c:pt idx="29">
                  <c:v>12.24307619047619</c:v>
                </c:pt>
                <c:pt idx="30">
                  <c:v>11.982484959120923</c:v>
                </c:pt>
                <c:pt idx="31">
                  <c:v>11.803872619047624</c:v>
                </c:pt>
                <c:pt idx="32">
                  <c:v>11.188091722163129</c:v>
                </c:pt>
                <c:pt idx="33">
                  <c:v>9.8100145576730231</c:v>
                </c:pt>
                <c:pt idx="34">
                  <c:v>9.8004532048466686</c:v>
                </c:pt>
                <c:pt idx="35">
                  <c:v>9.5263778384429703</c:v>
                </c:pt>
                <c:pt idx="36">
                  <c:v>9.324293694822849</c:v>
                </c:pt>
                <c:pt idx="37">
                  <c:v>9.3162742391752609</c:v>
                </c:pt>
                <c:pt idx="38">
                  <c:v>9.2528269888231467</c:v>
                </c:pt>
                <c:pt idx="39">
                  <c:v>8.9661668491484239</c:v>
                </c:pt>
                <c:pt idx="40">
                  <c:v>8.7515261194029907</c:v>
                </c:pt>
                <c:pt idx="41">
                  <c:v>8.7124879733119336</c:v>
                </c:pt>
                <c:pt idx="42">
                  <c:v>8.2220363953515072</c:v>
                </c:pt>
                <c:pt idx="43">
                  <c:v>7.2269270257826914</c:v>
                </c:pt>
                <c:pt idx="44">
                  <c:v>7</c:v>
                </c:pt>
                <c:pt idx="45">
                  <c:v>6.4740508714596956</c:v>
                </c:pt>
                <c:pt idx="46">
                  <c:v>6.3763031955307312</c:v>
                </c:pt>
                <c:pt idx="47">
                  <c:v>5.83</c:v>
                </c:pt>
                <c:pt idx="48">
                  <c:v>5.79</c:v>
                </c:pt>
                <c:pt idx="49">
                  <c:v>5.55</c:v>
                </c:pt>
                <c:pt idx="50">
                  <c:v>5.0255050306748466</c:v>
                </c:pt>
                <c:pt idx="51">
                  <c:v>4.33</c:v>
                </c:pt>
                <c:pt idx="52">
                  <c:v>4.1924568825976714</c:v>
                </c:pt>
                <c:pt idx="53">
                  <c:v>3.5040785394419558</c:v>
                </c:pt>
                <c:pt idx="54">
                  <c:v>3.4099999999999997</c:v>
                </c:pt>
                <c:pt idx="55">
                  <c:v>2.77</c:v>
                </c:pt>
                <c:pt idx="56">
                  <c:v>2.52</c:v>
                </c:pt>
                <c:pt idx="57">
                  <c:v>2.5099999999999998</c:v>
                </c:pt>
                <c:pt idx="58">
                  <c:v>2.2999999999999998</c:v>
                </c:pt>
                <c:pt idx="59">
                  <c:v>2.2097109261092225</c:v>
                </c:pt>
                <c:pt idx="60">
                  <c:v>2.06</c:v>
                </c:pt>
                <c:pt idx="61">
                  <c:v>1.7700000000000005</c:v>
                </c:pt>
                <c:pt idx="62">
                  <c:v>1.59</c:v>
                </c:pt>
              </c:numCache>
            </c:numRef>
          </c:val>
        </c:ser>
        <c:shape val="box"/>
        <c:axId val="57680256"/>
        <c:axId val="57681792"/>
        <c:axId val="0"/>
      </c:bar3DChart>
      <c:catAx>
        <c:axId val="57680256"/>
        <c:scaling>
          <c:orientation val="minMax"/>
        </c:scaling>
        <c:axPos val="b"/>
        <c:numFmt formatCode="General" sourceLinked="1"/>
        <c:tickLblPos val="nextTo"/>
        <c:txPr>
          <a:bodyPr rot="-5400000" vert="horz"/>
          <a:lstStyle/>
          <a:p>
            <a:pPr>
              <a:defRPr sz="1000" b="0" i="0" u="none" strike="noStrike" baseline="0">
                <a:solidFill>
                  <a:srgbClr val="000000"/>
                </a:solidFill>
                <a:latin typeface="Calibri"/>
                <a:ea typeface="Calibri"/>
                <a:cs typeface="Calibri"/>
              </a:defRPr>
            </a:pPr>
            <a:endParaRPr lang="en-US"/>
          </a:p>
        </c:txPr>
        <c:crossAx val="57681792"/>
        <c:crosses val="autoZero"/>
        <c:auto val="1"/>
        <c:lblAlgn val="ctr"/>
        <c:lblOffset val="100"/>
        <c:tickLblSkip val="1"/>
      </c:catAx>
      <c:valAx>
        <c:axId val="57681792"/>
        <c:scaling>
          <c:orientation val="minMax"/>
        </c:scaling>
        <c:axPos val="l"/>
        <c:numFmt formatCode="_-&quot;$&quot;* #,##0.00_-;\-&quot;$&quot;* #,##0.00_-;_-&quot;$&quot;* &quot;-&quot;??_-;_-@_-" sourceLinked="1"/>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57680256"/>
        <c:crosses val="autoZero"/>
        <c:crossBetween val="between"/>
      </c:valAx>
      <c:spPr>
        <a:noFill/>
        <a:ln w="25400">
          <a:noFill/>
        </a:ln>
      </c:spPr>
    </c:plotArea>
    <c:plotVisOnly val="1"/>
    <c:dispBlanksAs val="gap"/>
  </c:chart>
  <c:spPr>
    <a:solidFill>
      <a:srgbClr val="FFFFFF"/>
    </a:solidFill>
    <a:ln w="9525">
      <a:noFill/>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0" y="0"/>
            <a:ext cx="3170238" cy="481013"/>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defTabSz="966621">
              <a:defRPr sz="1200">
                <a:latin typeface="Calibri" pitchFamily="34" charset="0"/>
              </a:defRPr>
            </a:lvl1pPr>
          </a:lstStyle>
          <a:p>
            <a:pPr>
              <a:defRPr/>
            </a:pPr>
            <a:endParaRPr lang="es-ES"/>
          </a:p>
        </p:txBody>
      </p:sp>
      <p:sp>
        <p:nvSpPr>
          <p:cNvPr id="3" name="2 Marcador de fecha"/>
          <p:cNvSpPr>
            <a:spLocks noGrp="1"/>
          </p:cNvSpPr>
          <p:nvPr>
            <p:ph type="dt" idx="1"/>
          </p:nvPr>
        </p:nvSpPr>
        <p:spPr bwMode="auto">
          <a:xfrm>
            <a:off x="4143375" y="0"/>
            <a:ext cx="3170238" cy="481013"/>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algn="r" defTabSz="966621">
              <a:defRPr sz="1200">
                <a:latin typeface="Calibri" pitchFamily="34" charset="0"/>
              </a:defRPr>
            </a:lvl1pPr>
          </a:lstStyle>
          <a:p>
            <a:pPr>
              <a:defRPr/>
            </a:pPr>
            <a:fld id="{349FE58D-16E7-46F3-ADD5-C95C5478A877}" type="datetimeFigureOut">
              <a:rPr lang="es-PE"/>
              <a:pPr>
                <a:defRPr/>
              </a:pPr>
              <a:t>09/12/2009</a:t>
            </a:fld>
            <a:endParaRPr lang="es-PE"/>
          </a:p>
        </p:txBody>
      </p:sp>
      <p:sp>
        <p:nvSpPr>
          <p:cNvPr id="4" name="3 Marcador de imagen de diapositiva"/>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pPr lvl="0"/>
            <a:endParaRPr lang="es-PE" noProof="0" smtClean="0"/>
          </a:p>
        </p:txBody>
      </p:sp>
      <p:sp>
        <p:nvSpPr>
          <p:cNvPr id="5" name="4 Marcador de notas"/>
          <p:cNvSpPr>
            <a:spLocks noGrp="1"/>
          </p:cNvSpPr>
          <p:nvPr>
            <p:ph type="body" sz="quarter" idx="3"/>
          </p:nvPr>
        </p:nvSpPr>
        <p:spPr bwMode="auto">
          <a:xfrm>
            <a:off x="731838" y="4560888"/>
            <a:ext cx="5851525" cy="4321175"/>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smtClean="0"/>
          </a:p>
        </p:txBody>
      </p:sp>
      <p:sp>
        <p:nvSpPr>
          <p:cNvPr id="6" name="5 Marcador de pie de página"/>
          <p:cNvSpPr>
            <a:spLocks noGrp="1"/>
          </p:cNvSpPr>
          <p:nvPr>
            <p:ph type="ftr" sz="quarter" idx="4"/>
          </p:nvPr>
        </p:nvSpPr>
        <p:spPr bwMode="auto">
          <a:xfrm>
            <a:off x="0" y="9118600"/>
            <a:ext cx="3170238" cy="481013"/>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defTabSz="966621">
              <a:defRPr sz="1200">
                <a:latin typeface="Calibri" pitchFamily="34" charset="0"/>
              </a:defRPr>
            </a:lvl1pPr>
          </a:lstStyle>
          <a:p>
            <a:pPr>
              <a:defRPr/>
            </a:pPr>
            <a:endParaRPr lang="es-ES"/>
          </a:p>
        </p:txBody>
      </p:sp>
      <p:sp>
        <p:nvSpPr>
          <p:cNvPr id="7" name="6 Marcador de número de diapositiva"/>
          <p:cNvSpPr>
            <a:spLocks noGrp="1"/>
          </p:cNvSpPr>
          <p:nvPr>
            <p:ph type="sldNum" sz="quarter" idx="5"/>
          </p:nvPr>
        </p:nvSpPr>
        <p:spPr bwMode="auto">
          <a:xfrm>
            <a:off x="4143375" y="9118600"/>
            <a:ext cx="3170238" cy="481013"/>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algn="r" defTabSz="966621">
              <a:defRPr sz="1200">
                <a:latin typeface="Calibri" pitchFamily="34" charset="0"/>
              </a:defRPr>
            </a:lvl1pPr>
          </a:lstStyle>
          <a:p>
            <a:pPr>
              <a:defRPr/>
            </a:pPr>
            <a:fld id="{8A1857F9-FAF8-4982-A619-316EE4BFF154}" type="slidenum">
              <a:rPr lang="es-PE"/>
              <a:pPr>
                <a:defRPr/>
              </a:pPr>
              <a:t>‹#›</a:t>
            </a:fld>
            <a:endParaRPr lang="es-P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11" name="2 Marcador de notas"/>
          <p:cNvSpPr>
            <a:spLocks noGrp="1"/>
          </p:cNvSpPr>
          <p:nvPr>
            <p:ph type="body" idx="1"/>
          </p:nvPr>
        </p:nvSpPr>
        <p:spPr>
          <a:noFill/>
          <a:ln/>
        </p:spPr>
        <p:txBody>
          <a:bodyPr/>
          <a:lstStyle/>
          <a:p>
            <a:endParaRPr lang="en-US" smtClean="0"/>
          </a:p>
        </p:txBody>
      </p:sp>
      <p:sp>
        <p:nvSpPr>
          <p:cNvPr id="17412" name="3 Marcador de número de diapositiva"/>
          <p:cNvSpPr>
            <a:spLocks noGrp="1"/>
          </p:cNvSpPr>
          <p:nvPr>
            <p:ph type="sldNum" sz="quarter" idx="5"/>
          </p:nvPr>
        </p:nvSpPr>
        <p:spPr>
          <a:noFill/>
        </p:spPr>
        <p:txBody>
          <a:bodyPr/>
          <a:lstStyle/>
          <a:p>
            <a:pPr defTabSz="965200"/>
            <a:fld id="{B7442D81-9ACE-46C7-AA4A-D415D5CBFFEC}" type="slidenum">
              <a:rPr lang="es-PE" smtClean="0"/>
              <a:pPr defTabSz="965200"/>
              <a:t>1</a:t>
            </a:fld>
            <a:endParaRPr lang="es-P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6627" name="2 Marcador de notas"/>
          <p:cNvSpPr>
            <a:spLocks noGrp="1"/>
          </p:cNvSpPr>
          <p:nvPr>
            <p:ph type="body" idx="1"/>
          </p:nvPr>
        </p:nvSpPr>
        <p:spPr>
          <a:noFill/>
          <a:ln/>
        </p:spPr>
        <p:txBody>
          <a:bodyPr/>
          <a:lstStyle/>
          <a:p>
            <a:endParaRPr lang="en-US" smtClean="0"/>
          </a:p>
        </p:txBody>
      </p:sp>
      <p:sp>
        <p:nvSpPr>
          <p:cNvPr id="26628" name="3 Marcador de número de diapositiva"/>
          <p:cNvSpPr>
            <a:spLocks noGrp="1"/>
          </p:cNvSpPr>
          <p:nvPr>
            <p:ph type="sldNum" sz="quarter" idx="5"/>
          </p:nvPr>
        </p:nvSpPr>
        <p:spPr>
          <a:noFill/>
        </p:spPr>
        <p:txBody>
          <a:bodyPr/>
          <a:lstStyle/>
          <a:p>
            <a:pPr defTabSz="965200"/>
            <a:fld id="{9916A06E-34A5-468F-88C9-0A77CA4F12F7}" type="slidenum">
              <a:rPr lang="es-PE" smtClean="0"/>
              <a:pPr defTabSz="965200"/>
              <a:t>10</a:t>
            </a:fld>
            <a:endParaRPr lang="es-P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a:noFill/>
          <a:ln/>
        </p:spPr>
        <p:txBody>
          <a:bodyPr/>
          <a:lstStyle/>
          <a:p>
            <a:r>
              <a:rPr lang="es-ES" smtClean="0"/>
              <a:t>El término “Gobernanza” se ha vuelto últimamente muy popular en las Ciencias Sociales, sin embargo, no cuenta en la actualidad con una definición generalmente aceptada (Risse 2002; Dallanegra 2004; Rhodes 1996; Smouts 1998; Finkelstein 1995; Wilkinson 2009). La palabra “gobernanza” significaba originalmente “gobernar”  es decir que se refería al “proceso de gobierno” (Mayntz 2001) y se relacionó inicialmente con la tesis del Estado mínimo a partir de la crisis de los años 1970, el estancamiento de la economía y el surgimiento del modelo económico neoliberal que encontró la base de su discurso en el llamado “Consenso de Washington”. Es así que “la decepción del Estado como un efectivo centro de control político de la sociedad, motivó la búsqueda de otras formas alternativas de guiar el desarrollo socioeconómico” (Mayntz 2001).</a:t>
            </a:r>
            <a:endParaRPr lang="es-PE" smtClean="0"/>
          </a:p>
          <a:p>
            <a:endParaRPr lang="es-PE" smtClean="0"/>
          </a:p>
        </p:txBody>
      </p:sp>
      <p:sp>
        <p:nvSpPr>
          <p:cNvPr id="18436" name="3 Marcador de número de diapositiva"/>
          <p:cNvSpPr>
            <a:spLocks noGrp="1"/>
          </p:cNvSpPr>
          <p:nvPr>
            <p:ph type="sldNum" sz="quarter" idx="5"/>
          </p:nvPr>
        </p:nvSpPr>
        <p:spPr>
          <a:noFill/>
        </p:spPr>
        <p:txBody>
          <a:bodyPr/>
          <a:lstStyle/>
          <a:p>
            <a:pPr defTabSz="965200"/>
            <a:fld id="{E05ED88C-4944-48E8-9D25-F124B6719D23}" type="slidenum">
              <a:rPr lang="es-PE" smtClean="0"/>
              <a:pPr defTabSz="965200"/>
              <a:t>2</a:t>
            </a:fld>
            <a:endParaRPr lang="es-P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459" name="2 Marcador de notas"/>
          <p:cNvSpPr>
            <a:spLocks noGrp="1"/>
          </p:cNvSpPr>
          <p:nvPr>
            <p:ph type="body" idx="1"/>
          </p:nvPr>
        </p:nvSpPr>
        <p:spPr>
          <a:noFill/>
          <a:ln/>
        </p:spPr>
        <p:txBody>
          <a:bodyPr/>
          <a:lstStyle/>
          <a:p>
            <a:r>
              <a:rPr lang="es-ES" smtClean="0"/>
              <a:t>El término “Gobernanza” se ha vuelto últimamente muy popular en las Ciencias Sociales, sin embargo, no cuenta en la actualidad con una definición generalmente aceptada (Risse 2002; Dallanegra 2004; Rhodes 1996; Smouts 1998; Finkelstein 1995; Wilkinson 2009). La palabra “gobernanza” significaba originalmente “gobernar”  es decir que se refería al “proceso de gobierno” (Mayntz 2001) y se relacionó inicialmente con la tesis del Estado mínimo a partir de la crisis de los años 1970, el estancamiento de la economía y el surgimiento del modelo económico neoliberal que encontró la base de su discurso en el llamado “Consenso de Washington”. Es así que “la decepción del Estado como un efectivo centro de control político de la sociedad, motivó la búsqueda de otras formas alternativas de guiar el desarrollo socioeconómico” (Mayntz 2001).</a:t>
            </a:r>
            <a:endParaRPr lang="es-PE" smtClean="0"/>
          </a:p>
          <a:p>
            <a:endParaRPr lang="es-PE" smtClean="0"/>
          </a:p>
        </p:txBody>
      </p:sp>
      <p:sp>
        <p:nvSpPr>
          <p:cNvPr id="19460" name="3 Marcador de número de diapositiva"/>
          <p:cNvSpPr txBox="1">
            <a:spLocks noGrp="1"/>
          </p:cNvSpPr>
          <p:nvPr/>
        </p:nvSpPr>
        <p:spPr bwMode="auto">
          <a:xfrm>
            <a:off x="4143375" y="9118600"/>
            <a:ext cx="3170238" cy="481013"/>
          </a:xfrm>
          <a:prstGeom prst="rect">
            <a:avLst/>
          </a:prstGeom>
          <a:noFill/>
          <a:ln w="9525">
            <a:noFill/>
            <a:miter lim="800000"/>
            <a:headEnd/>
            <a:tailEnd/>
          </a:ln>
        </p:spPr>
        <p:txBody>
          <a:bodyPr lIns="96653" tIns="48327" rIns="96653" bIns="48327" anchor="b"/>
          <a:lstStyle/>
          <a:p>
            <a:pPr algn="r" defTabSz="965200"/>
            <a:fld id="{86BB899D-BA93-4872-BF1E-66A685DDEFB5}" type="slidenum">
              <a:rPr lang="es-PE" sz="1200">
                <a:latin typeface="Calibri" pitchFamily="34" charset="0"/>
              </a:rPr>
              <a:pPr algn="r" defTabSz="965200"/>
              <a:t>3</a:t>
            </a:fld>
            <a:endParaRPr lang="es-PE"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0483" name="2 Marcador de notas"/>
          <p:cNvSpPr>
            <a:spLocks noGrp="1"/>
          </p:cNvSpPr>
          <p:nvPr>
            <p:ph type="body" idx="1"/>
          </p:nvPr>
        </p:nvSpPr>
        <p:spPr>
          <a:noFill/>
          <a:ln/>
        </p:spPr>
        <p:txBody>
          <a:bodyPr/>
          <a:lstStyle/>
          <a:p>
            <a:endParaRPr lang="en-US" smtClean="0"/>
          </a:p>
        </p:txBody>
      </p:sp>
      <p:sp>
        <p:nvSpPr>
          <p:cNvPr id="20484" name="3 Marcador de número de diapositiva"/>
          <p:cNvSpPr>
            <a:spLocks noGrp="1"/>
          </p:cNvSpPr>
          <p:nvPr>
            <p:ph type="sldNum" sz="quarter" idx="5"/>
          </p:nvPr>
        </p:nvSpPr>
        <p:spPr>
          <a:noFill/>
        </p:spPr>
        <p:txBody>
          <a:bodyPr/>
          <a:lstStyle/>
          <a:p>
            <a:pPr defTabSz="965200"/>
            <a:fld id="{902D325D-ED58-4276-B2A7-146E31B51AC1}" type="slidenum">
              <a:rPr lang="es-PE" smtClean="0"/>
              <a:pPr defTabSz="965200"/>
              <a:t>4</a:t>
            </a:fld>
            <a:endParaRPr lang="es-P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507" name="2 Marcador de notas"/>
          <p:cNvSpPr>
            <a:spLocks noGrp="1"/>
          </p:cNvSpPr>
          <p:nvPr>
            <p:ph type="body" idx="1"/>
          </p:nvPr>
        </p:nvSpPr>
        <p:spPr>
          <a:noFill/>
          <a:ln/>
        </p:spPr>
        <p:txBody>
          <a:bodyPr/>
          <a:lstStyle/>
          <a:p>
            <a:endParaRPr lang="en-US" smtClean="0"/>
          </a:p>
        </p:txBody>
      </p:sp>
      <p:sp>
        <p:nvSpPr>
          <p:cNvPr id="21508" name="3 Marcador de número de diapositiva"/>
          <p:cNvSpPr txBox="1">
            <a:spLocks noGrp="1"/>
          </p:cNvSpPr>
          <p:nvPr/>
        </p:nvSpPr>
        <p:spPr bwMode="auto">
          <a:xfrm>
            <a:off x="4143375" y="9118600"/>
            <a:ext cx="3170238" cy="481013"/>
          </a:xfrm>
          <a:prstGeom prst="rect">
            <a:avLst/>
          </a:prstGeom>
          <a:noFill/>
          <a:ln w="9525">
            <a:noFill/>
            <a:miter lim="800000"/>
            <a:headEnd/>
            <a:tailEnd/>
          </a:ln>
        </p:spPr>
        <p:txBody>
          <a:bodyPr lIns="96653" tIns="48327" rIns="96653" bIns="48327" anchor="b"/>
          <a:lstStyle/>
          <a:p>
            <a:pPr algn="r" defTabSz="965200"/>
            <a:fld id="{BB071502-378E-4D6F-9DA0-E40F488A04A1}" type="slidenum">
              <a:rPr lang="es-PE" sz="1200">
                <a:latin typeface="Calibri" pitchFamily="34" charset="0"/>
              </a:rPr>
              <a:pPr algn="r" defTabSz="965200"/>
              <a:t>5</a:t>
            </a:fld>
            <a:endParaRPr lang="es-PE"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2531" name="2 Marcador de notas"/>
          <p:cNvSpPr>
            <a:spLocks noGrp="1"/>
          </p:cNvSpPr>
          <p:nvPr>
            <p:ph type="body" idx="1"/>
          </p:nvPr>
        </p:nvSpPr>
        <p:spPr>
          <a:noFill/>
          <a:ln/>
        </p:spPr>
        <p:txBody>
          <a:bodyPr/>
          <a:lstStyle/>
          <a:p>
            <a:endParaRPr lang="en-US" smtClean="0"/>
          </a:p>
        </p:txBody>
      </p:sp>
      <p:sp>
        <p:nvSpPr>
          <p:cNvPr id="22532" name="3 Marcador de número de diapositiva"/>
          <p:cNvSpPr txBox="1">
            <a:spLocks noGrp="1"/>
          </p:cNvSpPr>
          <p:nvPr/>
        </p:nvSpPr>
        <p:spPr bwMode="auto">
          <a:xfrm>
            <a:off x="4143375" y="9118600"/>
            <a:ext cx="3170238" cy="481013"/>
          </a:xfrm>
          <a:prstGeom prst="rect">
            <a:avLst/>
          </a:prstGeom>
          <a:noFill/>
          <a:ln w="9525">
            <a:noFill/>
            <a:miter lim="800000"/>
            <a:headEnd/>
            <a:tailEnd/>
          </a:ln>
        </p:spPr>
        <p:txBody>
          <a:bodyPr lIns="96653" tIns="48327" rIns="96653" bIns="48327" anchor="b"/>
          <a:lstStyle/>
          <a:p>
            <a:pPr algn="r" defTabSz="965200"/>
            <a:fld id="{B30730BB-924C-466B-BCF5-3D9D4E69127D}" type="slidenum">
              <a:rPr lang="es-PE" sz="1200">
                <a:latin typeface="Calibri" pitchFamily="34" charset="0"/>
              </a:rPr>
              <a:pPr algn="r" defTabSz="965200"/>
              <a:t>6</a:t>
            </a:fld>
            <a:endParaRPr lang="es-PE"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a:noFill/>
          <a:ln/>
        </p:spPr>
        <p:txBody>
          <a:bodyPr/>
          <a:lstStyle/>
          <a:p>
            <a:endParaRPr lang="en-US" smtClean="0"/>
          </a:p>
        </p:txBody>
      </p:sp>
      <p:sp>
        <p:nvSpPr>
          <p:cNvPr id="23556" name="3 Marcador de número de diapositiva"/>
          <p:cNvSpPr txBox="1">
            <a:spLocks noGrp="1"/>
          </p:cNvSpPr>
          <p:nvPr/>
        </p:nvSpPr>
        <p:spPr bwMode="auto">
          <a:xfrm>
            <a:off x="4143375" y="9118600"/>
            <a:ext cx="3170238" cy="481013"/>
          </a:xfrm>
          <a:prstGeom prst="rect">
            <a:avLst/>
          </a:prstGeom>
          <a:noFill/>
          <a:ln w="9525">
            <a:noFill/>
            <a:miter lim="800000"/>
            <a:headEnd/>
            <a:tailEnd/>
          </a:ln>
        </p:spPr>
        <p:txBody>
          <a:bodyPr lIns="96653" tIns="48327" rIns="96653" bIns="48327" anchor="b"/>
          <a:lstStyle/>
          <a:p>
            <a:pPr algn="r" defTabSz="965200"/>
            <a:fld id="{F39B63A0-EDF3-4D29-8A0A-13B307D260D9}" type="slidenum">
              <a:rPr lang="es-PE" sz="1200">
                <a:latin typeface="Calibri" pitchFamily="34" charset="0"/>
              </a:rPr>
              <a:pPr algn="r" defTabSz="965200"/>
              <a:t>7</a:t>
            </a:fld>
            <a:endParaRPr lang="es-PE"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4579" name="2 Marcador de notas"/>
          <p:cNvSpPr>
            <a:spLocks noGrp="1"/>
          </p:cNvSpPr>
          <p:nvPr>
            <p:ph type="body" idx="1"/>
          </p:nvPr>
        </p:nvSpPr>
        <p:spPr>
          <a:noFill/>
          <a:ln/>
        </p:spPr>
        <p:txBody>
          <a:bodyPr/>
          <a:lstStyle/>
          <a:p>
            <a:endParaRPr lang="en-US" smtClean="0"/>
          </a:p>
        </p:txBody>
      </p:sp>
      <p:sp>
        <p:nvSpPr>
          <p:cNvPr id="24580" name="3 Marcador de número de diapositiva"/>
          <p:cNvSpPr txBox="1">
            <a:spLocks noGrp="1"/>
          </p:cNvSpPr>
          <p:nvPr/>
        </p:nvSpPr>
        <p:spPr bwMode="auto">
          <a:xfrm>
            <a:off x="4143375" y="9118600"/>
            <a:ext cx="3170238" cy="481013"/>
          </a:xfrm>
          <a:prstGeom prst="rect">
            <a:avLst/>
          </a:prstGeom>
          <a:noFill/>
          <a:ln w="9525">
            <a:noFill/>
            <a:miter lim="800000"/>
            <a:headEnd/>
            <a:tailEnd/>
          </a:ln>
        </p:spPr>
        <p:txBody>
          <a:bodyPr lIns="96653" tIns="48327" rIns="96653" bIns="48327" anchor="b"/>
          <a:lstStyle/>
          <a:p>
            <a:pPr algn="r" defTabSz="965200"/>
            <a:fld id="{C9C7A330-3BE7-4DB5-95F6-F2BD324115FE}" type="slidenum">
              <a:rPr lang="es-PE" sz="1200">
                <a:latin typeface="Calibri" pitchFamily="34" charset="0"/>
              </a:rPr>
              <a:pPr algn="r" defTabSz="965200"/>
              <a:t>8</a:t>
            </a:fld>
            <a:endParaRPr lang="es-PE"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459" name="2 Marcador de notas"/>
          <p:cNvSpPr>
            <a:spLocks noGrp="1"/>
          </p:cNvSpPr>
          <p:nvPr>
            <p:ph type="body" idx="1"/>
          </p:nvPr>
        </p:nvSpPr>
        <p:spPr>
          <a:noFill/>
          <a:ln/>
        </p:spPr>
        <p:txBody>
          <a:bodyPr/>
          <a:lstStyle/>
          <a:p>
            <a:r>
              <a:rPr lang="es-ES" smtClean="0"/>
              <a:t>El término “Gobernanza” se ha vuelto últimamente muy popular en las Ciencias Sociales, sin embargo, no cuenta en la actualidad con una definición generalmente aceptada (Risse 2002; Dallanegra 2004; Rhodes 1996; Smouts 1998; Finkelstein 1995; Wilkinson 2009). La palabra “gobernanza” significaba originalmente “gobernar”  es decir que se refería al “proceso de gobierno” (Mayntz 2001) y se relacionó inicialmente con la tesis del Estado mínimo a partir de la crisis de los años 1970, el estancamiento de la economía y el surgimiento del modelo económico neoliberal que encontró la base de su discurso en el llamado “Consenso de Washington”. Es así que “la decepción del Estado como un efectivo centro de control político de la sociedad, motivó la búsqueda de otras formas alternativas de guiar el desarrollo socioeconómico” (Mayntz 2001).</a:t>
            </a:r>
            <a:endParaRPr lang="es-PE" smtClean="0"/>
          </a:p>
          <a:p>
            <a:endParaRPr lang="es-PE" smtClean="0"/>
          </a:p>
        </p:txBody>
      </p:sp>
      <p:sp>
        <p:nvSpPr>
          <p:cNvPr id="19460" name="3 Marcador de número de diapositiva"/>
          <p:cNvSpPr txBox="1">
            <a:spLocks noGrp="1"/>
          </p:cNvSpPr>
          <p:nvPr/>
        </p:nvSpPr>
        <p:spPr bwMode="auto">
          <a:xfrm>
            <a:off x="4143375" y="9118600"/>
            <a:ext cx="3170238" cy="481013"/>
          </a:xfrm>
          <a:prstGeom prst="rect">
            <a:avLst/>
          </a:prstGeom>
          <a:noFill/>
          <a:ln w="9525">
            <a:noFill/>
            <a:miter lim="800000"/>
            <a:headEnd/>
            <a:tailEnd/>
          </a:ln>
        </p:spPr>
        <p:txBody>
          <a:bodyPr lIns="96653" tIns="48327" rIns="96653" bIns="48327" anchor="b"/>
          <a:lstStyle/>
          <a:p>
            <a:pPr algn="r" defTabSz="965200"/>
            <a:fld id="{86BB899D-BA93-4872-BF1E-66A685DDEFB5}" type="slidenum">
              <a:rPr lang="es-PE" sz="1200">
                <a:latin typeface="Calibri" pitchFamily="34" charset="0"/>
              </a:rPr>
              <a:pPr algn="r" defTabSz="965200"/>
              <a:t>9</a:t>
            </a:fld>
            <a:endParaRPr lang="es-PE"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sp>
        <p:nvSpPr>
          <p:cNvPr id="4" name="AutoShape 6"/>
          <p:cNvSpPr>
            <a:spLocks noChangeArrowheads="1"/>
          </p:cNvSpPr>
          <p:nvPr userDrawn="1"/>
        </p:nvSpPr>
        <p:spPr bwMode="auto">
          <a:xfrm>
            <a:off x="8215313" y="-214313"/>
            <a:ext cx="1428750" cy="857251"/>
          </a:xfrm>
          <a:prstGeom prst="wedgeEllipseCallout">
            <a:avLst>
              <a:gd name="adj1" fmla="val -43602"/>
              <a:gd name="adj2" fmla="val 55782"/>
            </a:avLst>
          </a:prstGeom>
          <a:solidFill>
            <a:srgbClr val="FEE002"/>
          </a:solidFill>
          <a:ln w="9525">
            <a:noFill/>
            <a:miter lim="800000"/>
            <a:headEnd/>
            <a:tailEnd/>
          </a:ln>
        </p:spPr>
        <p:txBody>
          <a:bodyPr/>
          <a:lstStyle/>
          <a:p>
            <a:pPr>
              <a:defRPr/>
            </a:pPr>
            <a:endParaRPr lang="es-PE">
              <a:latin typeface="Arial" pitchFamily="34" charset="0"/>
              <a:cs typeface="Arial" pitchFamily="34" charset="0"/>
            </a:endParaRPr>
          </a:p>
        </p:txBody>
      </p:sp>
      <p:sp>
        <p:nvSpPr>
          <p:cNvPr id="5" name="Rectangle 7" descr="Barras de nivel"/>
          <p:cNvSpPr>
            <a:spLocks noChangeArrowheads="1" noChangeShapeType="1"/>
          </p:cNvSpPr>
          <p:nvPr/>
        </p:nvSpPr>
        <p:spPr bwMode="auto">
          <a:xfrm>
            <a:off x="0" y="6643688"/>
            <a:ext cx="3048000" cy="214312"/>
          </a:xfrm>
          <a:prstGeom prst="rect">
            <a:avLst/>
          </a:prstGeom>
          <a:solidFill>
            <a:srgbClr val="FFCC00"/>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sp>
        <p:nvSpPr>
          <p:cNvPr id="6" name="Rectangle 8" descr="barras de nivel"/>
          <p:cNvSpPr>
            <a:spLocks noChangeArrowheads="1" noChangeShapeType="1"/>
          </p:cNvSpPr>
          <p:nvPr/>
        </p:nvSpPr>
        <p:spPr bwMode="auto">
          <a:xfrm>
            <a:off x="3048000" y="6643688"/>
            <a:ext cx="3048000" cy="214312"/>
          </a:xfrm>
          <a:prstGeom prst="rect">
            <a:avLst/>
          </a:prstGeom>
          <a:solidFill>
            <a:srgbClr val="FF9900"/>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sp>
        <p:nvSpPr>
          <p:cNvPr id="7" name="Rectangle 9" descr="barras de nivel"/>
          <p:cNvSpPr>
            <a:spLocks noChangeArrowheads="1" noChangeShapeType="1"/>
          </p:cNvSpPr>
          <p:nvPr/>
        </p:nvSpPr>
        <p:spPr bwMode="auto">
          <a:xfrm>
            <a:off x="6096000" y="6643688"/>
            <a:ext cx="3048000" cy="214312"/>
          </a:xfrm>
          <a:prstGeom prst="rect">
            <a:avLst/>
          </a:prstGeom>
          <a:solidFill>
            <a:srgbClr val="000092"/>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sp>
        <p:nvSpPr>
          <p:cNvPr id="2" name="1 Título"/>
          <p:cNvSpPr>
            <a:spLocks noGrp="1"/>
          </p:cNvSpPr>
          <p:nvPr>
            <p:ph type="ctrTitle"/>
          </p:nvPr>
        </p:nvSpPr>
        <p:spPr>
          <a:xfrm>
            <a:off x="785786" y="1500174"/>
            <a:ext cx="7772400" cy="1470025"/>
          </a:xfrm>
        </p:spPr>
        <p:txBody>
          <a:bodyPr/>
          <a:lstStyle>
            <a:lvl1pPr>
              <a:defRPr>
                <a:effectLst>
                  <a:outerShdw blurRad="38100" dist="38100" dir="2700000" algn="tl">
                    <a:srgbClr val="000000">
                      <a:alpha val="43137"/>
                    </a:srgbClr>
                  </a:outerShdw>
                </a:effectLst>
              </a:defRPr>
            </a:lvl1pPr>
          </a:lstStyle>
          <a:p>
            <a:r>
              <a:rPr lang="es-ES" noProof="0" dirty="0" smtClean="0"/>
              <a:t>Haga clic para modificar el estilo de título del patrón</a:t>
            </a:r>
            <a:endParaRPr lang="es-ES" noProof="0" dirty="0"/>
          </a:p>
        </p:txBody>
      </p:sp>
      <p:sp>
        <p:nvSpPr>
          <p:cNvPr id="3" name="2 Subtítulo"/>
          <p:cNvSpPr>
            <a:spLocks noGrp="1"/>
          </p:cNvSpPr>
          <p:nvPr>
            <p:ph type="subTitle" idx="1"/>
          </p:nvPr>
        </p:nvSpPr>
        <p:spPr>
          <a:xfrm>
            <a:off x="1428728" y="3143248"/>
            <a:ext cx="6400800" cy="852478"/>
          </a:xfrm>
        </p:spPr>
        <p:txBody>
          <a:bodyPr>
            <a:noAutofit/>
          </a:bodyPr>
          <a:lstStyle>
            <a:lvl1pPr marL="0" indent="0" algn="ctr">
              <a:buNone/>
              <a:defRPr sz="24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dirty="0"/>
          </a:p>
        </p:txBody>
      </p:sp>
      <p:sp>
        <p:nvSpPr>
          <p:cNvPr id="8" name="5 Marcador de número de diapositiva"/>
          <p:cNvSpPr>
            <a:spLocks noGrp="1"/>
          </p:cNvSpPr>
          <p:nvPr>
            <p:ph type="sldNum" sz="quarter" idx="10"/>
          </p:nvPr>
        </p:nvSpPr>
        <p:spPr/>
        <p:txBody>
          <a:bodyPr/>
          <a:lstStyle>
            <a:lvl1pPr>
              <a:defRPr/>
            </a:lvl1pPr>
          </a:lstStyle>
          <a:p>
            <a:pPr>
              <a:defRPr/>
            </a:pPr>
            <a:fld id="{1BD72DF1-E907-47E3-B72E-17638AA3E141}" type="slidenum">
              <a:rPr lang="es-PE"/>
              <a:pPr>
                <a:defRPr/>
              </a:pPr>
              <a:t>‹#›</a:t>
            </a:fld>
            <a:endParaRPr lang="es-PE"/>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5" name="AutoShape 6"/>
          <p:cNvSpPr>
            <a:spLocks noChangeArrowheads="1"/>
          </p:cNvSpPr>
          <p:nvPr userDrawn="1"/>
        </p:nvSpPr>
        <p:spPr bwMode="auto">
          <a:xfrm>
            <a:off x="8215313" y="-214313"/>
            <a:ext cx="1428750" cy="857251"/>
          </a:xfrm>
          <a:prstGeom prst="wedgeEllipseCallout">
            <a:avLst>
              <a:gd name="adj1" fmla="val -43602"/>
              <a:gd name="adj2" fmla="val 55782"/>
            </a:avLst>
          </a:prstGeom>
          <a:solidFill>
            <a:srgbClr val="FEE002"/>
          </a:solidFill>
          <a:ln w="9525">
            <a:noFill/>
            <a:miter lim="800000"/>
            <a:headEnd/>
            <a:tailEnd/>
          </a:ln>
        </p:spPr>
        <p:txBody>
          <a:bodyPr/>
          <a:lstStyle/>
          <a:p>
            <a:pPr>
              <a:defRPr/>
            </a:pPr>
            <a:endParaRPr lang="es-PE">
              <a:latin typeface="Arial" pitchFamily="34" charset="0"/>
              <a:cs typeface="Arial" pitchFamily="34" charset="0"/>
            </a:endParaRPr>
          </a:p>
        </p:txBody>
      </p:sp>
      <p:sp>
        <p:nvSpPr>
          <p:cNvPr id="6" name="Rectangle 7" descr="Barras de nivel"/>
          <p:cNvSpPr>
            <a:spLocks noChangeArrowheads="1" noChangeShapeType="1"/>
          </p:cNvSpPr>
          <p:nvPr/>
        </p:nvSpPr>
        <p:spPr bwMode="auto">
          <a:xfrm>
            <a:off x="0" y="6643688"/>
            <a:ext cx="3048000" cy="214312"/>
          </a:xfrm>
          <a:prstGeom prst="rect">
            <a:avLst/>
          </a:prstGeom>
          <a:solidFill>
            <a:srgbClr val="FFCC00"/>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sp>
        <p:nvSpPr>
          <p:cNvPr id="7" name="Rectangle 8" descr="barras de nivel"/>
          <p:cNvSpPr>
            <a:spLocks noChangeArrowheads="1" noChangeShapeType="1"/>
          </p:cNvSpPr>
          <p:nvPr/>
        </p:nvSpPr>
        <p:spPr bwMode="auto">
          <a:xfrm>
            <a:off x="3048000" y="6643688"/>
            <a:ext cx="3048000" cy="214312"/>
          </a:xfrm>
          <a:prstGeom prst="rect">
            <a:avLst/>
          </a:prstGeom>
          <a:solidFill>
            <a:srgbClr val="FF9900"/>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sp>
        <p:nvSpPr>
          <p:cNvPr id="8" name="Rectangle 9" descr="barras de nivel"/>
          <p:cNvSpPr>
            <a:spLocks noChangeArrowheads="1" noChangeShapeType="1"/>
          </p:cNvSpPr>
          <p:nvPr/>
        </p:nvSpPr>
        <p:spPr bwMode="auto">
          <a:xfrm>
            <a:off x="6096000" y="6643688"/>
            <a:ext cx="3048000" cy="214312"/>
          </a:xfrm>
          <a:prstGeom prst="rect">
            <a:avLst/>
          </a:prstGeom>
          <a:solidFill>
            <a:srgbClr val="000092"/>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pic>
        <p:nvPicPr>
          <p:cNvPr id="9" name="Imagen 479"/>
          <p:cNvPicPr>
            <a:picLocks noChangeAspect="1" noChangeArrowheads="1"/>
          </p:cNvPicPr>
          <p:nvPr userDrawn="1"/>
        </p:nvPicPr>
        <p:blipFill>
          <a:blip r:embed="rId2"/>
          <a:srcRect/>
          <a:stretch>
            <a:fillRect/>
          </a:stretch>
        </p:blipFill>
        <p:spPr bwMode="auto">
          <a:xfrm>
            <a:off x="0" y="6592888"/>
            <a:ext cx="571500" cy="265112"/>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p:txBody>
      </p:sp>
      <p:sp>
        <p:nvSpPr>
          <p:cNvPr id="4" name="3 Marcador de contenido"/>
          <p:cNvSpPr>
            <a:spLocks noGrp="1"/>
          </p:cNvSpPr>
          <p:nvPr>
            <p:ph sz="half" idx="2"/>
          </p:nvPr>
        </p:nvSpPr>
        <p:spPr>
          <a:xfrm>
            <a:off x="4648200" y="1600200"/>
            <a:ext cx="4038600" cy="4525963"/>
          </a:xfrm>
        </p:spPr>
        <p:txBody>
          <a:bodyPr rtlCol="0">
            <a:normAutofit/>
          </a:bodyPr>
          <a:lstStyle>
            <a:lvl1pPr algn="l" defTabSz="914400" rtl="0" eaLnBrk="1" latinLnBrk="0" hangingPunct="1">
              <a:spcBef>
                <a:spcPct val="20000"/>
              </a:spcBef>
              <a:buFont typeface="Arial" pitchFamily="34" charset="0"/>
              <a:defRPr lang="es-ES" sz="2400" kern="1200" dirty="0" smtClean="0">
                <a:solidFill>
                  <a:schemeClr val="tx1"/>
                </a:solidFill>
                <a:latin typeface="+mn-lt"/>
                <a:ea typeface="+mn-ea"/>
                <a:cs typeface="+mn-cs"/>
              </a:defRPr>
            </a:lvl1pPr>
            <a:lvl2pPr algn="l" defTabSz="914400" rtl="0" eaLnBrk="1" latinLnBrk="0" hangingPunct="1">
              <a:spcBef>
                <a:spcPct val="20000"/>
              </a:spcBef>
              <a:buFont typeface="Arial" pitchFamily="34" charset="0"/>
              <a:defRPr lang="es-ES" sz="2400" kern="1200" dirty="0" smtClean="0">
                <a:solidFill>
                  <a:schemeClr val="tx1"/>
                </a:solidFill>
                <a:latin typeface="+mn-lt"/>
                <a:ea typeface="+mn-ea"/>
                <a:cs typeface="+mn-cs"/>
              </a:defRPr>
            </a:lvl2pPr>
            <a:lvl3pPr algn="l" defTabSz="914400" rtl="0" eaLnBrk="1" latinLnBrk="0" hangingPunct="1">
              <a:spcBef>
                <a:spcPct val="20000"/>
              </a:spcBef>
              <a:buFont typeface="Arial" pitchFamily="34" charset="0"/>
              <a:defRPr lang="es-ES" sz="2400" kern="1200" dirty="0" smtClean="0">
                <a:solidFill>
                  <a:schemeClr val="tx1"/>
                </a:solidFill>
                <a:latin typeface="+mn-lt"/>
                <a:ea typeface="+mn-ea"/>
                <a:cs typeface="+mn-cs"/>
              </a:defRPr>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p:txBody>
      </p:sp>
      <p:sp>
        <p:nvSpPr>
          <p:cNvPr id="10" name="6 Marcador de número de diapositiva"/>
          <p:cNvSpPr>
            <a:spLocks noGrp="1"/>
          </p:cNvSpPr>
          <p:nvPr>
            <p:ph type="sldNum" sz="quarter" idx="10"/>
          </p:nvPr>
        </p:nvSpPr>
        <p:spPr/>
        <p:txBody>
          <a:bodyPr/>
          <a:lstStyle>
            <a:lvl1pPr>
              <a:defRPr/>
            </a:lvl1pPr>
          </a:lstStyle>
          <a:p>
            <a:pPr>
              <a:defRPr/>
            </a:pPr>
            <a:fld id="{8520FE45-1246-49C4-85A5-7485B673696C}" type="slidenum">
              <a:rPr lang="es-PE"/>
              <a:pPr>
                <a:defRPr/>
              </a:pPr>
              <a:t>‹#›</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ido con título">
    <p:spTree>
      <p:nvGrpSpPr>
        <p:cNvPr id="1" name=""/>
        <p:cNvGrpSpPr/>
        <p:nvPr/>
      </p:nvGrpSpPr>
      <p:grpSpPr>
        <a:xfrm>
          <a:off x="0" y="0"/>
          <a:ext cx="0" cy="0"/>
          <a:chOff x="0" y="0"/>
          <a:chExt cx="0" cy="0"/>
        </a:xfrm>
      </p:grpSpPr>
      <p:sp>
        <p:nvSpPr>
          <p:cNvPr id="5" name="AutoShape 6"/>
          <p:cNvSpPr>
            <a:spLocks noChangeArrowheads="1"/>
          </p:cNvSpPr>
          <p:nvPr userDrawn="1"/>
        </p:nvSpPr>
        <p:spPr bwMode="auto">
          <a:xfrm>
            <a:off x="8215313" y="-214313"/>
            <a:ext cx="1428750" cy="857251"/>
          </a:xfrm>
          <a:prstGeom prst="wedgeEllipseCallout">
            <a:avLst>
              <a:gd name="adj1" fmla="val -43602"/>
              <a:gd name="adj2" fmla="val 55782"/>
            </a:avLst>
          </a:prstGeom>
          <a:solidFill>
            <a:srgbClr val="FEE002"/>
          </a:solidFill>
          <a:ln w="9525">
            <a:noFill/>
            <a:miter lim="800000"/>
            <a:headEnd/>
            <a:tailEnd/>
          </a:ln>
        </p:spPr>
        <p:txBody>
          <a:bodyPr/>
          <a:lstStyle/>
          <a:p>
            <a:pPr>
              <a:defRPr/>
            </a:pPr>
            <a:endParaRPr lang="es-PE">
              <a:latin typeface="Arial" pitchFamily="34" charset="0"/>
              <a:cs typeface="Arial" pitchFamily="34" charset="0"/>
            </a:endParaRPr>
          </a:p>
        </p:txBody>
      </p:sp>
      <p:sp>
        <p:nvSpPr>
          <p:cNvPr id="6" name="Rectangle 7" descr="Barras de nivel"/>
          <p:cNvSpPr>
            <a:spLocks noChangeArrowheads="1" noChangeShapeType="1"/>
          </p:cNvSpPr>
          <p:nvPr/>
        </p:nvSpPr>
        <p:spPr bwMode="auto">
          <a:xfrm>
            <a:off x="0" y="6643688"/>
            <a:ext cx="3048000" cy="214312"/>
          </a:xfrm>
          <a:prstGeom prst="rect">
            <a:avLst/>
          </a:prstGeom>
          <a:solidFill>
            <a:srgbClr val="FFCC00"/>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sp>
        <p:nvSpPr>
          <p:cNvPr id="7" name="Rectangle 8" descr="barras de nivel"/>
          <p:cNvSpPr>
            <a:spLocks noChangeArrowheads="1" noChangeShapeType="1"/>
          </p:cNvSpPr>
          <p:nvPr/>
        </p:nvSpPr>
        <p:spPr bwMode="auto">
          <a:xfrm>
            <a:off x="3048000" y="6643688"/>
            <a:ext cx="3048000" cy="214312"/>
          </a:xfrm>
          <a:prstGeom prst="rect">
            <a:avLst/>
          </a:prstGeom>
          <a:solidFill>
            <a:srgbClr val="FF9900"/>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sp>
        <p:nvSpPr>
          <p:cNvPr id="9" name="Rectangle 9" descr="barras de nivel"/>
          <p:cNvSpPr>
            <a:spLocks noChangeArrowheads="1" noChangeShapeType="1"/>
          </p:cNvSpPr>
          <p:nvPr/>
        </p:nvSpPr>
        <p:spPr bwMode="auto">
          <a:xfrm>
            <a:off x="6096000" y="6643688"/>
            <a:ext cx="3048000" cy="214312"/>
          </a:xfrm>
          <a:prstGeom prst="rect">
            <a:avLst/>
          </a:prstGeom>
          <a:solidFill>
            <a:srgbClr val="000092"/>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pic>
        <p:nvPicPr>
          <p:cNvPr id="10" name="Imagen 479"/>
          <p:cNvPicPr>
            <a:picLocks noChangeAspect="1" noChangeArrowheads="1"/>
          </p:cNvPicPr>
          <p:nvPr userDrawn="1"/>
        </p:nvPicPr>
        <p:blipFill>
          <a:blip r:embed="rId2"/>
          <a:srcRect/>
          <a:stretch>
            <a:fillRect/>
          </a:stretch>
        </p:blipFill>
        <p:spPr bwMode="auto">
          <a:xfrm>
            <a:off x="0" y="6592888"/>
            <a:ext cx="571500" cy="265112"/>
          </a:xfrm>
          <a:prstGeom prst="rect">
            <a:avLst/>
          </a:prstGeom>
          <a:noFill/>
          <a:ln w="9525">
            <a:noFill/>
            <a:miter lim="800000"/>
            <a:headEnd/>
            <a:tailEnd/>
          </a:ln>
        </p:spPr>
      </p:pic>
      <p:sp>
        <p:nvSpPr>
          <p:cNvPr id="2" name="1 Título"/>
          <p:cNvSpPr>
            <a:spLocks noGrp="1"/>
          </p:cNvSpPr>
          <p:nvPr>
            <p:ph type="title"/>
          </p:nvPr>
        </p:nvSpPr>
        <p:spPr>
          <a:xfrm>
            <a:off x="457201" y="714356"/>
            <a:ext cx="2114536" cy="1214446"/>
          </a:xfrm>
        </p:spPr>
        <p:txBody>
          <a:bodyPr anchor="b"/>
          <a:lstStyle>
            <a:lvl1pPr algn="l">
              <a:defRPr sz="1800" b="1"/>
            </a:lvl1pPr>
          </a:lstStyle>
          <a:p>
            <a:r>
              <a:rPr lang="es-ES" smtClean="0"/>
              <a:t>Haga clic para modificar el estilo de título del patrón</a:t>
            </a:r>
            <a:endParaRPr lang="es-PE" dirty="0"/>
          </a:p>
        </p:txBody>
      </p:sp>
      <p:sp>
        <p:nvSpPr>
          <p:cNvPr id="4" name="3 Marcador de texto"/>
          <p:cNvSpPr>
            <a:spLocks noGrp="1"/>
          </p:cNvSpPr>
          <p:nvPr>
            <p:ph type="body" sz="half" idx="2"/>
          </p:nvPr>
        </p:nvSpPr>
        <p:spPr>
          <a:xfrm>
            <a:off x="457201" y="2214554"/>
            <a:ext cx="2114536" cy="414340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2 Marcador de posición de imagen"/>
          <p:cNvSpPr>
            <a:spLocks noGrp="1"/>
          </p:cNvSpPr>
          <p:nvPr>
            <p:ph type="pic" idx="1"/>
          </p:nvPr>
        </p:nvSpPr>
        <p:spPr>
          <a:xfrm>
            <a:off x="3000364" y="1428736"/>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smtClean="0"/>
          </a:p>
        </p:txBody>
      </p:sp>
      <p:sp>
        <p:nvSpPr>
          <p:cNvPr id="11" name="6 Marcador de número de diapositiva"/>
          <p:cNvSpPr>
            <a:spLocks noGrp="1"/>
          </p:cNvSpPr>
          <p:nvPr>
            <p:ph type="sldNum" sz="quarter" idx="10"/>
          </p:nvPr>
        </p:nvSpPr>
        <p:spPr/>
        <p:txBody>
          <a:bodyPr/>
          <a:lstStyle>
            <a:lvl1pPr>
              <a:defRPr/>
            </a:lvl1pPr>
          </a:lstStyle>
          <a:p>
            <a:pPr>
              <a:defRPr/>
            </a:pPr>
            <a:fld id="{437B1151-842A-4EBA-AC52-BEE4E1A7485A}" type="slidenum">
              <a:rPr lang="es-PE"/>
              <a:pPr>
                <a:defRPr/>
              </a:pPr>
              <a:t>‹#›</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En blanco">
    <p:spTree>
      <p:nvGrpSpPr>
        <p:cNvPr id="1" name=""/>
        <p:cNvGrpSpPr/>
        <p:nvPr/>
      </p:nvGrpSpPr>
      <p:grpSpPr>
        <a:xfrm>
          <a:off x="0" y="0"/>
          <a:ext cx="0" cy="0"/>
          <a:chOff x="0" y="0"/>
          <a:chExt cx="0" cy="0"/>
        </a:xfrm>
      </p:grpSpPr>
      <p:sp>
        <p:nvSpPr>
          <p:cNvPr id="3" name="AutoShape 6"/>
          <p:cNvSpPr>
            <a:spLocks noChangeArrowheads="1"/>
          </p:cNvSpPr>
          <p:nvPr userDrawn="1"/>
        </p:nvSpPr>
        <p:spPr bwMode="auto">
          <a:xfrm>
            <a:off x="8215313" y="-214313"/>
            <a:ext cx="1428750" cy="857251"/>
          </a:xfrm>
          <a:prstGeom prst="wedgeEllipseCallout">
            <a:avLst>
              <a:gd name="adj1" fmla="val -43602"/>
              <a:gd name="adj2" fmla="val 55782"/>
            </a:avLst>
          </a:prstGeom>
          <a:solidFill>
            <a:srgbClr val="FEE002"/>
          </a:solidFill>
          <a:ln w="9525">
            <a:noFill/>
            <a:miter lim="800000"/>
            <a:headEnd/>
            <a:tailEnd/>
          </a:ln>
        </p:spPr>
        <p:txBody>
          <a:bodyPr/>
          <a:lstStyle/>
          <a:p>
            <a:pPr>
              <a:defRPr/>
            </a:pPr>
            <a:endParaRPr lang="es-PE">
              <a:latin typeface="Arial" pitchFamily="34" charset="0"/>
              <a:cs typeface="Arial" pitchFamily="34" charset="0"/>
            </a:endParaRPr>
          </a:p>
        </p:txBody>
      </p:sp>
      <p:sp>
        <p:nvSpPr>
          <p:cNvPr id="4" name="Rectangle 7" descr="Barras de nivel"/>
          <p:cNvSpPr>
            <a:spLocks noChangeArrowheads="1" noChangeShapeType="1"/>
          </p:cNvSpPr>
          <p:nvPr/>
        </p:nvSpPr>
        <p:spPr bwMode="auto">
          <a:xfrm>
            <a:off x="0" y="6643688"/>
            <a:ext cx="3048000" cy="214312"/>
          </a:xfrm>
          <a:prstGeom prst="rect">
            <a:avLst/>
          </a:prstGeom>
          <a:solidFill>
            <a:srgbClr val="FFCC00"/>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sp>
        <p:nvSpPr>
          <p:cNvPr id="5" name="Rectangle 8" descr="barras de nivel"/>
          <p:cNvSpPr>
            <a:spLocks noChangeArrowheads="1" noChangeShapeType="1"/>
          </p:cNvSpPr>
          <p:nvPr/>
        </p:nvSpPr>
        <p:spPr bwMode="auto">
          <a:xfrm>
            <a:off x="3048000" y="6643688"/>
            <a:ext cx="3048000" cy="214312"/>
          </a:xfrm>
          <a:prstGeom prst="rect">
            <a:avLst/>
          </a:prstGeom>
          <a:solidFill>
            <a:srgbClr val="FF9900"/>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sp>
        <p:nvSpPr>
          <p:cNvPr id="6" name="Rectangle 9" descr="barras de nivel"/>
          <p:cNvSpPr>
            <a:spLocks noChangeArrowheads="1" noChangeShapeType="1"/>
          </p:cNvSpPr>
          <p:nvPr/>
        </p:nvSpPr>
        <p:spPr bwMode="auto">
          <a:xfrm>
            <a:off x="6096000" y="6643688"/>
            <a:ext cx="3048000" cy="214312"/>
          </a:xfrm>
          <a:prstGeom prst="rect">
            <a:avLst/>
          </a:prstGeom>
          <a:solidFill>
            <a:srgbClr val="000092"/>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pic>
        <p:nvPicPr>
          <p:cNvPr id="7" name="Imagen 479"/>
          <p:cNvPicPr>
            <a:picLocks noChangeAspect="1" noChangeArrowheads="1"/>
          </p:cNvPicPr>
          <p:nvPr userDrawn="1"/>
        </p:nvPicPr>
        <p:blipFill>
          <a:blip r:embed="rId2"/>
          <a:srcRect/>
          <a:stretch>
            <a:fillRect/>
          </a:stretch>
        </p:blipFill>
        <p:spPr bwMode="auto">
          <a:xfrm>
            <a:off x="0" y="6592888"/>
            <a:ext cx="571500" cy="265112"/>
          </a:xfrm>
          <a:prstGeom prst="rect">
            <a:avLst/>
          </a:prstGeom>
          <a:noFill/>
          <a:ln w="9525">
            <a:noFill/>
            <a:miter lim="800000"/>
            <a:headEnd/>
            <a:tailEnd/>
          </a:ln>
        </p:spPr>
      </p:pic>
      <p:sp>
        <p:nvSpPr>
          <p:cNvPr id="17" name="1 Título"/>
          <p:cNvSpPr>
            <a:spLocks noGrp="1"/>
          </p:cNvSpPr>
          <p:nvPr>
            <p:ph type="title"/>
          </p:nvPr>
        </p:nvSpPr>
        <p:spPr>
          <a:xfrm>
            <a:off x="1571604" y="1000108"/>
            <a:ext cx="5286412" cy="1143000"/>
          </a:xfrm>
        </p:spPr>
        <p:txBody>
          <a:bodyPr/>
          <a:lstStyle>
            <a:lvl1pPr algn="ctr">
              <a:defRPr sz="1600" baseline="0"/>
            </a:lvl1pPr>
          </a:lstStyle>
          <a:p>
            <a:r>
              <a:rPr lang="es-ES" smtClean="0"/>
              <a:t>Haga clic para modificar el estilo de título del patrón</a:t>
            </a:r>
            <a:endParaRPr lang="es-P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68313" y="260350"/>
            <a:ext cx="74009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s-ES" smtClean="0"/>
          </a:p>
        </p:txBody>
      </p:sp>
      <p:sp>
        <p:nvSpPr>
          <p:cNvPr id="1027" name="2 Marcador de texto"/>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smtClean="0"/>
          </a:p>
        </p:txBody>
      </p:sp>
      <p:sp>
        <p:nvSpPr>
          <p:cNvPr id="6" name="5 Marcador de número de diapositiva"/>
          <p:cNvSpPr>
            <a:spLocks noGrp="1"/>
          </p:cNvSpPr>
          <p:nvPr>
            <p:ph type="sldNum" sz="quarter" idx="4"/>
          </p:nvPr>
        </p:nvSpPr>
        <p:spPr>
          <a:xfrm>
            <a:off x="8643938" y="6215063"/>
            <a:ext cx="500062"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Narrow" pitchFamily="34" charset="0"/>
                <a:cs typeface="+mn-cs"/>
              </a:defRPr>
            </a:lvl1pPr>
          </a:lstStyle>
          <a:p>
            <a:pPr>
              <a:defRPr/>
            </a:pPr>
            <a:fld id="{B3BE789D-D36B-464B-A8C4-63E5DAA24C48}" type="slidenum">
              <a:rPr lang="es-PE"/>
              <a:pPr>
                <a:defRPr/>
              </a:pPr>
              <a:t>‹#›</a:t>
            </a:fld>
            <a:r>
              <a:rPr lang="es-PE" dirty="0"/>
              <a:t> /</a:t>
            </a:r>
          </a:p>
        </p:txBody>
      </p:sp>
      <p:sp>
        <p:nvSpPr>
          <p:cNvPr id="7" name="AutoShape 6"/>
          <p:cNvSpPr>
            <a:spLocks noChangeArrowheads="1"/>
          </p:cNvSpPr>
          <p:nvPr userDrawn="1"/>
        </p:nvSpPr>
        <p:spPr bwMode="auto">
          <a:xfrm>
            <a:off x="7956550" y="115888"/>
            <a:ext cx="1428750" cy="857250"/>
          </a:xfrm>
          <a:prstGeom prst="wedgeEllipseCallout">
            <a:avLst>
              <a:gd name="adj1" fmla="val -43602"/>
              <a:gd name="adj2" fmla="val 55782"/>
            </a:avLst>
          </a:prstGeom>
          <a:solidFill>
            <a:srgbClr val="FEE002"/>
          </a:solidFill>
          <a:ln w="9525">
            <a:noFill/>
            <a:miter lim="800000"/>
            <a:headEnd/>
            <a:tailEnd/>
          </a:ln>
        </p:spPr>
        <p:txBody>
          <a:bodyPr/>
          <a:lstStyle/>
          <a:p>
            <a:pPr>
              <a:defRPr/>
            </a:pPr>
            <a:endParaRPr lang="es-PE">
              <a:latin typeface="Arial" pitchFamily="34" charset="0"/>
              <a:cs typeface="Arial" pitchFamily="34" charset="0"/>
            </a:endParaRPr>
          </a:p>
        </p:txBody>
      </p:sp>
      <p:sp>
        <p:nvSpPr>
          <p:cNvPr id="9" name="Rectangle 7" descr="Barras de nivel"/>
          <p:cNvSpPr>
            <a:spLocks noChangeArrowheads="1" noChangeShapeType="1"/>
          </p:cNvSpPr>
          <p:nvPr/>
        </p:nvSpPr>
        <p:spPr bwMode="auto">
          <a:xfrm>
            <a:off x="0" y="6643688"/>
            <a:ext cx="3048000" cy="214312"/>
          </a:xfrm>
          <a:prstGeom prst="rect">
            <a:avLst/>
          </a:prstGeom>
          <a:solidFill>
            <a:srgbClr val="FFCC00"/>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sp>
        <p:nvSpPr>
          <p:cNvPr id="10" name="Rectangle 8" descr="barras de nivel"/>
          <p:cNvSpPr>
            <a:spLocks noChangeArrowheads="1" noChangeShapeType="1"/>
          </p:cNvSpPr>
          <p:nvPr/>
        </p:nvSpPr>
        <p:spPr bwMode="auto">
          <a:xfrm>
            <a:off x="3048000" y="6643688"/>
            <a:ext cx="3048000" cy="214312"/>
          </a:xfrm>
          <a:prstGeom prst="rect">
            <a:avLst/>
          </a:prstGeom>
          <a:solidFill>
            <a:srgbClr val="FF9900"/>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sp>
        <p:nvSpPr>
          <p:cNvPr id="11" name="Rectangle 9" descr="barras de nivel"/>
          <p:cNvSpPr>
            <a:spLocks noChangeArrowheads="1" noChangeShapeType="1"/>
          </p:cNvSpPr>
          <p:nvPr/>
        </p:nvSpPr>
        <p:spPr bwMode="auto">
          <a:xfrm>
            <a:off x="6096000" y="6643688"/>
            <a:ext cx="3048000" cy="214312"/>
          </a:xfrm>
          <a:prstGeom prst="rect">
            <a:avLst/>
          </a:prstGeom>
          <a:solidFill>
            <a:srgbClr val="000092"/>
          </a:solidFill>
          <a:ln w="0" algn="in">
            <a:noFill/>
            <a:miter lim="800000"/>
            <a:headEnd/>
            <a:tailEnd/>
          </a:ln>
          <a:effectLst/>
        </p:spPr>
        <p:txBody>
          <a:bodyPr lIns="36576" tIns="36576" rIns="36576" bIns="36576"/>
          <a:lstStyle/>
          <a:p>
            <a:pPr fontAlgn="auto">
              <a:spcBef>
                <a:spcPts val="0"/>
              </a:spcBef>
              <a:spcAft>
                <a:spcPts val="0"/>
              </a:spcAft>
              <a:defRPr/>
            </a:pPr>
            <a:endParaRPr lang="es-PE">
              <a:latin typeface="+mn-lt"/>
              <a:cs typeface="+mn-cs"/>
            </a:endParaRPr>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Lst>
  <p:txStyles>
    <p:titleStyle>
      <a:lvl1pPr algn="ctr" rtl="0" eaLnBrk="0" fontAlgn="base" hangingPunct="0">
        <a:spcBef>
          <a:spcPct val="0"/>
        </a:spcBef>
        <a:spcAft>
          <a:spcPct val="0"/>
        </a:spcAft>
        <a:defRPr sz="3600" b="1" kern="1200">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reativecommons.org/licenses/by/2.5/pe/"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1196975"/>
            <a:ext cx="7772400" cy="1470025"/>
          </a:xfrm>
        </p:spPr>
        <p:txBody>
          <a:bodyPr/>
          <a:lstStyle/>
          <a:p>
            <a:pPr eaLnBrk="1" hangingPunct="1">
              <a:defRPr/>
            </a:pPr>
            <a:r>
              <a:rPr lang="en-US" sz="2800" i="1" dirty="0" smtClean="0">
                <a:effectLst>
                  <a:outerShdw blurRad="38100" dist="38100" dir="2700000" algn="tl">
                    <a:srgbClr val="C0C0C0"/>
                  </a:outerShdw>
                </a:effectLst>
              </a:rPr>
              <a:t>When thy neighbor hath put thee to shame</a:t>
            </a:r>
            <a:r>
              <a:rPr lang="en-US" sz="2800" dirty="0" smtClean="0">
                <a:effectLst>
                  <a:outerShdw blurRad="38100" dist="38100" dir="2700000" algn="tl">
                    <a:srgbClr val="C0C0C0"/>
                  </a:outerShdw>
                </a:effectLst>
              </a:rPr>
              <a:t>: Mobile price benchmarking in Latin America</a:t>
            </a:r>
            <a:endParaRPr lang="es-ES" sz="2800" dirty="0" smtClean="0">
              <a:effectLst>
                <a:outerShdw blurRad="38100" dist="38100" dir="2700000" algn="tl">
                  <a:srgbClr val="C0C0C0"/>
                </a:outerShdw>
              </a:effectLst>
            </a:endParaRPr>
          </a:p>
        </p:txBody>
      </p:sp>
      <p:sp>
        <p:nvSpPr>
          <p:cNvPr id="4" name="2 Subtítulo"/>
          <p:cNvSpPr txBox="1">
            <a:spLocks/>
          </p:cNvSpPr>
          <p:nvPr/>
        </p:nvSpPr>
        <p:spPr>
          <a:xfrm>
            <a:off x="1187450" y="2781300"/>
            <a:ext cx="6481763" cy="1655763"/>
          </a:xfrm>
          <a:prstGeom prst="rect">
            <a:avLst/>
          </a:prstGeom>
          <a:noFill/>
        </p:spPr>
        <p:txBody>
          <a:bodyPr/>
          <a:lstStyle/>
          <a:p>
            <a:pPr algn="ctr">
              <a:spcBef>
                <a:spcPct val="20000"/>
              </a:spcBef>
              <a:buFont typeface="Arial" charset="0"/>
              <a:buNone/>
              <a:defRPr/>
            </a:pPr>
            <a:r>
              <a:rPr lang="es-PE" sz="2000">
                <a:solidFill>
                  <a:srgbClr val="000047"/>
                </a:solidFill>
                <a:effectLst>
                  <a:outerShdw blurRad="38100" dist="38100" dir="2700000" algn="tl">
                    <a:srgbClr val="C0C0C0"/>
                  </a:outerShdw>
                </a:effectLst>
              </a:rPr>
              <a:t>Hernan Galperin</a:t>
            </a:r>
          </a:p>
          <a:p>
            <a:pPr algn="ctr">
              <a:spcBef>
                <a:spcPct val="20000"/>
              </a:spcBef>
              <a:buFont typeface="Arial" charset="0"/>
              <a:buNone/>
              <a:defRPr/>
            </a:pPr>
            <a:r>
              <a:rPr lang="es-PE" sz="2000">
                <a:solidFill>
                  <a:srgbClr val="000047"/>
                </a:solidFill>
                <a:effectLst>
                  <a:outerShdw blurRad="38100" dist="38100" dir="2700000" algn="tl">
                    <a:srgbClr val="C0C0C0"/>
                  </a:outerShdw>
                </a:effectLst>
              </a:rPr>
              <a:t>Universidad de San Andrés</a:t>
            </a:r>
          </a:p>
          <a:p>
            <a:pPr algn="ctr">
              <a:spcBef>
                <a:spcPct val="20000"/>
              </a:spcBef>
              <a:buFont typeface="Arial" charset="0"/>
              <a:buNone/>
              <a:defRPr/>
            </a:pPr>
            <a:endParaRPr lang="es-PE" sz="2000">
              <a:solidFill>
                <a:srgbClr val="000047"/>
              </a:solidFill>
              <a:effectLst>
                <a:outerShdw blurRad="38100" dist="38100" dir="2700000" algn="tl">
                  <a:srgbClr val="C0C0C0"/>
                </a:outerShdw>
              </a:effectLst>
            </a:endParaRPr>
          </a:p>
          <a:p>
            <a:pPr algn="ctr">
              <a:spcBef>
                <a:spcPct val="20000"/>
              </a:spcBef>
              <a:buFont typeface="Arial" charset="0"/>
              <a:buNone/>
              <a:defRPr/>
            </a:pPr>
            <a:endParaRPr lang="es-PE" sz="2000">
              <a:solidFill>
                <a:srgbClr val="000047"/>
              </a:solidFill>
              <a:effectLst>
                <a:outerShdw blurRad="38100" dist="38100" dir="2700000" algn="tl">
                  <a:srgbClr val="C0C0C0"/>
                </a:outerShdw>
              </a:effectLst>
            </a:endParaRPr>
          </a:p>
          <a:p>
            <a:pPr algn="ctr">
              <a:spcBef>
                <a:spcPct val="20000"/>
              </a:spcBef>
              <a:buFont typeface="Arial" charset="0"/>
              <a:buNone/>
              <a:defRPr/>
            </a:pPr>
            <a:endParaRPr lang="es-PE" sz="2000">
              <a:solidFill>
                <a:srgbClr val="000047"/>
              </a:solidFill>
              <a:effectLst>
                <a:outerShdw blurRad="38100" dist="38100" dir="2700000" algn="tl">
                  <a:srgbClr val="C0C0C0"/>
                </a:outerShdw>
              </a:effectLst>
            </a:endParaRPr>
          </a:p>
          <a:p>
            <a:pPr algn="ctr">
              <a:spcBef>
                <a:spcPct val="20000"/>
              </a:spcBef>
              <a:buFont typeface="Arial" charset="0"/>
              <a:buNone/>
              <a:defRPr/>
            </a:pPr>
            <a:endParaRPr lang="es-PE" sz="2000">
              <a:solidFill>
                <a:srgbClr val="000047"/>
              </a:solidFill>
              <a:effectLst>
                <a:outerShdw blurRad="38100" dist="38100" dir="2700000" algn="tl">
                  <a:srgbClr val="C0C0C0"/>
                </a:outerShdw>
              </a:effectLst>
            </a:endParaRPr>
          </a:p>
          <a:p>
            <a:pPr algn="ctr">
              <a:spcBef>
                <a:spcPct val="20000"/>
              </a:spcBef>
              <a:buFont typeface="Arial" charset="0"/>
              <a:buNone/>
              <a:defRPr/>
            </a:pPr>
            <a:endParaRPr lang="es-PE">
              <a:solidFill>
                <a:srgbClr val="000047"/>
              </a:solidFill>
              <a:effectLst>
                <a:outerShdw blurRad="38100" dist="38100" dir="2700000" algn="tl">
                  <a:srgbClr val="C0C0C0"/>
                </a:outerShdw>
              </a:effectLst>
            </a:endParaRPr>
          </a:p>
          <a:p>
            <a:pPr algn="ctr">
              <a:spcBef>
                <a:spcPct val="20000"/>
              </a:spcBef>
              <a:buFont typeface="Arial" charset="0"/>
              <a:buNone/>
              <a:defRPr/>
            </a:pPr>
            <a:endParaRPr lang="es-PE">
              <a:solidFill>
                <a:srgbClr val="000047"/>
              </a:solidFill>
              <a:effectLst>
                <a:outerShdw blurRad="38100" dist="38100" dir="2700000" algn="tl">
                  <a:srgbClr val="C0C0C0"/>
                </a:outerShdw>
              </a:effectLst>
            </a:endParaRPr>
          </a:p>
          <a:p>
            <a:pPr algn="ctr">
              <a:spcBef>
                <a:spcPct val="20000"/>
              </a:spcBef>
              <a:buFont typeface="Arial" charset="0"/>
              <a:buNone/>
              <a:defRPr/>
            </a:pPr>
            <a:r>
              <a:rPr lang="es-PE" sz="1600">
                <a:solidFill>
                  <a:srgbClr val="000047"/>
                </a:solidFill>
                <a:effectLst>
                  <a:outerShdw blurRad="38100" dist="38100" dir="2700000" algn="tl">
                    <a:srgbClr val="C0C0C0"/>
                  </a:outerShdw>
                </a:effectLst>
              </a:rPr>
              <a:t>LIRNEasia@5, Sri Lanka, Colombo</a:t>
            </a:r>
          </a:p>
          <a:p>
            <a:pPr algn="ctr">
              <a:spcBef>
                <a:spcPct val="20000"/>
              </a:spcBef>
              <a:buFont typeface="Arial" charset="0"/>
              <a:buNone/>
              <a:defRPr/>
            </a:pPr>
            <a:r>
              <a:rPr lang="es-PE" sz="1600">
                <a:solidFill>
                  <a:srgbClr val="000047"/>
                </a:solidFill>
                <a:effectLst>
                  <a:outerShdw blurRad="38100" dist="38100" dir="2700000" algn="tl">
                    <a:srgbClr val="C0C0C0"/>
                  </a:outerShdw>
                </a:effectLst>
              </a:rPr>
              <a:t>December 9-11, 2009</a:t>
            </a:r>
          </a:p>
          <a:p>
            <a:pPr algn="ctr">
              <a:spcBef>
                <a:spcPct val="20000"/>
              </a:spcBef>
              <a:buFont typeface="Arial" charset="0"/>
              <a:buNone/>
              <a:defRPr/>
            </a:pPr>
            <a:endParaRPr lang="es-PE" sz="1600">
              <a:solidFill>
                <a:srgbClr val="000047"/>
              </a:solidFill>
              <a:effectLst>
                <a:outerShdw blurRad="38100" dist="38100" dir="2700000" algn="tl">
                  <a:srgbClr val="C0C0C0"/>
                </a:outerShdw>
              </a:effectLst>
            </a:endParaRPr>
          </a:p>
        </p:txBody>
      </p:sp>
      <p:sp>
        <p:nvSpPr>
          <p:cNvPr id="6148" name="Text Box 3"/>
          <p:cNvSpPr txBox="1">
            <a:spLocks noChangeArrowheads="1" noChangeShapeType="1"/>
          </p:cNvSpPr>
          <p:nvPr/>
        </p:nvSpPr>
        <p:spPr bwMode="auto">
          <a:xfrm>
            <a:off x="3348038" y="4508500"/>
            <a:ext cx="2139950" cy="438150"/>
          </a:xfrm>
          <a:prstGeom prst="rect">
            <a:avLst/>
          </a:prstGeom>
          <a:noFill/>
          <a:ln w="0" algn="in">
            <a:noFill/>
            <a:miter lim="800000"/>
            <a:headEnd/>
            <a:tailEnd/>
          </a:ln>
        </p:spPr>
        <p:txBody>
          <a:bodyPr lIns="36195" tIns="36195" rIns="36195" bIns="36195">
            <a:spAutoFit/>
          </a:bodyPr>
          <a:lstStyle/>
          <a:p>
            <a:pPr algn="ctr">
              <a:spcAft>
                <a:spcPts val="600"/>
              </a:spcAft>
            </a:pPr>
            <a:r>
              <a:rPr lang="es-ES" sz="1200" b="1" i="1">
                <a:solidFill>
                  <a:srgbClr val="17365D"/>
                </a:solidFill>
              </a:rPr>
              <a:t>Regional Dialogue on Information Society</a:t>
            </a:r>
            <a:endParaRPr lang="es-PE"/>
          </a:p>
        </p:txBody>
      </p:sp>
      <p:pic>
        <p:nvPicPr>
          <p:cNvPr id="6149" name="Imagen 479"/>
          <p:cNvPicPr>
            <a:picLocks noChangeAspect="1" noChangeArrowheads="1"/>
          </p:cNvPicPr>
          <p:nvPr/>
        </p:nvPicPr>
        <p:blipFill>
          <a:blip r:embed="rId3"/>
          <a:srcRect/>
          <a:stretch>
            <a:fillRect/>
          </a:stretch>
        </p:blipFill>
        <p:spPr bwMode="auto">
          <a:xfrm>
            <a:off x="3924300" y="3860800"/>
            <a:ext cx="1147763" cy="531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Título"/>
          <p:cNvSpPr>
            <a:spLocks noGrp="1"/>
          </p:cNvSpPr>
          <p:nvPr>
            <p:ph type="title"/>
          </p:nvPr>
        </p:nvSpPr>
        <p:spPr>
          <a:xfrm>
            <a:off x="571500" y="981075"/>
            <a:ext cx="7858125" cy="1143000"/>
          </a:xfrm>
        </p:spPr>
        <p:txBody>
          <a:bodyPr/>
          <a:lstStyle/>
          <a:p>
            <a:pPr eaLnBrk="1" hangingPunct="1"/>
            <a:r>
              <a:rPr lang="es-PE" smtClean="0"/>
              <a:t>Hernan Galperin</a:t>
            </a:r>
            <a:br>
              <a:rPr lang="es-PE" smtClean="0"/>
            </a:br>
            <a:r>
              <a:rPr lang="es-PE" smtClean="0"/>
              <a:t>hgalperin@udesa.edu.ar</a:t>
            </a:r>
            <a:br>
              <a:rPr lang="es-PE" smtClean="0"/>
            </a:br>
            <a:r>
              <a:rPr lang="es-PE" smtClean="0"/>
              <a:t/>
            </a:r>
            <a:br>
              <a:rPr lang="es-PE" smtClean="0"/>
            </a:br>
            <a:r>
              <a:rPr lang="es-PE" smtClean="0"/>
              <a:t>More information:</a:t>
            </a:r>
            <a:br>
              <a:rPr lang="es-PE" smtClean="0"/>
            </a:br>
            <a:r>
              <a:rPr lang="es-PE" smtClean="0"/>
              <a:t>www.dirsi.net </a:t>
            </a:r>
          </a:p>
        </p:txBody>
      </p:sp>
      <p:pic>
        <p:nvPicPr>
          <p:cNvPr id="15363" name="Picture 6">
            <a:hlinkClick r:id="rId3"/>
          </p:cNvPr>
          <p:cNvPicPr>
            <a:picLocks noChangeAspect="1" noChangeArrowheads="1"/>
          </p:cNvPicPr>
          <p:nvPr/>
        </p:nvPicPr>
        <p:blipFill>
          <a:blip r:embed="rId4"/>
          <a:srcRect/>
          <a:stretch>
            <a:fillRect/>
          </a:stretch>
        </p:blipFill>
        <p:spPr bwMode="auto">
          <a:xfrm>
            <a:off x="4211638" y="6021388"/>
            <a:ext cx="838200" cy="295275"/>
          </a:xfrm>
          <a:prstGeom prst="rect">
            <a:avLst/>
          </a:prstGeom>
          <a:noFill/>
          <a:ln w="9525">
            <a:noFill/>
            <a:miter lim="800000"/>
            <a:headEnd/>
            <a:tailEnd/>
          </a:ln>
        </p:spPr>
      </p:pic>
      <p:sp>
        <p:nvSpPr>
          <p:cNvPr id="15364" name="Text Box 3"/>
          <p:cNvSpPr txBox="1">
            <a:spLocks noChangeArrowheads="1" noChangeShapeType="1"/>
          </p:cNvSpPr>
          <p:nvPr/>
        </p:nvSpPr>
        <p:spPr bwMode="auto">
          <a:xfrm>
            <a:off x="3567113" y="3225800"/>
            <a:ext cx="2139950" cy="438150"/>
          </a:xfrm>
          <a:prstGeom prst="rect">
            <a:avLst/>
          </a:prstGeom>
          <a:noFill/>
          <a:ln w="0" algn="in">
            <a:noFill/>
            <a:miter lim="800000"/>
            <a:headEnd/>
            <a:tailEnd/>
          </a:ln>
        </p:spPr>
        <p:txBody>
          <a:bodyPr lIns="36195" tIns="36195" rIns="36195" bIns="36195">
            <a:spAutoFit/>
          </a:bodyPr>
          <a:lstStyle/>
          <a:p>
            <a:pPr algn="ctr">
              <a:spcAft>
                <a:spcPts val="600"/>
              </a:spcAft>
            </a:pPr>
            <a:r>
              <a:rPr lang="es-ES" sz="1200" b="1" i="1">
                <a:solidFill>
                  <a:srgbClr val="17365D"/>
                </a:solidFill>
              </a:rPr>
              <a:t>Diálogo Regional sobre Sociedad de la Información</a:t>
            </a:r>
            <a:endParaRPr lang="es-PE"/>
          </a:p>
        </p:txBody>
      </p:sp>
      <p:sp>
        <p:nvSpPr>
          <p:cNvPr id="15365" name="Text Box 4"/>
          <p:cNvSpPr txBox="1">
            <a:spLocks noChangeArrowheads="1" noChangeShapeType="1"/>
          </p:cNvSpPr>
          <p:nvPr/>
        </p:nvSpPr>
        <p:spPr bwMode="auto">
          <a:xfrm>
            <a:off x="3567113" y="3725863"/>
            <a:ext cx="2171700" cy="958850"/>
          </a:xfrm>
          <a:prstGeom prst="rect">
            <a:avLst/>
          </a:prstGeom>
          <a:noFill/>
          <a:ln w="0" algn="in">
            <a:noFill/>
            <a:miter lim="800000"/>
            <a:headEnd/>
            <a:tailEnd/>
          </a:ln>
        </p:spPr>
        <p:txBody>
          <a:bodyPr lIns="36195" tIns="36195" rIns="36195" bIns="36195">
            <a:spAutoFit/>
          </a:bodyPr>
          <a:lstStyle/>
          <a:p>
            <a:pPr algn="ctr"/>
            <a:r>
              <a:rPr lang="es-ES" sz="1100">
                <a:latin typeface="Arial Narrow" pitchFamily="34" charset="0"/>
              </a:rPr>
              <a:t>Horacio Urteaga 694</a:t>
            </a:r>
          </a:p>
          <a:p>
            <a:pPr algn="ctr"/>
            <a:r>
              <a:rPr lang="es-ES" sz="1100">
                <a:latin typeface="Arial Narrow" pitchFamily="34" charset="0"/>
              </a:rPr>
              <a:t>Jesús María, Lima - PERU</a:t>
            </a:r>
          </a:p>
          <a:p>
            <a:pPr algn="ctr"/>
            <a:r>
              <a:rPr lang="es-ES" sz="1100">
                <a:latin typeface="Arial Narrow" pitchFamily="34" charset="0"/>
              </a:rPr>
              <a:t>Teléfonos: ( 51-1) 3326194 / 4244856</a:t>
            </a:r>
          </a:p>
          <a:p>
            <a:pPr algn="ctr"/>
            <a:r>
              <a:rPr lang="es-ES" sz="1100">
                <a:latin typeface="Arial Narrow" pitchFamily="34" charset="0"/>
              </a:rPr>
              <a:t>Fax: (51-1) 3326173</a:t>
            </a:r>
          </a:p>
          <a:p>
            <a:pPr algn="ctr"/>
            <a:endParaRPr lang="es-ES" sz="1400">
              <a:latin typeface="Arial Narrow" pitchFamily="34" charset="0"/>
            </a:endParaRPr>
          </a:p>
        </p:txBody>
      </p:sp>
      <p:pic>
        <p:nvPicPr>
          <p:cNvPr id="15366" name="Imagen 479"/>
          <p:cNvPicPr>
            <a:picLocks noChangeAspect="1" noChangeArrowheads="1"/>
          </p:cNvPicPr>
          <p:nvPr/>
        </p:nvPicPr>
        <p:blipFill>
          <a:blip r:embed="rId5"/>
          <a:srcRect/>
          <a:stretch>
            <a:fillRect/>
          </a:stretch>
        </p:blipFill>
        <p:spPr bwMode="auto">
          <a:xfrm>
            <a:off x="4067175" y="2636838"/>
            <a:ext cx="1147763" cy="531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285750" y="3286125"/>
            <a:ext cx="4000500" cy="2214563"/>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2">
                  <a:lumMod val="60000"/>
                  <a:lumOff val="40000"/>
                </a:schemeClr>
              </a:solidFill>
            </a:endParaRPr>
          </a:p>
        </p:txBody>
      </p:sp>
      <p:sp>
        <p:nvSpPr>
          <p:cNvPr id="8" name="Oval 7"/>
          <p:cNvSpPr/>
          <p:nvPr/>
        </p:nvSpPr>
        <p:spPr>
          <a:xfrm>
            <a:off x="4500563" y="3286125"/>
            <a:ext cx="4000500" cy="2214563"/>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72" name="5 Título"/>
          <p:cNvSpPr>
            <a:spLocks/>
          </p:cNvSpPr>
          <p:nvPr/>
        </p:nvSpPr>
        <p:spPr bwMode="auto">
          <a:xfrm>
            <a:off x="857224" y="1571612"/>
            <a:ext cx="7786742" cy="1000125"/>
          </a:xfrm>
          <a:prstGeom prst="rect">
            <a:avLst/>
          </a:prstGeom>
          <a:noFill/>
          <a:ln w="9525">
            <a:noFill/>
            <a:miter lim="800000"/>
            <a:headEnd/>
            <a:tailEnd/>
          </a:ln>
        </p:spPr>
        <p:txBody>
          <a:bodyPr anchor="ctr"/>
          <a:lstStyle/>
          <a:p>
            <a:pPr algn="ctr" eaLnBrk="0" hangingPunct="0"/>
            <a:r>
              <a:rPr lang="en-US" b="1" i="1" dirty="0">
                <a:solidFill>
                  <a:schemeClr val="tx2"/>
                </a:solidFill>
              </a:rPr>
              <a:t>“</a:t>
            </a:r>
            <a:r>
              <a:rPr lang="en-US" sz="1600" b="1" i="1" dirty="0">
                <a:solidFill>
                  <a:schemeClr val="tx2"/>
                </a:solidFill>
              </a:rPr>
              <a:t>DIRSI is a network of professionals and institutions specialized in ICT policy and research in Latin America. We conduct research, and facilitate dialogue on pro-poor ICT policy, regulation and governance in Latin America”</a:t>
            </a:r>
            <a:r>
              <a:rPr lang="es-ES" sz="1600" b="1" i="1" dirty="0">
                <a:solidFill>
                  <a:schemeClr val="tx2"/>
                </a:solidFill>
              </a:rPr>
              <a:t> </a:t>
            </a:r>
            <a:r>
              <a:rPr lang="es-PE" b="1" i="1" dirty="0">
                <a:solidFill>
                  <a:schemeClr val="tx2"/>
                </a:solidFill>
              </a:rPr>
              <a:t/>
            </a:r>
            <a:br>
              <a:rPr lang="es-PE" b="1" i="1" dirty="0">
                <a:solidFill>
                  <a:schemeClr val="tx2"/>
                </a:solidFill>
              </a:rPr>
            </a:br>
            <a:endParaRPr lang="es-PE" b="1" i="1" dirty="0">
              <a:solidFill>
                <a:schemeClr val="tx2"/>
              </a:solidFill>
            </a:endParaRPr>
          </a:p>
        </p:txBody>
      </p:sp>
      <p:sp>
        <p:nvSpPr>
          <p:cNvPr id="7173" name="6 Marcador de contenido"/>
          <p:cNvSpPr>
            <a:spLocks/>
          </p:cNvSpPr>
          <p:nvPr/>
        </p:nvSpPr>
        <p:spPr bwMode="auto">
          <a:xfrm>
            <a:off x="827088" y="3429000"/>
            <a:ext cx="4038600" cy="3125788"/>
          </a:xfrm>
          <a:prstGeom prst="rect">
            <a:avLst/>
          </a:prstGeom>
          <a:noFill/>
          <a:ln w="9525">
            <a:noFill/>
            <a:miter lim="800000"/>
            <a:headEnd/>
            <a:tailEnd/>
          </a:ln>
        </p:spPr>
        <p:txBody>
          <a:bodyPr/>
          <a:lstStyle/>
          <a:p>
            <a:pPr marL="342900" indent="-342900">
              <a:spcBef>
                <a:spcPct val="20000"/>
              </a:spcBef>
              <a:buFont typeface="Arial" charset="0"/>
              <a:buNone/>
            </a:pPr>
            <a:r>
              <a:rPr lang="es-PE" sz="2000" b="1" u="sng">
                <a:solidFill>
                  <a:schemeClr val="tx2"/>
                </a:solidFill>
              </a:rPr>
              <a:t> </a:t>
            </a:r>
          </a:p>
          <a:p>
            <a:pPr marL="342900" indent="-342900">
              <a:spcBef>
                <a:spcPct val="20000"/>
              </a:spcBef>
              <a:buFont typeface="Wingdings" pitchFamily="2" charset="2"/>
              <a:buChar char="Ø"/>
            </a:pPr>
            <a:r>
              <a:rPr lang="es-ES">
                <a:solidFill>
                  <a:schemeClr val="bg1"/>
                </a:solidFill>
              </a:rPr>
              <a:t>Broadband for all</a:t>
            </a:r>
            <a:endParaRPr lang="es-PE">
              <a:solidFill>
                <a:schemeClr val="bg1"/>
              </a:solidFill>
            </a:endParaRPr>
          </a:p>
          <a:p>
            <a:pPr marL="342900" indent="-342900">
              <a:spcBef>
                <a:spcPct val="20000"/>
              </a:spcBef>
              <a:buFont typeface="Wingdings" pitchFamily="2" charset="2"/>
              <a:buChar char="Ø"/>
            </a:pPr>
            <a:r>
              <a:rPr lang="es-ES">
                <a:solidFill>
                  <a:schemeClr val="bg1"/>
                </a:solidFill>
              </a:rPr>
              <a:t>Mobile Opportunities 2.0</a:t>
            </a:r>
            <a:endParaRPr lang="es-PE">
              <a:solidFill>
                <a:schemeClr val="bg1"/>
              </a:solidFill>
            </a:endParaRPr>
          </a:p>
          <a:p>
            <a:pPr marL="342900" indent="-342900">
              <a:spcBef>
                <a:spcPct val="20000"/>
              </a:spcBef>
              <a:buFont typeface="Wingdings" pitchFamily="2" charset="2"/>
              <a:buChar char="Ø"/>
            </a:pPr>
            <a:r>
              <a:rPr lang="es-ES">
                <a:solidFill>
                  <a:schemeClr val="bg1"/>
                </a:solidFill>
              </a:rPr>
              <a:t>New ICT indicators</a:t>
            </a:r>
          </a:p>
        </p:txBody>
      </p:sp>
      <p:sp>
        <p:nvSpPr>
          <p:cNvPr id="7174" name="6 Marcador de contenido"/>
          <p:cNvSpPr>
            <a:spLocks/>
          </p:cNvSpPr>
          <p:nvPr/>
        </p:nvSpPr>
        <p:spPr bwMode="auto">
          <a:xfrm>
            <a:off x="4859338" y="3429000"/>
            <a:ext cx="4284662" cy="3125788"/>
          </a:xfrm>
          <a:prstGeom prst="rect">
            <a:avLst/>
          </a:prstGeom>
          <a:noFill/>
          <a:ln w="9525">
            <a:noFill/>
            <a:miter lim="800000"/>
            <a:headEnd/>
            <a:tailEnd/>
          </a:ln>
        </p:spPr>
        <p:txBody>
          <a:bodyPr/>
          <a:lstStyle/>
          <a:p>
            <a:pPr marL="342900" indent="-342900" eaLnBrk="0" hangingPunct="0">
              <a:spcBef>
                <a:spcPct val="20000"/>
              </a:spcBef>
              <a:buFont typeface="Arial" charset="0"/>
              <a:buChar char="•"/>
            </a:pPr>
            <a:endParaRPr lang="es-PE" sz="2000">
              <a:solidFill>
                <a:schemeClr val="tx2"/>
              </a:solidFill>
            </a:endParaRPr>
          </a:p>
          <a:p>
            <a:pPr marL="342900" indent="-342900" eaLnBrk="0" hangingPunct="0">
              <a:spcBef>
                <a:spcPct val="20000"/>
              </a:spcBef>
              <a:buFont typeface="Wingdings" pitchFamily="2" charset="2"/>
              <a:buChar char="Ø"/>
            </a:pPr>
            <a:r>
              <a:rPr lang="es-PE">
                <a:solidFill>
                  <a:schemeClr val="bg1"/>
                </a:solidFill>
              </a:rPr>
              <a:t>Young Researchers grants</a:t>
            </a:r>
          </a:p>
          <a:p>
            <a:pPr marL="342900" indent="-342900" eaLnBrk="0" hangingPunct="0">
              <a:spcBef>
                <a:spcPct val="20000"/>
              </a:spcBef>
              <a:buFont typeface="Wingdings" pitchFamily="2" charset="2"/>
              <a:buChar char="Ø"/>
            </a:pPr>
            <a:r>
              <a:rPr lang="es-PE">
                <a:solidFill>
                  <a:schemeClr val="bg1"/>
                </a:solidFill>
              </a:rPr>
              <a:t>Training programs</a:t>
            </a:r>
          </a:p>
          <a:p>
            <a:pPr marL="342900" indent="-342900" eaLnBrk="0" hangingPunct="0">
              <a:spcBef>
                <a:spcPct val="20000"/>
              </a:spcBef>
              <a:buFont typeface="Wingdings" pitchFamily="2" charset="2"/>
              <a:buChar char="Ø"/>
            </a:pPr>
            <a:r>
              <a:rPr lang="es-PE">
                <a:solidFill>
                  <a:schemeClr val="bg1"/>
                </a:solidFill>
              </a:rPr>
              <a:t>Rapid Regulatory Response</a:t>
            </a:r>
          </a:p>
        </p:txBody>
      </p:sp>
      <p:sp>
        <p:nvSpPr>
          <p:cNvPr id="7175" name="1 Título"/>
          <p:cNvSpPr>
            <a:spLocks/>
          </p:cNvSpPr>
          <p:nvPr/>
        </p:nvSpPr>
        <p:spPr bwMode="auto">
          <a:xfrm>
            <a:off x="468313" y="260350"/>
            <a:ext cx="7400925" cy="1143000"/>
          </a:xfrm>
          <a:prstGeom prst="rect">
            <a:avLst/>
          </a:prstGeom>
          <a:noFill/>
          <a:ln w="9525">
            <a:noFill/>
            <a:miter lim="800000"/>
            <a:headEnd/>
            <a:tailEnd/>
          </a:ln>
        </p:spPr>
        <p:txBody>
          <a:bodyPr anchor="ctr"/>
          <a:lstStyle/>
          <a:p>
            <a:pPr eaLnBrk="0" hangingPunct="0"/>
            <a:r>
              <a:rPr lang="es-PE" sz="2800" b="1" i="1">
                <a:solidFill>
                  <a:schemeClr val="tx2"/>
                </a:solidFill>
              </a:rPr>
              <a:t>About DIRSI</a:t>
            </a:r>
          </a:p>
        </p:txBody>
      </p:sp>
      <p:sp>
        <p:nvSpPr>
          <p:cNvPr id="9" name="TextBox 8"/>
          <p:cNvSpPr txBox="1"/>
          <p:nvPr/>
        </p:nvSpPr>
        <p:spPr>
          <a:xfrm>
            <a:off x="928688" y="5786438"/>
            <a:ext cx="7643812" cy="523875"/>
          </a:xfrm>
          <a:prstGeom prst="rect">
            <a:avLst/>
          </a:prstGeom>
          <a:noFill/>
        </p:spPr>
        <p:txBody>
          <a:bodyPr>
            <a:spAutoFit/>
          </a:bodyPr>
          <a:lstStyle/>
          <a:p>
            <a:pPr>
              <a:defRPr/>
            </a:pPr>
            <a:r>
              <a:rPr lang="en-US" sz="2800" b="1" dirty="0">
                <a:solidFill>
                  <a:schemeClr val="tx2">
                    <a:lumMod val="75000"/>
                  </a:schemeClr>
                </a:solidFill>
                <a:effectLst>
                  <a:outerShdw blurRad="38100" dist="38100" dir="2700000" algn="tl">
                    <a:srgbClr val="000000">
                      <a:alpha val="43137"/>
                    </a:srgbClr>
                  </a:outerShdw>
                </a:effectLst>
              </a:rPr>
              <a:t>Research + Capacity-building + Dialogue</a:t>
            </a:r>
          </a:p>
        </p:txBody>
      </p:sp>
      <p:sp>
        <p:nvSpPr>
          <p:cNvPr id="10" name="TextBox 9"/>
          <p:cNvSpPr txBox="1"/>
          <p:nvPr/>
        </p:nvSpPr>
        <p:spPr>
          <a:xfrm>
            <a:off x="2786050" y="2714620"/>
            <a:ext cx="3571900" cy="430887"/>
          </a:xfrm>
          <a:prstGeom prst="rect">
            <a:avLst/>
          </a:prstGeom>
          <a:noFill/>
        </p:spPr>
        <p:txBody>
          <a:bodyPr wrap="square" rtlCol="0">
            <a:spAutoFit/>
          </a:bodyPr>
          <a:lstStyle/>
          <a:p>
            <a:pPr algn="ctr"/>
            <a:r>
              <a:rPr lang="en-US" sz="2200" b="1" dirty="0" smtClean="0">
                <a:solidFill>
                  <a:schemeClr val="bg1">
                    <a:lumMod val="65000"/>
                  </a:schemeClr>
                </a:solidFill>
                <a:effectLst>
                  <a:outerShdw blurRad="38100" dist="38100" dir="2700000" algn="tl">
                    <a:srgbClr val="000000">
                      <a:alpha val="43137"/>
                    </a:srgbClr>
                  </a:outerShdw>
                </a:effectLst>
              </a:rPr>
              <a:t>2009-11 Research Cycle</a:t>
            </a:r>
            <a:endParaRPr lang="en-US" sz="2200" b="1" dirty="0">
              <a:solidFill>
                <a:schemeClr val="bg1">
                  <a:lumMod val="6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p:cNvSpPr>
          <p:nvPr/>
        </p:nvSpPr>
        <p:spPr bwMode="auto">
          <a:xfrm>
            <a:off x="468313" y="260350"/>
            <a:ext cx="7400925" cy="1143000"/>
          </a:xfrm>
          <a:prstGeom prst="rect">
            <a:avLst/>
          </a:prstGeom>
          <a:noFill/>
          <a:ln w="9525">
            <a:noFill/>
            <a:miter lim="800000"/>
            <a:headEnd/>
            <a:tailEnd/>
          </a:ln>
        </p:spPr>
        <p:txBody>
          <a:bodyPr anchor="ctr"/>
          <a:lstStyle/>
          <a:p>
            <a:pPr eaLnBrk="0" hangingPunct="0"/>
            <a:r>
              <a:rPr lang="es-PE" sz="2800" b="1" i="1">
                <a:solidFill>
                  <a:schemeClr val="tx2"/>
                </a:solidFill>
              </a:rPr>
              <a:t>How our mobile price benchmarking studies sparked regulatory action</a:t>
            </a:r>
          </a:p>
        </p:txBody>
      </p:sp>
      <p:grpSp>
        <p:nvGrpSpPr>
          <p:cNvPr id="2" name="Group 18"/>
          <p:cNvGrpSpPr>
            <a:grpSpLocks/>
          </p:cNvGrpSpPr>
          <p:nvPr/>
        </p:nvGrpSpPr>
        <p:grpSpPr bwMode="auto">
          <a:xfrm>
            <a:off x="1214438" y="1500188"/>
            <a:ext cx="7637462" cy="1143000"/>
            <a:chOff x="1214439" y="1500188"/>
            <a:chExt cx="7637461" cy="1143000"/>
          </a:xfrm>
        </p:grpSpPr>
        <p:sp>
          <p:nvSpPr>
            <p:cNvPr id="93190" name="3 Marcador de contenido"/>
            <p:cNvSpPr>
              <a:spLocks/>
            </p:cNvSpPr>
            <p:nvPr/>
          </p:nvSpPr>
          <p:spPr bwMode="auto">
            <a:xfrm>
              <a:off x="4211639" y="1628775"/>
              <a:ext cx="4640261" cy="1014413"/>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marL="742950" lvl="1" indent="-3175">
                <a:spcBef>
                  <a:spcPct val="20000"/>
                </a:spcBef>
                <a:buFont typeface="Arial" charset="0"/>
                <a:buNone/>
                <a:defRPr/>
              </a:pPr>
              <a:r>
                <a:rPr lang="es-ES" sz="2000" dirty="0" err="1"/>
                <a:t>Despite</a:t>
              </a:r>
              <a:r>
                <a:rPr lang="es-ES" sz="2000" dirty="0"/>
                <a:t> </a:t>
              </a:r>
              <a:r>
                <a:rPr lang="es-ES" sz="2000" dirty="0" err="1"/>
                <a:t>growing</a:t>
              </a:r>
              <a:r>
                <a:rPr lang="es-ES" sz="2000" dirty="0"/>
                <a:t> </a:t>
              </a:r>
              <a:r>
                <a:rPr lang="es-ES" sz="2000" dirty="0" err="1"/>
                <a:t>penetration</a:t>
              </a:r>
              <a:r>
                <a:rPr lang="es-ES" sz="2000" dirty="0"/>
                <a:t>, </a:t>
              </a:r>
              <a:r>
                <a:rPr lang="es-ES" sz="2000" dirty="0" err="1"/>
                <a:t>tariff</a:t>
              </a:r>
              <a:r>
                <a:rPr lang="es-ES" sz="2000" dirty="0"/>
                <a:t> </a:t>
              </a:r>
              <a:r>
                <a:rPr lang="es-ES" sz="2000" dirty="0" err="1"/>
                <a:t>structure</a:t>
              </a:r>
              <a:r>
                <a:rPr lang="es-ES" sz="2000" dirty="0"/>
                <a:t> </a:t>
              </a:r>
              <a:r>
                <a:rPr lang="es-ES" sz="2000" dirty="0" err="1"/>
                <a:t>discourages</a:t>
              </a:r>
              <a:r>
                <a:rPr lang="es-ES" sz="2000" dirty="0"/>
                <a:t> </a:t>
              </a:r>
              <a:r>
                <a:rPr lang="es-ES" sz="2000" dirty="0" err="1"/>
                <a:t>mobile</a:t>
              </a:r>
              <a:r>
                <a:rPr lang="es-ES" sz="2000" dirty="0"/>
                <a:t> use </a:t>
              </a:r>
              <a:r>
                <a:rPr lang="es-ES" sz="2000" dirty="0" err="1"/>
                <a:t>among</a:t>
              </a:r>
              <a:r>
                <a:rPr lang="es-ES" sz="2000" dirty="0"/>
                <a:t> </a:t>
              </a:r>
              <a:r>
                <a:rPr lang="es-ES" sz="2000" dirty="0" err="1"/>
                <a:t>poor</a:t>
              </a:r>
              <a:r>
                <a:rPr lang="es-ES" sz="2000" dirty="0"/>
                <a:t>. </a:t>
              </a:r>
            </a:p>
          </p:txBody>
        </p:sp>
        <p:grpSp>
          <p:nvGrpSpPr>
            <p:cNvPr id="8211" name="Group 14"/>
            <p:cNvGrpSpPr>
              <a:grpSpLocks/>
            </p:cNvGrpSpPr>
            <p:nvPr/>
          </p:nvGrpSpPr>
          <p:grpSpPr bwMode="auto">
            <a:xfrm>
              <a:off x="1214439" y="1500188"/>
              <a:ext cx="2428867" cy="1079500"/>
              <a:chOff x="1042988" y="1412875"/>
              <a:chExt cx="2808287" cy="1079500"/>
            </a:xfrm>
          </p:grpSpPr>
          <p:sp>
            <p:nvSpPr>
              <p:cNvPr id="8212" name="AutoShape 7"/>
              <p:cNvSpPr>
                <a:spLocks noChangeArrowheads="1"/>
              </p:cNvSpPr>
              <p:nvPr/>
            </p:nvSpPr>
            <p:spPr bwMode="auto">
              <a:xfrm>
                <a:off x="1042988" y="1412875"/>
                <a:ext cx="2808287" cy="1079500"/>
              </a:xfrm>
              <a:prstGeom prst="rightArrow">
                <a:avLst>
                  <a:gd name="adj1" fmla="val 50000"/>
                  <a:gd name="adj2" fmla="val 65037"/>
                </a:avLst>
              </a:prstGeom>
              <a:solidFill>
                <a:schemeClr val="accent1"/>
              </a:solidFill>
              <a:ln w="9525">
                <a:solidFill>
                  <a:schemeClr val="tx1"/>
                </a:solidFill>
                <a:miter lim="800000"/>
                <a:headEnd/>
                <a:tailEnd/>
              </a:ln>
            </p:spPr>
            <p:txBody>
              <a:bodyPr wrap="none" anchor="ctr"/>
              <a:lstStyle/>
              <a:p>
                <a:endParaRPr lang="en-US"/>
              </a:p>
            </p:txBody>
          </p:sp>
          <p:sp>
            <p:nvSpPr>
              <p:cNvPr id="8213" name="Rectangle 8"/>
              <p:cNvSpPr>
                <a:spLocks noChangeArrowheads="1"/>
              </p:cNvSpPr>
              <p:nvPr/>
            </p:nvSpPr>
            <p:spPr bwMode="auto">
              <a:xfrm>
                <a:off x="1258888" y="1773238"/>
                <a:ext cx="1728787" cy="287337"/>
              </a:xfrm>
              <a:prstGeom prst="rect">
                <a:avLst/>
              </a:prstGeom>
              <a:noFill/>
              <a:ln w="9525">
                <a:noFill/>
                <a:miter lim="800000"/>
                <a:headEnd/>
                <a:tailEnd/>
              </a:ln>
            </p:spPr>
            <p:txBody>
              <a:bodyPr wrap="none" anchor="ctr"/>
              <a:lstStyle/>
              <a:p>
                <a:pPr algn="ctr"/>
                <a:r>
                  <a:rPr lang="en-US" sz="2000">
                    <a:solidFill>
                      <a:schemeClr val="bg1"/>
                    </a:solidFill>
                  </a:rPr>
                  <a:t>What we saw</a:t>
                </a:r>
              </a:p>
            </p:txBody>
          </p:sp>
        </p:grpSp>
      </p:grpSp>
      <p:grpSp>
        <p:nvGrpSpPr>
          <p:cNvPr id="4" name="Group 19"/>
          <p:cNvGrpSpPr>
            <a:grpSpLocks/>
          </p:cNvGrpSpPr>
          <p:nvPr/>
        </p:nvGrpSpPr>
        <p:grpSpPr bwMode="auto">
          <a:xfrm>
            <a:off x="1214438" y="2857500"/>
            <a:ext cx="7637462" cy="1079500"/>
            <a:chOff x="1214439" y="2857500"/>
            <a:chExt cx="7637461" cy="1079500"/>
          </a:xfrm>
        </p:grpSpPr>
        <p:sp>
          <p:nvSpPr>
            <p:cNvPr id="93193" name="3 Marcador de contenido"/>
            <p:cNvSpPr>
              <a:spLocks/>
            </p:cNvSpPr>
            <p:nvPr/>
          </p:nvSpPr>
          <p:spPr bwMode="auto">
            <a:xfrm>
              <a:off x="4211639" y="2924175"/>
              <a:ext cx="4640261" cy="1004888"/>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marL="742950" lvl="1" indent="-3175">
                <a:spcBef>
                  <a:spcPct val="20000"/>
                </a:spcBef>
                <a:buFont typeface="Arial" charset="0"/>
                <a:buNone/>
                <a:defRPr/>
              </a:pPr>
              <a:r>
                <a:rPr lang="es-ES" sz="2000" dirty="0"/>
                <a:t>International </a:t>
              </a:r>
              <a:r>
                <a:rPr lang="es-ES" sz="2000" dirty="0" err="1"/>
                <a:t>mobile</a:t>
              </a:r>
              <a:r>
                <a:rPr lang="es-ES" sz="2000" dirty="0"/>
                <a:t> </a:t>
              </a:r>
              <a:r>
                <a:rPr lang="es-ES" sz="2000" dirty="0" err="1"/>
                <a:t>price</a:t>
              </a:r>
              <a:r>
                <a:rPr lang="es-ES" sz="2000" dirty="0"/>
                <a:t> benchmarking </a:t>
              </a:r>
              <a:r>
                <a:rPr lang="es-ES" sz="2000" dirty="0" smtClean="0"/>
                <a:t>(</a:t>
              </a:r>
              <a:r>
                <a:rPr lang="es-ES" sz="2000" dirty="0" err="1" smtClean="0"/>
                <a:t>including</a:t>
              </a:r>
              <a:r>
                <a:rPr lang="es-ES" sz="2000" dirty="0" smtClean="0"/>
                <a:t> South </a:t>
              </a:r>
              <a:r>
                <a:rPr lang="es-ES" sz="2000" dirty="0"/>
                <a:t>Asia) </a:t>
              </a:r>
              <a:r>
                <a:rPr lang="es-ES" sz="2000" i="1" dirty="0"/>
                <a:t>and</a:t>
              </a:r>
              <a:r>
                <a:rPr lang="es-ES" sz="2000" dirty="0"/>
                <a:t> </a:t>
              </a:r>
              <a:r>
                <a:rPr lang="es-ES" sz="2000" dirty="0" err="1"/>
                <a:t>affordability</a:t>
              </a:r>
              <a:r>
                <a:rPr lang="es-ES" sz="2000" dirty="0"/>
                <a:t> </a:t>
              </a:r>
              <a:r>
                <a:rPr lang="es-ES" sz="2000" dirty="0" err="1"/>
                <a:t>studies</a:t>
              </a:r>
              <a:r>
                <a:rPr lang="es-ES" sz="2000" dirty="0"/>
                <a:t>.</a:t>
              </a:r>
            </a:p>
          </p:txBody>
        </p:sp>
        <p:grpSp>
          <p:nvGrpSpPr>
            <p:cNvPr id="8207" name="Group 15"/>
            <p:cNvGrpSpPr>
              <a:grpSpLocks/>
            </p:cNvGrpSpPr>
            <p:nvPr/>
          </p:nvGrpSpPr>
          <p:grpSpPr bwMode="auto">
            <a:xfrm>
              <a:off x="1214439" y="2857500"/>
              <a:ext cx="2428868" cy="1079500"/>
              <a:chOff x="1042988" y="2708275"/>
              <a:chExt cx="2808287" cy="1079500"/>
            </a:xfrm>
          </p:grpSpPr>
          <p:sp>
            <p:nvSpPr>
              <p:cNvPr id="8208" name="AutoShape 10"/>
              <p:cNvSpPr>
                <a:spLocks noChangeArrowheads="1"/>
              </p:cNvSpPr>
              <p:nvPr/>
            </p:nvSpPr>
            <p:spPr bwMode="auto">
              <a:xfrm>
                <a:off x="1042988" y="2708275"/>
                <a:ext cx="2808287" cy="1079500"/>
              </a:xfrm>
              <a:prstGeom prst="rightArrow">
                <a:avLst>
                  <a:gd name="adj1" fmla="val 50000"/>
                  <a:gd name="adj2" fmla="val 65037"/>
                </a:avLst>
              </a:prstGeom>
              <a:solidFill>
                <a:schemeClr val="accent1"/>
              </a:solidFill>
              <a:ln w="9525">
                <a:solidFill>
                  <a:schemeClr val="tx1"/>
                </a:solidFill>
                <a:miter lim="800000"/>
                <a:headEnd/>
                <a:tailEnd/>
              </a:ln>
            </p:spPr>
            <p:txBody>
              <a:bodyPr wrap="none" anchor="ctr"/>
              <a:lstStyle/>
              <a:p>
                <a:endParaRPr lang="en-US"/>
              </a:p>
            </p:txBody>
          </p:sp>
          <p:sp>
            <p:nvSpPr>
              <p:cNvPr id="8209" name="Rectangle 11"/>
              <p:cNvSpPr>
                <a:spLocks noChangeArrowheads="1"/>
              </p:cNvSpPr>
              <p:nvPr/>
            </p:nvSpPr>
            <p:spPr bwMode="auto">
              <a:xfrm>
                <a:off x="1258888" y="3068638"/>
                <a:ext cx="1728787" cy="287337"/>
              </a:xfrm>
              <a:prstGeom prst="rect">
                <a:avLst/>
              </a:prstGeom>
              <a:noFill/>
              <a:ln w="9525">
                <a:noFill/>
                <a:miter lim="800000"/>
                <a:headEnd/>
                <a:tailEnd/>
              </a:ln>
            </p:spPr>
            <p:txBody>
              <a:bodyPr wrap="none" anchor="ctr"/>
              <a:lstStyle/>
              <a:p>
                <a:pPr algn="ctr"/>
                <a:r>
                  <a:rPr lang="en-US" sz="2000">
                    <a:solidFill>
                      <a:schemeClr val="bg1"/>
                    </a:solidFill>
                  </a:rPr>
                  <a:t>What we did</a:t>
                </a:r>
              </a:p>
            </p:txBody>
          </p:sp>
        </p:grpSp>
      </p:grpSp>
      <p:grpSp>
        <p:nvGrpSpPr>
          <p:cNvPr id="6" name="Group 22"/>
          <p:cNvGrpSpPr>
            <a:grpSpLocks/>
          </p:cNvGrpSpPr>
          <p:nvPr/>
        </p:nvGrpSpPr>
        <p:grpSpPr bwMode="auto">
          <a:xfrm>
            <a:off x="1214438" y="4143375"/>
            <a:ext cx="7710487" cy="1079500"/>
            <a:chOff x="1214439" y="4143375"/>
            <a:chExt cx="7710486" cy="1079500"/>
          </a:xfrm>
        </p:grpSpPr>
        <p:sp>
          <p:nvSpPr>
            <p:cNvPr id="8202" name="AutoShape 13"/>
            <p:cNvSpPr>
              <a:spLocks noChangeArrowheads="1"/>
            </p:cNvSpPr>
            <p:nvPr/>
          </p:nvSpPr>
          <p:spPr bwMode="auto">
            <a:xfrm>
              <a:off x="1214439" y="4143375"/>
              <a:ext cx="2428868" cy="1079500"/>
            </a:xfrm>
            <a:prstGeom prst="rightArrow">
              <a:avLst>
                <a:gd name="adj1" fmla="val 50000"/>
                <a:gd name="adj2" fmla="val 65041"/>
              </a:avLst>
            </a:prstGeom>
            <a:solidFill>
              <a:schemeClr val="accent1"/>
            </a:solidFill>
            <a:ln w="9525">
              <a:solidFill>
                <a:schemeClr val="tx1"/>
              </a:solidFill>
              <a:miter lim="800000"/>
              <a:headEnd/>
              <a:tailEnd/>
            </a:ln>
          </p:spPr>
          <p:txBody>
            <a:bodyPr wrap="none" anchor="ctr"/>
            <a:lstStyle/>
            <a:p>
              <a:endParaRPr lang="en-US"/>
            </a:p>
          </p:txBody>
        </p:sp>
        <p:grpSp>
          <p:nvGrpSpPr>
            <p:cNvPr id="8203" name="Group 20"/>
            <p:cNvGrpSpPr>
              <a:grpSpLocks/>
            </p:cNvGrpSpPr>
            <p:nvPr/>
          </p:nvGrpSpPr>
          <p:grpSpPr bwMode="auto">
            <a:xfrm>
              <a:off x="1500166" y="4292600"/>
              <a:ext cx="7424759" cy="706438"/>
              <a:chOff x="1500166" y="4292600"/>
              <a:chExt cx="7424759" cy="706438"/>
            </a:xfrm>
          </p:grpSpPr>
          <p:sp>
            <p:nvSpPr>
              <p:cNvPr id="93196" name="3 Marcador de contenido"/>
              <p:cNvSpPr>
                <a:spLocks/>
              </p:cNvSpPr>
              <p:nvPr/>
            </p:nvSpPr>
            <p:spPr bwMode="auto">
              <a:xfrm>
                <a:off x="4284664" y="4292600"/>
                <a:ext cx="4640261" cy="706438"/>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marL="742950" lvl="1" indent="-3175">
                  <a:spcBef>
                    <a:spcPct val="20000"/>
                  </a:spcBef>
                  <a:buFont typeface="Arial" charset="0"/>
                  <a:buNone/>
                  <a:defRPr/>
                </a:pPr>
                <a:r>
                  <a:rPr lang="es-ES" sz="2000" dirty="0" err="1"/>
                  <a:t>Wide</a:t>
                </a:r>
                <a:r>
                  <a:rPr lang="es-ES" sz="2000" dirty="0"/>
                  <a:t> media </a:t>
                </a:r>
                <a:r>
                  <a:rPr lang="es-ES" sz="2000" dirty="0" err="1"/>
                  <a:t>diffussion</a:t>
                </a:r>
                <a:r>
                  <a:rPr lang="es-ES" sz="2000" dirty="0"/>
                  <a:t> of </a:t>
                </a:r>
                <a:r>
                  <a:rPr lang="es-ES" sz="2000" dirty="0" err="1"/>
                  <a:t>results</a:t>
                </a:r>
                <a:r>
                  <a:rPr lang="es-ES" sz="2000" dirty="0"/>
                  <a:t> (</a:t>
                </a:r>
                <a:r>
                  <a:rPr lang="es-ES" sz="2000" dirty="0" err="1"/>
                  <a:t>old</a:t>
                </a:r>
                <a:r>
                  <a:rPr lang="es-ES" sz="2000" dirty="0"/>
                  <a:t> and new media).</a:t>
                </a:r>
              </a:p>
            </p:txBody>
          </p:sp>
          <p:sp>
            <p:nvSpPr>
              <p:cNvPr id="8205" name="Rectangle 14"/>
              <p:cNvSpPr>
                <a:spLocks noChangeArrowheads="1"/>
              </p:cNvSpPr>
              <p:nvPr/>
            </p:nvSpPr>
            <p:spPr bwMode="auto">
              <a:xfrm>
                <a:off x="1500166" y="4500570"/>
                <a:ext cx="1495217" cy="287338"/>
              </a:xfrm>
              <a:prstGeom prst="rect">
                <a:avLst/>
              </a:prstGeom>
              <a:noFill/>
              <a:ln w="9525">
                <a:noFill/>
                <a:miter lim="800000"/>
                <a:headEnd/>
                <a:tailEnd/>
              </a:ln>
            </p:spPr>
            <p:txBody>
              <a:bodyPr wrap="none" anchor="ctr"/>
              <a:lstStyle/>
              <a:p>
                <a:pPr algn="ctr"/>
                <a:r>
                  <a:rPr lang="en-US" sz="2000">
                    <a:solidFill>
                      <a:schemeClr val="bg1"/>
                    </a:solidFill>
                  </a:rPr>
                  <a:t>What helped us</a:t>
                </a:r>
              </a:p>
            </p:txBody>
          </p:sp>
        </p:grpSp>
      </p:grpSp>
      <p:grpSp>
        <p:nvGrpSpPr>
          <p:cNvPr id="8" name="Group 21"/>
          <p:cNvGrpSpPr>
            <a:grpSpLocks/>
          </p:cNvGrpSpPr>
          <p:nvPr/>
        </p:nvGrpSpPr>
        <p:grpSpPr bwMode="auto">
          <a:xfrm>
            <a:off x="1214438" y="5429250"/>
            <a:ext cx="7710487" cy="1079500"/>
            <a:chOff x="1214439" y="5429250"/>
            <a:chExt cx="7710486" cy="1079500"/>
          </a:xfrm>
        </p:grpSpPr>
        <p:sp>
          <p:nvSpPr>
            <p:cNvPr id="93199" name="3 Marcador de contenido"/>
            <p:cNvSpPr>
              <a:spLocks/>
            </p:cNvSpPr>
            <p:nvPr/>
          </p:nvSpPr>
          <p:spPr bwMode="auto">
            <a:xfrm>
              <a:off x="4284664" y="5445125"/>
              <a:ext cx="4640261" cy="984250"/>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marL="742950" lvl="1" indent="-3175">
                <a:spcBef>
                  <a:spcPct val="20000"/>
                </a:spcBef>
                <a:buFont typeface="Arial" charset="0"/>
                <a:buNone/>
                <a:defRPr/>
              </a:pPr>
              <a:r>
                <a:rPr lang="es-ES" sz="2000" dirty="0" err="1"/>
                <a:t>Inquiry</a:t>
              </a:r>
              <a:r>
                <a:rPr lang="es-ES" sz="2000" dirty="0"/>
                <a:t> </a:t>
              </a:r>
              <a:r>
                <a:rPr lang="es-ES" sz="2000" dirty="0" err="1"/>
                <a:t>into</a:t>
              </a:r>
              <a:r>
                <a:rPr lang="es-ES" sz="2000" dirty="0"/>
                <a:t> </a:t>
              </a:r>
              <a:r>
                <a:rPr lang="es-ES" sz="2000" dirty="0" err="1"/>
                <a:t>termination</a:t>
              </a:r>
              <a:r>
                <a:rPr lang="es-ES" sz="2000" dirty="0"/>
                <a:t> </a:t>
              </a:r>
              <a:r>
                <a:rPr lang="es-ES" sz="2000" dirty="0" err="1"/>
                <a:t>rates</a:t>
              </a:r>
              <a:r>
                <a:rPr lang="es-ES" sz="2000" dirty="0"/>
                <a:t> (</a:t>
              </a:r>
              <a:r>
                <a:rPr lang="es-ES" sz="2000" dirty="0" err="1"/>
                <a:t>Peru</a:t>
              </a:r>
              <a:r>
                <a:rPr lang="es-ES" sz="2000" dirty="0"/>
                <a:t>), </a:t>
              </a:r>
              <a:r>
                <a:rPr lang="es-ES" sz="2000" dirty="0" err="1"/>
                <a:t>taxes</a:t>
              </a:r>
              <a:r>
                <a:rPr lang="es-ES" sz="2000" dirty="0"/>
                <a:t> (</a:t>
              </a:r>
              <a:r>
                <a:rPr lang="es-ES" sz="2000" dirty="0" err="1"/>
                <a:t>Brazil</a:t>
              </a:r>
              <a:r>
                <a:rPr lang="es-ES" sz="2000" dirty="0"/>
                <a:t>) and </a:t>
              </a:r>
              <a:r>
                <a:rPr lang="es-ES" sz="2000" dirty="0" err="1"/>
                <a:t>number</a:t>
              </a:r>
              <a:r>
                <a:rPr lang="es-ES" sz="2000" dirty="0"/>
                <a:t> </a:t>
              </a:r>
              <a:r>
                <a:rPr lang="es-ES" sz="2000" dirty="0" err="1"/>
                <a:t>portability</a:t>
              </a:r>
              <a:r>
                <a:rPr lang="es-ES" sz="2000" dirty="0"/>
                <a:t> (</a:t>
              </a:r>
              <a:r>
                <a:rPr lang="es-ES" sz="2000" dirty="0" err="1"/>
                <a:t>Mexico</a:t>
              </a:r>
              <a:r>
                <a:rPr lang="es-ES" sz="2000" dirty="0"/>
                <a:t>).</a:t>
              </a:r>
            </a:p>
          </p:txBody>
        </p:sp>
        <p:sp>
          <p:nvSpPr>
            <p:cNvPr id="8200" name="AutoShape 16"/>
            <p:cNvSpPr>
              <a:spLocks noChangeArrowheads="1"/>
            </p:cNvSpPr>
            <p:nvPr/>
          </p:nvSpPr>
          <p:spPr bwMode="auto">
            <a:xfrm>
              <a:off x="1214439" y="5429250"/>
              <a:ext cx="2428868" cy="1079500"/>
            </a:xfrm>
            <a:prstGeom prst="rightArrow">
              <a:avLst>
                <a:gd name="adj1" fmla="val 50000"/>
                <a:gd name="adj2" fmla="val 65041"/>
              </a:avLst>
            </a:prstGeom>
            <a:solidFill>
              <a:schemeClr val="accent1"/>
            </a:solidFill>
            <a:ln w="9525">
              <a:solidFill>
                <a:schemeClr val="tx1"/>
              </a:solidFill>
              <a:miter lim="800000"/>
              <a:headEnd/>
              <a:tailEnd/>
            </a:ln>
          </p:spPr>
          <p:txBody>
            <a:bodyPr wrap="none" anchor="ctr"/>
            <a:lstStyle/>
            <a:p>
              <a:endParaRPr lang="en-US"/>
            </a:p>
          </p:txBody>
        </p:sp>
        <p:sp>
          <p:nvSpPr>
            <p:cNvPr id="8201" name="Rectangle 17"/>
            <p:cNvSpPr>
              <a:spLocks noChangeArrowheads="1"/>
            </p:cNvSpPr>
            <p:nvPr/>
          </p:nvSpPr>
          <p:spPr bwMode="auto">
            <a:xfrm>
              <a:off x="1500166" y="5786454"/>
              <a:ext cx="1495216" cy="287337"/>
            </a:xfrm>
            <a:prstGeom prst="rect">
              <a:avLst/>
            </a:prstGeom>
            <a:noFill/>
            <a:ln w="9525">
              <a:noFill/>
              <a:miter lim="800000"/>
              <a:headEnd/>
              <a:tailEnd/>
            </a:ln>
          </p:spPr>
          <p:txBody>
            <a:bodyPr wrap="none" anchor="ctr"/>
            <a:lstStyle/>
            <a:p>
              <a:pPr algn="ctr"/>
              <a:r>
                <a:rPr lang="en-US" sz="2000">
                  <a:solidFill>
                    <a:schemeClr val="bg1"/>
                  </a:solidFill>
                </a:rPr>
                <a:t>What happened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noGrp="1"/>
          </p:cNvGraphicFramePr>
          <p:nvPr/>
        </p:nvGraphicFramePr>
        <p:xfrm>
          <a:off x="280987" y="1142984"/>
          <a:ext cx="8582025" cy="5205428"/>
        </p:xfrm>
        <a:graphic>
          <a:graphicData uri="http://schemas.openxmlformats.org/drawingml/2006/chart">
            <c:chart xmlns:c="http://schemas.openxmlformats.org/drawingml/2006/chart" xmlns:r="http://schemas.openxmlformats.org/officeDocument/2006/relationships" r:id="rId3"/>
          </a:graphicData>
        </a:graphic>
      </p:graphicFrame>
      <p:sp>
        <p:nvSpPr>
          <p:cNvPr id="9218" name="1 Título"/>
          <p:cNvSpPr>
            <a:spLocks noGrp="1"/>
          </p:cNvSpPr>
          <p:nvPr>
            <p:ph type="title"/>
          </p:nvPr>
        </p:nvSpPr>
        <p:spPr/>
        <p:txBody>
          <a:bodyPr/>
          <a:lstStyle/>
          <a:p>
            <a:pPr algn="l"/>
            <a:r>
              <a:rPr lang="es-PE" sz="2800" i="1" dirty="0" err="1" smtClean="0"/>
              <a:t>Brazil</a:t>
            </a:r>
            <a:r>
              <a:rPr lang="es-PE" sz="2800" i="1" dirty="0" smtClean="0"/>
              <a:t>, </a:t>
            </a:r>
            <a:r>
              <a:rPr lang="es-PE" sz="2800" i="1" dirty="0" err="1" smtClean="0"/>
              <a:t>we</a:t>
            </a:r>
            <a:r>
              <a:rPr lang="es-PE" sz="2800" i="1" dirty="0" smtClean="0"/>
              <a:t> </a:t>
            </a:r>
            <a:r>
              <a:rPr lang="es-PE" sz="2800" i="1" dirty="0" err="1" smtClean="0"/>
              <a:t>have</a:t>
            </a:r>
            <a:r>
              <a:rPr lang="es-PE" sz="2800" i="1" dirty="0" smtClean="0"/>
              <a:t> a </a:t>
            </a:r>
            <a:r>
              <a:rPr lang="es-PE" sz="2800" i="1" dirty="0" err="1" smtClean="0"/>
              <a:t>problem</a:t>
            </a:r>
            <a:endParaRPr lang="es-PE" sz="2800" i="1" dirty="0" smtClean="0"/>
          </a:p>
        </p:txBody>
      </p:sp>
      <p:sp>
        <p:nvSpPr>
          <p:cNvPr id="9221" name="1 Título"/>
          <p:cNvSpPr>
            <a:spLocks/>
          </p:cNvSpPr>
          <p:nvPr/>
        </p:nvSpPr>
        <p:spPr bwMode="auto">
          <a:xfrm>
            <a:off x="6000760" y="5857892"/>
            <a:ext cx="2863850" cy="431800"/>
          </a:xfrm>
          <a:prstGeom prst="rect">
            <a:avLst/>
          </a:prstGeom>
          <a:noFill/>
          <a:ln w="9525">
            <a:noFill/>
            <a:miter lim="800000"/>
            <a:headEnd/>
            <a:tailEnd/>
          </a:ln>
        </p:spPr>
        <p:txBody>
          <a:bodyPr anchor="ctr"/>
          <a:lstStyle/>
          <a:p>
            <a:pPr algn="r" eaLnBrk="0" hangingPunct="0"/>
            <a:r>
              <a:rPr lang="es-PE" sz="1200" b="1" dirty="0" err="1">
                <a:solidFill>
                  <a:schemeClr val="tx2"/>
                </a:solidFill>
              </a:rPr>
              <a:t>Sources</a:t>
            </a:r>
            <a:r>
              <a:rPr lang="es-PE" sz="1200" b="1" dirty="0">
                <a:solidFill>
                  <a:schemeClr val="tx2"/>
                </a:solidFill>
              </a:rPr>
              <a:t>: DIRSI, </a:t>
            </a:r>
            <a:r>
              <a:rPr lang="es-PE" sz="1200" b="1" dirty="0" err="1">
                <a:solidFill>
                  <a:schemeClr val="tx2"/>
                </a:solidFill>
              </a:rPr>
              <a:t>Lirneasia</a:t>
            </a:r>
            <a:r>
              <a:rPr lang="es-PE" sz="1200" b="1" dirty="0">
                <a:solidFill>
                  <a:schemeClr val="tx2"/>
                </a:solidFill>
              </a:rPr>
              <a:t>, OECD</a:t>
            </a:r>
            <a:endParaRPr lang="es-PE" b="1" dirty="0">
              <a:solidFill>
                <a:schemeClr val="tx2"/>
              </a:solidFill>
            </a:endParaRPr>
          </a:p>
        </p:txBody>
      </p:sp>
      <p:sp>
        <p:nvSpPr>
          <p:cNvPr id="9220" name="1 Título"/>
          <p:cNvSpPr>
            <a:spLocks/>
          </p:cNvSpPr>
          <p:nvPr/>
        </p:nvSpPr>
        <p:spPr bwMode="auto">
          <a:xfrm>
            <a:off x="1743075" y="1357298"/>
            <a:ext cx="7400925" cy="431800"/>
          </a:xfrm>
          <a:prstGeom prst="rect">
            <a:avLst/>
          </a:prstGeom>
          <a:noFill/>
          <a:ln w="9525">
            <a:noFill/>
            <a:miter lim="800000"/>
            <a:headEnd/>
            <a:tailEnd/>
          </a:ln>
        </p:spPr>
        <p:txBody>
          <a:bodyPr anchor="ctr"/>
          <a:lstStyle/>
          <a:p>
            <a:pPr algn="ctr" eaLnBrk="0" hangingPunct="0"/>
            <a:r>
              <a:rPr lang="es-PE" sz="1400" b="1" dirty="0" err="1"/>
              <a:t>Monthly</a:t>
            </a:r>
            <a:r>
              <a:rPr lang="es-PE" sz="1400" b="1" dirty="0"/>
              <a:t> </a:t>
            </a:r>
            <a:r>
              <a:rPr lang="es-PE" sz="1400" b="1" dirty="0" err="1"/>
              <a:t>cost</a:t>
            </a:r>
            <a:r>
              <a:rPr lang="es-PE" sz="1400" b="1" dirty="0"/>
              <a:t> of OECD </a:t>
            </a:r>
            <a:r>
              <a:rPr lang="es-PE" sz="1400" b="1" dirty="0" err="1"/>
              <a:t>low</a:t>
            </a:r>
            <a:r>
              <a:rPr lang="es-PE" sz="1400" b="1" dirty="0"/>
              <a:t> </a:t>
            </a:r>
            <a:r>
              <a:rPr lang="es-PE" sz="1400" b="1" dirty="0" err="1" smtClean="0"/>
              <a:t>volume</a:t>
            </a:r>
            <a:r>
              <a:rPr lang="es-PE" sz="1400" b="1" dirty="0" smtClean="0"/>
              <a:t> </a:t>
            </a:r>
            <a:r>
              <a:rPr lang="es-PE" sz="1400" b="1" dirty="0" err="1"/>
              <a:t>prepaid</a:t>
            </a:r>
            <a:r>
              <a:rPr lang="es-PE" sz="1400" b="1" dirty="0"/>
              <a:t> </a:t>
            </a:r>
            <a:r>
              <a:rPr lang="es-PE" sz="1400" b="1" dirty="0" err="1"/>
              <a:t>mobile</a:t>
            </a:r>
            <a:r>
              <a:rPr lang="es-PE" sz="1400" b="1" dirty="0"/>
              <a:t> </a:t>
            </a:r>
            <a:r>
              <a:rPr lang="es-PE" sz="1400" b="1" dirty="0" err="1"/>
              <a:t>basket</a:t>
            </a:r>
            <a:r>
              <a:rPr lang="es-PE" sz="1400" b="1" dirty="0"/>
              <a:t> (USD, </a:t>
            </a:r>
            <a:r>
              <a:rPr lang="es-PE" sz="1400" b="1" dirty="0" smtClean="0"/>
              <a:t>2Q 2009</a:t>
            </a:r>
            <a:r>
              <a:rPr lang="es-PE" sz="1400" b="1" dirty="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Picture 6"/>
          <p:cNvPicPr>
            <a:picLocks noChangeAspect="1" noChangeArrowheads="1"/>
          </p:cNvPicPr>
          <p:nvPr/>
        </p:nvPicPr>
        <p:blipFill>
          <a:blip r:embed="rId3"/>
          <a:srcRect/>
          <a:stretch>
            <a:fillRect/>
          </a:stretch>
        </p:blipFill>
        <p:spPr bwMode="auto">
          <a:xfrm>
            <a:off x="273050" y="1142984"/>
            <a:ext cx="8596313" cy="5216540"/>
          </a:xfrm>
          <a:prstGeom prst="rect">
            <a:avLst/>
          </a:prstGeom>
          <a:noFill/>
          <a:ln w="9525">
            <a:noFill/>
            <a:miter lim="800000"/>
            <a:headEnd/>
            <a:tailEnd/>
          </a:ln>
          <a:effectLst/>
        </p:spPr>
      </p:pic>
      <p:sp>
        <p:nvSpPr>
          <p:cNvPr id="10242" name="1 Título"/>
          <p:cNvSpPr>
            <a:spLocks noGrp="1"/>
          </p:cNvSpPr>
          <p:nvPr>
            <p:ph type="title" idx="4294967295"/>
          </p:nvPr>
        </p:nvSpPr>
        <p:spPr/>
        <p:txBody>
          <a:bodyPr/>
          <a:lstStyle/>
          <a:p>
            <a:pPr algn="l"/>
            <a:r>
              <a:rPr lang="es-PE" sz="2800" i="1" smtClean="0"/>
              <a:t>But wait, it gets worse </a:t>
            </a:r>
          </a:p>
        </p:txBody>
      </p:sp>
      <p:sp>
        <p:nvSpPr>
          <p:cNvPr id="10243" name="1 Título"/>
          <p:cNvSpPr>
            <a:spLocks/>
          </p:cNvSpPr>
          <p:nvPr/>
        </p:nvSpPr>
        <p:spPr bwMode="auto">
          <a:xfrm>
            <a:off x="1743075" y="1357298"/>
            <a:ext cx="7400925" cy="431800"/>
          </a:xfrm>
          <a:prstGeom prst="rect">
            <a:avLst/>
          </a:prstGeom>
          <a:noFill/>
          <a:ln w="9525">
            <a:noFill/>
            <a:miter lim="800000"/>
            <a:headEnd/>
            <a:tailEnd/>
          </a:ln>
        </p:spPr>
        <p:txBody>
          <a:bodyPr anchor="ctr"/>
          <a:lstStyle/>
          <a:p>
            <a:pPr algn="ctr" eaLnBrk="0" hangingPunct="0"/>
            <a:r>
              <a:rPr lang="es-PE" sz="1400" b="1" dirty="0" err="1"/>
              <a:t>Monthly</a:t>
            </a:r>
            <a:r>
              <a:rPr lang="es-PE" sz="1400" b="1" dirty="0"/>
              <a:t> </a:t>
            </a:r>
            <a:r>
              <a:rPr lang="es-PE" sz="1400" b="1" dirty="0" err="1"/>
              <a:t>cost</a:t>
            </a:r>
            <a:r>
              <a:rPr lang="es-PE" sz="1400" b="1" dirty="0"/>
              <a:t> of OECD </a:t>
            </a:r>
            <a:r>
              <a:rPr lang="es-PE" sz="1400" b="1" dirty="0" err="1"/>
              <a:t>low</a:t>
            </a:r>
            <a:r>
              <a:rPr lang="es-PE" sz="1400" b="1" dirty="0"/>
              <a:t> </a:t>
            </a:r>
            <a:r>
              <a:rPr lang="es-PE" sz="1400" b="1" dirty="0" err="1"/>
              <a:t>volume</a:t>
            </a:r>
            <a:r>
              <a:rPr lang="es-PE" sz="1400" b="1" dirty="0"/>
              <a:t>, </a:t>
            </a:r>
            <a:r>
              <a:rPr lang="es-PE" sz="1400" b="1" dirty="0" err="1"/>
              <a:t>prepaid</a:t>
            </a:r>
            <a:r>
              <a:rPr lang="es-PE" sz="1400" b="1" dirty="0"/>
              <a:t> </a:t>
            </a:r>
            <a:r>
              <a:rPr lang="es-PE" sz="1400" b="1" dirty="0" err="1"/>
              <a:t>mobile</a:t>
            </a:r>
            <a:r>
              <a:rPr lang="es-PE" sz="1400" b="1" dirty="0"/>
              <a:t> </a:t>
            </a:r>
            <a:r>
              <a:rPr lang="es-PE" sz="1400" b="1" dirty="0" err="1"/>
              <a:t>basket</a:t>
            </a:r>
            <a:r>
              <a:rPr lang="es-PE" sz="1400" b="1" dirty="0"/>
              <a:t> (USD PPP, </a:t>
            </a:r>
            <a:r>
              <a:rPr lang="es-PE" sz="1400" b="1" dirty="0" smtClean="0"/>
              <a:t>2Q 2009</a:t>
            </a:r>
            <a:r>
              <a:rPr lang="es-PE" sz="1400" b="1" dirty="0"/>
              <a:t>)</a:t>
            </a:r>
          </a:p>
        </p:txBody>
      </p:sp>
      <p:sp>
        <p:nvSpPr>
          <p:cNvPr id="10244" name="1 Título"/>
          <p:cNvSpPr>
            <a:spLocks/>
          </p:cNvSpPr>
          <p:nvPr/>
        </p:nvSpPr>
        <p:spPr bwMode="auto">
          <a:xfrm>
            <a:off x="6084888" y="6165850"/>
            <a:ext cx="2863850" cy="431800"/>
          </a:xfrm>
          <a:prstGeom prst="rect">
            <a:avLst/>
          </a:prstGeom>
          <a:noFill/>
          <a:ln w="9525">
            <a:noFill/>
            <a:miter lim="800000"/>
            <a:headEnd/>
            <a:tailEnd/>
          </a:ln>
        </p:spPr>
        <p:txBody>
          <a:bodyPr anchor="ctr"/>
          <a:lstStyle/>
          <a:p>
            <a:pPr algn="r" eaLnBrk="0" hangingPunct="0"/>
            <a:r>
              <a:rPr lang="es-PE" sz="1200" b="1">
                <a:solidFill>
                  <a:schemeClr val="tx2"/>
                </a:solidFill>
              </a:rPr>
              <a:t>Sources: DIRSI, Lirneasia, OECD</a:t>
            </a:r>
            <a:endParaRPr lang="es-PE" b="1">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idx="4294967295"/>
          </p:nvPr>
        </p:nvSpPr>
        <p:spPr/>
        <p:txBody>
          <a:bodyPr/>
          <a:lstStyle/>
          <a:p>
            <a:pPr algn="l"/>
            <a:r>
              <a:rPr lang="es-PE" sz="2800" i="1" dirty="0" smtClean="0"/>
              <a:t>And </a:t>
            </a:r>
            <a:r>
              <a:rPr lang="es-PE" sz="2800" i="1" dirty="0" err="1" smtClean="0"/>
              <a:t>it’s</a:t>
            </a:r>
            <a:r>
              <a:rPr lang="es-PE" sz="2800" i="1" dirty="0" smtClean="0"/>
              <a:t> </a:t>
            </a:r>
            <a:r>
              <a:rPr lang="es-PE" sz="2800" i="1" dirty="0" err="1" smtClean="0"/>
              <a:t>not</a:t>
            </a:r>
            <a:r>
              <a:rPr lang="es-PE" sz="2800" i="1" dirty="0" smtClean="0"/>
              <a:t> </a:t>
            </a:r>
            <a:r>
              <a:rPr lang="es-PE" sz="2800" i="1" dirty="0" err="1" smtClean="0"/>
              <a:t>about</a:t>
            </a:r>
            <a:r>
              <a:rPr lang="es-PE" sz="2800" i="1" dirty="0" smtClean="0"/>
              <a:t> a </a:t>
            </a:r>
            <a:r>
              <a:rPr lang="es-PE" sz="2800" i="1" dirty="0" err="1" smtClean="0"/>
              <a:t>poverty</a:t>
            </a:r>
            <a:r>
              <a:rPr lang="es-PE" sz="2800" i="1" dirty="0" smtClean="0"/>
              <a:t> </a:t>
            </a:r>
            <a:r>
              <a:rPr lang="es-PE" sz="2800" i="1" dirty="0" err="1" smtClean="0"/>
              <a:t>penalty</a:t>
            </a:r>
            <a:r>
              <a:rPr lang="es-PE" sz="2800" i="1" dirty="0" smtClean="0"/>
              <a:t> </a:t>
            </a:r>
            <a:r>
              <a:rPr lang="es-PE" sz="2800" i="1" dirty="0" err="1" smtClean="0"/>
              <a:t>for</a:t>
            </a:r>
            <a:r>
              <a:rPr lang="es-PE" sz="2800" i="1" dirty="0" smtClean="0"/>
              <a:t> </a:t>
            </a:r>
            <a:r>
              <a:rPr lang="es-PE" sz="2800" i="1" dirty="0" err="1" smtClean="0"/>
              <a:t>prepaid</a:t>
            </a:r>
            <a:endParaRPr lang="es-PE" sz="2800" i="1" dirty="0" smtClean="0"/>
          </a:p>
        </p:txBody>
      </p:sp>
      <p:sp>
        <p:nvSpPr>
          <p:cNvPr id="11267" name="1 Título"/>
          <p:cNvSpPr>
            <a:spLocks/>
          </p:cNvSpPr>
          <p:nvPr/>
        </p:nvSpPr>
        <p:spPr bwMode="auto">
          <a:xfrm>
            <a:off x="1403350" y="1484313"/>
            <a:ext cx="7400925" cy="431800"/>
          </a:xfrm>
          <a:prstGeom prst="rect">
            <a:avLst/>
          </a:prstGeom>
          <a:noFill/>
          <a:ln w="9525">
            <a:noFill/>
            <a:miter lim="800000"/>
            <a:headEnd/>
            <a:tailEnd/>
          </a:ln>
        </p:spPr>
        <p:txBody>
          <a:bodyPr anchor="ctr"/>
          <a:lstStyle/>
          <a:p>
            <a:pPr algn="ctr" eaLnBrk="0" hangingPunct="0"/>
            <a:r>
              <a:rPr lang="es-PE" sz="1400" b="1" dirty="0" err="1"/>
              <a:t>Monthly</a:t>
            </a:r>
            <a:r>
              <a:rPr lang="es-PE" sz="1400" b="1" dirty="0"/>
              <a:t> </a:t>
            </a:r>
            <a:r>
              <a:rPr lang="es-PE" sz="1400" b="1" dirty="0" err="1"/>
              <a:t>cost</a:t>
            </a:r>
            <a:r>
              <a:rPr lang="es-PE" sz="1400" b="1" dirty="0"/>
              <a:t> of OECD </a:t>
            </a:r>
            <a:r>
              <a:rPr lang="es-PE" sz="1400" b="1" dirty="0" err="1"/>
              <a:t>low</a:t>
            </a:r>
            <a:r>
              <a:rPr lang="es-PE" sz="1400" b="1" dirty="0"/>
              <a:t> </a:t>
            </a:r>
            <a:r>
              <a:rPr lang="es-PE" sz="1400" b="1" dirty="0" err="1"/>
              <a:t>volume</a:t>
            </a:r>
            <a:r>
              <a:rPr lang="es-PE" sz="1400" b="1" dirty="0"/>
              <a:t>, </a:t>
            </a:r>
            <a:r>
              <a:rPr lang="es-PE" sz="1400" b="1" dirty="0" err="1"/>
              <a:t>prepaid</a:t>
            </a:r>
            <a:r>
              <a:rPr lang="es-PE" sz="1400" b="1" dirty="0"/>
              <a:t> vs. </a:t>
            </a:r>
            <a:r>
              <a:rPr lang="es-PE" sz="1400" b="1" dirty="0" err="1"/>
              <a:t>postpaid</a:t>
            </a:r>
            <a:r>
              <a:rPr lang="es-PE" sz="1400" b="1" dirty="0"/>
              <a:t> </a:t>
            </a:r>
            <a:r>
              <a:rPr lang="es-PE" sz="1400" b="1" dirty="0" err="1"/>
              <a:t>mobile</a:t>
            </a:r>
            <a:r>
              <a:rPr lang="es-PE" sz="1400" b="1" dirty="0"/>
              <a:t> </a:t>
            </a:r>
            <a:r>
              <a:rPr lang="es-PE" sz="1400" b="1" dirty="0" err="1"/>
              <a:t>basket</a:t>
            </a:r>
            <a:r>
              <a:rPr lang="es-PE" sz="1400" b="1" dirty="0"/>
              <a:t> (USD 2009)</a:t>
            </a:r>
          </a:p>
        </p:txBody>
      </p:sp>
      <p:pic>
        <p:nvPicPr>
          <p:cNvPr id="11268" name="Picture 9"/>
          <p:cNvPicPr>
            <a:picLocks noChangeAspect="1" noChangeArrowheads="1"/>
          </p:cNvPicPr>
          <p:nvPr/>
        </p:nvPicPr>
        <p:blipFill>
          <a:blip r:embed="rId3"/>
          <a:srcRect/>
          <a:stretch>
            <a:fillRect/>
          </a:stretch>
        </p:blipFill>
        <p:spPr bwMode="auto">
          <a:xfrm>
            <a:off x="250825" y="2060575"/>
            <a:ext cx="8674100" cy="4381500"/>
          </a:xfrm>
          <a:prstGeom prst="rect">
            <a:avLst/>
          </a:prstGeom>
          <a:noFill/>
          <a:ln w="9525">
            <a:noFill/>
            <a:miter lim="800000"/>
            <a:headEnd/>
            <a:tailEnd/>
          </a:ln>
        </p:spPr>
      </p:pic>
      <p:sp>
        <p:nvSpPr>
          <p:cNvPr id="11269" name="1 Título"/>
          <p:cNvSpPr>
            <a:spLocks/>
          </p:cNvSpPr>
          <p:nvPr/>
        </p:nvSpPr>
        <p:spPr bwMode="auto">
          <a:xfrm>
            <a:off x="7596188" y="5949950"/>
            <a:ext cx="1547812" cy="431800"/>
          </a:xfrm>
          <a:prstGeom prst="rect">
            <a:avLst/>
          </a:prstGeom>
          <a:noFill/>
          <a:ln w="9525">
            <a:noFill/>
            <a:miter lim="800000"/>
            <a:headEnd/>
            <a:tailEnd/>
          </a:ln>
        </p:spPr>
        <p:txBody>
          <a:bodyPr anchor="ctr"/>
          <a:lstStyle/>
          <a:p>
            <a:pPr algn="r" eaLnBrk="0" hangingPunct="0"/>
            <a:r>
              <a:rPr lang="es-PE" sz="1200" b="1">
                <a:solidFill>
                  <a:schemeClr val="tx2"/>
                </a:solidFill>
              </a:rPr>
              <a:t>Source: DIRSI</a:t>
            </a:r>
            <a:endParaRPr lang="es-PE" b="1">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5" name="Picture 7"/>
          <p:cNvPicPr>
            <a:picLocks noChangeAspect="1" noChangeArrowheads="1"/>
          </p:cNvPicPr>
          <p:nvPr/>
        </p:nvPicPr>
        <p:blipFill>
          <a:blip r:embed="rId3"/>
          <a:srcRect/>
          <a:stretch>
            <a:fillRect/>
          </a:stretch>
        </p:blipFill>
        <p:spPr bwMode="auto">
          <a:xfrm>
            <a:off x="273050" y="1357298"/>
            <a:ext cx="8596313" cy="5002226"/>
          </a:xfrm>
          <a:prstGeom prst="rect">
            <a:avLst/>
          </a:prstGeom>
          <a:noFill/>
          <a:ln w="9525">
            <a:noFill/>
            <a:miter lim="800000"/>
            <a:headEnd/>
            <a:tailEnd/>
          </a:ln>
          <a:effectLst/>
        </p:spPr>
      </p:pic>
      <p:sp>
        <p:nvSpPr>
          <p:cNvPr id="12290" name="1 Título"/>
          <p:cNvSpPr>
            <a:spLocks noGrp="1"/>
          </p:cNvSpPr>
          <p:nvPr>
            <p:ph type="title" idx="4294967295"/>
          </p:nvPr>
        </p:nvSpPr>
        <p:spPr/>
        <p:txBody>
          <a:bodyPr/>
          <a:lstStyle/>
          <a:p>
            <a:pPr algn="l"/>
            <a:r>
              <a:rPr lang="es-PE" sz="2800" i="1" dirty="0" err="1" smtClean="0"/>
              <a:t>But</a:t>
            </a:r>
            <a:r>
              <a:rPr lang="es-PE" sz="2800" i="1" dirty="0" smtClean="0"/>
              <a:t> </a:t>
            </a:r>
            <a:r>
              <a:rPr lang="es-PE" sz="2800" i="1" dirty="0" err="1" smtClean="0"/>
              <a:t>what</a:t>
            </a:r>
            <a:r>
              <a:rPr lang="es-PE" sz="2800" i="1" dirty="0" smtClean="0"/>
              <a:t> </a:t>
            </a:r>
            <a:r>
              <a:rPr lang="es-PE" sz="2800" i="1" dirty="0" err="1" smtClean="0"/>
              <a:t>about</a:t>
            </a:r>
            <a:r>
              <a:rPr lang="es-PE" sz="2800" i="1" dirty="0" smtClean="0"/>
              <a:t> </a:t>
            </a:r>
            <a:r>
              <a:rPr lang="es-PE" sz="2800" i="1" dirty="0" err="1" smtClean="0"/>
              <a:t>affordability</a:t>
            </a:r>
            <a:r>
              <a:rPr lang="es-PE" sz="2800" i="1" dirty="0" smtClean="0"/>
              <a:t>?</a:t>
            </a:r>
            <a:endParaRPr lang="es-PE" sz="2800" i="1" dirty="0" smtClean="0"/>
          </a:p>
        </p:txBody>
      </p:sp>
      <p:sp>
        <p:nvSpPr>
          <p:cNvPr id="12291" name="1 Título"/>
          <p:cNvSpPr>
            <a:spLocks/>
          </p:cNvSpPr>
          <p:nvPr/>
        </p:nvSpPr>
        <p:spPr bwMode="auto">
          <a:xfrm>
            <a:off x="1000125" y="1571625"/>
            <a:ext cx="7400925" cy="431800"/>
          </a:xfrm>
          <a:prstGeom prst="rect">
            <a:avLst/>
          </a:prstGeom>
          <a:noFill/>
          <a:ln w="9525">
            <a:noFill/>
            <a:miter lim="800000"/>
            <a:headEnd/>
            <a:tailEnd/>
          </a:ln>
        </p:spPr>
        <p:txBody>
          <a:bodyPr anchor="ctr"/>
          <a:lstStyle/>
          <a:p>
            <a:pPr algn="ctr" eaLnBrk="0" hangingPunct="0"/>
            <a:r>
              <a:rPr lang="es-PE" sz="1400" b="1" dirty="0" err="1"/>
              <a:t>Monthly</a:t>
            </a:r>
            <a:r>
              <a:rPr lang="es-PE" sz="1400" b="1" dirty="0"/>
              <a:t> </a:t>
            </a:r>
            <a:r>
              <a:rPr lang="es-PE" sz="1400" b="1" dirty="0" err="1"/>
              <a:t>cost</a:t>
            </a:r>
            <a:r>
              <a:rPr lang="es-PE" sz="1400" b="1" dirty="0"/>
              <a:t> of OECD </a:t>
            </a:r>
            <a:r>
              <a:rPr lang="es-PE" sz="1400" b="1" dirty="0" err="1"/>
              <a:t>low</a:t>
            </a:r>
            <a:r>
              <a:rPr lang="es-PE" sz="1400" b="1" dirty="0"/>
              <a:t> </a:t>
            </a:r>
            <a:r>
              <a:rPr lang="es-PE" sz="1400" b="1" dirty="0" err="1"/>
              <a:t>volume</a:t>
            </a:r>
            <a:r>
              <a:rPr lang="es-PE" sz="1400" b="1" dirty="0"/>
              <a:t>, </a:t>
            </a:r>
            <a:r>
              <a:rPr lang="es-PE" sz="1400" b="1" dirty="0" err="1"/>
              <a:t>prepaid</a:t>
            </a:r>
            <a:r>
              <a:rPr lang="es-PE" sz="1400" b="1" dirty="0"/>
              <a:t> </a:t>
            </a:r>
            <a:r>
              <a:rPr lang="es-PE" sz="1400" b="1" dirty="0" err="1"/>
              <a:t>mobile</a:t>
            </a:r>
            <a:r>
              <a:rPr lang="es-PE" sz="1400" b="1" dirty="0"/>
              <a:t> </a:t>
            </a:r>
            <a:r>
              <a:rPr lang="es-PE" sz="1400" b="1" dirty="0" err="1"/>
              <a:t>basket</a:t>
            </a:r>
            <a:r>
              <a:rPr lang="es-PE" sz="1400" b="1" dirty="0"/>
              <a:t> </a:t>
            </a:r>
          </a:p>
          <a:p>
            <a:pPr algn="ctr" eaLnBrk="0" hangingPunct="0"/>
            <a:r>
              <a:rPr lang="es-PE" sz="1400" b="1" dirty="0"/>
              <a:t>as % of GDP per </a:t>
            </a:r>
            <a:r>
              <a:rPr lang="es-PE" sz="1400" b="1" dirty="0" err="1"/>
              <a:t>capita</a:t>
            </a:r>
            <a:r>
              <a:rPr lang="es-PE" sz="1400" b="1" dirty="0"/>
              <a:t> (USD 2009)</a:t>
            </a:r>
          </a:p>
        </p:txBody>
      </p:sp>
      <p:sp>
        <p:nvSpPr>
          <p:cNvPr id="12292" name="1 Título"/>
          <p:cNvSpPr>
            <a:spLocks/>
          </p:cNvSpPr>
          <p:nvPr/>
        </p:nvSpPr>
        <p:spPr bwMode="auto">
          <a:xfrm>
            <a:off x="6084888" y="6165850"/>
            <a:ext cx="2863850" cy="431800"/>
          </a:xfrm>
          <a:prstGeom prst="rect">
            <a:avLst/>
          </a:prstGeom>
          <a:noFill/>
          <a:ln w="9525">
            <a:noFill/>
            <a:miter lim="800000"/>
            <a:headEnd/>
            <a:tailEnd/>
          </a:ln>
        </p:spPr>
        <p:txBody>
          <a:bodyPr anchor="ctr"/>
          <a:lstStyle/>
          <a:p>
            <a:pPr algn="r" eaLnBrk="0" hangingPunct="0"/>
            <a:r>
              <a:rPr lang="es-PE" sz="1200" b="1">
                <a:solidFill>
                  <a:schemeClr val="tx2"/>
                </a:solidFill>
              </a:rPr>
              <a:t>Sources: DIRSI, Lirneasia, OECD</a:t>
            </a:r>
            <a:endParaRPr lang="es-PE" b="1">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idx="4294967295"/>
          </p:nvPr>
        </p:nvSpPr>
        <p:spPr/>
        <p:txBody>
          <a:bodyPr/>
          <a:lstStyle/>
          <a:p>
            <a:pPr algn="l"/>
            <a:r>
              <a:rPr lang="es-PE" sz="2800" i="1" smtClean="0"/>
              <a:t>Why I only use my mobile to receive calls…</a:t>
            </a:r>
          </a:p>
        </p:txBody>
      </p:sp>
      <p:sp>
        <p:nvSpPr>
          <p:cNvPr id="13315" name="1 Título"/>
          <p:cNvSpPr>
            <a:spLocks/>
          </p:cNvSpPr>
          <p:nvPr/>
        </p:nvSpPr>
        <p:spPr bwMode="auto">
          <a:xfrm>
            <a:off x="1357290" y="1285860"/>
            <a:ext cx="7400925" cy="431800"/>
          </a:xfrm>
          <a:prstGeom prst="rect">
            <a:avLst/>
          </a:prstGeom>
          <a:noFill/>
          <a:ln w="9525">
            <a:noFill/>
            <a:miter lim="800000"/>
            <a:headEnd/>
            <a:tailEnd/>
          </a:ln>
        </p:spPr>
        <p:txBody>
          <a:bodyPr anchor="ctr"/>
          <a:lstStyle/>
          <a:p>
            <a:pPr algn="ctr" eaLnBrk="0" hangingPunct="0"/>
            <a:r>
              <a:rPr lang="es-PE" sz="1400" b="1" dirty="0" err="1"/>
              <a:t>Monthly</a:t>
            </a:r>
            <a:r>
              <a:rPr lang="es-PE" sz="1400" b="1" dirty="0"/>
              <a:t> </a:t>
            </a:r>
            <a:r>
              <a:rPr lang="es-PE" sz="1400" b="1" dirty="0" err="1"/>
              <a:t>cost</a:t>
            </a:r>
            <a:r>
              <a:rPr lang="es-PE" sz="1400" b="1" dirty="0"/>
              <a:t> of OECD </a:t>
            </a:r>
            <a:r>
              <a:rPr lang="es-PE" sz="1400" b="1" dirty="0" err="1"/>
              <a:t>low</a:t>
            </a:r>
            <a:r>
              <a:rPr lang="es-PE" sz="1400" b="1" dirty="0"/>
              <a:t> </a:t>
            </a:r>
            <a:r>
              <a:rPr lang="es-PE" sz="1400" b="1" dirty="0" err="1"/>
              <a:t>volume</a:t>
            </a:r>
            <a:r>
              <a:rPr lang="es-PE" sz="1400" b="1" dirty="0"/>
              <a:t>, </a:t>
            </a:r>
            <a:r>
              <a:rPr lang="es-PE" sz="1400" b="1" dirty="0" err="1"/>
              <a:t>prepaid</a:t>
            </a:r>
            <a:r>
              <a:rPr lang="es-PE" sz="1400" b="1" dirty="0"/>
              <a:t> </a:t>
            </a:r>
            <a:r>
              <a:rPr lang="es-PE" sz="1400" b="1" dirty="0" err="1"/>
              <a:t>mobile</a:t>
            </a:r>
            <a:r>
              <a:rPr lang="es-PE" sz="1400" b="1" dirty="0"/>
              <a:t> </a:t>
            </a:r>
            <a:r>
              <a:rPr lang="es-PE" sz="1400" b="1" dirty="0" err="1"/>
              <a:t>basket</a:t>
            </a:r>
            <a:r>
              <a:rPr lang="es-PE" sz="1400" b="1" dirty="0"/>
              <a:t> as </a:t>
            </a:r>
            <a:endParaRPr lang="es-PE" sz="1400" b="1" dirty="0" smtClean="0"/>
          </a:p>
          <a:p>
            <a:pPr algn="ctr" eaLnBrk="0" hangingPunct="0"/>
            <a:r>
              <a:rPr lang="es-PE" sz="1400" b="1" dirty="0" smtClean="0"/>
              <a:t>% </a:t>
            </a:r>
            <a:r>
              <a:rPr lang="es-PE" sz="1400" b="1" dirty="0"/>
              <a:t>of GDP per </a:t>
            </a:r>
            <a:r>
              <a:rPr lang="es-PE" sz="1400" b="1" dirty="0" err="1"/>
              <a:t>capita</a:t>
            </a:r>
            <a:r>
              <a:rPr lang="es-PE" sz="1400" b="1" dirty="0"/>
              <a:t> and </a:t>
            </a:r>
            <a:r>
              <a:rPr lang="es-PE" sz="1400" b="1" dirty="0" err="1"/>
              <a:t>income</a:t>
            </a:r>
            <a:r>
              <a:rPr lang="es-PE" sz="1400" b="1" dirty="0"/>
              <a:t> of </a:t>
            </a:r>
            <a:r>
              <a:rPr lang="es-PE" sz="1400" b="1" dirty="0" err="1"/>
              <a:t>poorest</a:t>
            </a:r>
            <a:r>
              <a:rPr lang="es-PE" sz="1400" b="1" dirty="0"/>
              <a:t> 3</a:t>
            </a:r>
            <a:r>
              <a:rPr lang="es-PE" sz="1400" b="1" baseline="30000" dirty="0"/>
              <a:t>rd</a:t>
            </a:r>
            <a:r>
              <a:rPr lang="es-PE" sz="1400" b="1" dirty="0"/>
              <a:t> </a:t>
            </a:r>
            <a:r>
              <a:rPr lang="es-PE" sz="1400" b="1" dirty="0" err="1"/>
              <a:t>decil</a:t>
            </a:r>
            <a:r>
              <a:rPr lang="es-PE" sz="1400" b="1" dirty="0"/>
              <a:t> (USD 2009)</a:t>
            </a:r>
          </a:p>
        </p:txBody>
      </p:sp>
      <p:sp>
        <p:nvSpPr>
          <p:cNvPr id="13316" name="1 Título"/>
          <p:cNvSpPr>
            <a:spLocks/>
          </p:cNvSpPr>
          <p:nvPr/>
        </p:nvSpPr>
        <p:spPr bwMode="auto">
          <a:xfrm>
            <a:off x="6084888" y="6165850"/>
            <a:ext cx="2863850" cy="431800"/>
          </a:xfrm>
          <a:prstGeom prst="rect">
            <a:avLst/>
          </a:prstGeom>
          <a:noFill/>
          <a:ln w="9525">
            <a:noFill/>
            <a:miter lim="800000"/>
            <a:headEnd/>
            <a:tailEnd/>
          </a:ln>
        </p:spPr>
        <p:txBody>
          <a:bodyPr anchor="ctr"/>
          <a:lstStyle/>
          <a:p>
            <a:pPr algn="r" eaLnBrk="0" hangingPunct="0"/>
            <a:r>
              <a:rPr lang="es-PE" sz="1200" b="1">
                <a:solidFill>
                  <a:schemeClr val="tx2"/>
                </a:solidFill>
              </a:rPr>
              <a:t>Source: DIRSI</a:t>
            </a:r>
            <a:endParaRPr lang="es-PE" b="1">
              <a:solidFill>
                <a:schemeClr val="tx2"/>
              </a:solidFill>
            </a:endParaRPr>
          </a:p>
        </p:txBody>
      </p:sp>
      <p:pic>
        <p:nvPicPr>
          <p:cNvPr id="13319" name="Picture 7"/>
          <p:cNvPicPr>
            <a:picLocks noChangeAspect="1" noChangeArrowheads="1"/>
          </p:cNvPicPr>
          <p:nvPr/>
        </p:nvPicPr>
        <p:blipFill>
          <a:blip r:embed="rId3"/>
          <a:srcRect/>
          <a:stretch>
            <a:fillRect/>
          </a:stretch>
        </p:blipFill>
        <p:spPr bwMode="auto">
          <a:xfrm>
            <a:off x="273050" y="1285860"/>
            <a:ext cx="8596313" cy="4962540"/>
          </a:xfrm>
          <a:prstGeom prst="rect">
            <a:avLst/>
          </a:prstGeom>
          <a:noFill/>
          <a:ln w="9525">
            <a:noFill/>
            <a:miter lim="800000"/>
            <a:headEnd/>
            <a:tailEnd/>
          </a:ln>
          <a:effectLst/>
        </p:spPr>
      </p:pic>
      <p:cxnSp>
        <p:nvCxnSpPr>
          <p:cNvPr id="15" name="Straight Connector 14"/>
          <p:cNvCxnSpPr/>
          <p:nvPr/>
        </p:nvCxnSpPr>
        <p:spPr>
          <a:xfrm>
            <a:off x="1357290" y="4714884"/>
            <a:ext cx="707236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929454" y="3071810"/>
            <a:ext cx="178595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5% affordability threshold</a:t>
            </a:r>
            <a:endParaRPr lang="en-US" dirty="0"/>
          </a:p>
        </p:txBody>
      </p:sp>
      <p:cxnSp>
        <p:nvCxnSpPr>
          <p:cNvPr id="25" name="Straight Arrow Connector 24"/>
          <p:cNvCxnSpPr/>
          <p:nvPr/>
        </p:nvCxnSpPr>
        <p:spPr>
          <a:xfrm rot="5400000">
            <a:off x="7287438" y="4214024"/>
            <a:ext cx="1000132"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9" name="1 Título"/>
          <p:cNvSpPr>
            <a:spLocks/>
          </p:cNvSpPr>
          <p:nvPr/>
        </p:nvSpPr>
        <p:spPr bwMode="auto">
          <a:xfrm>
            <a:off x="1000125" y="1571625"/>
            <a:ext cx="7400925" cy="431800"/>
          </a:xfrm>
          <a:prstGeom prst="rect">
            <a:avLst/>
          </a:prstGeom>
          <a:noFill/>
          <a:ln w="9525">
            <a:noFill/>
            <a:miter lim="800000"/>
            <a:headEnd/>
            <a:tailEnd/>
          </a:ln>
        </p:spPr>
        <p:txBody>
          <a:bodyPr anchor="ctr"/>
          <a:lstStyle/>
          <a:p>
            <a:pPr algn="ctr" eaLnBrk="0" hangingPunct="0"/>
            <a:r>
              <a:rPr lang="es-PE" sz="1400" b="1" dirty="0" err="1"/>
              <a:t>Monthly</a:t>
            </a:r>
            <a:r>
              <a:rPr lang="es-PE" sz="1400" b="1" dirty="0"/>
              <a:t> </a:t>
            </a:r>
            <a:r>
              <a:rPr lang="es-PE" sz="1400" b="1" dirty="0" err="1"/>
              <a:t>cost</a:t>
            </a:r>
            <a:r>
              <a:rPr lang="es-PE" sz="1400" b="1" dirty="0"/>
              <a:t> of OECD </a:t>
            </a:r>
            <a:r>
              <a:rPr lang="es-PE" sz="1400" b="1" dirty="0" err="1"/>
              <a:t>low</a:t>
            </a:r>
            <a:r>
              <a:rPr lang="es-PE" sz="1400" b="1" dirty="0"/>
              <a:t> </a:t>
            </a:r>
            <a:r>
              <a:rPr lang="es-PE" sz="1400" b="1" dirty="0" err="1"/>
              <a:t>volume</a:t>
            </a:r>
            <a:r>
              <a:rPr lang="es-PE" sz="1400" b="1" dirty="0"/>
              <a:t>, </a:t>
            </a:r>
            <a:r>
              <a:rPr lang="es-PE" sz="1400" b="1" dirty="0" err="1"/>
              <a:t>prepaid</a:t>
            </a:r>
            <a:r>
              <a:rPr lang="es-PE" sz="1400" b="1" dirty="0"/>
              <a:t> </a:t>
            </a:r>
            <a:r>
              <a:rPr lang="es-PE" sz="1400" b="1" dirty="0" err="1"/>
              <a:t>mobile</a:t>
            </a:r>
            <a:r>
              <a:rPr lang="es-PE" sz="1400" b="1" dirty="0"/>
              <a:t> </a:t>
            </a:r>
            <a:r>
              <a:rPr lang="es-PE" sz="1400" b="1" dirty="0" err="1"/>
              <a:t>basket</a:t>
            </a:r>
            <a:r>
              <a:rPr lang="es-PE" sz="1400" b="1" dirty="0"/>
              <a:t> </a:t>
            </a:r>
          </a:p>
          <a:p>
            <a:pPr algn="ctr" eaLnBrk="0" hangingPunct="0"/>
            <a:r>
              <a:rPr lang="es-PE" sz="1400" b="1" dirty="0"/>
              <a:t>as % of GDP per </a:t>
            </a:r>
            <a:r>
              <a:rPr lang="es-PE" sz="1400" b="1" dirty="0" err="1" smtClean="0"/>
              <a:t>capita</a:t>
            </a:r>
            <a:r>
              <a:rPr lang="es-PE" sz="1400" b="1" dirty="0" smtClean="0"/>
              <a:t> and % 3rd </a:t>
            </a:r>
            <a:r>
              <a:rPr lang="es-PE" sz="1400" b="1" dirty="0" err="1" smtClean="0"/>
              <a:t>income</a:t>
            </a:r>
            <a:r>
              <a:rPr lang="es-PE" sz="1400" b="1" dirty="0" smtClean="0"/>
              <a:t> </a:t>
            </a:r>
            <a:r>
              <a:rPr lang="es-PE" sz="1400" b="1" dirty="0" err="1" smtClean="0"/>
              <a:t>decil</a:t>
            </a:r>
            <a:r>
              <a:rPr lang="es-PE" sz="1400" b="1" dirty="0" smtClean="0"/>
              <a:t> </a:t>
            </a:r>
            <a:r>
              <a:rPr lang="es-PE" sz="1400" b="1" dirty="0"/>
              <a:t>(USD 2009)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p:cNvSpPr>
          <p:nvPr/>
        </p:nvSpPr>
        <p:spPr bwMode="auto">
          <a:xfrm>
            <a:off x="468313" y="260350"/>
            <a:ext cx="7400925" cy="1143000"/>
          </a:xfrm>
          <a:prstGeom prst="rect">
            <a:avLst/>
          </a:prstGeom>
          <a:noFill/>
          <a:ln w="9525">
            <a:noFill/>
            <a:miter lim="800000"/>
            <a:headEnd/>
            <a:tailEnd/>
          </a:ln>
        </p:spPr>
        <p:txBody>
          <a:bodyPr anchor="ctr"/>
          <a:lstStyle/>
          <a:p>
            <a:pPr eaLnBrk="0" hangingPunct="0"/>
            <a:r>
              <a:rPr lang="es-PE" sz="2800" b="1" i="1" dirty="0" err="1" smtClean="0">
                <a:solidFill>
                  <a:schemeClr val="tx2"/>
                </a:solidFill>
              </a:rPr>
              <a:t>Conclusions</a:t>
            </a:r>
            <a:r>
              <a:rPr lang="es-PE" sz="2800" b="1" i="1" dirty="0" smtClean="0">
                <a:solidFill>
                  <a:schemeClr val="tx2"/>
                </a:solidFill>
              </a:rPr>
              <a:t>: </a:t>
            </a:r>
            <a:r>
              <a:rPr lang="es-PE" sz="2800" b="1" i="1" dirty="0" err="1" smtClean="0">
                <a:solidFill>
                  <a:schemeClr val="tx2"/>
                </a:solidFill>
              </a:rPr>
              <a:t>Why</a:t>
            </a:r>
            <a:r>
              <a:rPr lang="es-PE" sz="2800" b="1" i="1" dirty="0" smtClean="0">
                <a:solidFill>
                  <a:schemeClr val="tx2"/>
                </a:solidFill>
              </a:rPr>
              <a:t> </a:t>
            </a:r>
            <a:r>
              <a:rPr lang="es-PE" sz="2800" b="1" i="1" dirty="0" err="1" smtClean="0">
                <a:solidFill>
                  <a:schemeClr val="tx2"/>
                </a:solidFill>
              </a:rPr>
              <a:t>supply-side</a:t>
            </a:r>
            <a:r>
              <a:rPr lang="es-PE" sz="2800" b="1" i="1" dirty="0" smtClean="0">
                <a:solidFill>
                  <a:schemeClr val="tx2"/>
                </a:solidFill>
              </a:rPr>
              <a:t> </a:t>
            </a:r>
            <a:r>
              <a:rPr lang="es-PE" sz="2800" b="1" i="1" dirty="0" err="1" smtClean="0">
                <a:solidFill>
                  <a:schemeClr val="tx2"/>
                </a:solidFill>
              </a:rPr>
              <a:t>indicators</a:t>
            </a:r>
            <a:r>
              <a:rPr lang="es-PE" sz="2800" b="1" i="1" dirty="0" smtClean="0">
                <a:solidFill>
                  <a:schemeClr val="tx2"/>
                </a:solidFill>
              </a:rPr>
              <a:t> and </a:t>
            </a:r>
            <a:r>
              <a:rPr lang="es-PE" sz="2800" b="1" i="1" dirty="0" err="1" smtClean="0">
                <a:solidFill>
                  <a:schemeClr val="tx2"/>
                </a:solidFill>
              </a:rPr>
              <a:t>international</a:t>
            </a:r>
            <a:r>
              <a:rPr lang="es-PE" sz="2800" b="1" i="1" dirty="0" smtClean="0">
                <a:solidFill>
                  <a:schemeClr val="tx2"/>
                </a:solidFill>
              </a:rPr>
              <a:t> benchmarking </a:t>
            </a:r>
            <a:r>
              <a:rPr lang="es-PE" sz="2800" b="1" i="1" dirty="0" err="1" smtClean="0">
                <a:solidFill>
                  <a:schemeClr val="tx2"/>
                </a:solidFill>
              </a:rPr>
              <a:t>matter</a:t>
            </a:r>
            <a:endParaRPr lang="es-PE" sz="2800" b="1" i="1" dirty="0">
              <a:solidFill>
                <a:schemeClr val="tx2"/>
              </a:solidFill>
            </a:endParaRPr>
          </a:p>
        </p:txBody>
      </p:sp>
      <p:grpSp>
        <p:nvGrpSpPr>
          <p:cNvPr id="2" name="Group 18"/>
          <p:cNvGrpSpPr>
            <a:grpSpLocks/>
          </p:cNvGrpSpPr>
          <p:nvPr/>
        </p:nvGrpSpPr>
        <p:grpSpPr bwMode="auto">
          <a:xfrm>
            <a:off x="1214438" y="1500188"/>
            <a:ext cx="7637462" cy="1143000"/>
            <a:chOff x="1214439" y="1500188"/>
            <a:chExt cx="7637461" cy="1143000"/>
          </a:xfrm>
        </p:grpSpPr>
        <p:sp>
          <p:nvSpPr>
            <p:cNvPr id="93190" name="3 Marcador de contenido"/>
            <p:cNvSpPr>
              <a:spLocks/>
            </p:cNvSpPr>
            <p:nvPr/>
          </p:nvSpPr>
          <p:spPr bwMode="auto">
            <a:xfrm>
              <a:off x="4211639" y="1628775"/>
              <a:ext cx="4640261" cy="1014413"/>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marL="742950" lvl="1" indent="-3175">
                <a:spcBef>
                  <a:spcPct val="20000"/>
                </a:spcBef>
                <a:defRPr/>
              </a:pPr>
              <a:r>
                <a:rPr lang="es-ES" sz="2000" dirty="0" err="1"/>
                <a:t>Identify</a:t>
              </a:r>
              <a:r>
                <a:rPr lang="es-ES" sz="2000" dirty="0"/>
                <a:t> </a:t>
              </a:r>
              <a:r>
                <a:rPr lang="es-ES" sz="2000" dirty="0" err="1"/>
                <a:t>market</a:t>
              </a:r>
              <a:r>
                <a:rPr lang="es-ES" sz="2000" dirty="0"/>
                <a:t> </a:t>
              </a:r>
              <a:r>
                <a:rPr lang="es-ES" sz="2000" dirty="0" err="1"/>
                <a:t>failures</a:t>
              </a:r>
              <a:r>
                <a:rPr lang="es-ES" sz="2000" dirty="0"/>
                <a:t> and </a:t>
              </a:r>
              <a:r>
                <a:rPr lang="es-ES" sz="2000" dirty="0" err="1"/>
                <a:t>bottlenecks</a:t>
              </a:r>
              <a:r>
                <a:rPr lang="es-ES" sz="2000" dirty="0"/>
                <a:t> </a:t>
              </a:r>
              <a:r>
                <a:rPr lang="es-ES" sz="2000" dirty="0" err="1"/>
                <a:t>by</a:t>
              </a:r>
              <a:r>
                <a:rPr lang="es-ES" sz="2000" dirty="0"/>
                <a:t> </a:t>
              </a:r>
              <a:r>
                <a:rPr lang="es-ES" sz="2000" dirty="0" err="1"/>
                <a:t>measuring</a:t>
              </a:r>
              <a:r>
                <a:rPr lang="es-ES" sz="2000" dirty="0"/>
                <a:t> sector </a:t>
              </a:r>
              <a:r>
                <a:rPr lang="es-ES" sz="2000" dirty="0" smtClean="0"/>
                <a:t>performance.</a:t>
              </a:r>
              <a:endParaRPr lang="es-ES" sz="2000" dirty="0"/>
            </a:p>
            <a:p>
              <a:pPr marL="742950" lvl="1" indent="-3175">
                <a:spcBef>
                  <a:spcPct val="20000"/>
                </a:spcBef>
                <a:buFont typeface="Arial" charset="0"/>
                <a:buNone/>
                <a:defRPr/>
              </a:pPr>
              <a:r>
                <a:rPr lang="es-ES" sz="2000" dirty="0" err="1" smtClean="0"/>
                <a:t>poor</a:t>
              </a:r>
              <a:r>
                <a:rPr lang="es-ES" sz="2000" dirty="0"/>
                <a:t>. </a:t>
              </a:r>
            </a:p>
          </p:txBody>
        </p:sp>
        <p:grpSp>
          <p:nvGrpSpPr>
            <p:cNvPr id="3" name="Group 14"/>
            <p:cNvGrpSpPr>
              <a:grpSpLocks/>
            </p:cNvGrpSpPr>
            <p:nvPr/>
          </p:nvGrpSpPr>
          <p:grpSpPr bwMode="auto">
            <a:xfrm>
              <a:off x="1214439" y="1500188"/>
              <a:ext cx="2428867" cy="1079500"/>
              <a:chOff x="1042988" y="1412875"/>
              <a:chExt cx="2808287" cy="1079500"/>
            </a:xfrm>
          </p:grpSpPr>
          <p:sp>
            <p:nvSpPr>
              <p:cNvPr id="8212" name="AutoShape 7"/>
              <p:cNvSpPr>
                <a:spLocks noChangeArrowheads="1"/>
              </p:cNvSpPr>
              <p:nvPr/>
            </p:nvSpPr>
            <p:spPr bwMode="auto">
              <a:xfrm>
                <a:off x="1042988" y="1412875"/>
                <a:ext cx="2808287" cy="1079500"/>
              </a:xfrm>
              <a:prstGeom prst="rightArrow">
                <a:avLst>
                  <a:gd name="adj1" fmla="val 50000"/>
                  <a:gd name="adj2" fmla="val 65037"/>
                </a:avLst>
              </a:prstGeom>
              <a:solidFill>
                <a:schemeClr val="accent1"/>
              </a:solidFill>
              <a:ln w="9525">
                <a:solidFill>
                  <a:schemeClr val="tx1"/>
                </a:solidFill>
                <a:miter lim="800000"/>
                <a:headEnd/>
                <a:tailEnd/>
              </a:ln>
            </p:spPr>
            <p:txBody>
              <a:bodyPr wrap="none" anchor="ctr"/>
              <a:lstStyle/>
              <a:p>
                <a:endParaRPr lang="en-US"/>
              </a:p>
            </p:txBody>
          </p:sp>
          <p:sp>
            <p:nvSpPr>
              <p:cNvPr id="8213" name="Rectangle 8"/>
              <p:cNvSpPr>
                <a:spLocks noChangeArrowheads="1"/>
              </p:cNvSpPr>
              <p:nvPr/>
            </p:nvSpPr>
            <p:spPr bwMode="auto">
              <a:xfrm>
                <a:off x="1258888" y="1773238"/>
                <a:ext cx="1728787" cy="287337"/>
              </a:xfrm>
              <a:prstGeom prst="rect">
                <a:avLst/>
              </a:prstGeom>
              <a:noFill/>
              <a:ln w="9525">
                <a:noFill/>
                <a:miter lim="800000"/>
                <a:headEnd/>
                <a:tailEnd/>
              </a:ln>
            </p:spPr>
            <p:txBody>
              <a:bodyPr wrap="none" anchor="ctr"/>
              <a:lstStyle/>
              <a:p>
                <a:pPr algn="ctr"/>
                <a:r>
                  <a:rPr lang="en-US" sz="2000" dirty="0">
                    <a:solidFill>
                      <a:schemeClr val="bg1"/>
                    </a:solidFill>
                  </a:rPr>
                  <a:t>What we </a:t>
                </a:r>
                <a:r>
                  <a:rPr lang="en-US" sz="2000" dirty="0" smtClean="0">
                    <a:solidFill>
                      <a:schemeClr val="bg1"/>
                    </a:solidFill>
                  </a:rPr>
                  <a:t>do</a:t>
                </a:r>
                <a:endParaRPr lang="en-US" sz="2000" dirty="0">
                  <a:solidFill>
                    <a:schemeClr val="bg1"/>
                  </a:solidFill>
                </a:endParaRPr>
              </a:p>
            </p:txBody>
          </p:sp>
        </p:grpSp>
      </p:grpSp>
      <p:grpSp>
        <p:nvGrpSpPr>
          <p:cNvPr id="4" name="Group 19"/>
          <p:cNvGrpSpPr>
            <a:grpSpLocks/>
          </p:cNvGrpSpPr>
          <p:nvPr/>
        </p:nvGrpSpPr>
        <p:grpSpPr bwMode="auto">
          <a:xfrm>
            <a:off x="1214438" y="2857500"/>
            <a:ext cx="7637462" cy="1079500"/>
            <a:chOff x="1214439" y="2857500"/>
            <a:chExt cx="7637461" cy="1079500"/>
          </a:xfrm>
        </p:grpSpPr>
        <p:sp>
          <p:nvSpPr>
            <p:cNvPr id="93193" name="3 Marcador de contenido"/>
            <p:cNvSpPr>
              <a:spLocks/>
            </p:cNvSpPr>
            <p:nvPr/>
          </p:nvSpPr>
          <p:spPr bwMode="auto">
            <a:xfrm>
              <a:off x="4211639" y="2924175"/>
              <a:ext cx="4640261" cy="1004888"/>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marL="742950" lvl="1" indent="-3175">
                <a:spcBef>
                  <a:spcPct val="20000"/>
                </a:spcBef>
                <a:defRPr/>
              </a:pPr>
              <a:r>
                <a:rPr lang="es-ES" sz="2000" dirty="0"/>
                <a:t>International benchmarking </a:t>
              </a:r>
              <a:r>
                <a:rPr lang="es-ES" sz="2000" i="1" dirty="0"/>
                <a:t>and</a:t>
              </a:r>
              <a:r>
                <a:rPr lang="es-ES" sz="2000" dirty="0"/>
                <a:t> </a:t>
              </a:r>
              <a:r>
                <a:rPr lang="es-ES" sz="2000" dirty="0" err="1" smtClean="0"/>
                <a:t>indicators</a:t>
              </a:r>
              <a:r>
                <a:rPr lang="es-ES" sz="2000" dirty="0" smtClean="0"/>
                <a:t> </a:t>
              </a:r>
              <a:r>
                <a:rPr lang="es-ES" sz="2000" dirty="0" err="1" smtClean="0"/>
                <a:t>appropriate</a:t>
              </a:r>
              <a:r>
                <a:rPr lang="es-ES" sz="2000" dirty="0" smtClean="0"/>
                <a:t> </a:t>
              </a:r>
              <a:r>
                <a:rPr lang="es-ES" sz="2000" dirty="0" err="1" smtClean="0"/>
                <a:t>for</a:t>
              </a:r>
              <a:r>
                <a:rPr lang="es-ES" sz="2000" dirty="0" smtClean="0"/>
                <a:t> </a:t>
              </a:r>
              <a:r>
                <a:rPr lang="es-ES" sz="2000" dirty="0" err="1" smtClean="0"/>
                <a:t>the</a:t>
              </a:r>
              <a:r>
                <a:rPr lang="es-ES" sz="2000" dirty="0" smtClean="0"/>
                <a:t> </a:t>
              </a:r>
              <a:r>
                <a:rPr lang="es-ES" sz="2000" dirty="0" err="1" smtClean="0"/>
                <a:t>region</a:t>
              </a:r>
              <a:r>
                <a:rPr lang="es-ES" sz="2000" dirty="0" smtClean="0"/>
                <a:t>.</a:t>
              </a:r>
              <a:endParaRPr lang="es-ES" sz="2000" dirty="0"/>
            </a:p>
          </p:txBody>
        </p:sp>
        <p:grpSp>
          <p:nvGrpSpPr>
            <p:cNvPr id="5" name="Group 15"/>
            <p:cNvGrpSpPr>
              <a:grpSpLocks/>
            </p:cNvGrpSpPr>
            <p:nvPr/>
          </p:nvGrpSpPr>
          <p:grpSpPr bwMode="auto">
            <a:xfrm>
              <a:off x="1214439" y="2857500"/>
              <a:ext cx="2428868" cy="1079500"/>
              <a:chOff x="1042988" y="2708275"/>
              <a:chExt cx="2808287" cy="1079500"/>
            </a:xfrm>
          </p:grpSpPr>
          <p:sp>
            <p:nvSpPr>
              <p:cNvPr id="8208" name="AutoShape 10"/>
              <p:cNvSpPr>
                <a:spLocks noChangeArrowheads="1"/>
              </p:cNvSpPr>
              <p:nvPr/>
            </p:nvSpPr>
            <p:spPr bwMode="auto">
              <a:xfrm>
                <a:off x="1042988" y="2708275"/>
                <a:ext cx="2808287" cy="1079500"/>
              </a:xfrm>
              <a:prstGeom prst="rightArrow">
                <a:avLst>
                  <a:gd name="adj1" fmla="val 50000"/>
                  <a:gd name="adj2" fmla="val 65037"/>
                </a:avLst>
              </a:prstGeom>
              <a:solidFill>
                <a:schemeClr val="accent1"/>
              </a:solidFill>
              <a:ln w="9525">
                <a:solidFill>
                  <a:schemeClr val="tx1"/>
                </a:solidFill>
                <a:miter lim="800000"/>
                <a:headEnd/>
                <a:tailEnd/>
              </a:ln>
            </p:spPr>
            <p:txBody>
              <a:bodyPr wrap="none" anchor="ctr"/>
              <a:lstStyle/>
              <a:p>
                <a:endParaRPr lang="en-US"/>
              </a:p>
            </p:txBody>
          </p:sp>
          <p:sp>
            <p:nvSpPr>
              <p:cNvPr id="8209" name="Rectangle 11"/>
              <p:cNvSpPr>
                <a:spLocks noChangeArrowheads="1"/>
              </p:cNvSpPr>
              <p:nvPr/>
            </p:nvSpPr>
            <p:spPr bwMode="auto">
              <a:xfrm>
                <a:off x="1258888" y="3068638"/>
                <a:ext cx="1728787" cy="287337"/>
              </a:xfrm>
              <a:prstGeom prst="rect">
                <a:avLst/>
              </a:prstGeom>
              <a:noFill/>
              <a:ln w="9525">
                <a:noFill/>
                <a:miter lim="800000"/>
                <a:headEnd/>
                <a:tailEnd/>
              </a:ln>
            </p:spPr>
            <p:txBody>
              <a:bodyPr wrap="none" anchor="ctr"/>
              <a:lstStyle/>
              <a:p>
                <a:pPr algn="ctr"/>
                <a:r>
                  <a:rPr lang="en-US" sz="2000" dirty="0" smtClean="0">
                    <a:solidFill>
                      <a:schemeClr val="bg1"/>
                    </a:solidFill>
                  </a:rPr>
                  <a:t>How we do it</a:t>
                </a:r>
                <a:endParaRPr lang="en-US" sz="2000" dirty="0">
                  <a:solidFill>
                    <a:schemeClr val="bg1"/>
                  </a:solidFill>
                </a:endParaRPr>
              </a:p>
            </p:txBody>
          </p:sp>
        </p:grpSp>
      </p:grpSp>
      <p:grpSp>
        <p:nvGrpSpPr>
          <p:cNvPr id="6" name="Group 22"/>
          <p:cNvGrpSpPr>
            <a:grpSpLocks/>
          </p:cNvGrpSpPr>
          <p:nvPr/>
        </p:nvGrpSpPr>
        <p:grpSpPr bwMode="auto">
          <a:xfrm>
            <a:off x="1214438" y="4143375"/>
            <a:ext cx="7712072" cy="1079500"/>
            <a:chOff x="1214439" y="4143375"/>
            <a:chExt cx="7712071" cy="1079500"/>
          </a:xfrm>
        </p:grpSpPr>
        <p:sp>
          <p:nvSpPr>
            <p:cNvPr id="8202" name="AutoShape 13"/>
            <p:cNvSpPr>
              <a:spLocks noChangeArrowheads="1"/>
            </p:cNvSpPr>
            <p:nvPr/>
          </p:nvSpPr>
          <p:spPr bwMode="auto">
            <a:xfrm>
              <a:off x="1214439" y="4143375"/>
              <a:ext cx="2428868" cy="1079500"/>
            </a:xfrm>
            <a:prstGeom prst="rightArrow">
              <a:avLst>
                <a:gd name="adj1" fmla="val 50000"/>
                <a:gd name="adj2" fmla="val 65041"/>
              </a:avLst>
            </a:prstGeom>
            <a:solidFill>
              <a:schemeClr val="accent1"/>
            </a:solidFill>
            <a:ln w="9525">
              <a:solidFill>
                <a:schemeClr val="tx1"/>
              </a:solidFill>
              <a:miter lim="800000"/>
              <a:headEnd/>
              <a:tailEnd/>
            </a:ln>
          </p:spPr>
          <p:txBody>
            <a:bodyPr wrap="none" anchor="ctr"/>
            <a:lstStyle/>
            <a:p>
              <a:endParaRPr lang="en-US"/>
            </a:p>
          </p:txBody>
        </p:sp>
        <p:grpSp>
          <p:nvGrpSpPr>
            <p:cNvPr id="7" name="Group 20"/>
            <p:cNvGrpSpPr>
              <a:grpSpLocks/>
            </p:cNvGrpSpPr>
            <p:nvPr/>
          </p:nvGrpSpPr>
          <p:grpSpPr bwMode="auto">
            <a:xfrm>
              <a:off x="1500166" y="4214818"/>
              <a:ext cx="7426344" cy="993788"/>
              <a:chOff x="1500166" y="4214818"/>
              <a:chExt cx="7426344" cy="993788"/>
            </a:xfrm>
          </p:grpSpPr>
          <p:sp>
            <p:nvSpPr>
              <p:cNvPr id="93196" name="3 Marcador de contenido"/>
              <p:cNvSpPr>
                <a:spLocks/>
              </p:cNvSpPr>
              <p:nvPr/>
            </p:nvSpPr>
            <p:spPr bwMode="auto">
              <a:xfrm>
                <a:off x="4286249" y="4214818"/>
                <a:ext cx="4640261" cy="993788"/>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marL="742950" lvl="1" indent="-3175">
                  <a:spcBef>
                    <a:spcPct val="20000"/>
                  </a:spcBef>
                  <a:buFont typeface="Arial" charset="0"/>
                  <a:buNone/>
                  <a:defRPr/>
                </a:pPr>
                <a:r>
                  <a:rPr lang="es-ES" sz="2000" dirty="0" err="1" smtClean="0"/>
                  <a:t>Policymakers</a:t>
                </a:r>
                <a:r>
                  <a:rPr lang="es-ES" sz="2000" dirty="0" smtClean="0"/>
                  <a:t>, </a:t>
                </a:r>
                <a:r>
                  <a:rPr lang="es-ES" sz="2000" dirty="0" err="1" smtClean="0"/>
                  <a:t>private</a:t>
                </a:r>
                <a:r>
                  <a:rPr lang="es-ES" sz="2000" dirty="0" smtClean="0"/>
                  <a:t> sector, civil </a:t>
                </a:r>
                <a:r>
                  <a:rPr lang="es-ES" sz="2000" dirty="0" err="1" smtClean="0"/>
                  <a:t>society</a:t>
                </a:r>
                <a:r>
                  <a:rPr lang="es-ES" sz="2000" dirty="0" smtClean="0"/>
                  <a:t> and </a:t>
                </a:r>
                <a:r>
                  <a:rPr lang="es-ES" sz="2000" dirty="0" err="1" smtClean="0"/>
                  <a:t>the</a:t>
                </a:r>
                <a:r>
                  <a:rPr lang="es-ES" sz="2000" dirty="0" smtClean="0"/>
                  <a:t> media (so </a:t>
                </a:r>
                <a:r>
                  <a:rPr lang="es-ES" sz="2000" dirty="0" err="1" smtClean="0"/>
                  <a:t>others</a:t>
                </a:r>
                <a:r>
                  <a:rPr lang="es-ES" sz="2000" dirty="0" smtClean="0"/>
                  <a:t> </a:t>
                </a:r>
                <a:r>
                  <a:rPr lang="es-ES" sz="2000" smtClean="0"/>
                  <a:t>listen).</a:t>
                </a:r>
                <a:endParaRPr lang="es-ES" sz="2000" dirty="0"/>
              </a:p>
            </p:txBody>
          </p:sp>
          <p:sp>
            <p:nvSpPr>
              <p:cNvPr id="8205" name="Rectangle 14"/>
              <p:cNvSpPr>
                <a:spLocks noChangeArrowheads="1"/>
              </p:cNvSpPr>
              <p:nvPr/>
            </p:nvSpPr>
            <p:spPr bwMode="auto">
              <a:xfrm>
                <a:off x="1500166" y="4500570"/>
                <a:ext cx="1495217" cy="287338"/>
              </a:xfrm>
              <a:prstGeom prst="rect">
                <a:avLst/>
              </a:prstGeom>
              <a:noFill/>
              <a:ln w="9525">
                <a:noFill/>
                <a:miter lim="800000"/>
                <a:headEnd/>
                <a:tailEnd/>
              </a:ln>
            </p:spPr>
            <p:txBody>
              <a:bodyPr wrap="none" anchor="ctr"/>
              <a:lstStyle/>
              <a:p>
                <a:pPr algn="ctr"/>
                <a:r>
                  <a:rPr lang="en-US" sz="2000" dirty="0" smtClean="0">
                    <a:solidFill>
                      <a:schemeClr val="bg1"/>
                    </a:solidFill>
                  </a:rPr>
                  <a:t>Our audience</a:t>
                </a:r>
                <a:endParaRPr lang="en-US" sz="2000" dirty="0">
                  <a:solidFill>
                    <a:schemeClr val="bg1"/>
                  </a:solidFill>
                </a:endParaRPr>
              </a:p>
            </p:txBody>
          </p:sp>
        </p:grpSp>
      </p:grpSp>
      <p:grpSp>
        <p:nvGrpSpPr>
          <p:cNvPr id="8" name="Group 21"/>
          <p:cNvGrpSpPr>
            <a:grpSpLocks/>
          </p:cNvGrpSpPr>
          <p:nvPr/>
        </p:nvGrpSpPr>
        <p:grpSpPr bwMode="auto">
          <a:xfrm>
            <a:off x="1214438" y="5429250"/>
            <a:ext cx="7712072" cy="1079500"/>
            <a:chOff x="1214439" y="5429250"/>
            <a:chExt cx="7712071" cy="1079500"/>
          </a:xfrm>
        </p:grpSpPr>
        <p:sp>
          <p:nvSpPr>
            <p:cNvPr id="93199" name="3 Marcador de contenido"/>
            <p:cNvSpPr>
              <a:spLocks/>
            </p:cNvSpPr>
            <p:nvPr/>
          </p:nvSpPr>
          <p:spPr bwMode="auto">
            <a:xfrm>
              <a:off x="4286249" y="5500702"/>
              <a:ext cx="4640261" cy="984250"/>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marL="742950" lvl="1" indent="-3175">
                <a:spcBef>
                  <a:spcPct val="20000"/>
                </a:spcBef>
                <a:buFont typeface="Arial" charset="0"/>
                <a:buNone/>
                <a:defRPr/>
              </a:pPr>
              <a:r>
                <a:rPr lang="en-US" sz="2000" dirty="0"/>
                <a:t>Put to shame, engage in conversation, </a:t>
              </a:r>
              <a:r>
                <a:rPr lang="en-US" sz="2000" dirty="0" smtClean="0"/>
                <a:t>track results, show progress.</a:t>
              </a:r>
              <a:endParaRPr lang="en-US" sz="2000" dirty="0"/>
            </a:p>
          </p:txBody>
        </p:sp>
        <p:sp>
          <p:nvSpPr>
            <p:cNvPr id="8200" name="AutoShape 16"/>
            <p:cNvSpPr>
              <a:spLocks noChangeArrowheads="1"/>
            </p:cNvSpPr>
            <p:nvPr/>
          </p:nvSpPr>
          <p:spPr bwMode="auto">
            <a:xfrm>
              <a:off x="1214439" y="5429250"/>
              <a:ext cx="2428868" cy="1079500"/>
            </a:xfrm>
            <a:prstGeom prst="rightArrow">
              <a:avLst>
                <a:gd name="adj1" fmla="val 50000"/>
                <a:gd name="adj2" fmla="val 65041"/>
              </a:avLst>
            </a:prstGeom>
            <a:solidFill>
              <a:schemeClr val="accent1"/>
            </a:solidFill>
            <a:ln w="9525">
              <a:solidFill>
                <a:schemeClr val="tx1"/>
              </a:solidFill>
              <a:miter lim="800000"/>
              <a:headEnd/>
              <a:tailEnd/>
            </a:ln>
          </p:spPr>
          <p:txBody>
            <a:bodyPr wrap="none" anchor="ctr"/>
            <a:lstStyle/>
            <a:p>
              <a:endParaRPr lang="en-US"/>
            </a:p>
          </p:txBody>
        </p:sp>
        <p:sp>
          <p:nvSpPr>
            <p:cNvPr id="8201" name="Rectangle 17"/>
            <p:cNvSpPr>
              <a:spLocks noChangeArrowheads="1"/>
            </p:cNvSpPr>
            <p:nvPr/>
          </p:nvSpPr>
          <p:spPr bwMode="auto">
            <a:xfrm>
              <a:off x="1500166" y="5786454"/>
              <a:ext cx="1495216" cy="287337"/>
            </a:xfrm>
            <a:prstGeom prst="rect">
              <a:avLst/>
            </a:prstGeom>
            <a:noFill/>
            <a:ln w="9525">
              <a:noFill/>
              <a:miter lim="800000"/>
              <a:headEnd/>
              <a:tailEnd/>
            </a:ln>
          </p:spPr>
          <p:txBody>
            <a:bodyPr wrap="none" anchor="ctr"/>
            <a:lstStyle/>
            <a:p>
              <a:pPr algn="ctr"/>
              <a:r>
                <a:rPr lang="en-US" sz="2000" dirty="0" smtClean="0">
                  <a:solidFill>
                    <a:schemeClr val="bg1"/>
                  </a:solidFill>
                </a:rPr>
                <a:t>Our tactic</a:t>
              </a:r>
              <a:endParaRPr lang="en-US" sz="2000"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DIRSI">
      <a:dk1>
        <a:sysClr val="windowText" lastClr="000000"/>
      </a:dk1>
      <a:lt1>
        <a:sysClr val="window" lastClr="FFFFFF"/>
      </a:lt1>
      <a:dk2>
        <a:srgbClr val="00008F"/>
      </a:dk2>
      <a:lt2>
        <a:srgbClr val="FFFF00"/>
      </a:lt2>
      <a:accent1>
        <a:srgbClr val="0F243E"/>
      </a:accent1>
      <a:accent2>
        <a:srgbClr val="C0504D"/>
      </a:accent2>
      <a:accent3>
        <a:srgbClr val="9BBB59"/>
      </a:accent3>
      <a:accent4>
        <a:srgbClr val="366092"/>
      </a:accent4>
      <a:accent5>
        <a:srgbClr val="4BACC6"/>
      </a:accent5>
      <a:accent6>
        <a:srgbClr val="FF9900"/>
      </a:accent6>
      <a:hlink>
        <a:srgbClr val="17365D"/>
      </a:hlink>
      <a:folHlink>
        <a:srgbClr val="5F006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3579</TotalTime>
  <Words>942</Words>
  <Application>Microsoft Office PowerPoint</Application>
  <PresentationFormat>On-screen Show (4:3)</PresentationFormat>
  <Paragraphs>82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Tema de Office</vt:lpstr>
      <vt:lpstr>When thy neighbor hath put thee to shame: Mobile price benchmarking in Latin America</vt:lpstr>
      <vt:lpstr>Slide 2</vt:lpstr>
      <vt:lpstr>Slide 3</vt:lpstr>
      <vt:lpstr>Brazil, we have a problem</vt:lpstr>
      <vt:lpstr>But wait, it gets worse </vt:lpstr>
      <vt:lpstr>And it’s not about a poverty penalty for prepaid</vt:lpstr>
      <vt:lpstr>But what about affordability?</vt:lpstr>
      <vt:lpstr>Why I only use my mobile to receive calls…</vt:lpstr>
      <vt:lpstr>Slide 9</vt:lpstr>
      <vt:lpstr>Hernan Galperin hgalperin@udesa.edu.ar  More information: www.dirsi.net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Jorge Bossio</dc:creator>
  <cp:lastModifiedBy>User</cp:lastModifiedBy>
  <cp:revision>253</cp:revision>
  <dcterms:created xsi:type="dcterms:W3CDTF">2009-06-22T13:32:09Z</dcterms:created>
  <dcterms:modified xsi:type="dcterms:W3CDTF">2009-12-09T11:39:19Z</dcterms:modified>
</cp:coreProperties>
</file>