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456" r:id="rId2"/>
    <p:sldId id="771" r:id="rId3"/>
    <p:sldId id="759" r:id="rId4"/>
    <p:sldId id="747" r:id="rId5"/>
    <p:sldId id="702" r:id="rId6"/>
    <p:sldId id="552" r:id="rId7"/>
    <p:sldId id="769" r:id="rId8"/>
    <p:sldId id="773" r:id="rId9"/>
    <p:sldId id="774" r:id="rId10"/>
    <p:sldId id="758" r:id="rId11"/>
    <p:sldId id="738" r:id="rId12"/>
    <p:sldId id="770" r:id="rId13"/>
    <p:sldId id="760" r:id="rId14"/>
    <p:sldId id="562" r:id="rId15"/>
    <p:sldId id="706" r:id="rId16"/>
    <p:sldId id="782" r:id="rId17"/>
    <p:sldId id="775" r:id="rId18"/>
    <p:sldId id="777" r:id="rId19"/>
    <p:sldId id="778" r:id="rId20"/>
    <p:sldId id="779" r:id="rId21"/>
    <p:sldId id="780" r:id="rId22"/>
    <p:sldId id="781" r:id="rId23"/>
    <p:sldId id="763" r:id="rId24"/>
    <p:sldId id="783" r:id="rId25"/>
    <p:sldId id="673" r:id="rId26"/>
  </p:sldIdLst>
  <p:sldSz cx="9144000" cy="6858000" type="screen4x3"/>
  <p:notesSz cx="6858000" cy="9144000"/>
  <p:defaultTextStyle>
    <a:defPPr>
      <a:defRPr lang="en-US"/>
    </a:defPPr>
    <a:lvl1pPr algn="ctr" rtl="0" fontAlgn="base">
      <a:spcBef>
        <a:spcPct val="50000"/>
      </a:spcBef>
      <a:spcAft>
        <a:spcPct val="0"/>
      </a:spcAft>
      <a:defRPr sz="1400" kern="1200">
        <a:solidFill>
          <a:schemeClr val="bg1"/>
        </a:solidFill>
        <a:latin typeface="Verdana" pitchFamily="34" charset="0"/>
        <a:ea typeface="+mn-ea"/>
        <a:cs typeface="Arial" charset="0"/>
      </a:defRPr>
    </a:lvl1pPr>
    <a:lvl2pPr marL="457200" algn="ctr" rtl="0" fontAlgn="base">
      <a:spcBef>
        <a:spcPct val="50000"/>
      </a:spcBef>
      <a:spcAft>
        <a:spcPct val="0"/>
      </a:spcAft>
      <a:defRPr sz="1400" kern="1200">
        <a:solidFill>
          <a:schemeClr val="bg1"/>
        </a:solidFill>
        <a:latin typeface="Verdana" pitchFamily="34" charset="0"/>
        <a:ea typeface="+mn-ea"/>
        <a:cs typeface="Arial" charset="0"/>
      </a:defRPr>
    </a:lvl2pPr>
    <a:lvl3pPr marL="914400" algn="ctr" rtl="0" fontAlgn="base">
      <a:spcBef>
        <a:spcPct val="50000"/>
      </a:spcBef>
      <a:spcAft>
        <a:spcPct val="0"/>
      </a:spcAft>
      <a:defRPr sz="1400" kern="1200">
        <a:solidFill>
          <a:schemeClr val="bg1"/>
        </a:solidFill>
        <a:latin typeface="Verdana" pitchFamily="34" charset="0"/>
        <a:ea typeface="+mn-ea"/>
        <a:cs typeface="Arial" charset="0"/>
      </a:defRPr>
    </a:lvl3pPr>
    <a:lvl4pPr marL="1371600" algn="ctr" rtl="0" fontAlgn="base">
      <a:spcBef>
        <a:spcPct val="50000"/>
      </a:spcBef>
      <a:spcAft>
        <a:spcPct val="0"/>
      </a:spcAft>
      <a:defRPr sz="1400" kern="1200">
        <a:solidFill>
          <a:schemeClr val="bg1"/>
        </a:solidFill>
        <a:latin typeface="Verdana" pitchFamily="34" charset="0"/>
        <a:ea typeface="+mn-ea"/>
        <a:cs typeface="Arial" charset="0"/>
      </a:defRPr>
    </a:lvl4pPr>
    <a:lvl5pPr marL="1828800" algn="ctr" rtl="0" fontAlgn="base">
      <a:spcBef>
        <a:spcPct val="50000"/>
      </a:spcBef>
      <a:spcAft>
        <a:spcPct val="0"/>
      </a:spcAft>
      <a:defRPr sz="1400" kern="1200">
        <a:solidFill>
          <a:schemeClr val="bg1"/>
        </a:solidFill>
        <a:latin typeface="Verdana" pitchFamily="34" charset="0"/>
        <a:ea typeface="+mn-ea"/>
        <a:cs typeface="Arial" charset="0"/>
      </a:defRPr>
    </a:lvl5pPr>
    <a:lvl6pPr marL="2286000" algn="l" defTabSz="914400" rtl="0" eaLnBrk="1" latinLnBrk="0" hangingPunct="1">
      <a:defRPr sz="1400" kern="1200">
        <a:solidFill>
          <a:schemeClr val="bg1"/>
        </a:solidFill>
        <a:latin typeface="Verdana" pitchFamily="34" charset="0"/>
        <a:ea typeface="+mn-ea"/>
        <a:cs typeface="Arial" charset="0"/>
      </a:defRPr>
    </a:lvl6pPr>
    <a:lvl7pPr marL="2743200" algn="l" defTabSz="914400" rtl="0" eaLnBrk="1" latinLnBrk="0" hangingPunct="1">
      <a:defRPr sz="1400" kern="1200">
        <a:solidFill>
          <a:schemeClr val="bg1"/>
        </a:solidFill>
        <a:latin typeface="Verdana" pitchFamily="34" charset="0"/>
        <a:ea typeface="+mn-ea"/>
        <a:cs typeface="Arial" charset="0"/>
      </a:defRPr>
    </a:lvl7pPr>
    <a:lvl8pPr marL="3200400" algn="l" defTabSz="914400" rtl="0" eaLnBrk="1" latinLnBrk="0" hangingPunct="1">
      <a:defRPr sz="1400" kern="1200">
        <a:solidFill>
          <a:schemeClr val="bg1"/>
        </a:solidFill>
        <a:latin typeface="Verdana" pitchFamily="34" charset="0"/>
        <a:ea typeface="+mn-ea"/>
        <a:cs typeface="Arial" charset="0"/>
      </a:defRPr>
    </a:lvl8pPr>
    <a:lvl9pPr marL="3657600" algn="l" defTabSz="914400" rtl="0" eaLnBrk="1" latinLnBrk="0" hangingPunct="1">
      <a:defRPr sz="1400" kern="1200">
        <a:solidFill>
          <a:schemeClr val="bg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9999FF"/>
    <a:srgbClr val="B9CAFF"/>
    <a:srgbClr val="FF6600"/>
    <a:srgbClr val="FFCC00"/>
    <a:srgbClr val="002570"/>
    <a:srgbClr val="004BE0"/>
    <a:srgbClr val="7D92A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9" autoAdjust="0"/>
    <p:restoredTop sz="88265" autoAdjust="0"/>
  </p:normalViewPr>
  <p:slideViewPr>
    <p:cSldViewPr>
      <p:cViewPr>
        <p:scale>
          <a:sx n="33" d="100"/>
          <a:sy n="33" d="100"/>
        </p:scale>
        <p:origin x="-1332" y="-234"/>
      </p:cViewPr>
      <p:guideLst>
        <p:guide orient="horz" pos="2160"/>
        <p:guide pos="2880"/>
      </p:guideLst>
    </p:cSldViewPr>
  </p:slideViewPr>
  <p:outlineViewPr>
    <p:cViewPr>
      <p:scale>
        <a:sx n="33" d="100"/>
        <a:sy n="33" d="100"/>
      </p:scale>
      <p:origin x="0" y="9270"/>
    </p:cViewPr>
  </p:outlineViewPr>
  <p:notesTextViewPr>
    <p:cViewPr>
      <p:scale>
        <a:sx n="100" d="100"/>
        <a:sy n="100" d="100"/>
      </p:scale>
      <p:origin x="0" y="0"/>
    </p:cViewPr>
  </p:notesTextViewPr>
  <p:sorterViewPr>
    <p:cViewPr>
      <p:scale>
        <a:sx n="66" d="100"/>
        <a:sy n="66" d="100"/>
      </p:scale>
      <p:origin x="0" y="2334"/>
    </p:cViewPr>
  </p:sorterViewPr>
  <p:notesViewPr>
    <p:cSldViewPr>
      <p:cViewPr varScale="1">
        <p:scale>
          <a:sx n="60" d="100"/>
          <a:sy n="60" d="100"/>
        </p:scale>
        <p:origin x="-2490"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solidFill>
                  <a:schemeClr val="tx1"/>
                </a:solidFill>
                <a:latin typeface="Arial" charset="0"/>
              </a:defRPr>
            </a:lvl1pPr>
          </a:lstStyle>
          <a:p>
            <a:pPr>
              <a:defRPr/>
            </a:pPr>
            <a:endParaRPr lang="en-US"/>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Arial" charset="0"/>
              </a:defRPr>
            </a:lvl1pPr>
          </a:lstStyle>
          <a:p>
            <a:pPr>
              <a:defRPr/>
            </a:pPr>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solidFill>
                  <a:schemeClr val="tx1"/>
                </a:solidFill>
                <a:latin typeface="Arial" charset="0"/>
              </a:defRPr>
            </a:lvl1pPr>
          </a:lstStyle>
          <a:p>
            <a:pPr>
              <a:defRPr/>
            </a:pP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solidFill>
                  <a:schemeClr val="tx1"/>
                </a:solidFill>
                <a:latin typeface="Arial" charset="0"/>
              </a:defRPr>
            </a:lvl1pPr>
          </a:lstStyle>
          <a:p>
            <a:pPr>
              <a:defRPr/>
            </a:pPr>
            <a:fld id="{96DA22D1-2F96-4E5C-AB96-1664F90990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91E933A0-2407-4E15-8159-5AE32D28274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DDF90A1E-3584-43E5-811F-805963F970A6}" type="slidenum">
              <a:rPr lang="en-US" smtClean="0"/>
              <a:pPr/>
              <a:t>12</a:t>
            </a:fld>
            <a:endParaRPr lang="en-US" smtClean="0"/>
          </a:p>
        </p:txBody>
      </p:sp>
      <p:sp>
        <p:nvSpPr>
          <p:cNvPr id="108547" name="Rectangle 2"/>
          <p:cNvSpPr>
            <a:spLocks noGrp="1" noRot="1" noChangeAspect="1" noChangeArrowheads="1" noTextEdit="1"/>
          </p:cNvSpPr>
          <p:nvPr>
            <p:ph type="sldImg"/>
          </p:nvPr>
        </p:nvSpPr>
        <p:spPr>
          <a:xfrm>
            <a:off x="1143000" y="684213"/>
            <a:ext cx="4573588" cy="3430587"/>
          </a:xfrm>
          <a:ln/>
        </p:spPr>
      </p:sp>
      <p:sp>
        <p:nvSpPr>
          <p:cNvPr id="108548" name="Rectangle 3"/>
          <p:cNvSpPr>
            <a:spLocks noGrp="1" noChangeArrowheads="1"/>
          </p:cNvSpPr>
          <p:nvPr>
            <p:ph type="body" idx="1"/>
          </p:nvPr>
        </p:nvSpPr>
        <p:spPr>
          <a:xfrm>
            <a:off x="914400" y="4343400"/>
            <a:ext cx="5029200" cy="4116388"/>
          </a:xfrm>
          <a:noFill/>
          <a:ln/>
        </p:spPr>
        <p:txBody>
          <a:bodyPr/>
          <a:lstStyle/>
          <a:p>
            <a:endParaRPr lang="en-S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68ADEA7F-1ABC-4C42-B262-BAA8A59FEEB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942D39E-EBE1-41FF-BDDA-BFBCA3CF25F2}" type="slidenum">
              <a:rPr lang="en-US" smtClean="0"/>
              <a:pPr/>
              <a:t>17</a:t>
            </a:fld>
            <a:endParaRPr lang="en-US" smtClean="0"/>
          </a:p>
        </p:txBody>
      </p:sp>
      <p:sp>
        <p:nvSpPr>
          <p:cNvPr id="31747" name="Rectangle 2"/>
          <p:cNvSpPr>
            <a:spLocks noGrp="1" noRot="1" noChangeAspect="1" noChangeArrowheads="1" noTextEdit="1"/>
          </p:cNvSpPr>
          <p:nvPr>
            <p:ph type="sldImg"/>
          </p:nvPr>
        </p:nvSpPr>
        <p:spPr>
          <a:xfrm>
            <a:off x="1143000" y="684213"/>
            <a:ext cx="4573588" cy="3430587"/>
          </a:xfrm>
          <a:ln/>
        </p:spPr>
      </p:sp>
      <p:sp>
        <p:nvSpPr>
          <p:cNvPr id="31748" name="Rectangle 3"/>
          <p:cNvSpPr>
            <a:spLocks noGrp="1" noChangeArrowheads="1"/>
          </p:cNvSpPr>
          <p:nvPr>
            <p:ph type="body" idx="1"/>
          </p:nvPr>
        </p:nvSpPr>
        <p:spPr>
          <a:xfrm>
            <a:off x="914400" y="4343400"/>
            <a:ext cx="5029200" cy="4116388"/>
          </a:xfrm>
          <a:noFill/>
          <a:ln/>
        </p:spPr>
        <p:txBody>
          <a:bodyPr/>
          <a:lstStyle/>
          <a:p>
            <a:endParaRPr lang="en-SG"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25BEA26-972C-4BD2-8BCC-39880925F332}" type="slidenum">
              <a:rPr lang="en-US" smtClean="0"/>
              <a:pPr/>
              <a:t>20</a:t>
            </a:fld>
            <a:endParaRPr lang="en-US" smtClean="0"/>
          </a:p>
        </p:txBody>
      </p:sp>
      <p:sp>
        <p:nvSpPr>
          <p:cNvPr id="32771" name="Rectangle 2"/>
          <p:cNvSpPr>
            <a:spLocks noGrp="1" noRot="1" noChangeAspect="1" noChangeArrowheads="1" noTextEdit="1"/>
          </p:cNvSpPr>
          <p:nvPr>
            <p:ph type="sldImg"/>
          </p:nvPr>
        </p:nvSpPr>
        <p:spPr>
          <a:xfrm>
            <a:off x="1143000" y="684213"/>
            <a:ext cx="4573588" cy="3430587"/>
          </a:xfrm>
          <a:ln/>
        </p:spPr>
      </p:sp>
      <p:sp>
        <p:nvSpPr>
          <p:cNvPr id="32772" name="Rectangle 3"/>
          <p:cNvSpPr>
            <a:spLocks noGrp="1" noChangeArrowheads="1"/>
          </p:cNvSpPr>
          <p:nvPr>
            <p:ph type="body" idx="1"/>
          </p:nvPr>
        </p:nvSpPr>
        <p:spPr>
          <a:xfrm>
            <a:off x="914400" y="4343400"/>
            <a:ext cx="5029200" cy="4116388"/>
          </a:xfrm>
          <a:noFill/>
          <a:ln/>
        </p:spPr>
        <p:txBody>
          <a:bodyPr/>
          <a:lstStyle/>
          <a:p>
            <a:endParaRPr lang="en-SG"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68ADEA7F-1ABC-4C42-B262-BAA8A59FEEBC}" type="slidenum">
              <a:rPr lang="en-US" smtClean="0"/>
              <a:pPr/>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96DA22D1-2F96-4E5C-AB96-1664F90990E7}"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8"/>
          <p:cNvGrpSpPr>
            <a:grpSpLocks/>
          </p:cNvGrpSpPr>
          <p:nvPr/>
        </p:nvGrpSpPr>
        <p:grpSpPr bwMode="auto">
          <a:xfrm>
            <a:off x="0" y="2276475"/>
            <a:ext cx="9144000" cy="144463"/>
            <a:chOff x="430" y="1026"/>
            <a:chExt cx="5170" cy="45"/>
          </a:xfrm>
        </p:grpSpPr>
        <p:sp>
          <p:nvSpPr>
            <p:cNvPr id="5" name="Rectangle 9"/>
            <p:cNvSpPr>
              <a:spLocks noChangeArrowheads="1"/>
            </p:cNvSpPr>
            <p:nvPr/>
          </p:nvSpPr>
          <p:spPr bwMode="auto">
            <a:xfrm rot="5400000">
              <a:off x="4308" y="-221"/>
              <a:ext cx="45" cy="2539"/>
            </a:xfrm>
            <a:prstGeom prst="rect">
              <a:avLst/>
            </a:prstGeom>
            <a:gradFill rotWithShape="1">
              <a:gsLst>
                <a:gs pos="0">
                  <a:srgbClr val="E40000"/>
                </a:gs>
                <a:gs pos="100000">
                  <a:srgbClr val="000000"/>
                </a:gs>
              </a:gsLst>
              <a:lin ang="5400000" scaled="1"/>
            </a:gradFill>
            <a:ln w="9525">
              <a:noFill/>
              <a:miter lim="800000"/>
              <a:headEnd/>
              <a:tailEnd/>
            </a:ln>
            <a:effectLst/>
          </p:spPr>
          <p:txBody>
            <a:bodyPr wrap="none" anchor="ctr"/>
            <a:lstStyle/>
            <a:p>
              <a:pPr>
                <a:defRPr/>
              </a:pPr>
              <a:endParaRPr lang="en-AU"/>
            </a:p>
          </p:txBody>
        </p:sp>
        <p:sp>
          <p:nvSpPr>
            <p:cNvPr id="6" name="Rectangle 10"/>
            <p:cNvSpPr>
              <a:spLocks noChangeArrowheads="1"/>
            </p:cNvSpPr>
            <p:nvPr/>
          </p:nvSpPr>
          <p:spPr bwMode="auto">
            <a:xfrm rot="5400000">
              <a:off x="1746" y="-290"/>
              <a:ext cx="45" cy="2677"/>
            </a:xfrm>
            <a:prstGeom prst="rect">
              <a:avLst/>
            </a:prstGeom>
            <a:gradFill rotWithShape="1">
              <a:gsLst>
                <a:gs pos="0">
                  <a:srgbClr val="000000"/>
                </a:gs>
                <a:gs pos="100000">
                  <a:srgbClr val="FFFFFF"/>
                </a:gs>
              </a:gsLst>
              <a:lin ang="5400000" scaled="1"/>
            </a:gradFill>
            <a:ln w="9525">
              <a:noFill/>
              <a:miter lim="800000"/>
              <a:headEnd/>
              <a:tailEnd/>
            </a:ln>
            <a:effectLst/>
          </p:spPr>
          <p:txBody>
            <a:bodyPr wrap="none" anchor="ctr"/>
            <a:lstStyle/>
            <a:p>
              <a:pPr>
                <a:defRPr/>
              </a:pPr>
              <a:endParaRPr lang="en-AU"/>
            </a:p>
          </p:txBody>
        </p:sp>
      </p:grpSp>
      <p:sp>
        <p:nvSpPr>
          <p:cNvPr id="7" name="Oval 11"/>
          <p:cNvSpPr>
            <a:spLocks noChangeArrowheads="1"/>
          </p:cNvSpPr>
          <p:nvPr/>
        </p:nvSpPr>
        <p:spPr bwMode="auto">
          <a:xfrm rot="16200000">
            <a:off x="8370887" y="2116138"/>
            <a:ext cx="360363" cy="395288"/>
          </a:xfrm>
          <a:prstGeom prst="ellipse">
            <a:avLst/>
          </a:prstGeom>
          <a:solidFill>
            <a:srgbClr val="E40000"/>
          </a:solidFill>
          <a:ln w="9525">
            <a:noFill/>
            <a:round/>
            <a:headEnd/>
            <a:tailEnd/>
          </a:ln>
          <a:effectLst/>
        </p:spPr>
        <p:txBody>
          <a:bodyPr vert="eaVert" wrap="none" anchor="ctr"/>
          <a:lstStyle/>
          <a:p>
            <a:pPr>
              <a:spcBef>
                <a:spcPct val="0"/>
              </a:spcBef>
              <a:defRPr/>
            </a:pPr>
            <a:endParaRPr lang="en-SG" sz="1800">
              <a:solidFill>
                <a:srgbClr val="E40000"/>
              </a:solidFill>
              <a:latin typeface="Arial" charset="0"/>
            </a:endParaRPr>
          </a:p>
        </p:txBody>
      </p:sp>
      <p:sp>
        <p:nvSpPr>
          <p:cNvPr id="287747" name="Rectangle 3"/>
          <p:cNvSpPr>
            <a:spLocks noGrp="1" noChangeArrowheads="1"/>
          </p:cNvSpPr>
          <p:nvPr>
            <p:ph type="ctrTitle"/>
          </p:nvPr>
        </p:nvSpPr>
        <p:spPr>
          <a:xfrm>
            <a:off x="755650" y="765175"/>
            <a:ext cx="7488238" cy="1470025"/>
          </a:xfrm>
        </p:spPr>
        <p:txBody>
          <a:bodyPr anchor="b"/>
          <a:lstStyle>
            <a:lvl1pPr>
              <a:defRPr sz="2000" b="1">
                <a:solidFill>
                  <a:srgbClr val="000000"/>
                </a:solidFill>
              </a:defRPr>
            </a:lvl1pPr>
          </a:lstStyle>
          <a:p>
            <a:r>
              <a:rPr lang="en-US" dirty="0"/>
              <a:t>Click to edit Master title style</a:t>
            </a:r>
          </a:p>
        </p:txBody>
      </p:sp>
      <p:sp>
        <p:nvSpPr>
          <p:cNvPr id="287748" name="Rectangle 4"/>
          <p:cNvSpPr>
            <a:spLocks noGrp="1" noChangeArrowheads="1"/>
          </p:cNvSpPr>
          <p:nvPr>
            <p:ph type="subTitle" idx="1"/>
          </p:nvPr>
        </p:nvSpPr>
        <p:spPr>
          <a:xfrm>
            <a:off x="755650" y="2420938"/>
            <a:ext cx="7550150" cy="1752600"/>
          </a:xfrm>
        </p:spPr>
        <p:txBody>
          <a:bodyPr/>
          <a:lstStyle>
            <a:lvl1pPr marL="0" indent="0">
              <a:buFont typeface="Wingdings" pitchFamily="2" charset="2"/>
              <a:buNone/>
              <a:defRPr sz="2800">
                <a:solidFill>
                  <a:schemeClr val="accent2"/>
                </a:solidFill>
              </a:defRPr>
            </a:lvl1pPr>
          </a:lstStyle>
          <a:p>
            <a:r>
              <a:rPr lang="en-US" dirty="0"/>
              <a:t>Click to edit Master subtitle style</a:t>
            </a:r>
          </a:p>
        </p:txBody>
      </p:sp>
      <p:sp>
        <p:nvSpPr>
          <p:cNvPr id="8" name="Rectangle 5"/>
          <p:cNvSpPr>
            <a:spLocks noGrp="1" noChangeArrowheads="1"/>
          </p:cNvSpPr>
          <p:nvPr>
            <p:ph type="dt" sz="half" idx="10"/>
          </p:nvPr>
        </p:nvSpPr>
        <p:spPr/>
        <p:txBody>
          <a:bodyPr/>
          <a:lstStyle>
            <a:lvl1pPr>
              <a:defRPr/>
            </a:lvl1pPr>
          </a:lstStyle>
          <a:p>
            <a:pPr>
              <a:defRPr/>
            </a:pPr>
            <a:endParaRPr lang="en-US"/>
          </a:p>
        </p:txBody>
      </p:sp>
      <p:sp>
        <p:nvSpPr>
          <p:cNvPr id="9" name="Rectangle 6"/>
          <p:cNvSpPr>
            <a:spLocks noGrp="1" noChangeArrowheads="1"/>
          </p:cNvSpPr>
          <p:nvPr>
            <p:ph type="ftr" sz="quarter" idx="11"/>
          </p:nvPr>
        </p:nvSpPr>
        <p:spPr/>
        <p:txBody>
          <a:bodyPr/>
          <a:lstStyle>
            <a:lvl1pPr>
              <a:defRPr/>
            </a:lvl1pPr>
          </a:lstStyle>
          <a:p>
            <a:pPr>
              <a:defRPr/>
            </a:pPr>
            <a:endParaRPr lang="en-US"/>
          </a:p>
        </p:txBody>
      </p:sp>
      <p:sp>
        <p:nvSpPr>
          <p:cNvPr id="10" name="Rectangle 7"/>
          <p:cNvSpPr>
            <a:spLocks noGrp="1" noChangeArrowheads="1"/>
          </p:cNvSpPr>
          <p:nvPr>
            <p:ph type="sldNum" sz="quarter" idx="12"/>
          </p:nvPr>
        </p:nvSpPr>
        <p:spPr/>
        <p:txBody>
          <a:bodyPr/>
          <a:lstStyle>
            <a:lvl1pPr>
              <a:defRPr/>
            </a:lvl1pPr>
          </a:lstStyle>
          <a:p>
            <a:pPr>
              <a:defRPr/>
            </a:pPr>
            <a:fld id="{33E8591D-F624-41E1-B728-8ACD0002A7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6E7D58-D25F-4D7B-AE8D-F6F32E4E4C1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9810AE-0CB6-4922-8670-FE63CF66651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371600"/>
            <a:ext cx="8229600" cy="4754563"/>
          </a:xfrm>
        </p:spPr>
        <p:txBody>
          <a:bodyPr/>
          <a:lstStyle/>
          <a:p>
            <a:pPr lvl="0"/>
            <a:endParaRPr lang="en-A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B364B2-210B-4378-8870-13A69BA1E97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4E9280-D44E-4574-8B0E-AB9CD7E5F16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71600"/>
            <a:ext cx="8229600" cy="47545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D2E242-4968-43D5-969A-13F118A8012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990600"/>
            <a:ext cx="4038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990600"/>
            <a:ext cx="4038600" cy="51355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980EA3-49DD-4D7A-95CE-5E6E772EE0E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E9FFF7C-1763-4F7E-A705-DF58FAB55F6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551C40-1B99-4F4C-8C9F-C5682393FC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E3A7C1-0907-4A1A-92E3-AFFFA27125B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1F69AE-7193-4F6E-B074-F8E0A427215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6BCA5E-883C-470C-9647-287982D7B1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C329A2-6B23-445F-9CF9-6178E69FBB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1307C3-8CC1-4AC4-9DFA-E8DD60D07B3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4DE55E-A729-4FEE-BDBA-AF5770E5FA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39E4BA-0A80-4996-ACA0-CF223D720F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25DEE20-32A6-4354-B881-A9CF83A884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286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a:solidFill>
                  <a:schemeClr val="tx1"/>
                </a:solidFill>
                <a:latin typeface="Arial" charset="0"/>
              </a:defRPr>
            </a:lvl1pPr>
          </a:lstStyle>
          <a:p>
            <a:pPr>
              <a:defRPr/>
            </a:pPr>
            <a:endParaRPr lang="en-US"/>
          </a:p>
        </p:txBody>
      </p:sp>
      <p:sp>
        <p:nvSpPr>
          <p:cNvPr id="286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a:solidFill>
                  <a:schemeClr val="tx1"/>
                </a:solidFill>
                <a:latin typeface="Arial" charset="0"/>
              </a:defRPr>
            </a:lvl1pPr>
          </a:lstStyle>
          <a:p>
            <a:pPr>
              <a:defRPr/>
            </a:pPr>
            <a:endParaRPr lang="en-US"/>
          </a:p>
        </p:txBody>
      </p:sp>
      <p:sp>
        <p:nvSpPr>
          <p:cNvPr id="286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a:solidFill>
                  <a:schemeClr val="tx1"/>
                </a:solidFill>
                <a:latin typeface="Arial" charset="0"/>
              </a:defRPr>
            </a:lvl1pPr>
          </a:lstStyle>
          <a:p>
            <a:pPr>
              <a:defRPr/>
            </a:pPr>
            <a:fld id="{FAD3A58F-08BC-4750-9FE2-A2A2C51B9B55}" type="slidenum">
              <a:rPr lang="en-US"/>
              <a:pPr>
                <a:defRPr/>
              </a:pPr>
              <a:t>‹#›</a:t>
            </a:fld>
            <a:endParaRPr lang="en-US"/>
          </a:p>
        </p:txBody>
      </p:sp>
      <p:sp>
        <p:nvSpPr>
          <p:cNvPr id="286727" name="Text Box 7"/>
          <p:cNvSpPr txBox="1">
            <a:spLocks noChangeArrowheads="1"/>
          </p:cNvSpPr>
          <p:nvPr/>
        </p:nvSpPr>
        <p:spPr bwMode="auto">
          <a:xfrm rot="16200000">
            <a:off x="7018338" y="4687888"/>
            <a:ext cx="3671887" cy="579437"/>
          </a:xfrm>
          <a:prstGeom prst="rect">
            <a:avLst/>
          </a:prstGeom>
          <a:noFill/>
          <a:ln w="9525">
            <a:noFill/>
            <a:miter lim="800000"/>
            <a:headEnd/>
            <a:tailEnd/>
          </a:ln>
          <a:effectLst/>
        </p:spPr>
        <p:txBody>
          <a:bodyPr>
            <a:spAutoFit/>
          </a:bodyPr>
          <a:lstStyle/>
          <a:p>
            <a:pPr algn="l">
              <a:defRPr/>
            </a:pPr>
            <a:r>
              <a:rPr lang="en-US" sz="3200">
                <a:solidFill>
                  <a:schemeClr val="bg2"/>
                </a:solidFill>
                <a:latin typeface="Arial" charset="0"/>
              </a:rPr>
              <a:t>www.lirneasia.net</a:t>
            </a:r>
          </a:p>
        </p:txBody>
      </p:sp>
      <p:grpSp>
        <p:nvGrpSpPr>
          <p:cNvPr id="2056" name="Group 8"/>
          <p:cNvGrpSpPr>
            <a:grpSpLocks/>
          </p:cNvGrpSpPr>
          <p:nvPr/>
        </p:nvGrpSpPr>
        <p:grpSpPr bwMode="auto">
          <a:xfrm>
            <a:off x="468313" y="1150938"/>
            <a:ext cx="8207375" cy="71437"/>
            <a:chOff x="430" y="1026"/>
            <a:chExt cx="5170" cy="45"/>
          </a:xfrm>
        </p:grpSpPr>
        <p:sp>
          <p:nvSpPr>
            <p:cNvPr id="286729" name="Rectangle 9"/>
            <p:cNvSpPr>
              <a:spLocks noChangeArrowheads="1"/>
            </p:cNvSpPr>
            <p:nvPr/>
          </p:nvSpPr>
          <p:spPr bwMode="auto">
            <a:xfrm rot="5400000">
              <a:off x="4308" y="-221"/>
              <a:ext cx="45" cy="2539"/>
            </a:xfrm>
            <a:prstGeom prst="rect">
              <a:avLst/>
            </a:prstGeom>
            <a:gradFill rotWithShape="1">
              <a:gsLst>
                <a:gs pos="0">
                  <a:srgbClr val="E40000"/>
                </a:gs>
                <a:gs pos="100000">
                  <a:srgbClr val="000000"/>
                </a:gs>
              </a:gsLst>
              <a:lin ang="5400000" scaled="1"/>
            </a:gradFill>
            <a:ln w="9525">
              <a:noFill/>
              <a:miter lim="800000"/>
              <a:headEnd/>
              <a:tailEnd/>
            </a:ln>
            <a:effectLst/>
          </p:spPr>
          <p:txBody>
            <a:bodyPr wrap="none" anchor="ctr"/>
            <a:lstStyle/>
            <a:p>
              <a:pPr>
                <a:defRPr/>
              </a:pPr>
              <a:endParaRPr lang="en-AU"/>
            </a:p>
          </p:txBody>
        </p:sp>
        <p:sp>
          <p:nvSpPr>
            <p:cNvPr id="286730" name="Rectangle 10"/>
            <p:cNvSpPr>
              <a:spLocks noChangeArrowheads="1"/>
            </p:cNvSpPr>
            <p:nvPr/>
          </p:nvSpPr>
          <p:spPr bwMode="auto">
            <a:xfrm rot="5400000">
              <a:off x="1746" y="-290"/>
              <a:ext cx="45" cy="2677"/>
            </a:xfrm>
            <a:prstGeom prst="rect">
              <a:avLst/>
            </a:prstGeom>
            <a:gradFill rotWithShape="1">
              <a:gsLst>
                <a:gs pos="0">
                  <a:srgbClr val="000000"/>
                </a:gs>
                <a:gs pos="100000">
                  <a:srgbClr val="FFFFFF"/>
                </a:gs>
              </a:gsLst>
              <a:lin ang="5400000" scaled="1"/>
            </a:gradFill>
            <a:ln w="9525">
              <a:noFill/>
              <a:miter lim="800000"/>
              <a:headEnd/>
              <a:tailEnd/>
            </a:ln>
            <a:effectLst/>
          </p:spPr>
          <p:txBody>
            <a:bodyPr wrap="none" anchor="ctr"/>
            <a:lstStyle/>
            <a:p>
              <a:pPr>
                <a:defRPr/>
              </a:pPr>
              <a:endParaRPr lang="en-AU"/>
            </a:p>
          </p:txBody>
        </p:sp>
      </p:grpSp>
      <p:pic>
        <p:nvPicPr>
          <p:cNvPr id="2057" name="Picture 11" descr="LIRNE big watermark"/>
          <p:cNvPicPr>
            <a:picLocks noChangeAspect="1" noChangeArrowheads="1"/>
          </p:cNvPicPr>
          <p:nvPr/>
        </p:nvPicPr>
        <p:blipFill>
          <a:blip r:embed="rId19">
            <a:lum bright="-8000" contrast="18000"/>
            <a:grayscl/>
          </a:blip>
          <a:srcRect/>
          <a:stretch>
            <a:fillRect/>
          </a:stretch>
        </p:blipFill>
        <p:spPr bwMode="auto">
          <a:xfrm>
            <a:off x="7596188" y="5795963"/>
            <a:ext cx="1042987" cy="995362"/>
          </a:xfrm>
          <a:prstGeom prst="rect">
            <a:avLst/>
          </a:prstGeom>
          <a:noFill/>
          <a:ln w="9525">
            <a:noFill/>
            <a:miter lim="800000"/>
            <a:headEnd/>
            <a:tailEnd/>
          </a:ln>
        </p:spPr>
      </p:pic>
      <p:sp>
        <p:nvSpPr>
          <p:cNvPr id="286732" name="Oval 12"/>
          <p:cNvSpPr>
            <a:spLocks noChangeArrowheads="1"/>
          </p:cNvSpPr>
          <p:nvPr/>
        </p:nvSpPr>
        <p:spPr bwMode="auto">
          <a:xfrm>
            <a:off x="8604250" y="1006475"/>
            <a:ext cx="288925" cy="288925"/>
          </a:xfrm>
          <a:prstGeom prst="ellipse">
            <a:avLst/>
          </a:prstGeom>
          <a:solidFill>
            <a:srgbClr val="E40000"/>
          </a:solidFill>
          <a:ln w="9525">
            <a:noFill/>
            <a:round/>
            <a:headEnd/>
            <a:tailEnd/>
          </a:ln>
          <a:effectLst/>
        </p:spPr>
        <p:txBody>
          <a:bodyPr wrap="none" anchor="ctr"/>
          <a:lstStyle/>
          <a:p>
            <a:pPr>
              <a:spcBef>
                <a:spcPct val="0"/>
              </a:spcBef>
              <a:defRPr/>
            </a:pPr>
            <a:endParaRPr lang="en-SG" sz="1800">
              <a:solidFill>
                <a:schemeClr val="tx1"/>
              </a:solidFill>
              <a:latin typeface="Arial" charset="0"/>
            </a:endParaRPr>
          </a:p>
        </p:txBody>
      </p:sp>
    </p:spTree>
  </p:cSld>
  <p:clrMap bg1="lt1" tx1="dk1" bg2="lt2" tx2="dk2" accent1="accent1" accent2="accent2" accent3="accent3" accent4="accent4" accent5="accent5" accent6="accent6" hlink="hlink" folHlink="folHlink"/>
  <p:sldLayoutIdLst>
    <p:sldLayoutId id="2147483879"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 id="2147483878" r:id="rId17"/>
  </p:sldLayoutIdLst>
  <p:timing>
    <p:tnLst>
      <p:par>
        <p:cTn id="1" dur="indefinite" restart="never" nodeType="tmRoot"/>
      </p:par>
    </p:tnLst>
  </p:timing>
  <p:txStyles>
    <p:titleStyle>
      <a:lvl1pPr algn="l" rtl="0" eaLnBrk="0" fontAlgn="base" hangingPunct="0">
        <a:spcBef>
          <a:spcPct val="0"/>
        </a:spcBef>
        <a:spcAft>
          <a:spcPct val="0"/>
        </a:spcAft>
        <a:defRPr sz="2200">
          <a:solidFill>
            <a:srgbClr val="E40000"/>
          </a:solidFill>
          <a:latin typeface="+mj-lt"/>
          <a:ea typeface="+mj-ea"/>
          <a:cs typeface="+mj-cs"/>
        </a:defRPr>
      </a:lvl1pPr>
      <a:lvl2pPr algn="l" rtl="0" eaLnBrk="0" fontAlgn="base" hangingPunct="0">
        <a:spcBef>
          <a:spcPct val="0"/>
        </a:spcBef>
        <a:spcAft>
          <a:spcPct val="0"/>
        </a:spcAft>
        <a:defRPr sz="2200">
          <a:solidFill>
            <a:srgbClr val="E40000"/>
          </a:solidFill>
          <a:latin typeface="Verdana" pitchFamily="34" charset="0"/>
          <a:cs typeface="Arial" charset="0"/>
        </a:defRPr>
      </a:lvl2pPr>
      <a:lvl3pPr algn="l" rtl="0" eaLnBrk="0" fontAlgn="base" hangingPunct="0">
        <a:spcBef>
          <a:spcPct val="0"/>
        </a:spcBef>
        <a:spcAft>
          <a:spcPct val="0"/>
        </a:spcAft>
        <a:defRPr sz="2200">
          <a:solidFill>
            <a:srgbClr val="E40000"/>
          </a:solidFill>
          <a:latin typeface="Verdana" pitchFamily="34" charset="0"/>
          <a:cs typeface="Arial" charset="0"/>
        </a:defRPr>
      </a:lvl3pPr>
      <a:lvl4pPr algn="l" rtl="0" eaLnBrk="0" fontAlgn="base" hangingPunct="0">
        <a:spcBef>
          <a:spcPct val="0"/>
        </a:spcBef>
        <a:spcAft>
          <a:spcPct val="0"/>
        </a:spcAft>
        <a:defRPr sz="2200">
          <a:solidFill>
            <a:srgbClr val="E40000"/>
          </a:solidFill>
          <a:latin typeface="Verdana" pitchFamily="34" charset="0"/>
          <a:cs typeface="Arial" charset="0"/>
        </a:defRPr>
      </a:lvl4pPr>
      <a:lvl5pPr algn="l" rtl="0" eaLnBrk="0" fontAlgn="base" hangingPunct="0">
        <a:spcBef>
          <a:spcPct val="0"/>
        </a:spcBef>
        <a:spcAft>
          <a:spcPct val="0"/>
        </a:spcAft>
        <a:defRPr sz="2200">
          <a:solidFill>
            <a:srgbClr val="E40000"/>
          </a:solidFill>
          <a:latin typeface="Verdana" pitchFamily="34" charset="0"/>
          <a:cs typeface="Arial" charset="0"/>
        </a:defRPr>
      </a:lvl5pPr>
      <a:lvl6pPr marL="457200" algn="l" rtl="0" fontAlgn="base">
        <a:spcBef>
          <a:spcPct val="0"/>
        </a:spcBef>
        <a:spcAft>
          <a:spcPct val="0"/>
        </a:spcAft>
        <a:defRPr sz="2200">
          <a:solidFill>
            <a:srgbClr val="E40000"/>
          </a:solidFill>
          <a:latin typeface="Verdana" pitchFamily="34" charset="0"/>
          <a:cs typeface="Arial" charset="0"/>
        </a:defRPr>
      </a:lvl6pPr>
      <a:lvl7pPr marL="914400" algn="l" rtl="0" fontAlgn="base">
        <a:spcBef>
          <a:spcPct val="0"/>
        </a:spcBef>
        <a:spcAft>
          <a:spcPct val="0"/>
        </a:spcAft>
        <a:defRPr sz="2200">
          <a:solidFill>
            <a:srgbClr val="E40000"/>
          </a:solidFill>
          <a:latin typeface="Verdana" pitchFamily="34" charset="0"/>
          <a:cs typeface="Arial" charset="0"/>
        </a:defRPr>
      </a:lvl7pPr>
      <a:lvl8pPr marL="1371600" algn="l" rtl="0" fontAlgn="base">
        <a:spcBef>
          <a:spcPct val="0"/>
        </a:spcBef>
        <a:spcAft>
          <a:spcPct val="0"/>
        </a:spcAft>
        <a:defRPr sz="2200">
          <a:solidFill>
            <a:srgbClr val="E40000"/>
          </a:solidFill>
          <a:latin typeface="Verdana" pitchFamily="34" charset="0"/>
          <a:cs typeface="Arial" charset="0"/>
        </a:defRPr>
      </a:lvl8pPr>
      <a:lvl9pPr marL="1828800" algn="l" rtl="0" fontAlgn="base">
        <a:spcBef>
          <a:spcPct val="0"/>
        </a:spcBef>
        <a:spcAft>
          <a:spcPct val="0"/>
        </a:spcAft>
        <a:defRPr sz="2200">
          <a:solidFill>
            <a:srgbClr val="E40000"/>
          </a:solidFill>
          <a:latin typeface="Verdana" pitchFamily="34" charset="0"/>
          <a:cs typeface="Arial" charset="0"/>
        </a:defRPr>
      </a:lvl9pPr>
    </p:titleStyle>
    <p:bodyStyle>
      <a:lvl1pPr marL="469900" indent="-469900" algn="l" rtl="0" eaLnBrk="0" fontAlgn="base" hangingPunct="0">
        <a:spcBef>
          <a:spcPct val="20000"/>
        </a:spcBef>
        <a:spcAft>
          <a:spcPct val="0"/>
        </a:spcAft>
        <a:buClr>
          <a:srgbClr val="E40000"/>
        </a:buClr>
        <a:buFont typeface="Wingdings" pitchFamily="2" charset="2"/>
        <a:buChar char="o"/>
        <a:defRPr sz="2000">
          <a:solidFill>
            <a:schemeClr val="tx1"/>
          </a:solidFill>
          <a:latin typeface="+mn-lt"/>
          <a:ea typeface="+mn-ea"/>
          <a:cs typeface="+mn-cs"/>
        </a:defRPr>
      </a:lvl1pPr>
      <a:lvl2pPr marL="908050" indent="-436563" algn="l" rtl="0" eaLnBrk="0" fontAlgn="base" hangingPunct="0">
        <a:spcBef>
          <a:spcPct val="20000"/>
        </a:spcBef>
        <a:spcAft>
          <a:spcPct val="0"/>
        </a:spcAft>
        <a:buClr>
          <a:srgbClr val="E40000"/>
        </a:buClr>
        <a:buFont typeface="Wingdings" pitchFamily="2" charset="2"/>
        <a:buChar char="n"/>
        <a:defRPr sz="2800">
          <a:solidFill>
            <a:schemeClr val="tx1"/>
          </a:solidFill>
          <a:latin typeface="+mn-lt"/>
          <a:cs typeface="+mn-cs"/>
        </a:defRPr>
      </a:lvl2pPr>
      <a:lvl3pPr marL="1304925" indent="-395288" algn="l" rtl="0" eaLnBrk="0" fontAlgn="base" hangingPunct="0">
        <a:spcBef>
          <a:spcPct val="20000"/>
        </a:spcBef>
        <a:spcAft>
          <a:spcPct val="0"/>
        </a:spcAft>
        <a:buClr>
          <a:srgbClr val="E40000"/>
        </a:buClr>
        <a:buFont typeface="Wingdings" pitchFamily="2" charset="2"/>
        <a:buChar char="o"/>
        <a:defRPr sz="17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a:xfrm>
            <a:off x="457200" y="762000"/>
            <a:ext cx="8686800" cy="939800"/>
          </a:xfrm>
        </p:spPr>
        <p:txBody>
          <a:bodyPr/>
          <a:lstStyle/>
          <a:p>
            <a:r>
              <a:rPr lang="en-US" sz="3600" dirty="0" smtClean="0">
                <a:solidFill>
                  <a:schemeClr val="accent2"/>
                </a:solidFill>
              </a:rPr>
              <a:t>Knowledge </a:t>
            </a:r>
            <a:r>
              <a:rPr lang="en-US" sz="3600" dirty="0" smtClean="0">
                <a:solidFill>
                  <a:schemeClr val="accent2"/>
                </a:solidFill>
              </a:rPr>
              <a:t>to Innovation </a:t>
            </a:r>
            <a:r>
              <a:rPr lang="en-US" sz="3600" dirty="0" smtClean="0">
                <a:solidFill>
                  <a:schemeClr val="accent2"/>
                </a:solidFill>
              </a:rPr>
              <a:t>: </a:t>
            </a:r>
            <a:r>
              <a:rPr lang="en-US" sz="3600" dirty="0" smtClean="0">
                <a:solidFill>
                  <a:schemeClr val="accent2"/>
                </a:solidFill>
              </a:rPr>
              <a:t/>
            </a:r>
            <a:br>
              <a:rPr lang="en-US" sz="3600" dirty="0" smtClean="0">
                <a:solidFill>
                  <a:schemeClr val="accent2"/>
                </a:solidFill>
              </a:rPr>
            </a:br>
            <a:r>
              <a:rPr lang="en-US" sz="3600" dirty="0" smtClean="0">
                <a:solidFill>
                  <a:schemeClr val="accent3">
                    <a:lumMod val="50000"/>
                  </a:schemeClr>
                </a:solidFill>
              </a:rPr>
              <a:t>the role of </a:t>
            </a:r>
            <a:r>
              <a:rPr lang="en-US" sz="3600" dirty="0" smtClean="0">
                <a:solidFill>
                  <a:schemeClr val="accent3">
                    <a:lumMod val="50000"/>
                  </a:schemeClr>
                </a:solidFill>
              </a:rPr>
              <a:t>informal knowledge</a:t>
            </a:r>
            <a:endParaRPr lang="en-SG" sz="3600" dirty="0" smtClean="0">
              <a:solidFill>
                <a:schemeClr val="accent3">
                  <a:lumMod val="50000"/>
                </a:schemeClr>
              </a:solidFill>
            </a:endParaRPr>
          </a:p>
        </p:txBody>
      </p:sp>
      <p:sp>
        <p:nvSpPr>
          <p:cNvPr id="4099" name="Rectangle 5"/>
          <p:cNvSpPr>
            <a:spLocks noGrp="1" noChangeArrowheads="1"/>
          </p:cNvSpPr>
          <p:nvPr>
            <p:ph type="subTitle" idx="1"/>
          </p:nvPr>
        </p:nvSpPr>
        <p:spPr>
          <a:xfrm>
            <a:off x="609600" y="2819400"/>
            <a:ext cx="7924800" cy="2286000"/>
          </a:xfrm>
        </p:spPr>
        <p:txBody>
          <a:bodyPr/>
          <a:lstStyle/>
          <a:p>
            <a:endParaRPr lang="en-US" sz="2400" dirty="0" smtClean="0"/>
          </a:p>
          <a:p>
            <a:endParaRPr lang="en-US" dirty="0" smtClean="0"/>
          </a:p>
          <a:p>
            <a:endParaRPr lang="en-US" sz="1000" dirty="0" smtClean="0"/>
          </a:p>
          <a:p>
            <a:endParaRPr lang="en-US" sz="1000" dirty="0" smtClean="0"/>
          </a:p>
          <a:p>
            <a:pPr algn="r"/>
            <a:endParaRPr lang="en-US" sz="1000" dirty="0" smtClean="0"/>
          </a:p>
          <a:p>
            <a:pPr algn="r"/>
            <a:r>
              <a:rPr lang="en-US" sz="2000" dirty="0" err="1" smtClean="0">
                <a:solidFill>
                  <a:srgbClr val="7F7F7F"/>
                </a:solidFill>
              </a:rPr>
              <a:t>Sujata</a:t>
            </a:r>
            <a:r>
              <a:rPr lang="en-US" sz="2000" dirty="0" smtClean="0">
                <a:solidFill>
                  <a:srgbClr val="7F7F7F"/>
                </a:solidFill>
              </a:rPr>
              <a:t> </a:t>
            </a:r>
            <a:r>
              <a:rPr lang="en-US" sz="2000" dirty="0" err="1" smtClean="0">
                <a:solidFill>
                  <a:srgbClr val="7F7F7F"/>
                </a:solidFill>
              </a:rPr>
              <a:t>Gamage</a:t>
            </a:r>
            <a:r>
              <a:rPr lang="en-US" sz="2000" dirty="0" smtClean="0">
                <a:solidFill>
                  <a:srgbClr val="7F7F7F"/>
                </a:solidFill>
              </a:rPr>
              <a:t>, </a:t>
            </a:r>
            <a:r>
              <a:rPr lang="en-US" sz="2000" dirty="0" err="1" smtClean="0">
                <a:solidFill>
                  <a:srgbClr val="7F7F7F"/>
                </a:solidFill>
              </a:rPr>
              <a:t>LIRNE</a:t>
            </a:r>
            <a:r>
              <a:rPr lang="en-US" sz="2000" i="1" dirty="0" err="1" smtClean="0">
                <a:solidFill>
                  <a:srgbClr val="7F7F7F"/>
                </a:solidFill>
              </a:rPr>
              <a:t>asia</a:t>
            </a:r>
            <a:endParaRPr lang="en-US" sz="2000" i="1" dirty="0" smtClean="0">
              <a:solidFill>
                <a:srgbClr val="7F7F7F"/>
              </a:solidFill>
            </a:endParaRPr>
          </a:p>
          <a:p>
            <a:pPr algn="r"/>
            <a:r>
              <a:rPr lang="en-US" sz="2000" i="1" dirty="0" smtClean="0">
                <a:solidFill>
                  <a:srgbClr val="7F7F7F"/>
                </a:solidFill>
              </a:rPr>
              <a:t>December 10, 2009</a:t>
            </a:r>
            <a:endParaRPr lang="en-SG" sz="2000" i="1" dirty="0" smtClean="0">
              <a:solidFill>
                <a:srgbClr val="7F7F7F"/>
              </a:solidFill>
            </a:endParaRPr>
          </a:p>
          <a:p>
            <a:endParaRPr lang="en-SG" sz="1000" dirty="0" smtClean="0"/>
          </a:p>
          <a:p>
            <a:endParaRPr lang="en-SG" sz="1000" dirty="0" smtClean="0"/>
          </a:p>
        </p:txBody>
      </p:sp>
      <p:pic>
        <p:nvPicPr>
          <p:cNvPr id="4100" name="Picture 21" descr="LIRNEasia2007_lowres"/>
          <p:cNvPicPr>
            <a:picLocks noChangeAspect="1" noChangeArrowheads="1"/>
          </p:cNvPicPr>
          <p:nvPr/>
        </p:nvPicPr>
        <p:blipFill>
          <a:blip r:embed="rId3"/>
          <a:srcRect/>
          <a:stretch>
            <a:fillRect/>
          </a:stretch>
        </p:blipFill>
        <p:spPr bwMode="auto">
          <a:xfrm>
            <a:off x="4953000" y="5562600"/>
            <a:ext cx="3246438" cy="85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dirty="0" smtClean="0"/>
              <a:t>Results</a:t>
            </a:r>
            <a:endParaRPr lang="en-SG" dirty="0" smtClean="0"/>
          </a:p>
        </p:txBody>
      </p:sp>
      <p:graphicFrame>
        <p:nvGraphicFramePr>
          <p:cNvPr id="4" name="Table 3"/>
          <p:cNvGraphicFramePr>
            <a:graphicFrameLocks noGrp="1"/>
          </p:cNvGraphicFramePr>
          <p:nvPr/>
        </p:nvGraphicFramePr>
        <p:xfrm>
          <a:off x="990600" y="1371600"/>
          <a:ext cx="6172200" cy="3352800"/>
        </p:xfrm>
        <a:graphic>
          <a:graphicData uri="http://schemas.openxmlformats.org/drawingml/2006/table">
            <a:tbl>
              <a:tblPr firstRow="1" bandRow="1">
                <a:tableStyleId>{5C22544A-7EE6-4342-B048-85BDC9FD1C3A}</a:tableStyleId>
              </a:tblPr>
              <a:tblGrid>
                <a:gridCol w="4981074"/>
                <a:gridCol w="1191126"/>
              </a:tblGrid>
              <a:tr h="648132">
                <a:tc>
                  <a:txBody>
                    <a:bodyPr/>
                    <a:lstStyle/>
                    <a:p>
                      <a:pPr algn="l" fontAlgn="ctr"/>
                      <a:r>
                        <a:rPr lang="en-US" sz="2400" b="0" i="0" u="none" strike="noStrike" dirty="0">
                          <a:solidFill>
                            <a:srgbClr val="000000"/>
                          </a:solidFill>
                          <a:latin typeface="Calibri"/>
                        </a:rPr>
                        <a:t> </a:t>
                      </a:r>
                    </a:p>
                  </a:txBody>
                  <a:tcPr marL="9525" marR="9525" marT="9525" marB="0" anchor="ctr"/>
                </a:tc>
                <a:tc>
                  <a:txBody>
                    <a:bodyPr/>
                    <a:lstStyle/>
                    <a:p>
                      <a:pPr algn="ctr" fontAlgn="ctr"/>
                      <a:r>
                        <a:rPr lang="en-US" sz="2400" b="0" i="0" u="none" strike="noStrike" dirty="0" smtClean="0">
                          <a:solidFill>
                            <a:srgbClr val="000000"/>
                          </a:solidFill>
                          <a:latin typeface="Calibri"/>
                        </a:rPr>
                        <a:t>ALL</a:t>
                      </a:r>
                      <a:endParaRPr lang="en-US" sz="2400" b="0" i="0" u="none" strike="noStrike" dirty="0">
                        <a:solidFill>
                          <a:srgbClr val="000000"/>
                        </a:solidFill>
                        <a:latin typeface="Calibri"/>
                      </a:endParaRPr>
                    </a:p>
                  </a:txBody>
                  <a:tcPr marL="9525" marR="9525" marT="9525" marB="0" anchor="ctr"/>
                </a:tc>
              </a:tr>
              <a:tr h="875868">
                <a:tc>
                  <a:txBody>
                    <a:bodyPr/>
                    <a:lstStyle/>
                    <a:p>
                      <a:pPr algn="l" fontAlgn="ctr"/>
                      <a:r>
                        <a:rPr lang="en-US" sz="2400" b="0" i="0" u="none" strike="noStrike" dirty="0" smtClean="0">
                          <a:solidFill>
                            <a:srgbClr val="000000"/>
                          </a:solidFill>
                          <a:latin typeface="Calibri"/>
                        </a:rPr>
                        <a:t>Connected/’Successful’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18%</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r>
                        <a:rPr lang="en-US" sz="2400" b="0" i="0" u="none" strike="noStrike" dirty="0" smtClean="0">
                          <a:solidFill>
                            <a:srgbClr val="000000"/>
                          </a:solidFill>
                          <a:latin typeface="Calibri"/>
                        </a:rPr>
                        <a:t>Connected/Not </a:t>
                      </a:r>
                      <a:r>
                        <a:rPr lang="en-US" sz="2400" b="0" i="0" u="none" strike="noStrike" dirty="0" smtClean="0">
                          <a:solidFill>
                            <a:srgbClr val="000000"/>
                          </a:solidFill>
                          <a:latin typeface="Calibri"/>
                        </a:rPr>
                        <a:t>‘Successful’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40%</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r>
                        <a:rPr lang="en-US" sz="2400" b="0" i="0" u="none" strike="noStrike" dirty="0" smtClean="0">
                          <a:solidFill>
                            <a:srgbClr val="000000"/>
                          </a:solidFill>
                          <a:latin typeface="Calibri"/>
                        </a:rPr>
                        <a:t>Not</a:t>
                      </a:r>
                      <a:r>
                        <a:rPr lang="en-US" sz="2400" b="0" i="0" u="none" strike="noStrike" baseline="0" dirty="0" smtClean="0">
                          <a:solidFill>
                            <a:srgbClr val="000000"/>
                          </a:solidFill>
                          <a:latin typeface="Calibri"/>
                        </a:rPr>
                        <a:t> </a:t>
                      </a:r>
                      <a:r>
                        <a:rPr lang="en-US" sz="2400" b="0" i="0" u="none" strike="noStrike" dirty="0" smtClean="0">
                          <a:solidFill>
                            <a:srgbClr val="000000"/>
                          </a:solidFill>
                          <a:latin typeface="Calibri"/>
                        </a:rPr>
                        <a:t>connected</a:t>
                      </a:r>
                      <a:r>
                        <a:rPr lang="en-US" sz="2400" b="0" i="0" u="none" strike="noStrike" baseline="0" dirty="0" smtClean="0">
                          <a:solidFill>
                            <a:srgbClr val="000000"/>
                          </a:solidFill>
                          <a:latin typeface="Calibri"/>
                        </a:rPr>
                        <a:t> /Not </a:t>
                      </a:r>
                      <a:r>
                        <a:rPr lang="en-US" sz="2400" b="0" i="0" u="none" strike="noStrike" baseline="0" dirty="0" smtClean="0">
                          <a:solidFill>
                            <a:srgbClr val="000000"/>
                          </a:solidFill>
                          <a:latin typeface="Calibri"/>
                        </a:rPr>
                        <a:t>‘Successful’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42%</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106</a:t>
                      </a:r>
                      <a:endParaRPr lang="en-US" sz="2400" b="0" i="0" u="none" strike="noStrike" dirty="0">
                        <a:solidFill>
                          <a:srgbClr val="000000"/>
                        </a:solidFill>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457200" y="0"/>
            <a:ext cx="8991600" cy="1066800"/>
          </a:xfrm>
        </p:spPr>
        <p:txBody>
          <a:bodyPr/>
          <a:lstStyle/>
          <a:p>
            <a:r>
              <a:rPr lang="en-US" sz="2800" dirty="0" smtClean="0"/>
              <a:t>Sources of Knowledge </a:t>
            </a:r>
            <a:r>
              <a:rPr lang="en-US" dirty="0" smtClean="0"/>
              <a:t/>
            </a:r>
            <a:br>
              <a:rPr lang="en-US" dirty="0" smtClean="0"/>
            </a:br>
            <a:r>
              <a:rPr lang="en-US" sz="1600" dirty="0" smtClean="0"/>
              <a:t>(19 ‘successful LAs</a:t>
            </a:r>
            <a:endParaRPr lang="en-SG" sz="1600" dirty="0" smtClean="0"/>
          </a:p>
        </p:txBody>
      </p:sp>
      <p:graphicFrame>
        <p:nvGraphicFramePr>
          <p:cNvPr id="5" name="Table 4"/>
          <p:cNvGraphicFramePr>
            <a:graphicFrameLocks noGrp="1"/>
          </p:cNvGraphicFramePr>
          <p:nvPr/>
        </p:nvGraphicFramePr>
        <p:xfrm>
          <a:off x="1524000" y="1752600"/>
          <a:ext cx="5200650" cy="2362200"/>
        </p:xfrm>
        <a:graphic>
          <a:graphicData uri="http://schemas.openxmlformats.org/drawingml/2006/table">
            <a:tbl>
              <a:tblPr firstRow="1" bandRow="1">
                <a:tableStyleId>{7DF18680-E054-41AD-8BC1-D1AEF772440D}</a:tableStyleId>
              </a:tblPr>
              <a:tblGrid>
                <a:gridCol w="1733550"/>
                <a:gridCol w="1733550"/>
                <a:gridCol w="1733550"/>
              </a:tblGrid>
              <a:tr h="685800">
                <a:tc>
                  <a:txBody>
                    <a:bodyPr/>
                    <a:lstStyle/>
                    <a:p>
                      <a:pPr algn="ctr" fontAlgn="b"/>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Number</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a:txBody>
                    <a:bodyPr/>
                    <a:lstStyle/>
                    <a:p>
                      <a:pPr algn="ctr" fontAlgn="b"/>
                      <a:r>
                        <a:rPr lang="en-US" sz="2400" b="0" i="0" u="none" strike="noStrike" dirty="0" smtClean="0">
                          <a:solidFill>
                            <a:srgbClr val="000000"/>
                          </a:solidFill>
                          <a:latin typeface="Calibri"/>
                        </a:rPr>
                        <a:t>Gov+</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2</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11%</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algn="ctr" fontAlgn="b"/>
                      <a:r>
                        <a:rPr lang="en-US" sz="2400" b="0" i="0" u="none" strike="noStrike" dirty="0" smtClean="0">
                          <a:solidFill>
                            <a:srgbClr val="000000"/>
                          </a:solidFill>
                          <a:latin typeface="Calibri"/>
                        </a:rPr>
                        <a:t>Peer+</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10</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53%</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5800">
                <a:tc>
                  <a:txBody>
                    <a:bodyPr/>
                    <a:lstStyle/>
                    <a:p>
                      <a:pPr algn="ctr" fontAlgn="b"/>
                      <a:r>
                        <a:rPr lang="en-US" sz="2400" b="0" i="0" u="none" strike="noStrike" dirty="0" smtClean="0">
                          <a:solidFill>
                            <a:srgbClr val="000000"/>
                          </a:solidFill>
                          <a:latin typeface="Calibri"/>
                        </a:rPr>
                        <a:t>Other</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7</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400" b="0" i="0" u="none" strike="noStrike" dirty="0" smtClean="0">
                          <a:solidFill>
                            <a:srgbClr val="000000"/>
                          </a:solidFill>
                          <a:latin typeface="Calibri"/>
                        </a:rPr>
                        <a:t>37%</a:t>
                      </a:r>
                      <a:endParaRPr lang="en-US" sz="2400" b="0" i="0" u="none" strike="noStrike" dirty="0">
                        <a:solidFill>
                          <a:srgbClr val="000000"/>
                        </a:solidFill>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3"/>
          <p:cNvSpPr txBox="1">
            <a:spLocks noChangeArrowheads="1"/>
          </p:cNvSpPr>
          <p:nvPr/>
        </p:nvSpPr>
        <p:spPr bwMode="auto">
          <a:xfrm>
            <a:off x="914400" y="4876800"/>
            <a:ext cx="6324600"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lvl="0" indent="-469900" algn="l" eaLnBrk="0" hangingPunct="0">
              <a:spcBef>
                <a:spcPct val="20000"/>
              </a:spcBef>
              <a:buClr>
                <a:srgbClr val="E40000"/>
              </a:buClr>
              <a:buFont typeface="Wingdings" pitchFamily="2" charset="2"/>
              <a:buChar char="o"/>
            </a:pPr>
            <a:r>
              <a:rPr lang="en-SG" sz="1200" kern="0" dirty="0" smtClean="0">
                <a:solidFill>
                  <a:schemeClr val="tx1"/>
                </a:solidFill>
                <a:latin typeface="+mn-lt"/>
                <a:cs typeface="+mn-cs"/>
              </a:rPr>
              <a:t>PEER: </a:t>
            </a:r>
            <a:r>
              <a:rPr lang="en-SG" sz="1200" kern="0" dirty="0" err="1" smtClean="0">
                <a:solidFill>
                  <a:schemeClr val="tx1"/>
                </a:solidFill>
                <a:latin typeface="+mn-lt"/>
                <a:cs typeface="+mn-cs"/>
              </a:rPr>
              <a:t>Anupa</a:t>
            </a:r>
            <a:r>
              <a:rPr lang="en-SG" sz="1200" kern="0" dirty="0" smtClean="0">
                <a:solidFill>
                  <a:schemeClr val="tx1"/>
                </a:solidFill>
                <a:latin typeface="+mn-lt"/>
                <a:cs typeface="+mn-cs"/>
              </a:rPr>
              <a:t> Pasqual, </a:t>
            </a:r>
            <a:r>
              <a:rPr lang="en-SG" sz="1200" kern="0" dirty="0" err="1" smtClean="0">
                <a:solidFill>
                  <a:schemeClr val="tx1"/>
                </a:solidFill>
                <a:latin typeface="+mn-lt"/>
                <a:cs typeface="+mn-cs"/>
              </a:rPr>
              <a:t>Balangoda</a:t>
            </a:r>
            <a:r>
              <a:rPr lang="en-SG" sz="1200" kern="0" dirty="0" smtClean="0">
                <a:solidFill>
                  <a:schemeClr val="tx1"/>
                </a:solidFill>
                <a:latin typeface="+mn-lt"/>
                <a:cs typeface="+mn-cs"/>
              </a:rPr>
              <a:t> UC, </a:t>
            </a:r>
            <a:r>
              <a:rPr lang="en-SG" sz="1200" kern="0" dirty="0" err="1" smtClean="0">
                <a:solidFill>
                  <a:schemeClr val="tx1"/>
                </a:solidFill>
                <a:latin typeface="+mn-lt"/>
                <a:cs typeface="+mn-cs"/>
              </a:rPr>
              <a:t>Bandaragama</a:t>
            </a:r>
            <a:r>
              <a:rPr lang="en-SG" sz="1200" kern="0" dirty="0" smtClean="0">
                <a:solidFill>
                  <a:schemeClr val="tx1"/>
                </a:solidFill>
                <a:latin typeface="+mn-lt"/>
                <a:cs typeface="+mn-cs"/>
              </a:rPr>
              <a:t> PS, </a:t>
            </a:r>
            <a:r>
              <a:rPr lang="en-SG" sz="1200" kern="0" dirty="0" err="1" smtClean="0">
                <a:solidFill>
                  <a:schemeClr val="tx1"/>
                </a:solidFill>
                <a:latin typeface="+mn-lt"/>
                <a:cs typeface="+mn-cs"/>
              </a:rPr>
              <a:t>Bulathsinhala</a:t>
            </a:r>
            <a:r>
              <a:rPr lang="en-SG" sz="1200" kern="0" dirty="0" smtClean="0">
                <a:solidFill>
                  <a:schemeClr val="tx1"/>
                </a:solidFill>
                <a:latin typeface="+mn-lt"/>
                <a:cs typeface="+mn-cs"/>
              </a:rPr>
              <a:t> PS, </a:t>
            </a:r>
            <a:r>
              <a:rPr lang="en-SG" sz="1200" kern="0" dirty="0" err="1" smtClean="0">
                <a:solidFill>
                  <a:schemeClr val="tx1"/>
                </a:solidFill>
                <a:latin typeface="+mn-lt"/>
                <a:cs typeface="+mn-cs"/>
              </a:rPr>
              <a:t>Kuruwita</a:t>
            </a:r>
            <a:r>
              <a:rPr lang="en-SG" sz="1200" kern="0" dirty="0" smtClean="0">
                <a:solidFill>
                  <a:schemeClr val="tx1"/>
                </a:solidFill>
                <a:latin typeface="+mn-lt"/>
                <a:cs typeface="+mn-cs"/>
              </a:rPr>
              <a:t> PS, </a:t>
            </a:r>
            <a:r>
              <a:rPr lang="en-SG" sz="1200" kern="0" dirty="0" err="1" smtClean="0">
                <a:solidFill>
                  <a:schemeClr val="tx1"/>
                </a:solidFill>
                <a:latin typeface="+mn-lt"/>
                <a:cs typeface="+mn-cs"/>
              </a:rPr>
              <a:t>Mawanella</a:t>
            </a:r>
            <a:r>
              <a:rPr lang="en-SG" sz="1200" kern="0" dirty="0" smtClean="0">
                <a:solidFill>
                  <a:schemeClr val="tx1"/>
                </a:solidFill>
                <a:latin typeface="+mn-lt"/>
                <a:cs typeface="+mn-cs"/>
              </a:rPr>
              <a:t> PS, </a:t>
            </a:r>
            <a:r>
              <a:rPr lang="en-SG" sz="1200" kern="0" dirty="0" err="1" smtClean="0">
                <a:solidFill>
                  <a:schemeClr val="tx1"/>
                </a:solidFill>
                <a:latin typeface="+mn-lt"/>
                <a:cs typeface="+mn-cs"/>
              </a:rPr>
              <a:t>Negombo</a:t>
            </a:r>
            <a:r>
              <a:rPr lang="en-SG" sz="1200" kern="0" dirty="0" smtClean="0">
                <a:solidFill>
                  <a:schemeClr val="tx1"/>
                </a:solidFill>
                <a:latin typeface="+mn-lt"/>
                <a:cs typeface="+mn-cs"/>
              </a:rPr>
              <a:t> MC, </a:t>
            </a:r>
            <a:r>
              <a:rPr lang="en-SG" sz="1200" kern="0" dirty="0" err="1" smtClean="0">
                <a:solidFill>
                  <a:schemeClr val="tx1"/>
                </a:solidFill>
                <a:latin typeface="+mn-lt"/>
                <a:cs typeface="+mn-cs"/>
              </a:rPr>
              <a:t>Rathnapura</a:t>
            </a:r>
            <a:r>
              <a:rPr lang="en-SG" sz="1200" kern="0" dirty="0" smtClean="0">
                <a:solidFill>
                  <a:schemeClr val="tx1"/>
                </a:solidFill>
                <a:latin typeface="+mn-lt"/>
                <a:cs typeface="+mn-cs"/>
              </a:rPr>
              <a:t> MC, </a:t>
            </a:r>
            <a:r>
              <a:rPr lang="en-SG" sz="1200" kern="0" dirty="0" err="1" smtClean="0">
                <a:solidFill>
                  <a:schemeClr val="tx1"/>
                </a:solidFill>
                <a:latin typeface="+mn-lt"/>
                <a:cs typeface="+mn-cs"/>
              </a:rPr>
              <a:t>Weligama</a:t>
            </a:r>
            <a:r>
              <a:rPr lang="en-SG" sz="1200" kern="0" dirty="0" smtClean="0">
                <a:solidFill>
                  <a:schemeClr val="tx1"/>
                </a:solidFill>
                <a:latin typeface="+mn-lt"/>
                <a:cs typeface="+mn-cs"/>
              </a:rPr>
              <a:t> UC</a:t>
            </a:r>
          </a:p>
          <a:p>
            <a:pPr marL="469900" indent="-469900" algn="l" eaLnBrk="0" hangingPunct="0">
              <a:spcBef>
                <a:spcPct val="20000"/>
              </a:spcBef>
              <a:buClr>
                <a:srgbClr val="E40000"/>
              </a:buClr>
              <a:buFont typeface="Wingdings" pitchFamily="2" charset="2"/>
              <a:buChar char="o"/>
            </a:pPr>
            <a:r>
              <a:rPr lang="en-SG" sz="1200" kern="0" dirty="0" smtClean="0">
                <a:solidFill>
                  <a:schemeClr val="tx1"/>
                </a:solidFill>
              </a:rPr>
              <a:t>OTHER: Unnamed Expert-India; </a:t>
            </a:r>
            <a:r>
              <a:rPr lang="en-SG" sz="1200" kern="0" dirty="0" err="1" smtClean="0">
                <a:solidFill>
                  <a:schemeClr val="tx1"/>
                </a:solidFill>
              </a:rPr>
              <a:t>Pilapitiya</a:t>
            </a:r>
            <a:r>
              <a:rPr lang="en-SG" sz="1200" kern="0" dirty="0" smtClean="0">
                <a:solidFill>
                  <a:schemeClr val="tx1"/>
                </a:solidFill>
              </a:rPr>
              <a:t>-Expert Sri Lanka (4), </a:t>
            </a:r>
            <a:r>
              <a:rPr lang="en-SG" sz="1200" kern="0" dirty="0" err="1" smtClean="0">
                <a:solidFill>
                  <a:schemeClr val="tx1"/>
                </a:solidFill>
              </a:rPr>
              <a:t>Basnayake</a:t>
            </a:r>
            <a:r>
              <a:rPr lang="en-SG" sz="1200" kern="0" dirty="0" smtClean="0">
                <a:solidFill>
                  <a:schemeClr val="tx1"/>
                </a:solidFill>
              </a:rPr>
              <a:t>- </a:t>
            </a:r>
            <a:r>
              <a:rPr lang="en-SG" sz="1200" kern="0" dirty="0" err="1" smtClean="0">
                <a:solidFill>
                  <a:schemeClr val="tx1"/>
                </a:solidFill>
              </a:rPr>
              <a:t>Pofessor</a:t>
            </a:r>
            <a:r>
              <a:rPr lang="en-SG" sz="1200" kern="0" dirty="0" smtClean="0">
                <a:solidFill>
                  <a:schemeClr val="tx1"/>
                </a:solidFill>
              </a:rPr>
              <a:t>, U </a:t>
            </a:r>
            <a:r>
              <a:rPr lang="en-SG" sz="1200" kern="0" dirty="0" err="1" smtClean="0">
                <a:solidFill>
                  <a:schemeClr val="tx1"/>
                </a:solidFill>
              </a:rPr>
              <a:t>Perdeniya</a:t>
            </a:r>
            <a:r>
              <a:rPr lang="en-SG" sz="1200" kern="0" dirty="0" smtClean="0">
                <a:solidFill>
                  <a:schemeClr val="tx1"/>
                </a:solidFill>
              </a:rPr>
              <a:t>  (on volunteer basis or as consultants)</a:t>
            </a:r>
          </a:p>
          <a:p>
            <a:pPr marL="469900" lvl="0" indent="-469900" algn="l" eaLnBrk="0" hangingPunct="0">
              <a:spcBef>
                <a:spcPct val="20000"/>
              </a:spcBef>
              <a:buClr>
                <a:srgbClr val="E40000"/>
              </a:buClr>
              <a:buFont typeface="Wingdings" pitchFamily="2" charset="2"/>
              <a:buChar char="o"/>
            </a:pPr>
            <a:r>
              <a:rPr lang="en-SG" sz="1200" kern="0" dirty="0" smtClean="0">
                <a:solidFill>
                  <a:schemeClr val="tx1"/>
                </a:solidFill>
                <a:latin typeface="+mn-lt"/>
                <a:cs typeface="+mn-cs"/>
              </a:rPr>
              <a:t> </a:t>
            </a:r>
          </a:p>
          <a:p>
            <a:pPr marL="469900" lvl="0" indent="-469900" algn="l" eaLnBrk="0" hangingPunct="0">
              <a:spcBef>
                <a:spcPct val="20000"/>
              </a:spcBef>
              <a:buClr>
                <a:srgbClr val="E40000"/>
              </a:buClr>
            </a:pPr>
            <a:r>
              <a:rPr lang="en-SG" sz="1200" kern="0" dirty="0" smtClean="0">
                <a:solidFill>
                  <a:schemeClr val="tx1"/>
                </a:solidFill>
                <a:latin typeface="+mn-lt"/>
                <a:cs typeface="+mn-cs"/>
              </a:rPr>
              <a:t>	</a:t>
            </a:r>
            <a:r>
              <a:rPr lang="en-SG" sz="1600" kern="0" dirty="0" smtClean="0">
                <a:solidFill>
                  <a:schemeClr val="tx1"/>
                </a:solidFill>
                <a:latin typeface="+mn-lt"/>
                <a:cs typeface="+mn-cs"/>
              </a:rPr>
              <a:t>Peers are an important source of knowledge</a:t>
            </a:r>
            <a:endParaRPr kumimoji="0" lang="en-SG" sz="1600" b="0" i="0" u="none" strike="noStrike" kern="0" cap="none" spc="0" normalizeH="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rgbClr val="E40000"/>
              </a:buClr>
              <a:buSzTx/>
              <a:tabLst/>
              <a:defRPr/>
            </a:pPr>
            <a:endParaRPr kumimoji="0" lang="en-SG" sz="1600" b="0" i="0" u="none" strike="noStrike" kern="0" cap="none" spc="0" normalizeH="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rgbClr val="E40000"/>
              </a:buClr>
              <a:buSzTx/>
              <a:buFont typeface="Wingdings" pitchFamily="2" charset="2"/>
              <a:buChar char="o"/>
              <a:tabLst/>
              <a:defRPr/>
            </a:pPr>
            <a:endParaRPr kumimoji="0" lang="en-SG" sz="1600" b="0" i="0" u="none" strike="noStrike" kern="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0" fontAlgn="base" latinLnBrk="0" hangingPunct="0">
              <a:lnSpc>
                <a:spcPct val="100000"/>
              </a:lnSpc>
              <a:spcBef>
                <a:spcPct val="20000"/>
              </a:spcBef>
              <a:spcAft>
                <a:spcPct val="0"/>
              </a:spcAft>
              <a:buClr>
                <a:srgbClr val="E40000"/>
              </a:buClr>
              <a:buSzTx/>
              <a:buFont typeface="Wingdings" pitchFamily="2" charset="2"/>
              <a:buNone/>
              <a:tabLst/>
              <a:defRPr/>
            </a:pPr>
            <a:endParaRPr kumimoji="0" lang="en-SG" sz="1600" b="0" i="0" u="none" strike="noStrike" kern="0" cap="none" spc="0" normalizeH="0" baseline="0" noProof="0" dirty="0" smtClean="0">
              <a:ln>
                <a:noFill/>
              </a:ln>
              <a:solidFill>
                <a:schemeClr val="tx1"/>
              </a:solidFill>
              <a:effectLst/>
              <a:uLnTx/>
              <a:uFillTx/>
              <a:latin typeface="+mn-lt"/>
              <a:cs typeface="+mn-cs"/>
            </a:endParaRPr>
          </a:p>
          <a:p>
            <a:pPr marL="469900" marR="0" lvl="0" indent="-469900" algn="l" defTabSz="914400" rtl="0" eaLnBrk="0" fontAlgn="base" latinLnBrk="0" hangingPunct="0">
              <a:lnSpc>
                <a:spcPct val="100000"/>
              </a:lnSpc>
              <a:spcBef>
                <a:spcPct val="20000"/>
              </a:spcBef>
              <a:spcAft>
                <a:spcPct val="0"/>
              </a:spcAft>
              <a:buClr>
                <a:srgbClr val="E40000"/>
              </a:buClr>
              <a:buSzTx/>
              <a:buFont typeface="Wingdings" pitchFamily="2" charset="2"/>
              <a:buNone/>
              <a:tabLst/>
              <a:defRPr/>
            </a:pPr>
            <a:endParaRPr kumimoji="0" lang="en-SG" sz="1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sz="2400" dirty="0" smtClean="0"/>
              <a:t>Connectedness of SW Managers in Sri Lanka</a:t>
            </a:r>
            <a:br>
              <a:rPr lang="en-US" sz="2400" dirty="0" smtClean="0"/>
            </a:br>
            <a:r>
              <a:rPr lang="en-US" sz="1600" dirty="0" smtClean="0"/>
              <a:t> (</a:t>
            </a:r>
            <a:r>
              <a:rPr lang="en-US" sz="1600" dirty="0" err="1" smtClean="0"/>
              <a:t>Sabaragamuwa</a:t>
            </a:r>
            <a:r>
              <a:rPr lang="en-US" sz="1600" dirty="0" smtClean="0"/>
              <a:t> (29/29; </a:t>
            </a:r>
            <a:r>
              <a:rPr lang="en-US" sz="1600" dirty="0" err="1" smtClean="0"/>
              <a:t>Wayamba</a:t>
            </a:r>
            <a:r>
              <a:rPr lang="en-US" sz="1600" dirty="0" smtClean="0"/>
              <a:t>; 30/32; Western, 9/9) </a:t>
            </a:r>
            <a:r>
              <a:rPr lang="en-US" dirty="0" smtClean="0"/>
              <a:t/>
            </a:r>
            <a:br>
              <a:rPr lang="en-US" dirty="0" smtClean="0"/>
            </a:br>
            <a:endParaRPr lang="en-US" sz="1300" dirty="0" smtClean="0"/>
          </a:p>
        </p:txBody>
      </p:sp>
      <p:sp>
        <p:nvSpPr>
          <p:cNvPr id="81923" name="Rectangle 3"/>
          <p:cNvSpPr>
            <a:spLocks noChangeArrowheads="1"/>
          </p:cNvSpPr>
          <p:nvPr/>
        </p:nvSpPr>
        <p:spPr bwMode="auto">
          <a:xfrm>
            <a:off x="533400" y="2133600"/>
            <a:ext cx="8382000" cy="3886200"/>
          </a:xfrm>
          <a:prstGeom prst="rect">
            <a:avLst/>
          </a:prstGeom>
          <a:noFill/>
          <a:ln w="9525">
            <a:noFill/>
            <a:miter lim="800000"/>
            <a:headEnd/>
            <a:tailEnd/>
          </a:ln>
        </p:spPr>
        <p:txBody>
          <a:bodyPr/>
          <a:lstStyle/>
          <a:p>
            <a:pPr marL="406400" indent="-406400" algn="l">
              <a:spcBef>
                <a:spcPct val="20000"/>
              </a:spcBef>
              <a:buClr>
                <a:srgbClr val="E40000"/>
              </a:buClr>
              <a:buFont typeface="Wingdings" pitchFamily="2" charset="2"/>
              <a:buChar char="o"/>
            </a:pPr>
            <a:endParaRPr lang="en-US" sz="1800">
              <a:solidFill>
                <a:schemeClr val="tx1"/>
              </a:solidFill>
            </a:endParaRPr>
          </a:p>
        </p:txBody>
      </p:sp>
      <p:pic>
        <p:nvPicPr>
          <p:cNvPr id="119810" name="Picture 2"/>
          <p:cNvPicPr>
            <a:picLocks noGrp="1" noChangeAspect="1" noChangeArrowheads="1"/>
          </p:cNvPicPr>
          <p:nvPr>
            <p:ph idx="1"/>
          </p:nvPr>
        </p:nvPicPr>
        <p:blipFill>
          <a:blip r:embed="rId3"/>
          <a:srcRect/>
          <a:stretch>
            <a:fillRect/>
          </a:stretch>
        </p:blipFill>
        <p:spPr bwMode="auto">
          <a:xfrm>
            <a:off x="457200" y="2133600"/>
            <a:ext cx="8229600" cy="41315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dirty="0" smtClean="0"/>
              <a:t>Challenges for </a:t>
            </a:r>
            <a:r>
              <a:rPr lang="en-US" dirty="0" smtClean="0"/>
              <a:t>Policymakers</a:t>
            </a:r>
            <a:endParaRPr lang="en-SG" dirty="0" smtClean="0"/>
          </a:p>
        </p:txBody>
      </p:sp>
      <p:graphicFrame>
        <p:nvGraphicFramePr>
          <p:cNvPr id="4" name="Table 3"/>
          <p:cNvGraphicFramePr>
            <a:graphicFrameLocks noGrp="1"/>
          </p:cNvGraphicFramePr>
          <p:nvPr/>
        </p:nvGraphicFramePr>
        <p:xfrm>
          <a:off x="609600" y="1371600"/>
          <a:ext cx="8534400" cy="3352800"/>
        </p:xfrm>
        <a:graphic>
          <a:graphicData uri="http://schemas.openxmlformats.org/drawingml/2006/table">
            <a:tbl>
              <a:tblPr firstRow="1" bandRow="1">
                <a:tableStyleId>{5C22544A-7EE6-4342-B048-85BDC9FD1C3A}</a:tableStyleId>
              </a:tblPr>
              <a:tblGrid>
                <a:gridCol w="4314093"/>
                <a:gridCol w="1031631"/>
                <a:gridCol w="1125414"/>
                <a:gridCol w="1031631"/>
                <a:gridCol w="1031631"/>
              </a:tblGrid>
              <a:tr h="648132">
                <a:tc>
                  <a:txBody>
                    <a:bodyPr/>
                    <a:lstStyle/>
                    <a:p>
                      <a:pPr algn="l" fontAlgn="ctr"/>
                      <a:r>
                        <a:rPr lang="en-US" sz="1100" b="0" i="0" u="none" strike="noStrike" dirty="0">
                          <a:solidFill>
                            <a:srgbClr val="000000"/>
                          </a:solidFill>
                          <a:latin typeface="Calibri"/>
                        </a:rPr>
                        <a:t> </a:t>
                      </a:r>
                    </a:p>
                  </a:txBody>
                  <a:tcPr marL="9525" marR="9525" marT="9525" marB="0" anchor="ctr"/>
                </a:tc>
                <a:tc>
                  <a:txBody>
                    <a:bodyPr/>
                    <a:lstStyle/>
                    <a:p>
                      <a:pPr algn="ctr" fontAlgn="ctr"/>
                      <a:r>
                        <a:rPr lang="en-US" sz="2400" b="0" i="0" u="none" strike="noStrike" dirty="0" smtClean="0">
                          <a:solidFill>
                            <a:srgbClr val="000000"/>
                          </a:solidFill>
                          <a:latin typeface="Calibri"/>
                        </a:rPr>
                        <a:t>SBRG</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WYMB</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WEST</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ALL</a:t>
                      </a:r>
                      <a:endParaRPr lang="en-US" sz="2400" b="0" i="0" u="none" strike="noStrike" dirty="0">
                        <a:solidFill>
                          <a:srgbClr val="000000"/>
                        </a:solidFill>
                        <a:latin typeface="Calibri"/>
                      </a:endParaRPr>
                    </a:p>
                  </a:txBody>
                  <a:tcPr marL="9525" marR="9525" marT="9525" marB="0" anchor="ctr"/>
                </a:tc>
              </a:tr>
              <a:tr h="875868">
                <a:tc>
                  <a:txBody>
                    <a:bodyPr/>
                    <a:lstStyle/>
                    <a:p>
                      <a:pPr algn="l" fontAlgn="ctr"/>
                      <a:r>
                        <a:rPr lang="en-US" sz="2400" b="0" i="0" u="none" strike="noStrike" dirty="0" smtClean="0">
                          <a:solidFill>
                            <a:srgbClr val="000000"/>
                          </a:solidFill>
                          <a:latin typeface="Calibri"/>
                        </a:rPr>
                        <a:t>Connected/’Successful’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17%</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21%</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17%</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19</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r>
                        <a:rPr lang="en-US" sz="2400" b="0" i="0" u="none" strike="noStrike" dirty="0" smtClean="0">
                          <a:solidFill>
                            <a:srgbClr val="000000"/>
                          </a:solidFill>
                          <a:latin typeface="Calibri"/>
                        </a:rPr>
                        <a:t>Connected/Not ‘Successful’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41%</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30%</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NA</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37</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r>
                        <a:rPr lang="en-US" sz="2400" b="0" i="0" u="none" strike="noStrike" dirty="0" smtClean="0">
                          <a:solidFill>
                            <a:srgbClr val="000000"/>
                          </a:solidFill>
                          <a:latin typeface="Calibri"/>
                        </a:rPr>
                        <a:t>Not</a:t>
                      </a:r>
                      <a:r>
                        <a:rPr lang="en-US" sz="2400" b="0" i="0" u="none" strike="noStrike" baseline="0" dirty="0" smtClean="0">
                          <a:solidFill>
                            <a:srgbClr val="000000"/>
                          </a:solidFill>
                          <a:latin typeface="Calibri"/>
                        </a:rPr>
                        <a:t> </a:t>
                      </a:r>
                      <a:r>
                        <a:rPr lang="en-US" sz="2400" b="0" i="0" u="none" strike="noStrike" dirty="0" smtClean="0">
                          <a:solidFill>
                            <a:srgbClr val="000000"/>
                          </a:solidFill>
                          <a:latin typeface="Calibri"/>
                        </a:rPr>
                        <a:t>connected</a:t>
                      </a:r>
                      <a:r>
                        <a:rPr lang="en-US" sz="2400" b="0" i="0" u="none" strike="noStrike" baseline="0" dirty="0" smtClean="0">
                          <a:solidFill>
                            <a:srgbClr val="000000"/>
                          </a:solidFill>
                          <a:latin typeface="Calibri"/>
                        </a:rPr>
                        <a:t> /Not ‘Successful’</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41%</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41%</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NA</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50</a:t>
                      </a:r>
                      <a:endParaRPr lang="en-US" sz="2400" b="0" i="0" u="none" strike="noStrike" dirty="0">
                        <a:solidFill>
                          <a:srgbClr val="000000"/>
                        </a:solidFill>
                        <a:latin typeface="Calibri"/>
                      </a:endParaRPr>
                    </a:p>
                  </a:txBody>
                  <a:tcPr marL="9525" marR="9525" marT="9525" marB="0" anchor="ctr"/>
                </a:tc>
              </a:tr>
              <a:tr h="609600">
                <a:tc>
                  <a:txBody>
                    <a:bodyPr/>
                    <a:lstStyle/>
                    <a:p>
                      <a:pPr algn="l" fontAlgn="ctr"/>
                      <a:endParaRPr lang="en-US" sz="20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29</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29</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48</a:t>
                      </a:r>
                      <a:endParaRPr lang="en-US" sz="2400" b="0" i="0" u="none" strike="noStrike" dirty="0">
                        <a:solidFill>
                          <a:srgbClr val="000000"/>
                        </a:solidFill>
                        <a:latin typeface="Calibri"/>
                      </a:endParaRPr>
                    </a:p>
                  </a:txBody>
                  <a:tcPr marL="9525" marR="9525" marT="9525" marB="0" anchor="ctr"/>
                </a:tc>
                <a:tc>
                  <a:txBody>
                    <a:bodyPr/>
                    <a:lstStyle/>
                    <a:p>
                      <a:pPr algn="ctr" fontAlgn="ctr"/>
                      <a:r>
                        <a:rPr lang="en-US" sz="2400" b="0" i="0" u="none" strike="noStrike" dirty="0" smtClean="0">
                          <a:solidFill>
                            <a:srgbClr val="000000"/>
                          </a:solidFill>
                          <a:latin typeface="Calibri"/>
                        </a:rPr>
                        <a:t>106</a:t>
                      </a:r>
                      <a:endParaRPr lang="en-US" sz="2400" b="0" i="0" u="none" strike="noStrike" dirty="0">
                        <a:solidFill>
                          <a:srgbClr val="000000"/>
                        </a:solidFill>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57200" y="274638"/>
            <a:ext cx="8686800" cy="792162"/>
          </a:xfrm>
        </p:spPr>
        <p:txBody>
          <a:bodyPr/>
          <a:lstStyle/>
          <a:p>
            <a:r>
              <a:rPr lang="en-US" dirty="0" smtClean="0"/>
              <a:t>Viewing the Solid waste as a </a:t>
            </a:r>
            <a:r>
              <a:rPr lang="en-US" dirty="0" smtClean="0"/>
              <a:t>System with attention to mode-2</a:t>
            </a:r>
            <a:r>
              <a:rPr lang="en-US" dirty="0" smtClean="0"/>
              <a:t/>
            </a:r>
            <a:br>
              <a:rPr lang="en-US" dirty="0" smtClean="0"/>
            </a:br>
            <a:endParaRPr lang="en-SG" dirty="0" smtClean="0"/>
          </a:p>
        </p:txBody>
      </p:sp>
      <p:grpSp>
        <p:nvGrpSpPr>
          <p:cNvPr id="11267" name="Group 4"/>
          <p:cNvGrpSpPr>
            <a:grpSpLocks/>
          </p:cNvGrpSpPr>
          <p:nvPr/>
        </p:nvGrpSpPr>
        <p:grpSpPr bwMode="auto">
          <a:xfrm>
            <a:off x="1447800" y="1676400"/>
            <a:ext cx="6057900" cy="4343400"/>
            <a:chOff x="1080" y="3160"/>
            <a:chExt cx="9540" cy="6840"/>
          </a:xfrm>
        </p:grpSpPr>
        <p:grpSp>
          <p:nvGrpSpPr>
            <p:cNvPr id="11269" name="Group 5"/>
            <p:cNvGrpSpPr>
              <a:grpSpLocks/>
            </p:cNvGrpSpPr>
            <p:nvPr/>
          </p:nvGrpSpPr>
          <p:grpSpPr bwMode="auto">
            <a:xfrm>
              <a:off x="1080" y="3160"/>
              <a:ext cx="9540" cy="6840"/>
              <a:chOff x="1080" y="4860"/>
              <a:chExt cx="9540" cy="6840"/>
            </a:xfrm>
          </p:grpSpPr>
          <p:sp>
            <p:nvSpPr>
              <p:cNvPr id="11291" name="Line 6"/>
              <p:cNvSpPr>
                <a:spLocks noChangeShapeType="1"/>
              </p:cNvSpPr>
              <p:nvPr/>
            </p:nvSpPr>
            <p:spPr bwMode="auto">
              <a:xfrm>
                <a:off x="1080" y="4860"/>
                <a:ext cx="9540" cy="0"/>
              </a:xfrm>
              <a:prstGeom prst="line">
                <a:avLst/>
              </a:prstGeom>
              <a:noFill/>
              <a:ln w="28575">
                <a:solidFill>
                  <a:srgbClr val="000000"/>
                </a:solidFill>
                <a:prstDash val="sysDot"/>
                <a:round/>
                <a:headEnd/>
                <a:tailEnd/>
              </a:ln>
            </p:spPr>
            <p:txBody>
              <a:bodyPr/>
              <a:lstStyle/>
              <a:p>
                <a:endParaRPr lang="en-US"/>
              </a:p>
            </p:txBody>
          </p:sp>
          <p:sp>
            <p:nvSpPr>
              <p:cNvPr id="11292" name="Line 7"/>
              <p:cNvSpPr>
                <a:spLocks noChangeShapeType="1"/>
              </p:cNvSpPr>
              <p:nvPr/>
            </p:nvSpPr>
            <p:spPr bwMode="auto">
              <a:xfrm>
                <a:off x="1080" y="4956"/>
                <a:ext cx="0" cy="6744"/>
              </a:xfrm>
              <a:prstGeom prst="line">
                <a:avLst/>
              </a:prstGeom>
              <a:noFill/>
              <a:ln w="28575">
                <a:solidFill>
                  <a:srgbClr val="000000"/>
                </a:solidFill>
                <a:prstDash val="sysDot"/>
                <a:round/>
                <a:headEnd/>
                <a:tailEnd/>
              </a:ln>
            </p:spPr>
            <p:txBody>
              <a:bodyPr/>
              <a:lstStyle/>
              <a:p>
                <a:endParaRPr lang="en-US"/>
              </a:p>
            </p:txBody>
          </p:sp>
          <p:sp>
            <p:nvSpPr>
              <p:cNvPr id="11293" name="Line 8"/>
              <p:cNvSpPr>
                <a:spLocks noChangeShapeType="1"/>
              </p:cNvSpPr>
              <p:nvPr/>
            </p:nvSpPr>
            <p:spPr bwMode="auto">
              <a:xfrm>
                <a:off x="1080" y="11700"/>
                <a:ext cx="9540" cy="0"/>
              </a:xfrm>
              <a:prstGeom prst="line">
                <a:avLst/>
              </a:prstGeom>
              <a:noFill/>
              <a:ln w="28575">
                <a:solidFill>
                  <a:srgbClr val="000000"/>
                </a:solidFill>
                <a:prstDash val="sysDot"/>
                <a:round/>
                <a:headEnd/>
                <a:tailEnd/>
              </a:ln>
            </p:spPr>
            <p:txBody>
              <a:bodyPr/>
              <a:lstStyle/>
              <a:p>
                <a:endParaRPr lang="en-US"/>
              </a:p>
            </p:txBody>
          </p:sp>
          <p:sp>
            <p:nvSpPr>
              <p:cNvPr id="11294" name="Line 9"/>
              <p:cNvSpPr>
                <a:spLocks noChangeShapeType="1"/>
              </p:cNvSpPr>
              <p:nvPr/>
            </p:nvSpPr>
            <p:spPr bwMode="auto">
              <a:xfrm>
                <a:off x="10620" y="4860"/>
                <a:ext cx="0" cy="6744"/>
              </a:xfrm>
              <a:prstGeom prst="line">
                <a:avLst/>
              </a:prstGeom>
              <a:noFill/>
              <a:ln w="28575">
                <a:solidFill>
                  <a:srgbClr val="000000"/>
                </a:solidFill>
                <a:prstDash val="sysDot"/>
                <a:round/>
                <a:headEnd/>
                <a:tailEnd/>
              </a:ln>
            </p:spPr>
            <p:txBody>
              <a:bodyPr/>
              <a:lstStyle/>
              <a:p>
                <a:endParaRPr lang="en-US"/>
              </a:p>
            </p:txBody>
          </p:sp>
        </p:grpSp>
        <p:grpSp>
          <p:nvGrpSpPr>
            <p:cNvPr id="11270" name="Group 10"/>
            <p:cNvGrpSpPr>
              <a:grpSpLocks/>
            </p:cNvGrpSpPr>
            <p:nvPr/>
          </p:nvGrpSpPr>
          <p:grpSpPr bwMode="auto">
            <a:xfrm>
              <a:off x="7440" y="6802"/>
              <a:ext cx="2542" cy="2434"/>
              <a:chOff x="7440" y="6802"/>
              <a:chExt cx="2542" cy="2434"/>
            </a:xfrm>
          </p:grpSpPr>
          <p:sp>
            <p:nvSpPr>
              <p:cNvPr id="11289" name="Oval 11"/>
              <p:cNvSpPr>
                <a:spLocks noChangeArrowheads="1"/>
              </p:cNvSpPr>
              <p:nvPr/>
            </p:nvSpPr>
            <p:spPr bwMode="auto">
              <a:xfrm>
                <a:off x="7440" y="6802"/>
                <a:ext cx="2542" cy="2434"/>
              </a:xfrm>
              <a:prstGeom prst="ellipse">
                <a:avLst/>
              </a:prstGeom>
              <a:solidFill>
                <a:srgbClr val="A3B2C1">
                  <a:alpha val="76077"/>
                </a:srgbClr>
              </a:solidFill>
              <a:ln w="9525">
                <a:solidFill>
                  <a:srgbClr val="000000"/>
                </a:solidFill>
                <a:round/>
                <a:headEnd/>
                <a:tailEnd/>
              </a:ln>
            </p:spPr>
            <p:txBody>
              <a:bodyPr anchor="ctr"/>
              <a:lstStyle/>
              <a:p>
                <a:endParaRPr lang="en-US"/>
              </a:p>
            </p:txBody>
          </p:sp>
          <p:sp>
            <p:nvSpPr>
              <p:cNvPr id="11290" name="Text Box 12"/>
              <p:cNvSpPr txBox="1">
                <a:spLocks noChangeArrowheads="1"/>
              </p:cNvSpPr>
              <p:nvPr/>
            </p:nvSpPr>
            <p:spPr bwMode="auto">
              <a:xfrm>
                <a:off x="7581" y="7744"/>
                <a:ext cx="2280" cy="670"/>
              </a:xfrm>
              <a:prstGeom prst="rect">
                <a:avLst/>
              </a:prstGeom>
              <a:noFill/>
              <a:ln w="9525">
                <a:noFill/>
                <a:miter lim="800000"/>
                <a:headEnd/>
                <a:tailEnd/>
              </a:ln>
            </p:spPr>
            <p:txBody>
              <a:bodyPr lIns="87782" tIns="43891" rIns="87782" bIns="43891"/>
              <a:lstStyle/>
              <a:p>
                <a:pPr>
                  <a:spcAft>
                    <a:spcPts val="1000"/>
                  </a:spcAft>
                </a:pPr>
                <a:r>
                  <a:rPr lang="en-US" sz="1100" b="1">
                    <a:solidFill>
                      <a:srgbClr val="000000"/>
                    </a:solidFill>
                  </a:rPr>
                  <a:t>INDUSTRY PARTNERS</a:t>
                </a:r>
                <a:endParaRPr lang="en-US"/>
              </a:p>
            </p:txBody>
          </p:sp>
        </p:grpSp>
        <p:grpSp>
          <p:nvGrpSpPr>
            <p:cNvPr id="11271" name="Group 13"/>
            <p:cNvGrpSpPr>
              <a:grpSpLocks/>
            </p:cNvGrpSpPr>
            <p:nvPr/>
          </p:nvGrpSpPr>
          <p:grpSpPr bwMode="auto">
            <a:xfrm>
              <a:off x="4680" y="5243"/>
              <a:ext cx="2542" cy="2433"/>
              <a:chOff x="2112" y="1824"/>
              <a:chExt cx="1017" cy="973"/>
            </a:xfrm>
          </p:grpSpPr>
          <p:sp>
            <p:nvSpPr>
              <p:cNvPr id="11287" name="Oval 14"/>
              <p:cNvSpPr>
                <a:spLocks noChangeArrowheads="1"/>
              </p:cNvSpPr>
              <p:nvPr/>
            </p:nvSpPr>
            <p:spPr bwMode="auto">
              <a:xfrm>
                <a:off x="2112" y="1824"/>
                <a:ext cx="1017" cy="973"/>
              </a:xfrm>
              <a:prstGeom prst="ellipse">
                <a:avLst/>
              </a:prstGeom>
              <a:solidFill>
                <a:srgbClr val="A3B2C1">
                  <a:alpha val="76077"/>
                </a:srgbClr>
              </a:solidFill>
              <a:ln w="9525">
                <a:solidFill>
                  <a:srgbClr val="000000"/>
                </a:solidFill>
                <a:round/>
                <a:headEnd/>
                <a:tailEnd/>
              </a:ln>
            </p:spPr>
            <p:txBody>
              <a:bodyPr anchor="ctr"/>
              <a:lstStyle/>
              <a:p>
                <a:endParaRPr lang="en-US"/>
              </a:p>
            </p:txBody>
          </p:sp>
          <p:sp>
            <p:nvSpPr>
              <p:cNvPr id="11288" name="Text Box 15"/>
              <p:cNvSpPr txBox="1">
                <a:spLocks noChangeArrowheads="1"/>
              </p:cNvSpPr>
              <p:nvPr/>
            </p:nvSpPr>
            <p:spPr bwMode="auto">
              <a:xfrm>
                <a:off x="2160" y="2064"/>
                <a:ext cx="937" cy="480"/>
              </a:xfrm>
              <a:prstGeom prst="rect">
                <a:avLst/>
              </a:prstGeom>
              <a:noFill/>
              <a:ln w="9525">
                <a:noFill/>
                <a:miter lim="800000"/>
                <a:headEnd/>
                <a:tailEnd/>
              </a:ln>
            </p:spPr>
            <p:txBody>
              <a:bodyPr lIns="87782" tIns="43891" rIns="87782" bIns="43891"/>
              <a:lstStyle/>
              <a:p>
                <a:pPr>
                  <a:spcAft>
                    <a:spcPts val="1000"/>
                  </a:spcAft>
                </a:pPr>
                <a:r>
                  <a:rPr lang="en-US" sz="1100" b="1">
                    <a:solidFill>
                      <a:srgbClr val="000000"/>
                    </a:solidFill>
                  </a:rPr>
                  <a:t>LOCAL GOVERNMENT SERVICE PROVIDER</a:t>
                </a:r>
                <a:endParaRPr lang="en-US"/>
              </a:p>
            </p:txBody>
          </p:sp>
        </p:grpSp>
        <p:sp>
          <p:nvSpPr>
            <p:cNvPr id="11272" name="Line 16"/>
            <p:cNvSpPr>
              <a:spLocks noChangeShapeType="1"/>
            </p:cNvSpPr>
            <p:nvPr/>
          </p:nvSpPr>
          <p:spPr bwMode="auto">
            <a:xfrm flipV="1">
              <a:off x="6932" y="5446"/>
              <a:ext cx="900" cy="540"/>
            </a:xfrm>
            <a:prstGeom prst="line">
              <a:avLst/>
            </a:prstGeom>
            <a:noFill/>
            <a:ln w="9525">
              <a:solidFill>
                <a:srgbClr val="000000"/>
              </a:solidFill>
              <a:round/>
              <a:headEnd type="triangle" w="med" len="med"/>
              <a:tailEnd type="triangle" w="med" len="med"/>
            </a:ln>
          </p:spPr>
          <p:txBody>
            <a:bodyPr/>
            <a:lstStyle/>
            <a:p>
              <a:endParaRPr lang="en-US"/>
            </a:p>
          </p:txBody>
        </p:sp>
        <p:sp>
          <p:nvSpPr>
            <p:cNvPr id="11273" name="Line 17"/>
            <p:cNvSpPr>
              <a:spLocks noChangeShapeType="1"/>
            </p:cNvSpPr>
            <p:nvPr/>
          </p:nvSpPr>
          <p:spPr bwMode="auto">
            <a:xfrm>
              <a:off x="4052" y="5651"/>
              <a:ext cx="720" cy="360"/>
            </a:xfrm>
            <a:prstGeom prst="line">
              <a:avLst/>
            </a:prstGeom>
            <a:noFill/>
            <a:ln w="9525">
              <a:solidFill>
                <a:srgbClr val="000000"/>
              </a:solidFill>
              <a:round/>
              <a:headEnd type="triangle" w="med" len="med"/>
              <a:tailEnd type="triangle" w="med" len="med"/>
            </a:ln>
          </p:spPr>
          <p:txBody>
            <a:bodyPr/>
            <a:lstStyle/>
            <a:p>
              <a:endParaRPr lang="en-US"/>
            </a:p>
          </p:txBody>
        </p:sp>
        <p:grpSp>
          <p:nvGrpSpPr>
            <p:cNvPr id="11275" name="Group 19"/>
            <p:cNvGrpSpPr>
              <a:grpSpLocks/>
            </p:cNvGrpSpPr>
            <p:nvPr/>
          </p:nvGrpSpPr>
          <p:grpSpPr bwMode="auto">
            <a:xfrm>
              <a:off x="1800" y="6802"/>
              <a:ext cx="2567" cy="2434"/>
              <a:chOff x="941" y="2448"/>
              <a:chExt cx="1027" cy="973"/>
            </a:xfrm>
          </p:grpSpPr>
          <p:sp>
            <p:nvSpPr>
              <p:cNvPr id="11285" name="Oval 20"/>
              <p:cNvSpPr>
                <a:spLocks noChangeArrowheads="1"/>
              </p:cNvSpPr>
              <p:nvPr/>
            </p:nvSpPr>
            <p:spPr bwMode="auto">
              <a:xfrm>
                <a:off x="941" y="2448"/>
                <a:ext cx="1027" cy="973"/>
              </a:xfrm>
              <a:prstGeom prst="ellipse">
                <a:avLst/>
              </a:prstGeom>
              <a:solidFill>
                <a:srgbClr val="A3B2C1">
                  <a:alpha val="76077"/>
                </a:srgbClr>
              </a:solidFill>
              <a:ln w="9525">
                <a:solidFill>
                  <a:srgbClr val="000000"/>
                </a:solidFill>
                <a:round/>
                <a:headEnd/>
                <a:tailEnd/>
              </a:ln>
            </p:spPr>
            <p:txBody>
              <a:bodyPr anchor="ctr"/>
              <a:lstStyle/>
              <a:p>
                <a:endParaRPr lang="en-US"/>
              </a:p>
            </p:txBody>
          </p:sp>
          <p:sp>
            <p:nvSpPr>
              <p:cNvPr id="11286" name="Text Box 21"/>
              <p:cNvSpPr txBox="1">
                <a:spLocks noChangeArrowheads="1"/>
              </p:cNvSpPr>
              <p:nvPr/>
            </p:nvSpPr>
            <p:spPr bwMode="auto">
              <a:xfrm>
                <a:off x="1008" y="2784"/>
                <a:ext cx="797" cy="268"/>
              </a:xfrm>
              <a:prstGeom prst="rect">
                <a:avLst/>
              </a:prstGeom>
              <a:noFill/>
              <a:ln w="9525">
                <a:noFill/>
                <a:miter lim="800000"/>
                <a:headEnd/>
                <a:tailEnd/>
              </a:ln>
            </p:spPr>
            <p:txBody>
              <a:bodyPr lIns="87782" tIns="43891" rIns="87782" bIns="43891"/>
              <a:lstStyle/>
              <a:p>
                <a:pPr>
                  <a:spcAft>
                    <a:spcPts val="1000"/>
                  </a:spcAft>
                </a:pPr>
                <a:r>
                  <a:rPr lang="en-US" sz="1100" b="1">
                    <a:solidFill>
                      <a:srgbClr val="000000"/>
                    </a:solidFill>
                  </a:rPr>
                  <a:t>CIVIL SOCIETY</a:t>
                </a:r>
              </a:p>
              <a:p>
                <a:endParaRPr lang="en-US"/>
              </a:p>
            </p:txBody>
          </p:sp>
        </p:grpSp>
        <p:grpSp>
          <p:nvGrpSpPr>
            <p:cNvPr id="11276" name="Group 22"/>
            <p:cNvGrpSpPr>
              <a:grpSpLocks/>
            </p:cNvGrpSpPr>
            <p:nvPr/>
          </p:nvGrpSpPr>
          <p:grpSpPr bwMode="auto">
            <a:xfrm>
              <a:off x="7440" y="3803"/>
              <a:ext cx="2542" cy="2434"/>
              <a:chOff x="3264" y="1920"/>
              <a:chExt cx="1017" cy="973"/>
            </a:xfrm>
          </p:grpSpPr>
          <p:sp>
            <p:nvSpPr>
              <p:cNvPr id="11283" name="Oval 23"/>
              <p:cNvSpPr>
                <a:spLocks noChangeArrowheads="1"/>
              </p:cNvSpPr>
              <p:nvPr/>
            </p:nvSpPr>
            <p:spPr bwMode="auto">
              <a:xfrm>
                <a:off x="3264" y="1920"/>
                <a:ext cx="1017" cy="973"/>
              </a:xfrm>
              <a:prstGeom prst="ellipse">
                <a:avLst/>
              </a:prstGeom>
              <a:solidFill>
                <a:srgbClr val="A3B2C1">
                  <a:alpha val="76077"/>
                </a:srgbClr>
              </a:solidFill>
              <a:ln w="9525">
                <a:solidFill>
                  <a:srgbClr val="000000"/>
                </a:solidFill>
                <a:round/>
                <a:headEnd/>
                <a:tailEnd/>
              </a:ln>
            </p:spPr>
            <p:txBody>
              <a:bodyPr anchor="ctr"/>
              <a:lstStyle/>
              <a:p>
                <a:endParaRPr lang="en-US"/>
              </a:p>
            </p:txBody>
          </p:sp>
          <p:sp>
            <p:nvSpPr>
              <p:cNvPr id="11284" name="Text Box 24"/>
              <p:cNvSpPr txBox="1">
                <a:spLocks noChangeArrowheads="1"/>
              </p:cNvSpPr>
              <p:nvPr/>
            </p:nvSpPr>
            <p:spPr bwMode="auto">
              <a:xfrm>
                <a:off x="3312" y="2304"/>
                <a:ext cx="912" cy="162"/>
              </a:xfrm>
              <a:prstGeom prst="rect">
                <a:avLst/>
              </a:prstGeom>
              <a:noFill/>
              <a:ln w="9525">
                <a:noFill/>
                <a:miter lim="800000"/>
                <a:headEnd/>
                <a:tailEnd/>
              </a:ln>
            </p:spPr>
            <p:txBody>
              <a:bodyPr lIns="87782" tIns="43891" rIns="87782" bIns="43891"/>
              <a:lstStyle/>
              <a:p>
                <a:pPr>
                  <a:spcAft>
                    <a:spcPts val="1000"/>
                  </a:spcAft>
                </a:pPr>
                <a:r>
                  <a:rPr lang="en-US" sz="1100" b="1">
                    <a:solidFill>
                      <a:srgbClr val="000000"/>
                    </a:solidFill>
                  </a:rPr>
                  <a:t>PEERS</a:t>
                </a:r>
                <a:endParaRPr lang="en-US"/>
              </a:p>
            </p:txBody>
          </p:sp>
        </p:grpSp>
        <p:sp>
          <p:nvSpPr>
            <p:cNvPr id="11277" name="Line 25"/>
            <p:cNvSpPr>
              <a:spLocks noChangeShapeType="1"/>
            </p:cNvSpPr>
            <p:nvPr/>
          </p:nvSpPr>
          <p:spPr bwMode="auto">
            <a:xfrm>
              <a:off x="6932" y="6911"/>
              <a:ext cx="900" cy="540"/>
            </a:xfrm>
            <a:prstGeom prst="line">
              <a:avLst/>
            </a:prstGeom>
            <a:noFill/>
            <a:ln w="9525">
              <a:solidFill>
                <a:srgbClr val="000000"/>
              </a:solidFill>
              <a:round/>
              <a:headEnd type="triangle" w="med" len="med"/>
              <a:tailEnd type="triangle" w="med" len="med"/>
            </a:ln>
          </p:spPr>
          <p:txBody>
            <a:bodyPr/>
            <a:lstStyle/>
            <a:p>
              <a:endParaRPr lang="en-US"/>
            </a:p>
          </p:txBody>
        </p:sp>
        <p:sp>
          <p:nvSpPr>
            <p:cNvPr id="11278" name="Line 26"/>
            <p:cNvSpPr>
              <a:spLocks noChangeShapeType="1"/>
            </p:cNvSpPr>
            <p:nvPr/>
          </p:nvSpPr>
          <p:spPr bwMode="auto">
            <a:xfrm flipH="1">
              <a:off x="4052" y="7091"/>
              <a:ext cx="900" cy="540"/>
            </a:xfrm>
            <a:prstGeom prst="line">
              <a:avLst/>
            </a:prstGeom>
            <a:noFill/>
            <a:ln w="9525">
              <a:solidFill>
                <a:srgbClr val="000000"/>
              </a:solidFill>
              <a:round/>
              <a:headEnd type="triangle" w="med" len="med"/>
              <a:tailEnd type="triangle" w="med" len="med"/>
            </a:ln>
          </p:spPr>
          <p:txBody>
            <a:bodyPr/>
            <a:lstStyle/>
            <a:p>
              <a:endParaRPr lang="en-US"/>
            </a:p>
          </p:txBody>
        </p:sp>
        <p:grpSp>
          <p:nvGrpSpPr>
            <p:cNvPr id="11280" name="Group 30"/>
            <p:cNvGrpSpPr>
              <a:grpSpLocks/>
            </p:cNvGrpSpPr>
            <p:nvPr/>
          </p:nvGrpSpPr>
          <p:grpSpPr bwMode="auto">
            <a:xfrm>
              <a:off x="1825" y="3803"/>
              <a:ext cx="2542" cy="2434"/>
              <a:chOff x="1825" y="3803"/>
              <a:chExt cx="2542" cy="2434"/>
            </a:xfrm>
          </p:grpSpPr>
          <p:sp>
            <p:nvSpPr>
              <p:cNvPr id="11281" name="Oval 31"/>
              <p:cNvSpPr>
                <a:spLocks noChangeArrowheads="1"/>
              </p:cNvSpPr>
              <p:nvPr/>
            </p:nvSpPr>
            <p:spPr bwMode="auto">
              <a:xfrm>
                <a:off x="1825" y="3803"/>
                <a:ext cx="2542" cy="2434"/>
              </a:xfrm>
              <a:prstGeom prst="ellipse">
                <a:avLst/>
              </a:prstGeom>
              <a:solidFill>
                <a:srgbClr val="A3B2C1">
                  <a:alpha val="76077"/>
                </a:srgbClr>
              </a:solidFill>
              <a:ln w="9525">
                <a:solidFill>
                  <a:srgbClr val="000000"/>
                </a:solidFill>
                <a:round/>
                <a:headEnd/>
                <a:tailEnd/>
              </a:ln>
            </p:spPr>
            <p:txBody>
              <a:bodyPr anchor="ctr"/>
              <a:lstStyle/>
              <a:p>
                <a:endParaRPr lang="en-US"/>
              </a:p>
            </p:txBody>
          </p:sp>
          <p:sp>
            <p:nvSpPr>
              <p:cNvPr id="11282" name="Text Box 32"/>
              <p:cNvSpPr txBox="1">
                <a:spLocks noChangeArrowheads="1"/>
              </p:cNvSpPr>
              <p:nvPr/>
            </p:nvSpPr>
            <p:spPr bwMode="auto">
              <a:xfrm>
                <a:off x="1945" y="4764"/>
                <a:ext cx="2280" cy="700"/>
              </a:xfrm>
              <a:prstGeom prst="rect">
                <a:avLst/>
              </a:prstGeom>
              <a:noFill/>
              <a:ln w="9525">
                <a:noFill/>
                <a:miter lim="800000"/>
                <a:headEnd/>
                <a:tailEnd/>
              </a:ln>
            </p:spPr>
            <p:txBody>
              <a:bodyPr lIns="87782" tIns="43891" rIns="87782" bIns="43891"/>
              <a:lstStyle/>
              <a:p>
                <a:pPr>
                  <a:spcAft>
                    <a:spcPts val="1000"/>
                  </a:spcAft>
                </a:pPr>
                <a:r>
                  <a:rPr lang="en-US" sz="1100" b="1">
                    <a:solidFill>
                      <a:srgbClr val="000000"/>
                    </a:solidFill>
                  </a:rPr>
                  <a:t>KNOWLEDGE COMMUNIY</a:t>
                </a:r>
                <a:endParaRPr lang="en-US"/>
              </a:p>
            </p:txBody>
          </p:sp>
        </p:grpSp>
      </p:grpSp>
      <p:sp>
        <p:nvSpPr>
          <p:cNvPr id="11268" name="TextBox 35"/>
          <p:cNvSpPr txBox="1">
            <a:spLocks noChangeArrowheads="1"/>
          </p:cNvSpPr>
          <p:nvPr/>
        </p:nvSpPr>
        <p:spPr bwMode="auto">
          <a:xfrm>
            <a:off x="1066800" y="6324600"/>
            <a:ext cx="6858000" cy="246063"/>
          </a:xfrm>
          <a:prstGeom prst="rect">
            <a:avLst/>
          </a:prstGeom>
          <a:noFill/>
          <a:ln w="9525">
            <a:noFill/>
            <a:miter lim="800000"/>
            <a:headEnd/>
            <a:tailEnd/>
          </a:ln>
        </p:spPr>
        <p:txBody>
          <a:bodyPr>
            <a:spAutoFit/>
          </a:bodyPr>
          <a:lstStyle/>
          <a:p>
            <a:pPr algn="l"/>
            <a:r>
              <a:rPr lang="en-US" sz="1000">
                <a:solidFill>
                  <a:schemeClr val="tx1"/>
                </a:solidFill>
              </a:rPr>
              <a:t>Dashed frame represents the enabling environment  made up media and national regulatory framework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r>
              <a:rPr lang="en-US" dirty="0" smtClean="0"/>
              <a:t>Testing Linkages (Jan </a:t>
            </a:r>
            <a:r>
              <a:rPr lang="en-US" dirty="0" smtClean="0"/>
              <a:t>2008 – Dec 2009)</a:t>
            </a:r>
            <a:endParaRPr lang="en-SG" dirty="0" smtClean="0"/>
          </a:p>
        </p:txBody>
      </p:sp>
      <p:sp>
        <p:nvSpPr>
          <p:cNvPr id="10243" name="Rectangle 3"/>
          <p:cNvSpPr>
            <a:spLocks noGrp="1" noChangeArrowheads="1"/>
          </p:cNvSpPr>
          <p:nvPr>
            <p:ph type="body" idx="4294967295"/>
          </p:nvPr>
        </p:nvSpPr>
        <p:spPr>
          <a:xfrm>
            <a:off x="609600" y="1524000"/>
            <a:ext cx="7848600" cy="4191000"/>
          </a:xfrm>
        </p:spPr>
        <p:txBody>
          <a:bodyPr/>
          <a:lstStyle/>
          <a:p>
            <a:r>
              <a:rPr lang="en-US" sz="2400" dirty="0" smtClean="0"/>
              <a:t>Between each Local Authority and </a:t>
            </a:r>
            <a:endParaRPr lang="en-US" sz="2400" dirty="0" smtClean="0"/>
          </a:p>
          <a:p>
            <a:pPr lvl="1"/>
            <a:r>
              <a:rPr lang="en-US" sz="2400" dirty="0" smtClean="0"/>
              <a:t>Peer community </a:t>
            </a:r>
          </a:p>
          <a:p>
            <a:pPr lvl="1"/>
            <a:r>
              <a:rPr lang="en-US" sz="2400" dirty="0" smtClean="0"/>
              <a:t>Knowledge community</a:t>
            </a:r>
          </a:p>
          <a:p>
            <a:pPr lvl="1"/>
            <a:r>
              <a:rPr lang="en-US" sz="2400" dirty="0" smtClean="0"/>
              <a:t>Civil society</a:t>
            </a:r>
          </a:p>
          <a:p>
            <a:pPr lvl="1"/>
            <a:r>
              <a:rPr lang="en-US" sz="2400" dirty="0" smtClean="0"/>
              <a:t>Industry</a:t>
            </a:r>
          </a:p>
          <a:p>
            <a:pPr lvl="1">
              <a:buNone/>
            </a:pPr>
            <a:endParaRPr lang="en-US" sz="2400" dirty="0" smtClean="0"/>
          </a:p>
          <a:p>
            <a:pPr>
              <a:buFont typeface="Wingdings" pitchFamily="2" charset="2"/>
              <a:buNone/>
            </a:pPr>
            <a:endParaRPr lang="en-SG"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4294967295"/>
          </p:nvPr>
        </p:nvSpPr>
        <p:spPr>
          <a:xfrm>
            <a:off x="762000" y="3048000"/>
            <a:ext cx="7696200" cy="685800"/>
          </a:xfrm>
        </p:spPr>
        <p:txBody>
          <a:bodyPr/>
          <a:lstStyle/>
          <a:p>
            <a:pPr algn="ctr">
              <a:buFont typeface="Wingdings" pitchFamily="2" charset="2"/>
              <a:buNone/>
            </a:pPr>
            <a:r>
              <a:rPr lang="en-US" sz="3200" b="1" dirty="0" smtClean="0">
                <a:solidFill>
                  <a:srgbClr val="FF0000"/>
                </a:solidFill>
              </a:rPr>
              <a:t>Results</a:t>
            </a:r>
            <a:endParaRPr lang="en-US" sz="3200" b="1" dirty="0" smtClean="0">
              <a:solidFill>
                <a:srgbClr val="FF0000"/>
              </a:solidFill>
            </a:endParaRPr>
          </a:p>
          <a:p>
            <a:endParaRPr lang="en-US" sz="3200" dirty="0" smtClean="0"/>
          </a:p>
          <a:p>
            <a:endParaRPr lang="en-US"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Standards and Certificates</a:t>
            </a:r>
          </a:p>
        </p:txBody>
      </p:sp>
      <p:pic>
        <p:nvPicPr>
          <p:cNvPr id="13315" name="Picture 4" descr="C:\Documents and Settings\acer\My Documents\My Pictures\1-3R\NVQ\NVQ_DEc 2008.JPG"/>
          <p:cNvPicPr>
            <a:picLocks noChangeAspect="1" noChangeArrowheads="1"/>
          </p:cNvPicPr>
          <p:nvPr/>
        </p:nvPicPr>
        <p:blipFill>
          <a:blip r:embed="rId3"/>
          <a:srcRect/>
          <a:stretch>
            <a:fillRect/>
          </a:stretch>
        </p:blipFill>
        <p:spPr bwMode="auto">
          <a:xfrm>
            <a:off x="4724400" y="1752600"/>
            <a:ext cx="4010025" cy="4114800"/>
          </a:xfrm>
          <a:prstGeom prst="rect">
            <a:avLst/>
          </a:prstGeom>
          <a:noFill/>
          <a:ln w="9525">
            <a:noFill/>
            <a:miter lim="800000"/>
            <a:headEnd/>
            <a:tailEnd/>
          </a:ln>
        </p:spPr>
      </p:pic>
      <p:pic>
        <p:nvPicPr>
          <p:cNvPr id="13316" name="Picture 3" descr="Picture 025"/>
          <p:cNvPicPr>
            <a:picLocks noChangeAspect="1" noChangeArrowheads="1"/>
          </p:cNvPicPr>
          <p:nvPr/>
        </p:nvPicPr>
        <p:blipFill>
          <a:blip r:embed="rId4"/>
          <a:srcRect/>
          <a:stretch>
            <a:fillRect/>
          </a:stretch>
        </p:blipFill>
        <p:spPr bwMode="auto">
          <a:xfrm>
            <a:off x="685800" y="1752600"/>
            <a:ext cx="3744913"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Training of trainers Curriculum writing</a:t>
            </a:r>
          </a:p>
        </p:txBody>
      </p:sp>
      <p:pic>
        <p:nvPicPr>
          <p:cNvPr id="15363" name="Picture 2" descr="D:\My Pictures\My pictures\3R\Training program\workshop\New Folder\DSCF6628.jpg"/>
          <p:cNvPicPr>
            <a:picLocks noChangeAspect="1" noChangeArrowheads="1"/>
          </p:cNvPicPr>
          <p:nvPr/>
        </p:nvPicPr>
        <p:blipFill>
          <a:blip r:embed="rId2"/>
          <a:srcRect/>
          <a:stretch>
            <a:fillRect/>
          </a:stretch>
        </p:blipFill>
        <p:spPr bwMode="auto">
          <a:xfrm>
            <a:off x="457200" y="2743200"/>
            <a:ext cx="3962493" cy="2966048"/>
          </a:xfrm>
          <a:prstGeom prst="rect">
            <a:avLst/>
          </a:prstGeom>
          <a:noFill/>
          <a:ln w="9525">
            <a:noFill/>
            <a:miter lim="800000"/>
            <a:headEnd/>
            <a:tailEnd/>
          </a:ln>
        </p:spPr>
      </p:pic>
      <p:pic>
        <p:nvPicPr>
          <p:cNvPr id="15364" name="Picture 2" descr="D:\My Pictures\My pictures\3R\Training program\New Folder\DSCF3067.jpg"/>
          <p:cNvPicPr>
            <a:picLocks noGrp="1" noChangeAspect="1" noChangeArrowheads="1"/>
          </p:cNvPicPr>
          <p:nvPr>
            <p:ph idx="1"/>
          </p:nvPr>
        </p:nvPicPr>
        <p:blipFill>
          <a:blip r:embed="rId3"/>
          <a:srcRect/>
          <a:stretch>
            <a:fillRect/>
          </a:stretch>
        </p:blipFill>
        <p:spPr>
          <a:xfrm>
            <a:off x="4495800" y="2743200"/>
            <a:ext cx="4029709" cy="2895599"/>
          </a:xfr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Training of trainers </a:t>
            </a:r>
          </a:p>
        </p:txBody>
      </p:sp>
      <p:pic>
        <p:nvPicPr>
          <p:cNvPr id="16387" name="Picture 2" descr="D:\My Pictures\many\DSCF7027.jpg"/>
          <p:cNvPicPr>
            <a:picLocks noChangeAspect="1" noChangeArrowheads="1"/>
          </p:cNvPicPr>
          <p:nvPr/>
        </p:nvPicPr>
        <p:blipFill>
          <a:blip r:embed="rId2"/>
          <a:srcRect/>
          <a:stretch>
            <a:fillRect/>
          </a:stretch>
        </p:blipFill>
        <p:spPr bwMode="auto">
          <a:xfrm>
            <a:off x="1981200" y="1600200"/>
            <a:ext cx="61722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z="2400" dirty="0" smtClean="0"/>
              <a:t>Formalization of knowledge, innovation and knowledge to innovation</a:t>
            </a:r>
            <a:endParaRPr lang="en-SG" sz="2400" dirty="0" smtClean="0"/>
          </a:p>
        </p:txBody>
      </p:sp>
      <p:sp>
        <p:nvSpPr>
          <p:cNvPr id="8195" name="Rectangle 3"/>
          <p:cNvSpPr>
            <a:spLocks noGrp="1" noChangeArrowheads="1"/>
          </p:cNvSpPr>
          <p:nvPr>
            <p:ph type="body" idx="4294967295"/>
          </p:nvPr>
        </p:nvSpPr>
        <p:spPr>
          <a:xfrm>
            <a:off x="457200" y="1447800"/>
            <a:ext cx="7848600" cy="4572000"/>
          </a:xfrm>
        </p:spPr>
        <p:txBody>
          <a:bodyPr/>
          <a:lstStyle/>
          <a:p>
            <a:pPr>
              <a:buNone/>
            </a:pPr>
            <a:r>
              <a:rPr lang="en-US" sz="2400" dirty="0" smtClean="0"/>
              <a:t>	Innovation is part of the human condition. At work or play we constantly try to make things easier for ourselves. </a:t>
            </a:r>
          </a:p>
          <a:p>
            <a:pPr>
              <a:buNone/>
            </a:pPr>
            <a:r>
              <a:rPr lang="en-US" sz="2400" dirty="0" smtClean="0"/>
              <a:t>	It used to be that we create knowledge as we tried to do things better, unknowingly</a:t>
            </a:r>
            <a:r>
              <a:rPr lang="en-US" sz="2400" dirty="0" smtClean="0"/>
              <a:t>, so to speak</a:t>
            </a:r>
          </a:p>
          <a:p>
            <a:pPr>
              <a:buNone/>
            </a:pPr>
            <a:r>
              <a:rPr lang="en-US" sz="2400" dirty="0" smtClean="0"/>
              <a:t>	</a:t>
            </a:r>
            <a:r>
              <a:rPr lang="en-US" sz="2400" dirty="0" smtClean="0"/>
              <a:t>Then came universities, research institutes, extension services and a host of other supporting organizations and activities</a:t>
            </a:r>
            <a:endParaRPr lang="en-US" sz="2400" dirty="0" smtClean="0"/>
          </a:p>
          <a:p>
            <a:endParaRPr lang="en-SG" dirty="0" smtClean="0"/>
          </a:p>
          <a:p>
            <a:pPr>
              <a:buFont typeface="Wingdings" pitchFamily="2" charset="2"/>
              <a:buNone/>
            </a:pPr>
            <a:endParaRPr lang="en-US" dirty="0" smtClean="0"/>
          </a:p>
          <a:p>
            <a:pPr>
              <a:buFont typeface="Wingdings" pitchFamily="2" charset="2"/>
              <a:buNone/>
            </a:pPr>
            <a:endParaRPr lang="en-SG"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686800" cy="792162"/>
          </a:xfrm>
        </p:spPr>
        <p:txBody>
          <a:bodyPr/>
          <a:lstStyle/>
          <a:p>
            <a:pPr eaLnBrk="1" hangingPunct="1"/>
            <a:r>
              <a:rPr lang="en-US" dirty="0" smtClean="0"/>
              <a:t>40 personnel from </a:t>
            </a:r>
            <a:r>
              <a:rPr lang="en-US" dirty="0" smtClean="0"/>
              <a:t>!0 LAs at </a:t>
            </a:r>
            <a:r>
              <a:rPr lang="en-US" dirty="0" err="1" smtClean="0"/>
              <a:t>Balangoda</a:t>
            </a:r>
            <a:r>
              <a:rPr lang="en-US" dirty="0" smtClean="0"/>
              <a:t> UC Training Center</a:t>
            </a:r>
            <a:endParaRPr lang="en-US" dirty="0" smtClean="0"/>
          </a:p>
        </p:txBody>
      </p:sp>
      <p:sp>
        <p:nvSpPr>
          <p:cNvPr id="17411" name="Slide Number Placeholder 16"/>
          <p:cNvSpPr>
            <a:spLocks noGrp="1"/>
          </p:cNvSpPr>
          <p:nvPr>
            <p:ph type="sldNum" sz="quarter" idx="4294967295"/>
          </p:nvPr>
        </p:nvSpPr>
        <p:spPr bwMode="auto">
          <a:xfrm>
            <a:off x="7010400" y="6245225"/>
            <a:ext cx="2133600" cy="476250"/>
          </a:xfrm>
          <a:prstGeom prst="rect">
            <a:avLst/>
          </a:prstGeom>
          <a:noFill/>
          <a:ln>
            <a:miter lim="800000"/>
            <a:headEnd/>
            <a:tailEnd/>
          </a:ln>
        </p:spPr>
        <p:txBody>
          <a:bodyPr/>
          <a:lstStyle/>
          <a:p>
            <a:fld id="{2A1C7E75-934D-458E-A3BE-FD890C8E37CD}" type="slidenum">
              <a:rPr lang="en-US"/>
              <a:pPr/>
              <a:t>20</a:t>
            </a:fld>
            <a:endParaRPr lang="en-US"/>
          </a:p>
        </p:txBody>
      </p:sp>
      <p:sp>
        <p:nvSpPr>
          <p:cNvPr id="17412" name="Rectangle 3"/>
          <p:cNvSpPr>
            <a:spLocks noChangeArrowheads="1"/>
          </p:cNvSpPr>
          <p:nvPr/>
        </p:nvSpPr>
        <p:spPr bwMode="auto">
          <a:xfrm>
            <a:off x="609600" y="3733800"/>
            <a:ext cx="8382000" cy="3886200"/>
          </a:xfrm>
          <a:prstGeom prst="rect">
            <a:avLst/>
          </a:prstGeom>
          <a:noFill/>
          <a:ln w="9525">
            <a:noFill/>
            <a:miter lim="800000"/>
            <a:headEnd/>
            <a:tailEnd/>
          </a:ln>
        </p:spPr>
        <p:txBody>
          <a:bodyPr/>
          <a:lstStyle/>
          <a:p>
            <a:pPr marL="406400" indent="-406400">
              <a:spcBef>
                <a:spcPct val="20000"/>
              </a:spcBef>
              <a:buClr>
                <a:srgbClr val="E40000"/>
              </a:buClr>
              <a:buFont typeface="Wingdings" pitchFamily="2" charset="2"/>
              <a:buChar char="o"/>
            </a:pPr>
            <a:endParaRPr lang="en-US" sz="1800">
              <a:solidFill>
                <a:schemeClr val="tx1"/>
              </a:solidFill>
            </a:endParaRPr>
          </a:p>
        </p:txBody>
      </p:sp>
      <p:pic>
        <p:nvPicPr>
          <p:cNvPr id="17414" name="Picture 5" descr="December 025"/>
          <p:cNvPicPr>
            <a:picLocks noChangeAspect="1" noChangeArrowheads="1"/>
          </p:cNvPicPr>
          <p:nvPr/>
        </p:nvPicPr>
        <p:blipFill>
          <a:blip r:embed="rId3"/>
          <a:srcRect/>
          <a:stretch>
            <a:fillRect/>
          </a:stretch>
        </p:blipFill>
        <p:spPr bwMode="auto">
          <a:xfrm>
            <a:off x="3414823" y="2819400"/>
            <a:ext cx="5729177" cy="4038600"/>
          </a:xfrm>
          <a:prstGeom prst="rect">
            <a:avLst/>
          </a:prstGeom>
          <a:noFill/>
          <a:ln w="9525">
            <a:noFill/>
            <a:miter lim="800000"/>
            <a:headEnd/>
            <a:tailEnd/>
          </a:ln>
        </p:spPr>
      </p:pic>
      <p:pic>
        <p:nvPicPr>
          <p:cNvPr id="17413" name="Picture 4" descr="DSC04792"/>
          <p:cNvPicPr>
            <a:picLocks noChangeAspect="1" noChangeArrowheads="1"/>
          </p:cNvPicPr>
          <p:nvPr/>
        </p:nvPicPr>
        <p:blipFill>
          <a:blip r:embed="rId4"/>
          <a:srcRect/>
          <a:stretch>
            <a:fillRect/>
          </a:stretch>
        </p:blipFill>
        <p:spPr bwMode="auto">
          <a:xfrm>
            <a:off x="0" y="1219200"/>
            <a:ext cx="4049713"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Visit </a:t>
            </a:r>
            <a:r>
              <a:rPr lang="en-US" dirty="0" smtClean="0"/>
              <a:t> by </a:t>
            </a:r>
            <a:r>
              <a:rPr lang="en-US" dirty="0" err="1" smtClean="0"/>
              <a:t>Balangoda</a:t>
            </a:r>
            <a:r>
              <a:rPr lang="en-US" dirty="0" smtClean="0"/>
              <a:t> </a:t>
            </a:r>
            <a:r>
              <a:rPr lang="en-US" dirty="0" smtClean="0"/>
              <a:t>UC to </a:t>
            </a:r>
            <a:r>
              <a:rPr lang="en-US" dirty="0" err="1" smtClean="0"/>
              <a:t>Vavuniya</a:t>
            </a:r>
            <a:r>
              <a:rPr lang="en-US" dirty="0" smtClean="0"/>
              <a:t> </a:t>
            </a:r>
            <a:r>
              <a:rPr lang="en-US" dirty="0" smtClean="0"/>
              <a:t>UC and IDP Camps</a:t>
            </a:r>
            <a:endParaRPr lang="en-US" dirty="0" smtClean="0"/>
          </a:p>
        </p:txBody>
      </p:sp>
      <p:pic>
        <p:nvPicPr>
          <p:cNvPr id="18435" name="Picture 4" descr="D:\My Pictures\Copy of manik farm\DSCF3280.jpg"/>
          <p:cNvPicPr>
            <a:picLocks noChangeAspect="1" noChangeArrowheads="1"/>
          </p:cNvPicPr>
          <p:nvPr/>
        </p:nvPicPr>
        <p:blipFill>
          <a:blip r:embed="rId2"/>
          <a:srcRect/>
          <a:stretch>
            <a:fillRect/>
          </a:stretch>
        </p:blipFill>
        <p:spPr bwMode="auto">
          <a:xfrm>
            <a:off x="1447800" y="1600200"/>
            <a:ext cx="6172200" cy="462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685800" y="1905000"/>
            <a:ext cx="7696200" cy="2133600"/>
          </a:xfrm>
        </p:spPr>
        <p:txBody>
          <a:bodyPr/>
          <a:lstStyle/>
          <a:p>
            <a:r>
              <a:rPr lang="en-US" sz="2400" dirty="0" smtClean="0"/>
              <a:t>P</a:t>
            </a:r>
            <a:r>
              <a:rPr lang="en-US" sz="2400" dirty="0" smtClean="0"/>
              <a:t>eer-2-peer linkages are productive and sustainable K2I processes</a:t>
            </a:r>
          </a:p>
          <a:p>
            <a:r>
              <a:rPr lang="en-US" sz="2400" dirty="0" smtClean="0"/>
              <a:t>Government agencies, universities and other formal knowledge actors should nurture these with </a:t>
            </a:r>
            <a:r>
              <a:rPr lang="en-US" sz="2400" u="sng" dirty="0" smtClean="0"/>
              <a:t>creativity and humility</a:t>
            </a:r>
            <a:endParaRPr lang="en-US" sz="2400" u="sng" dirty="0" smtClean="0"/>
          </a:p>
          <a:p>
            <a:endParaRPr lang="en-US" sz="2400" dirty="0" smtClean="0"/>
          </a:p>
          <a:p>
            <a:endParaRPr lang="en-US" sz="2400" dirty="0" smtClean="0"/>
          </a:p>
        </p:txBody>
      </p:sp>
      <p:sp>
        <p:nvSpPr>
          <p:cNvPr id="3" name="Rectangle 3"/>
          <p:cNvSpPr txBox="1">
            <a:spLocks noChangeArrowheads="1"/>
          </p:cNvSpPr>
          <p:nvPr/>
        </p:nvSpPr>
        <p:spPr bwMode="auto">
          <a:xfrm>
            <a:off x="609600" y="381000"/>
            <a:ext cx="76962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rgbClr val="E40000"/>
              </a:buClr>
              <a:buSzTx/>
              <a:buFont typeface="Wingdings" pitchFamily="2" charset="2"/>
              <a:buNone/>
              <a:tabLst/>
              <a:defRPr/>
            </a:pPr>
            <a:r>
              <a:rPr lang="en-US" sz="2400" b="1" kern="0" noProof="0" dirty="0" smtClean="0">
                <a:solidFill>
                  <a:srgbClr val="FF0000"/>
                </a:solidFill>
                <a:latin typeface="+mn-lt"/>
                <a:cs typeface="+mn-cs"/>
              </a:rPr>
              <a:t>C</a:t>
            </a:r>
            <a:r>
              <a:rPr kumimoji="0" lang="en-US" sz="2400" b="1" i="0" u="none" strike="noStrike" kern="0" cap="none" spc="0" normalizeH="0" baseline="0" noProof="0" dirty="0" smtClean="0">
                <a:ln>
                  <a:noFill/>
                </a:ln>
                <a:solidFill>
                  <a:srgbClr val="FF0000"/>
                </a:solidFill>
                <a:effectLst/>
                <a:uLnTx/>
                <a:uFillTx/>
                <a:latin typeface="+mn-lt"/>
                <a:ea typeface="+mn-ea"/>
                <a:cs typeface="+mn-cs"/>
              </a:rPr>
              <a:t>onclusion</a:t>
            </a:r>
          </a:p>
          <a:p>
            <a:pPr marL="469900" marR="0" lvl="0" indent="-469900" algn="l" defTabSz="914400" rtl="0" eaLnBrk="0" fontAlgn="base" latinLnBrk="0" hangingPunct="0">
              <a:lnSpc>
                <a:spcPct val="100000"/>
              </a:lnSpc>
              <a:spcBef>
                <a:spcPct val="20000"/>
              </a:spcBef>
              <a:spcAft>
                <a:spcPct val="0"/>
              </a:spcAft>
              <a:buClr>
                <a:srgbClr val="E40000"/>
              </a:buClr>
              <a:buSzTx/>
              <a:buFont typeface="Wingdings" pitchFamily="2" charset="2"/>
              <a:buChar char="o"/>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469900" marR="0" lvl="0" indent="-469900" algn="l" defTabSz="914400" rtl="0" eaLnBrk="0" fontAlgn="base" latinLnBrk="0" hangingPunct="0">
              <a:lnSpc>
                <a:spcPct val="100000"/>
              </a:lnSpc>
              <a:spcBef>
                <a:spcPct val="20000"/>
              </a:spcBef>
              <a:spcAft>
                <a:spcPct val="0"/>
              </a:spcAft>
              <a:buClr>
                <a:srgbClr val="E40000"/>
              </a:buClr>
              <a:buSzTx/>
              <a:buFont typeface="Wingdings" pitchFamily="2" charset="2"/>
              <a:buChar char="o"/>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sz="2800" dirty="0" smtClean="0"/>
              <a:t>Future work</a:t>
            </a:r>
            <a:endParaRPr lang="en-SG" sz="2800" dirty="0" smtClean="0"/>
          </a:p>
        </p:txBody>
      </p:sp>
      <p:sp>
        <p:nvSpPr>
          <p:cNvPr id="12291" name="Rectangle 3"/>
          <p:cNvSpPr>
            <a:spLocks noGrp="1" noChangeArrowheads="1"/>
          </p:cNvSpPr>
          <p:nvPr>
            <p:ph type="body" idx="4294967295"/>
          </p:nvPr>
        </p:nvSpPr>
        <p:spPr>
          <a:xfrm>
            <a:off x="609600" y="1371600"/>
            <a:ext cx="7620000" cy="4724400"/>
          </a:xfrm>
        </p:spPr>
        <p:txBody>
          <a:bodyPr/>
          <a:lstStyle/>
          <a:p>
            <a:pPr lvl="1">
              <a:lnSpc>
                <a:spcPct val="90000"/>
              </a:lnSpc>
              <a:buNone/>
              <a:defRPr/>
            </a:pPr>
            <a:endParaRPr lang="en-SG" sz="1400" dirty="0" smtClean="0"/>
          </a:p>
          <a:p>
            <a:pPr lvl="1">
              <a:lnSpc>
                <a:spcPct val="90000"/>
              </a:lnSpc>
              <a:buNone/>
              <a:defRPr/>
            </a:pPr>
            <a:endParaRPr lang="en-SG" sz="2400" dirty="0" smtClean="0"/>
          </a:p>
          <a:p>
            <a:pPr lvl="1">
              <a:lnSpc>
                <a:spcPct val="90000"/>
              </a:lnSpc>
              <a:defRPr/>
            </a:pPr>
            <a:r>
              <a:rPr lang="en-SG" sz="2400" dirty="0" smtClean="0"/>
              <a:t>Cost of linkages in solid waste sector</a:t>
            </a:r>
            <a:endParaRPr lang="en-SG" sz="2400" dirty="0" smtClean="0"/>
          </a:p>
          <a:p>
            <a:pPr lvl="1">
              <a:lnSpc>
                <a:spcPct val="90000"/>
              </a:lnSpc>
              <a:defRPr/>
            </a:pPr>
            <a:r>
              <a:rPr lang="en-SG" sz="2400" dirty="0" smtClean="0"/>
              <a:t>Applications to other sectors</a:t>
            </a:r>
            <a:endParaRPr lang="en-SG" sz="2200" dirty="0" smtClean="0"/>
          </a:p>
          <a:p>
            <a:pPr lvl="1">
              <a:lnSpc>
                <a:spcPct val="90000"/>
              </a:lnSpc>
              <a:buFont typeface="Wingdings" pitchFamily="2" charset="2"/>
              <a:buNone/>
              <a:defRPr/>
            </a:pPr>
            <a:endParaRPr lang="en-SG"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en-US" sz="2800" dirty="0" smtClean="0"/>
              <a:t>Cost?</a:t>
            </a:r>
            <a:endParaRPr lang="en-SG" sz="2800" dirty="0" smtClean="0"/>
          </a:p>
        </p:txBody>
      </p:sp>
      <p:sp>
        <p:nvSpPr>
          <p:cNvPr id="12291" name="Rectangle 3"/>
          <p:cNvSpPr>
            <a:spLocks noGrp="1" noChangeArrowheads="1"/>
          </p:cNvSpPr>
          <p:nvPr>
            <p:ph type="body" idx="4294967295"/>
          </p:nvPr>
        </p:nvSpPr>
        <p:spPr>
          <a:xfrm>
            <a:off x="609600" y="1371600"/>
            <a:ext cx="7620000" cy="4724400"/>
          </a:xfrm>
        </p:spPr>
        <p:txBody>
          <a:bodyPr/>
          <a:lstStyle/>
          <a:p>
            <a:pPr lvl="1">
              <a:lnSpc>
                <a:spcPct val="90000"/>
              </a:lnSpc>
              <a:buNone/>
              <a:defRPr/>
            </a:pPr>
            <a:endParaRPr lang="en-SG" sz="1400" dirty="0" smtClean="0"/>
          </a:p>
          <a:p>
            <a:pPr lvl="1">
              <a:lnSpc>
                <a:spcPct val="90000"/>
              </a:lnSpc>
              <a:buNone/>
              <a:defRPr/>
            </a:pPr>
            <a:r>
              <a:rPr lang="en-SG" sz="2400" dirty="0" smtClean="0"/>
              <a:t>Cost of linking v. Other imperatives</a:t>
            </a:r>
          </a:p>
          <a:p>
            <a:pPr lvl="1">
              <a:lnSpc>
                <a:spcPct val="90000"/>
              </a:lnSpc>
              <a:buNone/>
              <a:defRPr/>
            </a:pPr>
            <a:endParaRPr lang="en-SG" sz="2400" dirty="0" smtClean="0"/>
          </a:p>
          <a:p>
            <a:pPr lvl="1">
              <a:lnSpc>
                <a:spcPct val="90000"/>
              </a:lnSpc>
              <a:buNone/>
              <a:defRPr/>
            </a:pPr>
            <a:r>
              <a:rPr lang="en-SG" sz="2400" dirty="0" smtClean="0"/>
              <a:t>LINKING:USD </a:t>
            </a:r>
            <a:r>
              <a:rPr lang="en-SG" sz="2400" dirty="0" smtClean="0"/>
              <a:t>40,000 per province per </a:t>
            </a:r>
            <a:r>
              <a:rPr lang="en-SG" sz="2400" dirty="0" smtClean="0"/>
              <a:t>year?</a:t>
            </a:r>
          </a:p>
          <a:p>
            <a:pPr lvl="1">
              <a:lnSpc>
                <a:spcPct val="90000"/>
              </a:lnSpc>
              <a:defRPr/>
            </a:pPr>
            <a:r>
              <a:rPr lang="en-SG" sz="2400" dirty="0" smtClean="0"/>
              <a:t>Peer-2-Peer training </a:t>
            </a:r>
          </a:p>
          <a:p>
            <a:pPr lvl="1">
              <a:lnSpc>
                <a:spcPct val="90000"/>
              </a:lnSpc>
              <a:defRPr/>
            </a:pPr>
            <a:r>
              <a:rPr lang="en-SG" sz="2400" dirty="0" smtClean="0"/>
              <a:t>Recognition of ‘most improved’ and ‘worst’ can be effective</a:t>
            </a:r>
          </a:p>
          <a:p>
            <a:pPr lvl="1">
              <a:lnSpc>
                <a:spcPct val="90000"/>
              </a:lnSpc>
              <a:defRPr/>
            </a:pPr>
            <a:r>
              <a:rPr lang="en-SG" sz="2400" dirty="0" smtClean="0"/>
              <a:t>Internships/</a:t>
            </a:r>
            <a:r>
              <a:rPr lang="en-SG" sz="2400" dirty="0" err="1" smtClean="0"/>
              <a:t>Mphil</a:t>
            </a:r>
            <a:endParaRPr lang="en-SG" sz="2400" dirty="0" smtClean="0"/>
          </a:p>
          <a:p>
            <a:pPr lvl="1">
              <a:lnSpc>
                <a:spcPct val="90000"/>
              </a:lnSpc>
              <a:buNone/>
              <a:defRPr/>
            </a:pPr>
            <a:endParaRPr lang="en-SG" sz="2400" dirty="0" smtClean="0"/>
          </a:p>
          <a:p>
            <a:pPr lvl="1">
              <a:lnSpc>
                <a:spcPct val="90000"/>
              </a:lnSpc>
              <a:buNone/>
              <a:defRPr/>
            </a:pPr>
            <a:r>
              <a:rPr lang="en-SG" sz="2400" dirty="0" smtClean="0"/>
              <a:t>OTHER IMPERATIVES: </a:t>
            </a:r>
            <a:r>
              <a:rPr lang="en-SG" sz="2400" dirty="0" smtClean="0"/>
              <a:t>E</a:t>
            </a:r>
            <a:r>
              <a:rPr lang="en-SG" sz="2400" dirty="0" smtClean="0"/>
              <a:t>quipment, Sanitary landfill?</a:t>
            </a:r>
            <a:endParaRPr lang="en-SG" sz="2200" dirty="0" smtClean="0"/>
          </a:p>
          <a:p>
            <a:pPr lvl="1">
              <a:lnSpc>
                <a:spcPct val="90000"/>
              </a:lnSpc>
              <a:buFont typeface="Wingdings" pitchFamily="2" charset="2"/>
              <a:buNone/>
              <a:defRPr/>
            </a:pPr>
            <a:endParaRPr lang="en-SG" sz="1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body" idx="4294967295"/>
          </p:nvPr>
        </p:nvSpPr>
        <p:spPr>
          <a:xfrm>
            <a:off x="762000" y="3048000"/>
            <a:ext cx="7696200" cy="685800"/>
          </a:xfrm>
        </p:spPr>
        <p:txBody>
          <a:bodyPr/>
          <a:lstStyle/>
          <a:p>
            <a:pPr algn="ctr">
              <a:buFont typeface="Wingdings" pitchFamily="2" charset="2"/>
              <a:buNone/>
            </a:pPr>
            <a:r>
              <a:rPr lang="en-US" b="1" smtClean="0">
                <a:solidFill>
                  <a:srgbClr val="FF0000"/>
                </a:solidFill>
              </a:rPr>
              <a:t>Thank you</a:t>
            </a:r>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z="2400" dirty="0" smtClean="0"/>
              <a:t>Did</a:t>
            </a:r>
            <a:r>
              <a:rPr lang="en-US" sz="2400" dirty="0" smtClean="0"/>
              <a:t> we go too far?</a:t>
            </a:r>
            <a:endParaRPr lang="en-SG" sz="2400" dirty="0" smtClean="0"/>
          </a:p>
        </p:txBody>
      </p:sp>
      <p:sp>
        <p:nvSpPr>
          <p:cNvPr id="8195" name="Rectangle 3"/>
          <p:cNvSpPr>
            <a:spLocks noGrp="1" noChangeArrowheads="1"/>
          </p:cNvSpPr>
          <p:nvPr>
            <p:ph type="body" idx="4294967295"/>
          </p:nvPr>
        </p:nvSpPr>
        <p:spPr>
          <a:xfrm>
            <a:off x="457200" y="1447800"/>
            <a:ext cx="7848600" cy="4572000"/>
          </a:xfrm>
        </p:spPr>
        <p:txBody>
          <a:bodyPr/>
          <a:lstStyle/>
          <a:p>
            <a:r>
              <a:rPr lang="en-US" dirty="0" smtClean="0"/>
              <a:t>An innovation system </a:t>
            </a:r>
            <a:r>
              <a:rPr lang="en-US" dirty="0" smtClean="0"/>
              <a:t>is made up of </a:t>
            </a:r>
            <a:r>
              <a:rPr lang="en-US" dirty="0" smtClean="0"/>
              <a:t>institutions </a:t>
            </a:r>
            <a:r>
              <a:rPr lang="en-US" dirty="0" smtClean="0"/>
              <a:t>that </a:t>
            </a:r>
            <a:r>
              <a:rPr lang="en-US" dirty="0" smtClean="0"/>
              <a:t>create</a:t>
            </a:r>
            <a:r>
              <a:rPr lang="en-US" dirty="0" smtClean="0"/>
              <a:t>, store and transfer the knowledge, skills and artifacts which define new technologies.” (Metcalfe, 1995)</a:t>
            </a:r>
          </a:p>
          <a:p>
            <a:endParaRPr lang="en-SG" dirty="0" smtClean="0"/>
          </a:p>
          <a:p>
            <a:pPr>
              <a:buFont typeface="Wingdings" pitchFamily="2" charset="2"/>
              <a:buNone/>
            </a:pPr>
            <a:endParaRPr lang="en-US" dirty="0" smtClean="0"/>
          </a:p>
          <a:p>
            <a:pPr>
              <a:buFont typeface="Wingdings" pitchFamily="2" charset="2"/>
              <a:buNone/>
            </a:pPr>
            <a:endParaRPr lang="en-S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z="2400" dirty="0" smtClean="0"/>
              <a:t>Innovation System – Actors</a:t>
            </a:r>
            <a:br>
              <a:rPr lang="en-US" sz="2400" dirty="0" smtClean="0"/>
            </a:br>
            <a:r>
              <a:rPr lang="en-US" sz="1400" dirty="0" smtClean="0"/>
              <a:t>(NSF</a:t>
            </a:r>
            <a:r>
              <a:rPr lang="en-US" sz="1400" dirty="0" smtClean="0"/>
              <a:t>, Sri Lanka)</a:t>
            </a:r>
            <a:endParaRPr lang="en-SG" sz="2400" dirty="0" smtClean="0"/>
          </a:p>
        </p:txBody>
      </p:sp>
      <p:sp>
        <p:nvSpPr>
          <p:cNvPr id="8195" name="Rectangle 3"/>
          <p:cNvSpPr>
            <a:spLocks noGrp="1" noChangeArrowheads="1"/>
          </p:cNvSpPr>
          <p:nvPr>
            <p:ph type="body" idx="4294967295"/>
          </p:nvPr>
        </p:nvSpPr>
        <p:spPr>
          <a:xfrm>
            <a:off x="457200" y="1447800"/>
            <a:ext cx="7848600" cy="4572000"/>
          </a:xfrm>
        </p:spPr>
        <p:txBody>
          <a:bodyPr/>
          <a:lstStyle/>
          <a:p>
            <a:r>
              <a:rPr lang="en-US" dirty="0" smtClean="0"/>
              <a:t>Government/ Central &amp; Provincial – Policy </a:t>
            </a:r>
            <a:r>
              <a:rPr lang="en-US" dirty="0" smtClean="0"/>
              <a:t>framework</a:t>
            </a:r>
            <a:endParaRPr lang="en-US" dirty="0" smtClean="0"/>
          </a:p>
          <a:p>
            <a:r>
              <a:rPr lang="en-US" dirty="0" smtClean="0"/>
              <a:t>Universities - Research</a:t>
            </a:r>
          </a:p>
          <a:p>
            <a:r>
              <a:rPr lang="en-US" dirty="0" smtClean="0"/>
              <a:t>R&amp;D institutes –Research &amp; extension</a:t>
            </a:r>
          </a:p>
          <a:p>
            <a:r>
              <a:rPr lang="en-US" dirty="0" smtClean="0"/>
              <a:t>S&amp;T institutes – Supporting services </a:t>
            </a:r>
          </a:p>
          <a:p>
            <a:r>
              <a:rPr lang="en-US" dirty="0" smtClean="0"/>
              <a:t>Other govt. departments - Supporting services</a:t>
            </a:r>
          </a:p>
          <a:p>
            <a:r>
              <a:rPr lang="en-US" dirty="0" smtClean="0"/>
              <a:t>IPR – Technology transfer</a:t>
            </a:r>
          </a:p>
          <a:p>
            <a:r>
              <a:rPr lang="en-US" dirty="0" smtClean="0"/>
              <a:t>NGOs – Participatory approach</a:t>
            </a:r>
          </a:p>
          <a:p>
            <a:r>
              <a:rPr lang="en-US" dirty="0" smtClean="0"/>
              <a:t>Private sector - Marketing</a:t>
            </a:r>
          </a:p>
          <a:p>
            <a:r>
              <a:rPr lang="en-US" dirty="0" smtClean="0"/>
              <a:t>Banks – Venture capital</a:t>
            </a:r>
          </a:p>
          <a:p>
            <a:r>
              <a:rPr lang="en-US" dirty="0" smtClean="0"/>
              <a:t>Donor agencies - Funding</a:t>
            </a:r>
          </a:p>
          <a:p>
            <a:r>
              <a:rPr lang="en-US" dirty="0" smtClean="0"/>
              <a:t>Legal firms/Lawyers – legal aspects</a:t>
            </a:r>
          </a:p>
          <a:p>
            <a:r>
              <a:rPr lang="en-US" dirty="0" smtClean="0"/>
              <a:t>Society - Beneficiary</a:t>
            </a:r>
          </a:p>
          <a:p>
            <a:endParaRPr lang="en-SG" dirty="0" smtClean="0"/>
          </a:p>
          <a:p>
            <a:pPr>
              <a:buFont typeface="Wingdings" pitchFamily="2" charset="2"/>
              <a:buNone/>
            </a:pPr>
            <a:endParaRPr lang="en-US" dirty="0" smtClean="0"/>
          </a:p>
          <a:p>
            <a:pPr>
              <a:buFont typeface="Wingdings" pitchFamily="2" charset="2"/>
              <a:buNone/>
            </a:pPr>
            <a:endParaRPr lang="en-S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en-US" sz="2400" dirty="0" smtClean="0"/>
              <a:t>Corrections in progress</a:t>
            </a:r>
            <a:endParaRPr lang="en-SG" sz="2400" dirty="0" smtClean="0"/>
          </a:p>
        </p:txBody>
      </p:sp>
      <p:sp>
        <p:nvSpPr>
          <p:cNvPr id="8195" name="Rectangle 3"/>
          <p:cNvSpPr>
            <a:spLocks noGrp="1" noChangeArrowheads="1"/>
          </p:cNvSpPr>
          <p:nvPr>
            <p:ph type="body" idx="4294967295"/>
          </p:nvPr>
        </p:nvSpPr>
        <p:spPr>
          <a:xfrm>
            <a:off x="0" y="1295400"/>
            <a:ext cx="9144000" cy="5105400"/>
          </a:xfrm>
        </p:spPr>
        <p:txBody>
          <a:bodyPr/>
          <a:lstStyle/>
          <a:p>
            <a:r>
              <a:rPr lang="en-US" dirty="0" smtClean="0"/>
              <a:t>INNOVATION SURVEYS: </a:t>
            </a:r>
          </a:p>
          <a:p>
            <a:pPr>
              <a:buNone/>
            </a:pPr>
            <a:r>
              <a:rPr lang="en-US" dirty="0" smtClean="0"/>
              <a:t>	</a:t>
            </a:r>
            <a:r>
              <a:rPr lang="en-US" sz="1800" dirty="0" smtClean="0"/>
              <a:t>T</a:t>
            </a:r>
            <a:r>
              <a:rPr lang="en-US" sz="1800" dirty="0" smtClean="0"/>
              <a:t>he </a:t>
            </a:r>
            <a:r>
              <a:rPr lang="en-US" sz="1800" dirty="0" smtClean="0"/>
              <a:t>most important links and collaborations for businesses are with other enterprises, including customers, suppliers and even competitors (HSRC, 2009). </a:t>
            </a:r>
          </a:p>
          <a:p>
            <a:r>
              <a:rPr lang="en-CA" dirty="0" smtClean="0"/>
              <a:t>KIBS LITERATURE</a:t>
            </a:r>
          </a:p>
          <a:p>
            <a:pPr>
              <a:buNone/>
            </a:pPr>
            <a:r>
              <a:rPr lang="en-CA" dirty="0" smtClean="0"/>
              <a:t>	</a:t>
            </a:r>
            <a:r>
              <a:rPr lang="en-CA" sz="1800" dirty="0" smtClean="0"/>
              <a:t>Soft</a:t>
            </a:r>
            <a:r>
              <a:rPr lang="en-CA" sz="1800" dirty="0" smtClean="0"/>
              <a:t>’ sources such as suppliers and customers and skilled personnel or consultants recruited are critical for innovation in knowledge intensive business services (KIBS)  (from Tether, 2004; </a:t>
            </a:r>
            <a:r>
              <a:rPr lang="en-CA" sz="1800" dirty="0" err="1" smtClean="0"/>
              <a:t>Freel</a:t>
            </a:r>
            <a:r>
              <a:rPr lang="en-CA" sz="1800" dirty="0" smtClean="0"/>
              <a:t>, 2006 in the KIBS literature)</a:t>
            </a:r>
          </a:p>
          <a:p>
            <a:r>
              <a:rPr lang="en-US" dirty="0" smtClean="0"/>
              <a:t>WORLD BANK:</a:t>
            </a:r>
          </a:p>
          <a:p>
            <a:pPr>
              <a:buNone/>
            </a:pPr>
            <a:r>
              <a:rPr lang="en-US" dirty="0" smtClean="0"/>
              <a:t>	</a:t>
            </a:r>
            <a:r>
              <a:rPr lang="en-US" sz="1800" dirty="0" smtClean="0"/>
              <a:t>Research </a:t>
            </a:r>
            <a:r>
              <a:rPr lang="en-US" sz="1800" dirty="0" smtClean="0"/>
              <a:t>is an important source of knowledge for innovation, but it serves principally as a complement to other knowledge and other activities. Many countries have an urgent need to develop the other elements of the innovation system, particularly more extensive patterns of interaction and the attitudes and practices that support interaction. Once research is better integrated into this wider set of activities, it will become clearer where research capacity is limiting and where it needs strengthening [WB, 2006]</a:t>
            </a:r>
          </a:p>
          <a:p>
            <a:endParaRPr lang="en-US" dirty="0" smtClean="0"/>
          </a:p>
          <a:p>
            <a:endParaRPr lang="en-CA" dirty="0" smtClean="0"/>
          </a:p>
          <a:p>
            <a:pPr>
              <a:buFont typeface="Wingdings" pitchFamily="2" charset="2"/>
              <a:buNone/>
            </a:pPr>
            <a:r>
              <a:rPr lang="en-CA" dirty="0" smtClean="0"/>
              <a:t> </a:t>
            </a:r>
            <a:endParaRPr lang="en-US" dirty="0" smtClean="0"/>
          </a:p>
          <a:p>
            <a:endParaRPr lang="en-SG" dirty="0" smtClean="0"/>
          </a:p>
          <a:p>
            <a:pPr>
              <a:buFont typeface="Wingdings" pitchFamily="2" charset="2"/>
              <a:buNone/>
            </a:pPr>
            <a:endParaRPr lang="en-US" dirty="0" smtClean="0"/>
          </a:p>
          <a:p>
            <a:pPr>
              <a:buFont typeface="Wingdings" pitchFamily="2" charset="2"/>
              <a:buNone/>
            </a:pPr>
            <a:endParaRPr lang="en-SG"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mtClean="0"/>
              <a:t>Mode -1 v. Mode -2</a:t>
            </a:r>
            <a:endParaRPr lang="en-SG" smtClean="0"/>
          </a:p>
        </p:txBody>
      </p:sp>
      <p:sp>
        <p:nvSpPr>
          <p:cNvPr id="7171" name="Rectangle 3"/>
          <p:cNvSpPr>
            <a:spLocks noGrp="1" noChangeArrowheads="1"/>
          </p:cNvSpPr>
          <p:nvPr>
            <p:ph type="body" idx="4294967295"/>
          </p:nvPr>
        </p:nvSpPr>
        <p:spPr>
          <a:xfrm>
            <a:off x="457200" y="1524000"/>
            <a:ext cx="8229600" cy="4419600"/>
          </a:xfrm>
        </p:spPr>
        <p:txBody>
          <a:bodyPr/>
          <a:lstStyle/>
          <a:p>
            <a:r>
              <a:rPr lang="en-SG" sz="2400" dirty="0" smtClean="0"/>
              <a:t>Knowledge produced outside of formal knowledge institutions in the context of work (or mode-2 knowledge) will be more important</a:t>
            </a:r>
          </a:p>
          <a:p>
            <a:pPr marL="1262063" lvl="2" indent="-347663"/>
            <a:r>
              <a:rPr lang="en-SG" sz="2400" dirty="0" smtClean="0"/>
              <a:t> Gibbons, et al. </a:t>
            </a:r>
            <a:r>
              <a:rPr lang="en-SG" sz="2400" dirty="0" smtClean="0"/>
              <a:t>1994</a:t>
            </a:r>
          </a:p>
          <a:p>
            <a:pPr marL="1323975" lvl="2" indent="-409575"/>
            <a:r>
              <a:rPr lang="en-SG" sz="2400" dirty="0" smtClean="0"/>
              <a:t>Novotny</a:t>
            </a:r>
            <a:r>
              <a:rPr lang="en-SG" sz="2400" dirty="0" smtClean="0"/>
              <a:t>, Scott and Gibbons, 2006</a:t>
            </a:r>
          </a:p>
          <a:p>
            <a:pPr marL="1143000" lvl="2" indent="-228600">
              <a:buFont typeface="Wingdings" pitchFamily="2" charset="2"/>
              <a:buNone/>
            </a:pPr>
            <a:endParaRPr lang="en-SG" sz="2400" dirty="0" smtClean="0"/>
          </a:p>
          <a:p>
            <a:pPr marL="742950" lvl="1" indent="-285750">
              <a:buFont typeface="Wingdings" pitchFamily="2" charset="2"/>
              <a:buNone/>
            </a:pPr>
            <a:endParaRPr lang="en-SG"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3400" y="2743200"/>
            <a:ext cx="8229600" cy="792162"/>
          </a:xfrm>
        </p:spPr>
        <p:txBody>
          <a:bodyPr/>
          <a:lstStyle/>
          <a:p>
            <a:pPr algn="ctr"/>
            <a:r>
              <a:rPr lang="en-US" sz="2400" dirty="0" smtClean="0"/>
              <a:t>ICT enabled connectivity  makes mode-2 </a:t>
            </a:r>
            <a:br>
              <a:rPr lang="en-US" sz="2400" dirty="0" smtClean="0"/>
            </a:br>
            <a:r>
              <a:rPr lang="en-US" sz="2400" dirty="0" smtClean="0"/>
              <a:t>all the more real</a:t>
            </a:r>
            <a:endParaRPr lang="en-SG"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533400" y="2895600"/>
            <a:ext cx="8229600" cy="792162"/>
          </a:xfrm>
        </p:spPr>
        <p:txBody>
          <a:bodyPr/>
          <a:lstStyle/>
          <a:p>
            <a:pPr algn="ctr"/>
            <a:r>
              <a:rPr lang="en-US" sz="2400" dirty="0" smtClean="0"/>
              <a:t>Solid Waste Sector as Case Study</a:t>
            </a:r>
            <a:endParaRPr lang="en-SG"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r>
              <a:rPr lang="en-US" sz="2800" dirty="0" smtClean="0"/>
              <a:t>Survey of Solid Waste Managers in 325 LAs in Sri Lanka</a:t>
            </a:r>
            <a:endParaRPr lang="en-SG" sz="2800" dirty="0" smtClean="0"/>
          </a:p>
        </p:txBody>
      </p:sp>
      <p:sp>
        <p:nvSpPr>
          <p:cNvPr id="7171" name="Rectangle 3"/>
          <p:cNvSpPr>
            <a:spLocks noGrp="1" noChangeArrowheads="1"/>
          </p:cNvSpPr>
          <p:nvPr>
            <p:ph type="body" idx="4294967295"/>
          </p:nvPr>
        </p:nvSpPr>
        <p:spPr>
          <a:xfrm>
            <a:off x="457200" y="1524000"/>
            <a:ext cx="8229600" cy="4419600"/>
          </a:xfrm>
        </p:spPr>
        <p:txBody>
          <a:bodyPr/>
          <a:lstStyle/>
          <a:p>
            <a:r>
              <a:rPr lang="en-SG" sz="2400" dirty="0" smtClean="0">
                <a:solidFill>
                  <a:schemeClr val="tx1">
                    <a:lumMod val="50000"/>
                    <a:lumOff val="50000"/>
                  </a:schemeClr>
                </a:solidFill>
              </a:rPr>
              <a:t>SOURCES OF KNOWLEDGE</a:t>
            </a:r>
          </a:p>
          <a:p>
            <a:pPr>
              <a:buNone/>
            </a:pPr>
            <a:r>
              <a:rPr lang="en-SG" sz="2400" dirty="0" smtClean="0"/>
              <a:t>	Who did you contact in the last 12 months to get the information/knowledge you needed</a:t>
            </a:r>
            <a:endParaRPr lang="en-SG" sz="2400" dirty="0" smtClean="0"/>
          </a:p>
          <a:p>
            <a:r>
              <a:rPr lang="en-SG" sz="2400" dirty="0" smtClean="0">
                <a:solidFill>
                  <a:schemeClr val="tx1">
                    <a:lumMod val="50000"/>
                    <a:lumOff val="50000"/>
                  </a:schemeClr>
                </a:solidFill>
              </a:rPr>
              <a:t>SUCCESS</a:t>
            </a:r>
          </a:p>
          <a:p>
            <a:pPr>
              <a:buNone/>
            </a:pPr>
            <a:r>
              <a:rPr lang="en-SG" sz="2400" dirty="0" smtClean="0"/>
              <a:t>	</a:t>
            </a:r>
            <a:r>
              <a:rPr lang="en-SG" sz="2400" dirty="0" smtClean="0"/>
              <a:t>What percent of your waste is separated  and  processed prior to dumping</a:t>
            </a:r>
            <a:endParaRPr lang="en-SG"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dBlack LIRNEasia">
  <a:themeElements>
    <a:clrScheme name="RedBlack LIRNEasia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RedBlack LIRNEasia">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bg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400" b="0" i="0" u="none" strike="noStrike" cap="none" normalizeH="0" baseline="0" smtClean="0">
            <a:ln>
              <a:noFill/>
            </a:ln>
            <a:solidFill>
              <a:schemeClr val="bg1"/>
            </a:solidFill>
            <a:effectLst/>
            <a:latin typeface="Verdana" pitchFamily="34" charset="0"/>
            <a:cs typeface="Arial" charset="0"/>
          </a:defRPr>
        </a:defPPr>
      </a:lstStyle>
    </a:lnDef>
  </a:objectDefaults>
  <a:extraClrSchemeLst>
    <a:extraClrScheme>
      <a:clrScheme name="RedBlack LIRNEasia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RedBlack LIRNEasia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RedBlack LIRNEasia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RedBlack LIRNEasia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RedBlack LIRNEasia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RedBlack LIRNEasia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RedBlack LIRNEasia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RedBlack LIRNEasia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RedBlack LIRNEasia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17304</TotalTime>
  <Words>532</Words>
  <Application>Microsoft Office PowerPoint</Application>
  <PresentationFormat>On-screen Show (4:3)</PresentationFormat>
  <Paragraphs>167</Paragraphs>
  <Slides>25</Slides>
  <Notes>22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RedBlack LIRNEasia</vt:lpstr>
      <vt:lpstr>Knowledge to Innovation :  the role of informal knowledge</vt:lpstr>
      <vt:lpstr>Formalization of knowledge, innovation and knowledge to innovation</vt:lpstr>
      <vt:lpstr>Did we go too far?</vt:lpstr>
      <vt:lpstr>Innovation System – Actors (NSF, Sri Lanka)</vt:lpstr>
      <vt:lpstr>Corrections in progress</vt:lpstr>
      <vt:lpstr>Mode -1 v. Mode -2</vt:lpstr>
      <vt:lpstr>ICT enabled connectivity  makes mode-2  all the more real</vt:lpstr>
      <vt:lpstr>Solid Waste Sector as Case Study</vt:lpstr>
      <vt:lpstr>Survey of Solid Waste Managers in 325 LAs in Sri Lanka</vt:lpstr>
      <vt:lpstr>Results</vt:lpstr>
      <vt:lpstr>Sources of Knowledge  (19 ‘successful LAs</vt:lpstr>
      <vt:lpstr>Connectedness of SW Managers in Sri Lanka  (Sabaragamuwa (29/29; Wayamba; 30/32; Western, 9/9)  </vt:lpstr>
      <vt:lpstr>Challenges for Policymakers</vt:lpstr>
      <vt:lpstr>Viewing the Solid waste as a System with attention to mode-2 </vt:lpstr>
      <vt:lpstr>Testing Linkages (Jan 2008 – Dec 2009)</vt:lpstr>
      <vt:lpstr>Slide 16</vt:lpstr>
      <vt:lpstr>Standards and Certificates</vt:lpstr>
      <vt:lpstr>Training of trainers Curriculum writing</vt:lpstr>
      <vt:lpstr>Training of trainers </vt:lpstr>
      <vt:lpstr>40 personnel from !0 LAs at Balangoda UC Training Center</vt:lpstr>
      <vt:lpstr>Visit  by Balangoda UC to Vavuniya UC and IDP Camps</vt:lpstr>
      <vt:lpstr>Slide 22</vt:lpstr>
      <vt:lpstr>Future work</vt:lpstr>
      <vt:lpstr>Cost?</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Teleuse on a Shoestring:</dc:title>
  <dc:creator>Harsha de Silva</dc:creator>
  <cp:lastModifiedBy>Your User Name</cp:lastModifiedBy>
  <cp:revision>805</cp:revision>
  <dcterms:created xsi:type="dcterms:W3CDTF">2006-11-27T17:05:23Z</dcterms:created>
  <dcterms:modified xsi:type="dcterms:W3CDTF">2009-12-10T01:49:46Z</dcterms:modified>
</cp:coreProperties>
</file>