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95" r:id="rId3"/>
    <p:sldId id="302" r:id="rId4"/>
    <p:sldId id="297" r:id="rId5"/>
    <p:sldId id="298" r:id="rId6"/>
    <p:sldId id="299" r:id="rId7"/>
    <p:sldId id="300" r:id="rId8"/>
    <p:sldId id="301" r:id="rId9"/>
    <p:sldId id="303" r:id="rId10"/>
    <p:sldId id="258" r:id="rId11"/>
    <p:sldId id="259" r:id="rId12"/>
    <p:sldId id="288" r:id="rId13"/>
    <p:sldId id="289" r:id="rId14"/>
    <p:sldId id="290" r:id="rId15"/>
    <p:sldId id="291" r:id="rId16"/>
    <p:sldId id="296" r:id="rId17"/>
    <p:sldId id="304" r:id="rId18"/>
    <p:sldId id="305" r:id="rId19"/>
    <p:sldId id="260" r:id="rId20"/>
    <p:sldId id="265" r:id="rId21"/>
    <p:sldId id="266" r:id="rId22"/>
    <p:sldId id="267" r:id="rId23"/>
    <p:sldId id="275" r:id="rId24"/>
    <p:sldId id="307" r:id="rId25"/>
    <p:sldId id="277" r:id="rId26"/>
    <p:sldId id="278" r:id="rId27"/>
    <p:sldId id="279" r:id="rId28"/>
    <p:sldId id="280" r:id="rId29"/>
    <p:sldId id="292" r:id="rId30"/>
    <p:sldId id="283" r:id="rId31"/>
    <p:sldId id="284" r:id="rId32"/>
    <p:sldId id="285" r:id="rId33"/>
    <p:sldId id="29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2254" autoAdjust="0"/>
  </p:normalViewPr>
  <p:slideViewPr>
    <p:cSldViewPr>
      <p:cViewPr varScale="1">
        <p:scale>
          <a:sx n="72" d="100"/>
          <a:sy n="7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SG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A577C80-F57A-40EE-80D9-0D32DE38AA39}" type="datetimeFigureOut">
              <a:rPr lang="en-SG"/>
              <a:pPr/>
              <a:t>27/7/2010</a:t>
            </a:fld>
            <a:endParaRPr lang="en-SG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SG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CF3329-8689-4A20-8780-29DBAFDB2695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11</a:t>
            </a:fld>
            <a:endParaRPr lang="en-S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12</a:t>
            </a:fld>
            <a:endParaRPr lang="en-S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13</a:t>
            </a:fld>
            <a:endParaRPr lang="en-S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15</a:t>
            </a:fld>
            <a:endParaRPr lang="en-SG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16</a:t>
            </a:fld>
            <a:endParaRPr lang="en-S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17</a:t>
            </a:fld>
            <a:endParaRPr lang="en-SG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18</a:t>
            </a:fld>
            <a:endParaRPr lang="en-SG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</a:t>
            </a:fld>
            <a:endParaRPr lang="en-S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21</a:t>
            </a:fld>
            <a:endParaRPr lang="en-SG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23</a:t>
            </a:fld>
            <a:endParaRPr lang="en-SG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74891-3959-4E73-A2A9-9C522D26D3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25</a:t>
            </a:fld>
            <a:endParaRPr lang="en-SG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26</a:t>
            </a:fld>
            <a:endParaRPr lang="en-SG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27</a:t>
            </a:fld>
            <a:endParaRPr lang="en-SG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28</a:t>
            </a:fld>
            <a:endParaRPr lang="en-SG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29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3</a:t>
            </a:fld>
            <a:endParaRPr lang="en-SG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30</a:t>
            </a:fld>
            <a:endParaRPr lang="en-SG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31</a:t>
            </a:fld>
            <a:endParaRPr lang="en-SG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32</a:t>
            </a:fld>
            <a:endParaRPr lang="en-SG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33</a:t>
            </a:fld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4</a:t>
            </a:fld>
            <a:endParaRPr lang="en-S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5</a:t>
            </a:fld>
            <a:endParaRPr lang="en-S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F3329-8689-4A20-8780-29DBAFDB2695}" type="slidenum">
              <a:rPr lang="en-SG" smtClean="0"/>
              <a:pPr/>
              <a:t>9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CDB3-228F-4BB0-8D83-87DFED487D04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5D0E-D601-44C9-AFD1-CB207865D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DFF9-38B3-4996-842A-FF76ADC60D12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8E1EE-C9CD-4A1F-AD67-5C38FDE29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0D44-2B2B-44D5-9FCB-D503B85FFAA5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2567-5284-40C7-BFDA-74EBAF30D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E8BB-5DB6-4F9C-9C25-B51D54FA6296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DA48-FE41-45E3-9FE8-DE8A4D622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1B1A-FB99-4252-A1B8-EC176C711E2D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54F4-6D27-4F59-B884-DF8B1CDF1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A526-3DB0-457D-B335-19C79DA8C723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C5652-D8B0-4E27-891D-361C9856A0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F003E-0633-4826-9EDF-E2F749CA78FA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2356-5066-41A8-A57F-12974094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BFAA-29AC-4CC3-8652-6B1C7C38DDDF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C6A8-0AFD-44AA-87A7-DE7711083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FCC7E-7E2C-4B3A-84A7-E42F93650F77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F381-83FC-41B9-A367-0D3E48BC5F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CBCA-BCD0-4487-8E3A-78C3EEA73A8F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42AF-ECCF-4E82-BFB4-1090DC3B4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8218-9645-42B0-9A09-EF7B677DF6DC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80E4-E3BA-4790-960A-CEF6AE14E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F9AA1B-9598-4651-8D1C-2E3BE70E033E}" type="datetimeFigureOut">
              <a:rPr lang="en-US"/>
              <a:pPr>
                <a:defRPr/>
              </a:pPr>
              <a:t>7/27/2010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757042-BCFA-4EB0-8D22-557DE73460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Services trade agreements:  What every professional should know . . .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98989"/>
                </a:solidFill>
              </a:rPr>
              <a:t>Rohan Samarajiva</a:t>
            </a:r>
          </a:p>
          <a:p>
            <a:r>
              <a:rPr lang="en-US" sz="2800" dirty="0" smtClean="0">
                <a:solidFill>
                  <a:srgbClr val="898989"/>
                </a:solidFill>
              </a:rPr>
              <a:t>ICASL, Colombo, 27 July 2010</a:t>
            </a:r>
            <a:endParaRPr lang="en-SG" sz="2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services in Sri Lanka economy</a:t>
            </a:r>
            <a:endParaRPr lang="en-SG" dirty="0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past decade, services have been the largest component of the economy</a:t>
            </a:r>
          </a:p>
          <a:p>
            <a:r>
              <a:rPr lang="en-US" dirty="0" smtClean="0"/>
              <a:t>In most years services have been main driver of growth</a:t>
            </a:r>
          </a:p>
          <a:p>
            <a:r>
              <a:rPr lang="en-US" dirty="0" smtClean="0"/>
              <a:t>While comprehensive services trade data are unavailable (this is normal for services trade), fragmentary evidence suggests that trade is significant and growing  </a:t>
            </a:r>
            <a:endParaRPr lang="en-S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Central Bank on services exports (and imports)—2005 Annual Report</a:t>
            </a: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36788"/>
            <a:ext cx="5562600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1143000" y="3657600"/>
            <a:ext cx="5715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SG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ITES: an industry that benefited from unilateral liberalization (without laws/agreements)</a:t>
            </a:r>
            <a:r>
              <a:rPr lang="en-US" sz="4000" dirty="0" smtClean="0"/>
              <a:t> </a:t>
            </a:r>
            <a:endParaRPr lang="en-SG" sz="4000" dirty="0" smtClean="0"/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Liberalized telecom industry to allow supply by multiple firms and adequate investment, from 1990s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 restrictions on Mode 3; Mode 4 permitted under BOI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Liberalized international telecom market in 2003, ensuring redundancy of international telecom service suppliers and media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Improved IT education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Local supply and Modes 1-3</a:t>
            </a:r>
            <a:endParaRPr lang="en-SG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Capitalized on niche strength in accountants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Local supply as well as Mode 1 &amp; 3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Attracted marquee BPOs to Sri Lanka (Mode 3) and facilitated others; now ranked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 attractiveness for locating services (India #1; Philippines #8; Pakistan #20)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Software industry rose on own strength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en-US" smtClean="0"/>
              <a:t>IT &amp; ITES Export Revenue 2007</a:t>
            </a:r>
          </a:p>
        </p:txBody>
      </p:sp>
      <p:graphicFrame>
        <p:nvGraphicFramePr>
          <p:cNvPr id="95235" name="Chart 6"/>
          <p:cNvGraphicFramePr>
            <a:graphicFrameLocks/>
          </p:cNvGraphicFramePr>
          <p:nvPr/>
        </p:nvGraphicFramePr>
        <p:xfrm>
          <a:off x="685800" y="1295400"/>
          <a:ext cx="7696200" cy="3962400"/>
        </p:xfrm>
        <a:graphic>
          <a:graphicData uri="http://schemas.openxmlformats.org/presentationml/2006/ole">
            <p:oleObj spid="_x0000_s95235" r:id="rId4" imgW="7693819" imgH="3962743" progId="Excel.Sheet.8">
              <p:embed/>
            </p:oleObj>
          </a:graphicData>
        </a:graphic>
      </p:graphicFrame>
      <p:sp>
        <p:nvSpPr>
          <p:cNvPr id="95236" name="TextBox 7"/>
          <p:cNvSpPr txBox="1">
            <a:spLocks noChangeArrowheads="1"/>
          </p:cNvSpPr>
          <p:nvPr/>
        </p:nvSpPr>
        <p:spPr bwMode="auto">
          <a:xfrm rot="-5400000">
            <a:off x="-243681" y="2910681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US$ Millions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0" y="3276600"/>
            <a:ext cx="6400800" cy="762000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TOTAL EXPORT REVENUE FOR YEAR 2007 : </a:t>
            </a:r>
          </a:p>
          <a:p>
            <a:pPr algn="ctr">
              <a:defRPr/>
            </a:pPr>
            <a:r>
              <a:rPr lang="en-US" b="1" dirty="0"/>
              <a:t>213 MILLION US$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1000" y="63246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Source: EDB Export Value Survey 2007</a:t>
            </a:r>
          </a:p>
        </p:txBody>
      </p:sp>
      <p:sp>
        <p:nvSpPr>
          <p:cNvPr id="95239" name="TextBox 9"/>
          <p:cNvSpPr txBox="1">
            <a:spLocks noChangeArrowheads="1"/>
          </p:cNvSpPr>
          <p:nvPr/>
        </p:nvSpPr>
        <p:spPr bwMode="auto">
          <a:xfrm>
            <a:off x="8305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sz="3400" smtClean="0"/>
              <a:t>5</a:t>
            </a:r>
            <a:r>
              <a:rPr lang="en-US" sz="3400" baseline="30000" smtClean="0"/>
              <a:t>th</a:t>
            </a:r>
            <a:r>
              <a:rPr lang="en-US" sz="3400" smtClean="0"/>
              <a:t> Highest Exports Revenue Earner in 2007 (2</a:t>
            </a:r>
            <a:r>
              <a:rPr lang="en-US" sz="3400" baseline="30000" smtClean="0"/>
              <a:t>nd</a:t>
            </a:r>
            <a:r>
              <a:rPr lang="en-US" sz="3400" smtClean="0"/>
              <a:t> in services)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848600" cy="487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CV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990600" y="4114800"/>
            <a:ext cx="3200400" cy="2436813"/>
            <a:chOff x="990600" y="4114800"/>
            <a:chExt cx="3200400" cy="2436813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4953000"/>
              <a:ext cx="685800" cy="1447800"/>
            </a:xfrm>
            <a:prstGeom prst="rect">
              <a:avLst/>
            </a:prstGeom>
            <a:solidFill>
              <a:srgbClr val="F0EEE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28800" y="4572000"/>
              <a:ext cx="685800" cy="1828800"/>
            </a:xfrm>
            <a:prstGeom prst="rect">
              <a:avLst/>
            </a:prstGeom>
            <a:solidFill>
              <a:srgbClr val="EDEBD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67000" y="4343400"/>
              <a:ext cx="685800" cy="2057400"/>
            </a:xfrm>
            <a:prstGeom prst="rect">
              <a:avLst/>
            </a:prstGeom>
            <a:solidFill>
              <a:srgbClr val="E2D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114800"/>
              <a:ext cx="685800" cy="2286000"/>
            </a:xfrm>
            <a:prstGeom prst="rect">
              <a:avLst/>
            </a:prstGeom>
            <a:solidFill>
              <a:srgbClr val="E9E6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265" name="TextBox 13"/>
            <p:cNvSpPr txBox="1">
              <a:spLocks noChangeArrowheads="1"/>
            </p:cNvSpPr>
            <p:nvPr/>
          </p:nvSpPr>
          <p:spPr bwMode="auto">
            <a:xfrm rot="-5400000">
              <a:off x="702469" y="5622131"/>
              <a:ext cx="12192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Ceramics</a:t>
              </a:r>
            </a:p>
          </p:txBody>
        </p:sp>
        <p:sp>
          <p:nvSpPr>
            <p:cNvPr id="96266" name="TextBox 14"/>
            <p:cNvSpPr txBox="1">
              <a:spLocks noChangeArrowheads="1"/>
            </p:cNvSpPr>
            <p:nvPr/>
          </p:nvSpPr>
          <p:spPr bwMode="auto">
            <a:xfrm rot="-5400000">
              <a:off x="1540669" y="5622131"/>
              <a:ext cx="12192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Coir</a:t>
              </a:r>
            </a:p>
          </p:txBody>
        </p:sp>
        <p:sp>
          <p:nvSpPr>
            <p:cNvPr id="96267" name="TextBox 15"/>
            <p:cNvSpPr txBox="1">
              <a:spLocks noChangeArrowheads="1"/>
            </p:cNvSpPr>
            <p:nvPr/>
          </p:nvSpPr>
          <p:spPr bwMode="auto">
            <a:xfrm rot="-5400000">
              <a:off x="2378869" y="5622131"/>
              <a:ext cx="12192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Spice</a:t>
              </a:r>
            </a:p>
          </p:txBody>
        </p:sp>
        <p:sp>
          <p:nvSpPr>
            <p:cNvPr id="96268" name="TextBox 16"/>
            <p:cNvSpPr txBox="1">
              <a:spLocks noChangeArrowheads="1"/>
            </p:cNvSpPr>
            <p:nvPr/>
          </p:nvSpPr>
          <p:spPr bwMode="auto">
            <a:xfrm rot="-5400000">
              <a:off x="2703513" y="5240338"/>
              <a:ext cx="2286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Gem &amp; Jewelry </a:t>
              </a:r>
            </a:p>
          </p:txBody>
        </p:sp>
        <p:sp>
          <p:nvSpPr>
            <p:cNvPr id="96269" name="TextBox 22"/>
            <p:cNvSpPr txBox="1">
              <a:spLocks noChangeArrowheads="1"/>
            </p:cNvSpPr>
            <p:nvPr/>
          </p:nvSpPr>
          <p:spPr bwMode="auto">
            <a:xfrm>
              <a:off x="990600" y="4949825"/>
              <a:ext cx="685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Trebuchet MS" pitchFamily="34" charset="0"/>
                </a:rPr>
                <a:t>47 m</a:t>
              </a:r>
            </a:p>
          </p:txBody>
        </p:sp>
        <p:sp>
          <p:nvSpPr>
            <p:cNvPr id="96270" name="TextBox 23"/>
            <p:cNvSpPr txBox="1">
              <a:spLocks noChangeArrowheads="1"/>
            </p:cNvSpPr>
            <p:nvPr/>
          </p:nvSpPr>
          <p:spPr bwMode="auto">
            <a:xfrm>
              <a:off x="1828800" y="4645025"/>
              <a:ext cx="685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Trebuchet MS" pitchFamily="34" charset="0"/>
                </a:rPr>
                <a:t>80 m</a:t>
              </a:r>
            </a:p>
          </p:txBody>
        </p:sp>
        <p:sp>
          <p:nvSpPr>
            <p:cNvPr id="96271" name="TextBox 24"/>
            <p:cNvSpPr txBox="1">
              <a:spLocks noChangeArrowheads="1"/>
            </p:cNvSpPr>
            <p:nvPr/>
          </p:nvSpPr>
          <p:spPr bwMode="auto">
            <a:xfrm>
              <a:off x="2667000" y="4492625"/>
              <a:ext cx="685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Trebuchet MS" pitchFamily="34" charset="0"/>
                </a:rPr>
                <a:t>108 m</a:t>
              </a:r>
            </a:p>
          </p:txBody>
        </p:sp>
        <p:sp>
          <p:nvSpPr>
            <p:cNvPr id="96272" name="TextBox 25"/>
            <p:cNvSpPr txBox="1">
              <a:spLocks noChangeArrowheads="1"/>
            </p:cNvSpPr>
            <p:nvPr/>
          </p:nvSpPr>
          <p:spPr bwMode="auto">
            <a:xfrm>
              <a:off x="3505200" y="4187825"/>
              <a:ext cx="685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Trebuchet MS" pitchFamily="34" charset="0"/>
                </a:rPr>
                <a:t>135 m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343400" y="3733800"/>
            <a:ext cx="685800" cy="2667000"/>
            <a:chOff x="4343400" y="3733800"/>
            <a:chExt cx="685800" cy="2667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343400" y="3733800"/>
              <a:ext cx="685800" cy="2667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275" name="TextBox 17"/>
            <p:cNvSpPr txBox="1">
              <a:spLocks noChangeArrowheads="1"/>
            </p:cNvSpPr>
            <p:nvPr/>
          </p:nvSpPr>
          <p:spPr bwMode="auto">
            <a:xfrm rot="-5400000">
              <a:off x="3522077" y="5088523"/>
              <a:ext cx="22860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rebuchet MS" pitchFamily="34" charset="0"/>
                </a:rPr>
                <a:t>IT/BPO-estimate </a:t>
              </a:r>
            </a:p>
          </p:txBody>
        </p:sp>
        <p:sp>
          <p:nvSpPr>
            <p:cNvPr id="96276" name="TextBox 26"/>
            <p:cNvSpPr txBox="1">
              <a:spLocks noChangeArrowheads="1"/>
            </p:cNvSpPr>
            <p:nvPr/>
          </p:nvSpPr>
          <p:spPr bwMode="auto">
            <a:xfrm>
              <a:off x="4343400" y="3807023"/>
              <a:ext cx="685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Trebuchet MS" pitchFamily="34" charset="0"/>
                </a:rPr>
                <a:t>213 m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5181600" y="2971800"/>
            <a:ext cx="685800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019800" y="2514600"/>
            <a:ext cx="685800" cy="3886200"/>
          </a:xfrm>
          <a:prstGeom prst="rect">
            <a:avLst/>
          </a:prstGeom>
          <a:solidFill>
            <a:srgbClr val="D9D4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1828800"/>
            <a:ext cx="685800" cy="4572000"/>
          </a:xfrm>
          <a:prstGeom prst="rect">
            <a:avLst/>
          </a:prstGeom>
          <a:solidFill>
            <a:srgbClr val="CDC7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696200" y="990600"/>
            <a:ext cx="685800" cy="5410200"/>
          </a:xfrm>
          <a:prstGeom prst="rect">
            <a:avLst/>
          </a:prstGeom>
          <a:solidFill>
            <a:srgbClr val="C4BC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281" name="TextBox 18"/>
          <p:cNvSpPr txBox="1">
            <a:spLocks noChangeArrowheads="1"/>
          </p:cNvSpPr>
          <p:nvPr/>
        </p:nvSpPr>
        <p:spPr bwMode="auto">
          <a:xfrm rot="-5400000">
            <a:off x="4969669" y="5622131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Tourism</a:t>
            </a:r>
          </a:p>
        </p:txBody>
      </p:sp>
      <p:sp>
        <p:nvSpPr>
          <p:cNvPr id="96282" name="TextBox 19"/>
          <p:cNvSpPr txBox="1">
            <a:spLocks noChangeArrowheads="1"/>
          </p:cNvSpPr>
          <p:nvPr/>
        </p:nvSpPr>
        <p:spPr bwMode="auto">
          <a:xfrm rot="-5400000">
            <a:off x="5731669" y="5622131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Rubber</a:t>
            </a:r>
          </a:p>
        </p:txBody>
      </p:sp>
      <p:sp>
        <p:nvSpPr>
          <p:cNvPr id="96283" name="TextBox 20"/>
          <p:cNvSpPr txBox="1">
            <a:spLocks noChangeArrowheads="1"/>
          </p:cNvSpPr>
          <p:nvPr/>
        </p:nvSpPr>
        <p:spPr bwMode="auto">
          <a:xfrm rot="-5400000">
            <a:off x="6569869" y="5622131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Tea</a:t>
            </a:r>
          </a:p>
        </p:txBody>
      </p:sp>
      <p:sp>
        <p:nvSpPr>
          <p:cNvPr id="96284" name="TextBox 21"/>
          <p:cNvSpPr txBox="1">
            <a:spLocks noChangeArrowheads="1"/>
          </p:cNvSpPr>
          <p:nvPr/>
        </p:nvSpPr>
        <p:spPr bwMode="auto">
          <a:xfrm rot="-5400000">
            <a:off x="7408069" y="5622131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rebuchet MS" pitchFamily="34" charset="0"/>
              </a:rPr>
              <a:t>Apparel</a:t>
            </a:r>
          </a:p>
        </p:txBody>
      </p:sp>
      <p:sp>
        <p:nvSpPr>
          <p:cNvPr id="96285" name="TextBox 27"/>
          <p:cNvSpPr txBox="1">
            <a:spLocks noChangeArrowheads="1"/>
          </p:cNvSpPr>
          <p:nvPr/>
        </p:nvSpPr>
        <p:spPr bwMode="auto">
          <a:xfrm>
            <a:off x="5181600" y="30480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rebuchet MS" pitchFamily="34" charset="0"/>
              </a:rPr>
              <a:t>410 m</a:t>
            </a:r>
          </a:p>
        </p:txBody>
      </p:sp>
      <p:sp>
        <p:nvSpPr>
          <p:cNvPr id="96286" name="TextBox 28"/>
          <p:cNvSpPr txBox="1">
            <a:spLocks noChangeArrowheads="1"/>
          </p:cNvSpPr>
          <p:nvPr/>
        </p:nvSpPr>
        <p:spPr bwMode="auto">
          <a:xfrm>
            <a:off x="6019800" y="2587625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rebuchet MS" pitchFamily="34" charset="0"/>
              </a:rPr>
              <a:t>546 m</a:t>
            </a:r>
          </a:p>
        </p:txBody>
      </p:sp>
      <p:sp>
        <p:nvSpPr>
          <p:cNvPr id="96287" name="TextBox 29"/>
          <p:cNvSpPr txBox="1">
            <a:spLocks noChangeArrowheads="1"/>
          </p:cNvSpPr>
          <p:nvPr/>
        </p:nvSpPr>
        <p:spPr bwMode="auto">
          <a:xfrm>
            <a:off x="6858000" y="19050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rebuchet MS" pitchFamily="34" charset="0"/>
              </a:rPr>
              <a:t>1 b</a:t>
            </a:r>
          </a:p>
        </p:txBody>
      </p:sp>
      <p:sp>
        <p:nvSpPr>
          <p:cNvPr id="96288" name="TextBox 30"/>
          <p:cNvSpPr txBox="1">
            <a:spLocks noChangeArrowheads="1"/>
          </p:cNvSpPr>
          <p:nvPr/>
        </p:nvSpPr>
        <p:spPr bwMode="auto">
          <a:xfrm>
            <a:off x="7696200" y="1066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Trebuchet MS" pitchFamily="34" charset="0"/>
              </a:rPr>
              <a:t>3 b</a:t>
            </a:r>
          </a:p>
        </p:txBody>
      </p:sp>
      <p:sp>
        <p:nvSpPr>
          <p:cNvPr id="96289" name="TextBox 32"/>
          <p:cNvSpPr txBox="1">
            <a:spLocks noChangeArrowheads="1"/>
          </p:cNvSpPr>
          <p:nvPr/>
        </p:nvSpPr>
        <p:spPr bwMode="auto">
          <a:xfrm>
            <a:off x="762000" y="990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Trebuchet MS" pitchFamily="34" charset="0"/>
              </a:rPr>
              <a:t>USD millions</a:t>
            </a:r>
          </a:p>
        </p:txBody>
      </p:sp>
      <p:sp>
        <p:nvSpPr>
          <p:cNvPr id="41" name="Down Arrow 40"/>
          <p:cNvSpPr/>
          <p:nvPr/>
        </p:nvSpPr>
        <p:spPr>
          <a:xfrm>
            <a:off x="4495800" y="1447800"/>
            <a:ext cx="304800" cy="17526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291" name="TextBox 34"/>
          <p:cNvSpPr txBox="1">
            <a:spLocks noChangeArrowheads="1"/>
          </p:cNvSpPr>
          <p:nvPr/>
        </p:nvSpPr>
        <p:spPr bwMode="auto">
          <a:xfrm>
            <a:off x="8305800" y="64119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sz="3800" smtClean="0"/>
              <a:t>IT &amp; ITES Industry Growth 2006 to 2007</a:t>
            </a:r>
            <a:r>
              <a:rPr lang="en-US" sz="3800" b="1" smtClean="0"/>
              <a:t> </a:t>
            </a:r>
            <a:endParaRPr lang="en-GB" sz="3800" b="1" smtClean="0"/>
          </a:p>
        </p:txBody>
      </p:sp>
      <p:sp>
        <p:nvSpPr>
          <p:cNvPr id="98307" name="TextBox 6"/>
          <p:cNvSpPr txBox="1">
            <a:spLocks noChangeArrowheads="1"/>
          </p:cNvSpPr>
          <p:nvPr/>
        </p:nvSpPr>
        <p:spPr bwMode="auto">
          <a:xfrm rot="-5400000">
            <a:off x="-442912" y="2928938"/>
            <a:ext cx="146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US$ Millions</a:t>
            </a:r>
          </a:p>
        </p:txBody>
      </p:sp>
      <p:graphicFrame>
        <p:nvGraphicFramePr>
          <p:cNvPr id="98308" name="Chart 8"/>
          <p:cNvGraphicFramePr>
            <a:graphicFrameLocks/>
          </p:cNvGraphicFramePr>
          <p:nvPr/>
        </p:nvGraphicFramePr>
        <p:xfrm>
          <a:off x="685800" y="990600"/>
          <a:ext cx="7543800" cy="3962400"/>
        </p:xfrm>
        <a:graphic>
          <a:graphicData uri="http://schemas.openxmlformats.org/presentationml/2006/ole">
            <p:oleObj spid="_x0000_s98308" r:id="rId4" imgW="7541406" imgH="3962743" progId="Excel.Sheet.8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0" y="2971800"/>
            <a:ext cx="6400800" cy="762000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INDUSTRY GREW AT 23% FROM 2006 TO 2007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733800" y="1752600"/>
            <a:ext cx="2057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0800000">
            <a:off x="7162800" y="1600200"/>
            <a:ext cx="1066800" cy="3810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312" name="TextBox 17"/>
          <p:cNvSpPr txBox="1">
            <a:spLocks noChangeArrowheads="1"/>
          </p:cNvSpPr>
          <p:nvPr/>
        </p:nvSpPr>
        <p:spPr bwMode="auto">
          <a:xfrm>
            <a:off x="7391400" y="160020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23%</a:t>
            </a:r>
          </a:p>
        </p:txBody>
      </p:sp>
      <p:sp>
        <p:nvSpPr>
          <p:cNvPr id="98313" name="Text Box 8"/>
          <p:cNvSpPr txBox="1">
            <a:spLocks noChangeArrowheads="1"/>
          </p:cNvSpPr>
          <p:nvPr/>
        </p:nvSpPr>
        <p:spPr bwMode="auto">
          <a:xfrm>
            <a:off x="381000" y="6400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Source: EDB Export Value Survey 2007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371600" y="4876800"/>
          <a:ext cx="7162800" cy="11176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Industry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120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154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57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1.675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1.875 Million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98341" name="TextBox 26"/>
          <p:cNvSpPr txBox="1">
            <a:spLocks noChangeArrowheads="1"/>
          </p:cNvSpPr>
          <p:nvPr/>
        </p:nvSpPr>
        <p:spPr bwMode="auto">
          <a:xfrm>
            <a:off x="2895600" y="3886200"/>
            <a:ext cx="366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</a:t>
            </a:r>
          </a:p>
        </p:txBody>
      </p:sp>
      <p:sp>
        <p:nvSpPr>
          <p:cNvPr id="98342" name="TextBox 27"/>
          <p:cNvSpPr txBox="1">
            <a:spLocks noChangeArrowheads="1"/>
          </p:cNvSpPr>
          <p:nvPr/>
        </p:nvSpPr>
        <p:spPr bwMode="auto">
          <a:xfrm>
            <a:off x="6324600" y="3886200"/>
            <a:ext cx="366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</a:t>
            </a:r>
          </a:p>
        </p:txBody>
      </p:sp>
      <p:sp>
        <p:nvSpPr>
          <p:cNvPr id="98343" name="TextBox 28"/>
          <p:cNvSpPr txBox="1">
            <a:spLocks noChangeArrowheads="1"/>
          </p:cNvSpPr>
          <p:nvPr/>
        </p:nvSpPr>
        <p:spPr bwMode="auto">
          <a:xfrm>
            <a:off x="2743200" y="2560638"/>
            <a:ext cx="639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ITES</a:t>
            </a:r>
          </a:p>
        </p:txBody>
      </p:sp>
      <p:sp>
        <p:nvSpPr>
          <p:cNvPr id="98344" name="TextBox 29"/>
          <p:cNvSpPr txBox="1">
            <a:spLocks noChangeArrowheads="1"/>
          </p:cNvSpPr>
          <p:nvPr/>
        </p:nvSpPr>
        <p:spPr bwMode="auto">
          <a:xfrm>
            <a:off x="6172200" y="2133600"/>
            <a:ext cx="639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ITES</a:t>
            </a:r>
          </a:p>
        </p:txBody>
      </p:sp>
      <p:sp>
        <p:nvSpPr>
          <p:cNvPr id="98345" name="TextBox 30"/>
          <p:cNvSpPr txBox="1">
            <a:spLocks noChangeArrowheads="1"/>
          </p:cNvSpPr>
          <p:nvPr/>
        </p:nvSpPr>
        <p:spPr bwMode="auto">
          <a:xfrm>
            <a:off x="2286000" y="1828800"/>
            <a:ext cx="169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173 Million US$</a:t>
            </a:r>
          </a:p>
        </p:txBody>
      </p:sp>
      <p:sp>
        <p:nvSpPr>
          <p:cNvPr id="98346" name="TextBox 31"/>
          <p:cNvSpPr txBox="1">
            <a:spLocks noChangeArrowheads="1"/>
          </p:cNvSpPr>
          <p:nvPr/>
        </p:nvSpPr>
        <p:spPr bwMode="auto">
          <a:xfrm>
            <a:off x="5486400" y="1371600"/>
            <a:ext cx="169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213 Million US$</a:t>
            </a:r>
          </a:p>
        </p:txBody>
      </p:sp>
      <p:sp>
        <p:nvSpPr>
          <p:cNvPr id="98347" name="TextBox 17"/>
          <p:cNvSpPr txBox="1">
            <a:spLocks noChangeArrowheads="1"/>
          </p:cNvSpPr>
          <p:nvPr/>
        </p:nvSpPr>
        <p:spPr bwMode="auto">
          <a:xfrm>
            <a:off x="83058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2010 June Budget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“Although Sri Lanka was not known for exports of IT and business processing services, since 2005 this activity has graduated to earn around US$ 250 million of foreign exchange, in addition to giving a place of pride to our IT professionals . . . . This sector has a comparative advantage to become a billion dollar export activity . . ..”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Budget Speech sees service exports as future (but Mode 4 emphasis too much?)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 . . . we must not explore only our export potentials in manufactured products but also in a wide range of services such as ports, aviation and professional services, to maximize our earning capacity. Our government’s vision is to increase the skills of our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force which is looking for overseas employment to enable much higher income. A skilled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force could double earnings from overseas remittances which are currently in the range of US$ 3.5 billion.”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Services strategy: Sri Lanka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 exports as well as successful agricultural and industrial exports into niche markets will depend on ICTs and logistics</a:t>
            </a:r>
          </a:p>
          <a:p>
            <a:pPr lvl="1"/>
            <a:r>
              <a:rPr lang="en-US" dirty="0" smtClean="0"/>
              <a:t>ICTs critical in shift to advanced service exports, e.g., Mode 1 exports, not Mode 4</a:t>
            </a:r>
          </a:p>
          <a:p>
            <a:r>
              <a:rPr lang="en-US" dirty="0" smtClean="0"/>
              <a:t>Need to have a law-governed framework to reduce uncertainty, encourage investment and increase productivity</a:t>
            </a:r>
          </a:p>
          <a:p>
            <a:r>
              <a:rPr lang="en-US" dirty="0" smtClean="0"/>
              <a:t>If productivity is high, no need to fear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debate on CEPA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CEPA includes trade in goods &amp; services and covers investment; also dispute resolution</a:t>
            </a:r>
          </a:p>
          <a:p>
            <a:r>
              <a:rPr lang="en-US" sz="2800" dirty="0" smtClean="0"/>
              <a:t>Opponents of CEPA have stated they have no objection to ILFTA, which means that the goods chapter is not problematic</a:t>
            </a:r>
          </a:p>
          <a:p>
            <a:r>
              <a:rPr lang="en-US" sz="2800" dirty="0" smtClean="0"/>
              <a:t>No objection to dispute resolution provisions, which fill a lacuna in ILFTA</a:t>
            </a:r>
          </a:p>
          <a:p>
            <a:r>
              <a:rPr lang="en-US" sz="2800" dirty="0" smtClean="0"/>
              <a:t>Not much talk about investment</a:t>
            </a:r>
          </a:p>
          <a:p>
            <a:r>
              <a:rPr lang="en-US" sz="2800" dirty="0" smtClean="0"/>
              <a:t>The dispute can thus be narrowed to services, esp. movement of natural persons under Mode 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Sri Lanka services strategy developed in 2002-03 to guide reform actions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Thrust sectors identified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Tourism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 and IT enabled services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Logistics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Priority enabling infrastructures &amp; services identified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Ports and marine services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Airports and aviation services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Telecom networks and services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04800" y="26035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latin typeface="Calibri" pitchFamily="34" charset="0"/>
              </a:rPr>
              <a:t>Thrust services and enabling infrastructures</a:t>
            </a: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3429000" y="5486400"/>
            <a:ext cx="2362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PORTS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477000" y="5486400"/>
            <a:ext cx="2362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TELECOM.</a:t>
            </a:r>
          </a:p>
          <a:p>
            <a:pPr algn="ctr"/>
            <a:r>
              <a:rPr lang="en-US"/>
              <a:t>NETWORKS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381000" y="5486400"/>
            <a:ext cx="23622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AIRPORTS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09600" y="30480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Air Passenger</a:t>
            </a:r>
            <a:br>
              <a:rPr lang="en-US"/>
            </a:br>
            <a:r>
              <a:rPr lang="en-US"/>
              <a:t>Transport Services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429000" y="30480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Marine Passenger</a:t>
            </a:r>
            <a:br>
              <a:rPr lang="en-US"/>
            </a:br>
            <a:r>
              <a:rPr lang="en-US"/>
              <a:t>Transport Services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6248400" y="30480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Telecommunications</a:t>
            </a:r>
            <a:br>
              <a:rPr lang="en-US"/>
            </a:br>
            <a:r>
              <a:rPr lang="en-US"/>
              <a:t>Services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609600" y="39624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Air Freight</a:t>
            </a:r>
            <a:br>
              <a:rPr lang="en-US"/>
            </a:br>
            <a:r>
              <a:rPr lang="en-US"/>
              <a:t>Transport Services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429000" y="39624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Marine Freight</a:t>
            </a:r>
            <a:br>
              <a:rPr lang="en-US"/>
            </a:br>
            <a:r>
              <a:rPr lang="en-US"/>
              <a:t>Transport Services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6248400" y="39624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Courier Services</a:t>
            </a: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304800" y="1524000"/>
            <a:ext cx="2514600" cy="12192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/>
              <a:t>TOURISM</a:t>
            </a:r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2971800" y="1524000"/>
            <a:ext cx="2895600" cy="12192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62478" name="AutoShape 14"/>
          <p:cNvSpPr>
            <a:spLocks noChangeArrowheads="1"/>
          </p:cNvSpPr>
          <p:nvPr/>
        </p:nvSpPr>
        <p:spPr bwMode="auto">
          <a:xfrm>
            <a:off x="6019800" y="1524000"/>
            <a:ext cx="2590800" cy="1143000"/>
          </a:xfrm>
          <a:prstGeom prst="flowChartPrepa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dirty="0" smtClean="0"/>
              <a:t>IT ENABLED SERVICES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a services strategy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 small country with limited trade-negotiation capacity has to focus, guided by</a:t>
            </a:r>
          </a:p>
          <a:p>
            <a:pPr lvl="1"/>
            <a:r>
              <a:rPr lang="en-US" sz="2400" dirty="0" smtClean="0"/>
              <a:t>Overall services strategy that seeks to aggressively liberalize thrust services and enabling infrastructures</a:t>
            </a:r>
          </a:p>
          <a:p>
            <a:pPr lvl="1"/>
            <a:r>
              <a:rPr lang="en-US" sz="2400" dirty="0" smtClean="0"/>
              <a:t>Stakeholder input </a:t>
            </a:r>
          </a:p>
          <a:p>
            <a:pPr lvl="1"/>
            <a:r>
              <a:rPr lang="en-US" sz="2400" dirty="0" smtClean="0"/>
              <a:t>Likelihood of success</a:t>
            </a:r>
          </a:p>
          <a:p>
            <a:r>
              <a:rPr lang="en-US" sz="2800" dirty="0" err="1" smtClean="0"/>
              <a:t>Mahinda</a:t>
            </a:r>
            <a:r>
              <a:rPr lang="en-US" sz="2800" dirty="0" smtClean="0"/>
              <a:t> </a:t>
            </a:r>
            <a:r>
              <a:rPr lang="en-US" sz="2800" dirty="0" err="1" smtClean="0"/>
              <a:t>Chintana</a:t>
            </a:r>
            <a:r>
              <a:rPr lang="en-US" sz="2800" dirty="0" smtClean="0"/>
              <a:t> II language on five hubs &amp; tourism, more or less maps with 2002-03 priorities, with additions in energy services (&amp; retail?)</a:t>
            </a:r>
            <a:endParaRPr lang="en-US" dirty="0" smtClean="0"/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Education services: How opening the market will do good</a:t>
            </a:r>
          </a:p>
        </p:txBody>
      </p:sp>
      <p:sp>
        <p:nvSpPr>
          <p:cNvPr id="79876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AT </a:t>
            </a:r>
            <a:r>
              <a:rPr lang="en-US" sz="3600" dirty="0" smtClean="0"/>
              <a:t>Kearney service location </a:t>
            </a:r>
            <a:r>
              <a:rPr lang="en-US" sz="3600" dirty="0" smtClean="0"/>
              <a:t>rankings, </a:t>
            </a:r>
            <a:r>
              <a:rPr lang="en-US" sz="3600" dirty="0" smtClean="0"/>
              <a:t>2009, </a:t>
            </a:r>
            <a:r>
              <a:rPr lang="en-US" sz="3600" dirty="0" smtClean="0"/>
              <a:t>point to </a:t>
            </a:r>
            <a:r>
              <a:rPr lang="en-US" sz="3600" dirty="0" smtClean="0"/>
              <a:t>education as bottleneck to growth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2209800"/>
          <a:ext cx="7848601" cy="3200399"/>
        </p:xfrm>
        <a:graphic>
          <a:graphicData uri="http://schemas.openxmlformats.org/drawingml/2006/table">
            <a:tbl>
              <a:tblPr/>
              <a:tblGrid>
                <a:gridCol w="631076"/>
                <a:gridCol w="1126186"/>
                <a:gridCol w="1435628"/>
                <a:gridCol w="1673805"/>
                <a:gridCol w="1759137"/>
                <a:gridCol w="1222769"/>
              </a:tblGrid>
              <a:tr h="12746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 dirty="0"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Country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Financial Attractiveness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People skills &amp;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Availability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Business Environment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b="1">
                          <a:latin typeface="Calibri"/>
                          <a:ea typeface="Times New Roman"/>
                          <a:cs typeface="Times New Roman"/>
                        </a:rPr>
                        <a:t>Total Score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dirty="0" smtClean="0">
                          <a:latin typeface="Calibri"/>
                          <a:ea typeface="Times New Roman"/>
                          <a:cs typeface="Times New Roman"/>
                        </a:rPr>
                        <a:t>India</a:t>
                      </a:r>
                      <a:endParaRPr lang="en-SG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3.13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2.48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1.30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6.91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dirty="0" smtClean="0">
                          <a:latin typeface="Calibri"/>
                          <a:ea typeface="Times New Roman"/>
                          <a:cs typeface="Times New Roman"/>
                        </a:rPr>
                        <a:t>Philippines</a:t>
                      </a:r>
                      <a:endParaRPr lang="en-SG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3.19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1.17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1.24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5.60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SG" sz="1600" dirty="0" smtClean="0">
                          <a:latin typeface="Calibri"/>
                          <a:ea typeface="Times New Roman"/>
                          <a:cs typeface="Times New Roman"/>
                        </a:rPr>
                        <a:t>Sri Lanka</a:t>
                      </a:r>
                      <a:endParaRPr lang="en-SG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3.13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1.17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5.25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191000" y="1752600"/>
            <a:ext cx="1828800" cy="426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LK was traditional exporter of education services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Modes 2, 3 and 4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Abhayagiri</a:t>
            </a:r>
            <a:r>
              <a:rPr lang="en-US" sz="1800" dirty="0" smtClean="0"/>
              <a:t> Monastery/University (100 BC-700 AD)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Mode 2 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/>
              <a:t>Fa</a:t>
            </a:r>
            <a:r>
              <a:rPr lang="en-US" sz="1800" dirty="0" smtClean="0"/>
              <a:t> </a:t>
            </a:r>
            <a:r>
              <a:rPr lang="en-US" sz="1800" dirty="0" err="1" smtClean="0"/>
              <a:t>Hsien</a:t>
            </a:r>
            <a:r>
              <a:rPr lang="en-US" sz="1800" dirty="0" smtClean="0"/>
              <a:t> (411-12 AD)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Maldivians in LK schools; few Indians (last 50 years)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Mode 4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LK teachers in Africa, West Asia; not India? (20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Century; declining)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Importer of education services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Post-graduate degrees (not from India), Mode 2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Professional qualifications (massively from UK/Australia; not much from SAARC region, possibly excluding </a:t>
            </a:r>
            <a:r>
              <a:rPr lang="en-US" sz="2000" dirty="0" err="1" smtClean="0"/>
              <a:t>Shanti</a:t>
            </a:r>
            <a:r>
              <a:rPr lang="en-US" sz="2000" dirty="0" smtClean="0"/>
              <a:t> </a:t>
            </a:r>
            <a:r>
              <a:rPr lang="en-US" sz="2000" dirty="0" err="1" smtClean="0"/>
              <a:t>Niketan</a:t>
            </a:r>
            <a:r>
              <a:rPr lang="en-US" sz="2000" dirty="0" smtClean="0"/>
              <a:t>), Modes 2 &amp; 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quo in LK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Exporter of education services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Mode 2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But decreasing (</a:t>
            </a:r>
            <a:r>
              <a:rPr lang="en-US" sz="1800" dirty="0" smtClean="0"/>
              <a:t>Maldivians in LK schools; no Indians)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At international schools &amp; colleges which are Mode 3 importers, e.g.,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Chinese students (Mode 2) attending ACBT (Mode 3)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Mode 4 (decreasing)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Importer of education services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First degrees (possibly India &gt; UK @1500/yr)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Modes 2 and 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Post-graduate degrees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Professional qualifications (massive increase)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wins/loses?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Parents lose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Because supply is restricted in LK, some have to opt for expensive Mode 2 and 3 importation of education services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Some have to make do with low-quality educational services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Shielded from competition, LK education quality has declined, affecting ability to export through Modes 2, 3 and 4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Inadequate information on supplier quality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Students lose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Shielded from competition, LK education quality has declined (for those who stay)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Uncertainty re acceptance of credentials (for those who go)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Employers lose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Dearth of qualified personnel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Uncertainty re credentials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wins/loses?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Potential service providers lose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Companies (modes 1, 2 and 3)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Professionals (modes 1, 2 and 4)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Shielded from competition, LK education quality has declined, affecting ability to export through all Modes, reducing markets for companies and reducing earning power of professionals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Country loses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Poor quality of education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Local as well as Mode 2 and 3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No multiplier effects from supply of education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Goods and services supplied to those consuming education services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one really wins</a:t>
            </a:r>
            <a:endParaRPr lang="en-SG" smtClean="0"/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But the status quo remains, locked in by student unions, political parties and fear-based thinking of the past</a:t>
            </a:r>
          </a:p>
          <a:p>
            <a:r>
              <a:rPr lang="en-US" smtClean="0"/>
              <a:t>Short-term beneficiaries are private tuition providers and such</a:t>
            </a:r>
            <a:endParaRPr lang="en-SG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language with which we talk about services trade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brought under a service trade agreement?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Replace present dual (?) system of “regulation” in Sri Lanka with system based on “national treatment”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Toothless regulation of government-owned suppliers by UGC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Non-regulation of private suppliers by BOI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Quality Assurance &amp; Accreditation Council? 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CPC 923, 924 and 929 would have to be reorganized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Government ownership can continue, but regulation would have to be transparent and satisfy MFN and national-treatment criteria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Subsidies would have to be given to all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Natural to convert to voucher system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Mode 2: mutual recognition of credentials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if?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As suppliers in LK (whether owned by government, LK investors, foreign investors) improve quality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Sri Lankan students will stay in LK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foreign students will come to LK (Modes 1 and 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Suppliers may go aboard (Mode 3 &amp; 4)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Sri Lanka may again become an education exporter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Entire economy would benefit from improved education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thoughts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Trade liberalization is not really about exporting more and importing less</a:t>
            </a:r>
          </a:p>
          <a:p>
            <a:pPr lvl="1"/>
            <a:r>
              <a:rPr lang="en-US" sz="2400" dirty="0" smtClean="0"/>
              <a:t>It is about using external pressure to improve quality and efficiency</a:t>
            </a:r>
          </a:p>
          <a:p>
            <a:pPr lvl="1"/>
            <a:r>
              <a:rPr lang="en-US" sz="2400" dirty="0" smtClean="0"/>
              <a:t>In small economies, there is little pressure to improve quality and efficiency without removing barriers</a:t>
            </a:r>
          </a:p>
          <a:p>
            <a:r>
              <a:rPr lang="en-US" sz="2800" dirty="0" smtClean="0"/>
              <a:t>Legal frameworks are not about enabling trade as such, but about increasing certainty </a:t>
            </a:r>
            <a:r>
              <a:rPr lang="en-US" sz="2800" dirty="0" smtClean="0">
                <a:sym typeface="Wingdings" pitchFamily="2" charset="2"/>
              </a:rPr>
              <a:t> inducing investment  creating competition  increasing productivity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668463" y="106363"/>
            <a:ext cx="583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b="1"/>
              <a:t>AT Kearney Global Services Location Index 2009</a:t>
            </a:r>
            <a:br>
              <a:rPr lang="en-US" b="1"/>
            </a:br>
            <a:r>
              <a:rPr lang="en-US" i="1"/>
              <a:t>(number in parenthesis indicates ranking in 2007 GSLI)</a:t>
            </a:r>
            <a:r>
              <a:rPr lang="en-US" b="1"/>
              <a:t> </a:t>
            </a:r>
            <a:endParaRPr lang="en-US"/>
          </a:p>
        </p:txBody>
      </p:sp>
      <p:graphicFrame>
        <p:nvGraphicFramePr>
          <p:cNvPr id="100385" name="Group 33"/>
          <p:cNvGraphicFramePr>
            <a:graphicFrameLocks noGrp="1"/>
          </p:cNvGraphicFramePr>
          <p:nvPr/>
        </p:nvGraphicFramePr>
        <p:xfrm>
          <a:off x="1331913" y="1052513"/>
          <a:ext cx="7272337" cy="5837238"/>
        </p:xfrm>
        <a:graphic>
          <a:graphicData uri="http://schemas.openxmlformats.org/drawingml/2006/table">
            <a:tbl>
              <a:tblPr/>
              <a:tblGrid>
                <a:gridCol w="3671887"/>
                <a:gridCol w="3600450"/>
              </a:tblGrid>
              <a:tr h="5837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India (position in 2007 GSLI: 1)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 (2)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Malaysia (3)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Thailand (4)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Indonesia(6)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6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Egypt (13)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Philippines (8)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8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Chile (7)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9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Jordan (14)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0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Vietnam (19)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1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Mexico (10)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2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Brazil (5)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3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Bulgaria (9)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United States (Tier II)* (21)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5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Ghana (27)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6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Sri Lanka (29)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7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Tunisia (26)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8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Estonia (15)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19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Romania (33)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0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Pakistan (30)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1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Lithuania (28)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2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Latvia (17)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3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Costa Rica (34)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Jamaica (32)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5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Mauritius (25)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26.Senegal (39)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7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Argentina (23)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8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Canada (35)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9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United Arab Emirates (20)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0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Morocco (36)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1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United Kingdom (Tier II)* (42)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2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Czech Republic (16)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3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Russia (37)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 (Tier II)* (40)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5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Singapore (11)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6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Uruguay (22)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7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Hungary (24)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8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Poland (18)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9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Africa (31)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0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Slovakia (12)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1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 (Tier II)* (48)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2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Ukraine (47)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3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Panama (41)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4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Turkey (49)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5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 (43)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6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Zealand (44)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7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Australia (45)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8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Ireland (50)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9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Israel (38)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0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Portugal (46)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Examples of barriers to trade in services that may be addressed</a:t>
            </a:r>
            <a:endParaRPr lang="en-SG" sz="4000" smtClean="0"/>
          </a:p>
        </p:txBody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Hypothetical, using an industry that is most likely not being </a:t>
            </a:r>
            <a:r>
              <a:rPr lang="en-US" sz="2800" dirty="0" smtClean="0"/>
              <a:t>fully liberalized </a:t>
            </a:r>
            <a:r>
              <a:rPr lang="en-US" sz="2800" dirty="0" smtClean="0"/>
              <a:t>under ISLCEPA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Mode 1:  Seller remains in Country A; buyer remains in Country B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Telemedicine:  seller in Chennai (e.g., Apollo); buyer in Colombo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Are there professional bodies that prohibit/license?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Mode 2:  Buyer comes to Country A to consume service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Health tourism:  seller in Chennai (Apollo); buyer from LK flies in for consultation/operation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Are there rules against? Are there ways to prevent?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Examples of barriers to trade in services that may be addressed</a:t>
            </a:r>
            <a:endParaRPr lang="en-SG" sz="4000" smtClean="0"/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Mode 3:  Seller establishes commercial presence in Country B to supply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Apollo sets up hospital in Colombo to serve patients in their own country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FDI regulations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Theoretically possible to do Mode 3 without Mode 4, but highly unusual because brand value is tied to people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Mode 4:  Natural persons coming to Country B to supply services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Indian doctors come to LK to work at Apollo</a:t>
            </a:r>
          </a:p>
          <a:p>
            <a:pPr lvl="3">
              <a:lnSpc>
                <a:spcPct val="90000"/>
              </a:lnSpc>
            </a:pPr>
            <a:r>
              <a:rPr lang="en-US" sz="1800" dirty="0" smtClean="0"/>
              <a:t>Professional licensing regulations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a legal framework for Mode 4?</a:t>
            </a:r>
            <a:endParaRPr lang="en-US" dirty="0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Services trade in Modes 1 and 2 are difficult to police (or even get data on)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generate demand for Mode 4 (also generated by investment in agriculture and manufacturing)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Mode 3 is where the focus is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Countries that want foreign direct investment will get it, with or without rules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Particularly where Mode 4 is not rule-governed, power relations likely to dominate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Investors will bring in the personnel they want on a case-by–case basis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But officials/politicians may use discretionary power to extract rents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Mode 4 rules do not abolish immigration laws; simply reduce discretion &amp; increase certainty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en-US" sz="2800" b="1" dirty="0" smtClean="0"/>
              <a:t>Highly liberal form of regulating trade-related movement of natural persons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Both countries to take full commitment within CEPA on independent professionals delinked from commercial presence.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To put in place a visa system to ensure the fulfillment of Horizontal and </a:t>
            </a:r>
            <a:r>
              <a:rPr lang="en-US" sz="2400" dirty="0" err="1" smtClean="0"/>
              <a:t>Sectoral</a:t>
            </a:r>
            <a:r>
              <a:rPr lang="en-US" sz="2400" dirty="0" smtClean="0"/>
              <a:t> Commitments undertaken.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Undertake to put in place a Visa system ensuring grant of multiple entry visas to professionals.</a:t>
            </a:r>
          </a:p>
          <a:p>
            <a:pPr lv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Allow inter-firm mobility to professionals.</a:t>
            </a:r>
          </a:p>
          <a:p>
            <a:pPr marL="495300" indent="-495300">
              <a:lnSpc>
                <a:spcPct val="90000"/>
              </a:lnSpc>
            </a:pPr>
            <a:r>
              <a:rPr lang="en-US" sz="2800" b="1" dirty="0" smtClean="0"/>
              <a:t>Milder version would link professionals to commercial presence &amp; exclude independent professionals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4 variations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5105400" y="2286000"/>
            <a:ext cx="0" cy="38862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31925" y="1860550"/>
            <a:ext cx="1457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Country A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622925" y="1828800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latin typeface="Verdana" pitchFamily="34" charset="0"/>
              </a:rPr>
              <a:t>Country B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746125" y="2286000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u="sng">
                <a:latin typeface="Verdana" pitchFamily="34" charset="0"/>
              </a:rPr>
              <a:t>Mode 4: Presence of </a:t>
            </a:r>
          </a:p>
          <a:p>
            <a:pPr eaLnBrk="0" hangingPunct="0"/>
            <a:r>
              <a:rPr lang="en-US" b="1" u="sng">
                <a:latin typeface="Verdana" pitchFamily="34" charset="0"/>
              </a:rPr>
              <a:t>natural persons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572000" y="3124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46125" y="2851150"/>
            <a:ext cx="142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Consumer 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994525" y="2819400"/>
            <a:ext cx="187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Natural Person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276600" y="28511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Natural </a:t>
            </a:r>
          </a:p>
          <a:p>
            <a:pPr eaLnBrk="0" hangingPunct="0"/>
            <a:r>
              <a:rPr lang="en-US">
                <a:latin typeface="Verdana" pitchFamily="34" charset="0"/>
              </a:rPr>
              <a:t>Person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2209800" y="3048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7924800" y="32766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2971800" y="51054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660525" y="4756150"/>
            <a:ext cx="1789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Service</a:t>
            </a:r>
          </a:p>
          <a:p>
            <a:pPr eaLnBrk="0" hangingPunct="0"/>
            <a:r>
              <a:rPr lang="en-US">
                <a:latin typeface="Verdana" pitchFamily="34" charset="0"/>
              </a:rPr>
              <a:t>Firm (foreign)</a:t>
            </a:r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 flipV="1">
            <a:off x="1447800" y="3276600"/>
            <a:ext cx="457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733800" y="1981200"/>
            <a:ext cx="1882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Delinked from</a:t>
            </a:r>
          </a:p>
          <a:p>
            <a:r>
              <a:rPr lang="en-US"/>
              <a:t>commercial</a:t>
            </a:r>
          </a:p>
          <a:p>
            <a:r>
              <a:rPr lang="en-US"/>
              <a:t>presence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1584325" y="5370513"/>
            <a:ext cx="285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the service firm entered</a:t>
            </a:r>
          </a:p>
          <a:p>
            <a:r>
              <a:rPr lang="en-US"/>
              <a:t>on basis of Mode 3 (linked</a:t>
            </a:r>
          </a:p>
          <a:p>
            <a:r>
              <a:rPr lang="en-US"/>
              <a:t>to commercial presence)</a:t>
            </a:r>
          </a:p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4572000" y="39624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7239000" y="3200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260725" y="3694113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Service</a:t>
            </a:r>
          </a:p>
          <a:p>
            <a:r>
              <a:rPr lang="en-US" b="1"/>
              <a:t>Firm (local)</a:t>
            </a:r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1981200" y="3352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70325" y="4151313"/>
            <a:ext cx="159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Delinked from</a:t>
            </a:r>
          </a:p>
          <a:p>
            <a:r>
              <a:rPr lang="en-US"/>
              <a:t>commercial</a:t>
            </a:r>
          </a:p>
          <a:p>
            <a:r>
              <a:rPr lang="en-US"/>
              <a:t>presence</a:t>
            </a: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H="1">
            <a:off x="2438400" y="4267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965325" y="3998913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Interfirm</a:t>
            </a:r>
          </a:p>
          <a:p>
            <a:r>
              <a:rPr lang="en-US"/>
              <a:t>mobility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232525" y="5446713"/>
            <a:ext cx="299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 all cases, natural </a:t>
            </a:r>
          </a:p>
          <a:p>
            <a:r>
              <a:rPr lang="en-US" b="1"/>
              <a:t>person goes to Country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Significance of service trade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5396</TotalTime>
  <Words>2180</Words>
  <Application>Microsoft Office PowerPoint</Application>
  <PresentationFormat>On-screen Show (4:3)</PresentationFormat>
  <Paragraphs>353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Microsoft Office Excel 97-2003 Worksheet</vt:lpstr>
      <vt:lpstr>Services trade agreements:  What every professional should know . . . </vt:lpstr>
      <vt:lpstr>State of debate on CEPA</vt:lpstr>
      <vt:lpstr>The language with which we talk about services trade  </vt:lpstr>
      <vt:lpstr>Examples of barriers to trade in services that may be addressed</vt:lpstr>
      <vt:lpstr>Examples of barriers to trade in services that may be addressed</vt:lpstr>
      <vt:lpstr>Why a legal framework for Mode 4?</vt:lpstr>
      <vt:lpstr>Mode 4 rules do not abolish immigration laws; simply reduce discretion &amp; increase certainty </vt:lpstr>
      <vt:lpstr>Mode 4 variations</vt:lpstr>
      <vt:lpstr>Significance of service trade</vt:lpstr>
      <vt:lpstr>Significance of services in Sri Lanka economy</vt:lpstr>
      <vt:lpstr>Central Bank on services exports (and imports)—2005 Annual Report</vt:lpstr>
      <vt:lpstr>ITES: an industry that benefited from unilateral liberalization (without laws/agreements) </vt:lpstr>
      <vt:lpstr>IT &amp; ITES Export Revenue 2007</vt:lpstr>
      <vt:lpstr>5th Highest Exports Revenue Earner in 2007 (2nd in services)</vt:lpstr>
      <vt:lpstr>IT &amp; ITES Industry Growth 2006 to 2007 </vt:lpstr>
      <vt:lpstr>From 2010 June Budget Speech</vt:lpstr>
      <vt:lpstr>Budget Speech sees service exports as future (but Mode 4 emphasis too much?)</vt:lpstr>
      <vt:lpstr>Strategy</vt:lpstr>
      <vt:lpstr>Services strategy: Sri Lanka</vt:lpstr>
      <vt:lpstr>Sri Lanka services strategy developed in 2002-03 to guide reform actions</vt:lpstr>
      <vt:lpstr>Slide 21</vt:lpstr>
      <vt:lpstr>Need for a services strategy</vt:lpstr>
      <vt:lpstr>Education services: How opening the market will do good</vt:lpstr>
      <vt:lpstr>AT Kearney service location rankings, 2009, point to education as bottleneck to growth</vt:lpstr>
      <vt:lpstr>History</vt:lpstr>
      <vt:lpstr>Status quo in LK</vt:lpstr>
      <vt:lpstr>Who wins/loses?</vt:lpstr>
      <vt:lpstr>Who wins/loses?</vt:lpstr>
      <vt:lpstr>No one really wins</vt:lpstr>
      <vt:lpstr>What if brought under a service trade agreement?</vt:lpstr>
      <vt:lpstr>What if?</vt:lpstr>
      <vt:lpstr>Concluding thoughts</vt:lpstr>
      <vt:lpstr>Slide 33</vt:lpstr>
    </vt:vector>
  </TitlesOfParts>
  <Company>LIRNEasia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conception of Frequency Use (as promoted by Google)</dc:title>
  <dc:creator>Galpaya</dc:creator>
  <cp:lastModifiedBy>acer</cp:lastModifiedBy>
  <cp:revision>246</cp:revision>
  <dcterms:created xsi:type="dcterms:W3CDTF">2008-11-25T10:03:34Z</dcterms:created>
  <dcterms:modified xsi:type="dcterms:W3CDTF">2010-07-27T04:18:44Z</dcterms:modified>
</cp:coreProperties>
</file>