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4" r:id="rId2"/>
    <p:sldId id="275" r:id="rId3"/>
    <p:sldId id="281" r:id="rId4"/>
    <p:sldId id="276" r:id="rId5"/>
    <p:sldId id="277" r:id="rId6"/>
    <p:sldId id="278" r:id="rId7"/>
    <p:sldId id="286" r:id="rId8"/>
    <p:sldId id="279" r:id="rId9"/>
    <p:sldId id="280" r:id="rId10"/>
    <p:sldId id="282" r:id="rId11"/>
    <p:sldId id="284" r:id="rId12"/>
    <p:sldId id="285" r:id="rId13"/>
    <p:sldId id="287" r:id="rId14"/>
    <p:sldId id="283" r:id="rId15"/>
    <p:sldId id="288" r:id="rId16"/>
    <p:sldId id="28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0824" autoAdjust="0"/>
  </p:normalViewPr>
  <p:slideViewPr>
    <p:cSldViewPr>
      <p:cViewPr>
        <p:scale>
          <a:sx n="50" d="100"/>
          <a:sy n="50" d="100"/>
        </p:scale>
        <p:origin x="-177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6F38995-39FB-41FB-BEA9-6DC5D4034339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7F75A0F-66E2-4135-AD06-0413D91AF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S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36FEDE-37B0-4AE6-B0DF-F862D4BD02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75A0F-66E2-4135-AD06-0413D91AF6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Tx/>
              <a:buSzPct val="100000"/>
              <a:buFont typeface="Arial" pitchFamily="34" charset="0"/>
              <a:buChar char="•"/>
              <a:defRPr sz="2800"/>
            </a:lvl1pPr>
            <a:lvl2pPr>
              <a:buClrTx/>
              <a:buFont typeface="Calibri" pitchFamily="34" charset="0"/>
              <a:buChar char="–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36D3-C8CF-4F6D-B3A8-131FFF0D0DEB}" type="datetime1">
              <a:rPr lang="en-US"/>
              <a:pPr>
                <a:defRPr/>
              </a:pPr>
              <a:t>6/28/2010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69B3-A14E-44B9-A7E5-B21642EC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4525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43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3613-2064-4C19-9065-30996EBAAF6C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28F95-76C0-411E-A531-D95165649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24600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5C14-1ECC-4552-B0EE-E77F2D7CB34B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80D9-FB97-4B0D-B340-D67C367FB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BF75-83FE-46D0-B470-22F9AE8CC6CC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387B-B0C5-4C19-AD0C-057EED814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B94B-F973-475D-9800-24E9847E7101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705C-E19A-415B-8F7E-9556FB990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D4AD-4BB7-4224-97B8-95C8055894DD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FCA7-8F1D-4E79-8496-0C558739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9B189-E993-47FA-81DF-D35859DB24D3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AD892-EC20-410F-AE14-C0DC65F35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CD013-7E10-473D-8E5A-96A8DB61A75E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F9E23-ED5C-4998-8D08-F31B9EA5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86DB-A847-4452-AA02-31ED13500F8B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5738-5CC2-4167-B2EC-705F3CCA3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A2F0A4-2DDD-4188-B168-9BC56F2A7968}" type="datetime1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466BB6-B500-424A-B028-FEA82ABB2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4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rneasia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rneasia.net/wp-content/uploads/2010/03/LIRNEasia-Broadband-prices-EmergingAsia-Feb-2010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workaround that gave Sri Lanka e-mail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43" name="Rectangle 5"/>
          <p:cNvSpPr>
            <a:spLocks noGrp="1"/>
          </p:cNvSpPr>
          <p:nvPr>
            <p:ph type="body" idx="1"/>
          </p:nvPr>
        </p:nvSpPr>
        <p:spPr>
          <a:xfrm>
            <a:off x="2895599" y="4267200"/>
            <a:ext cx="5599113" cy="1828800"/>
          </a:xfrm>
        </p:spPr>
        <p:txBody>
          <a:bodyPr/>
          <a:lstStyle/>
          <a:p>
            <a:r>
              <a:rPr lang="en-US" dirty="0" smtClean="0"/>
              <a:t>Rohan Samarajiva</a:t>
            </a:r>
          </a:p>
          <a:p>
            <a:r>
              <a:rPr lang="en-US" dirty="0" smtClean="0">
                <a:hlinkClick r:id="rId3"/>
              </a:rPr>
              <a:t>www.LIRNEasia.net</a:t>
            </a:r>
            <a:r>
              <a:rPr lang="en-US" dirty="0" smtClean="0"/>
              <a:t>; </a:t>
            </a:r>
            <a:r>
              <a:rPr lang="en-US" dirty="0" err="1" smtClean="0"/>
              <a:t>rohan</a:t>
            </a:r>
            <a:r>
              <a:rPr lang="en-US" dirty="0" smtClean="0"/>
              <a:t> [at] lirneasia.net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Colombo, 28 June 2010</a:t>
            </a:r>
            <a:endParaRPr lang="en-SG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71FB-B112-4481-9F25-26F89521CD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history from an interested observer (corrections </a:t>
            </a:r>
            <a:r>
              <a:rPr lang="en-US" dirty="0" smtClean="0"/>
              <a:t>welcomed)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on the tenure track in Columbus OH; not much news of home</a:t>
            </a:r>
          </a:p>
          <a:p>
            <a:pPr lvl="1"/>
            <a:r>
              <a:rPr lang="en-US" dirty="0" err="1" smtClean="0"/>
              <a:t>SLNet</a:t>
            </a:r>
            <a:r>
              <a:rPr lang="en-US" dirty="0" smtClean="0"/>
              <a:t> starts well; but descends into vicious spam wars, threats and recourse to courts (or was it </a:t>
            </a:r>
            <a:r>
              <a:rPr lang="en-US" dirty="0" err="1" smtClean="0"/>
              <a:t>soc.culture.sri-lanka</a:t>
            </a:r>
            <a:r>
              <a:rPr lang="en-US" dirty="0" smtClean="0"/>
              <a:t>?)</a:t>
            </a:r>
          </a:p>
          <a:p>
            <a:pPr lvl="1"/>
            <a:r>
              <a:rPr lang="en-US" dirty="0" err="1" smtClean="0"/>
              <a:t>LAcNet</a:t>
            </a:r>
            <a:r>
              <a:rPr lang="en-US" dirty="0" smtClean="0"/>
              <a:t> emerges thankfully</a:t>
            </a:r>
          </a:p>
          <a:p>
            <a:r>
              <a:rPr lang="en-US" dirty="0" smtClean="0"/>
              <a:t>Sometime in 1991 proposal comes by about sending/receiving email from LK through twice-a-day (?) dial-up connections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workaround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lk</a:t>
            </a:r>
            <a:r>
              <a:rPr lang="en-US" dirty="0" smtClean="0"/>
              <a:t> domain is actually hosted in a computer in the US</a:t>
            </a:r>
          </a:p>
          <a:p>
            <a:pPr lvl="1"/>
            <a:r>
              <a:rPr lang="en-US" dirty="0" smtClean="0"/>
              <a:t>Purdue?</a:t>
            </a:r>
          </a:p>
          <a:p>
            <a:pPr lvl="1"/>
            <a:r>
              <a:rPr lang="en-US" dirty="0" smtClean="0"/>
              <a:t>Stanford?</a:t>
            </a:r>
          </a:p>
          <a:p>
            <a:pPr lvl="1"/>
            <a:r>
              <a:rPr lang="en-US" dirty="0" smtClean="0"/>
              <a:t>Or both?</a:t>
            </a:r>
          </a:p>
          <a:p>
            <a:r>
              <a:rPr lang="en-US" dirty="0" smtClean="0"/>
              <a:t>Sri Lanka emails from within the connected universities intended for the world come to U </a:t>
            </a:r>
            <a:r>
              <a:rPr lang="en-US" dirty="0" err="1" smtClean="0"/>
              <a:t>Moratuwa</a:t>
            </a:r>
            <a:r>
              <a:rPr lang="en-US" dirty="0" smtClean="0"/>
              <a:t> (Dr </a:t>
            </a:r>
            <a:r>
              <a:rPr lang="en-US" dirty="0" err="1" smtClean="0"/>
              <a:t>Abhaya</a:t>
            </a:r>
            <a:r>
              <a:rPr lang="en-US" dirty="0" smtClean="0"/>
              <a:t> </a:t>
            </a:r>
            <a:r>
              <a:rPr lang="en-US" dirty="0" err="1" smtClean="0"/>
              <a:t>Induruwa’s</a:t>
            </a:r>
            <a:r>
              <a:rPr lang="en-US" dirty="0" smtClean="0"/>
              <a:t> lab)</a:t>
            </a:r>
          </a:p>
          <a:p>
            <a:r>
              <a:rPr lang="en-US" dirty="0" smtClean="0"/>
              <a:t>US computer(s) collect the emails sent to .</a:t>
            </a:r>
            <a:r>
              <a:rPr lang="en-US" dirty="0" err="1" smtClean="0"/>
              <a:t>lk</a:t>
            </a:r>
            <a:r>
              <a:rPr lang="en-US" dirty="0" smtClean="0"/>
              <a:t> addresses and uses MCI Friends and Family calling to dial the </a:t>
            </a:r>
            <a:r>
              <a:rPr lang="en-US" dirty="0" err="1" smtClean="0"/>
              <a:t>Moratuwa</a:t>
            </a:r>
            <a:r>
              <a:rPr lang="en-US" dirty="0" smtClean="0"/>
              <a:t> number, once to dump the collected emails and then to collect the email from LK to the world</a:t>
            </a:r>
          </a:p>
          <a:p>
            <a:r>
              <a:rPr lang="en-US" dirty="0" smtClean="0"/>
              <a:t>Cost of MCI F&amp;F from donations</a:t>
            </a:r>
          </a:p>
          <a:p>
            <a:pPr lvl="1"/>
            <a:r>
              <a:rPr lang="en-US" dirty="0" err="1" smtClean="0"/>
              <a:t>Vicum</a:t>
            </a:r>
            <a:r>
              <a:rPr lang="en-US" dirty="0" smtClean="0"/>
              <a:t> Perera used to send monthly accounts to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Mainstreaming the workaround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leadership of </a:t>
            </a:r>
            <a:r>
              <a:rPr lang="en-US" dirty="0" smtClean="0"/>
              <a:t>then Minister of Industries, </a:t>
            </a:r>
            <a:r>
              <a:rPr lang="en-US" dirty="0" err="1" smtClean="0"/>
              <a:t>Ranil</a:t>
            </a:r>
            <a:r>
              <a:rPr lang="en-US" dirty="0" smtClean="0"/>
              <a:t> </a:t>
            </a:r>
            <a:r>
              <a:rPr lang="en-US" dirty="0" err="1" smtClean="0"/>
              <a:t>Wickremesinghe</a:t>
            </a:r>
            <a:r>
              <a:rPr lang="en-US" dirty="0" smtClean="0"/>
              <a:t> </a:t>
            </a:r>
            <a:r>
              <a:rPr lang="en-US" dirty="0" smtClean="0"/>
              <a:t>and Professor </a:t>
            </a:r>
            <a:r>
              <a:rPr lang="en-US" dirty="0" smtClean="0"/>
              <a:t>V.K. </a:t>
            </a:r>
            <a:r>
              <a:rPr lang="en-US" dirty="0" err="1" smtClean="0"/>
              <a:t>Samaranayake</a:t>
            </a:r>
            <a:r>
              <a:rPr lang="en-US" dirty="0" smtClean="0"/>
              <a:t>, then heading CINTEC</a:t>
            </a:r>
            <a:r>
              <a:rPr lang="en-US" dirty="0" smtClean="0"/>
              <a:t>,  </a:t>
            </a:r>
            <a:r>
              <a:rPr lang="en-US" dirty="0" smtClean="0"/>
              <a:t>.</a:t>
            </a:r>
            <a:r>
              <a:rPr lang="en-US" dirty="0" err="1" smtClean="0"/>
              <a:t>lk</a:t>
            </a:r>
            <a:r>
              <a:rPr lang="en-US" dirty="0" smtClean="0"/>
              <a:t> comes home in 1992-93 (?) but </a:t>
            </a:r>
            <a:r>
              <a:rPr lang="en-US" dirty="0" err="1" smtClean="0"/>
              <a:t>LAcNet</a:t>
            </a:r>
            <a:r>
              <a:rPr lang="en-US" dirty="0" smtClean="0"/>
              <a:t> keeps paying for the link</a:t>
            </a:r>
          </a:p>
          <a:p>
            <a:r>
              <a:rPr lang="en-US" dirty="0" smtClean="0"/>
              <a:t>1995 is when the workaround ends</a:t>
            </a:r>
          </a:p>
          <a:p>
            <a:r>
              <a:rPr lang="en-US" dirty="0" err="1" smtClean="0"/>
              <a:t>LAcNet</a:t>
            </a:r>
            <a:r>
              <a:rPr lang="en-US" dirty="0" smtClean="0"/>
              <a:t> starts to use the donations for other good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762000"/>
            <a:ext cx="7524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Anyone noticed how housetops have changed in Sri Lanka?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Workaround as general feature of policy in Sri Lanka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we could not/cannot compel SLT to share its backbone in an equitable manner, private operators use microwave </a:t>
            </a:r>
            <a:r>
              <a:rPr lang="en-US" dirty="0" smtClean="0"/>
              <a:t>excessively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greater </a:t>
            </a:r>
            <a:r>
              <a:rPr lang="en-US" dirty="0" smtClean="0">
                <a:sym typeface="Wingdings" pitchFamily="2" charset="2"/>
              </a:rPr>
              <a:t>cost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Because the Ministry, the natural place to implement policy, proved to be seriously lacking in capacity, we created ICTA as a company (workaround)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 at cost in accountability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challenge: High leased-line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Leased-line prices are oxygen for Internet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a good position five years ago, we have deteriorated</a:t>
            </a:r>
          </a:p>
          <a:p>
            <a:pPr lvl="1"/>
            <a:r>
              <a:rPr lang="en-US" dirty="0" smtClean="0"/>
              <a:t>Domestic leased line prices are now more expensive than Bhutan!</a:t>
            </a:r>
          </a:p>
          <a:p>
            <a:pPr lvl="1"/>
            <a:r>
              <a:rPr lang="en-US" dirty="0" smtClean="0"/>
              <a:t>When AF prices become effective, their tail cost will be less than ours</a:t>
            </a:r>
          </a:p>
          <a:p>
            <a:pPr lvl="2"/>
            <a:r>
              <a:rPr lang="en-US" dirty="0" smtClean="0"/>
              <a:t>Data from February 2010, with detailed notes, at </a:t>
            </a:r>
            <a:r>
              <a:rPr lang="en-US" dirty="0" smtClean="0">
                <a:hlinkClick r:id="rId3"/>
              </a:rPr>
              <a:t>http://lirneasia.net/wp-content/uploads/2010/03/LIRNEasia-Broadband-prices-EmergingAsia-Feb-2010.pdf</a:t>
            </a:r>
            <a:endParaRPr lang="en-US" dirty="0" smtClean="0"/>
          </a:p>
          <a:p>
            <a:pPr lvl="1"/>
            <a:r>
              <a:rPr lang="en-US" dirty="0" smtClean="0"/>
              <a:t>No ready method for comparing international prices, but here too Sri Lanka is probably not very competitive</a:t>
            </a:r>
          </a:p>
          <a:p>
            <a:r>
              <a:rPr lang="en-US" dirty="0" smtClean="0"/>
              <a:t>Do we need workarounds, or will the regulator act?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attempts to connect Sri Lanka to the Internet (at least to e mail)</a:t>
            </a:r>
            <a:endParaRPr lang="en-US" dirty="0"/>
          </a:p>
          <a:p>
            <a:pPr lvl="1"/>
            <a:r>
              <a:rPr lang="en-US" dirty="0" smtClean="0"/>
              <a:t>1985-86 failure, despite trying to do things the right way</a:t>
            </a:r>
          </a:p>
          <a:p>
            <a:pPr lvl="1"/>
            <a:r>
              <a:rPr lang="en-US" dirty="0" smtClean="0"/>
              <a:t>1990-95 successful workaround</a:t>
            </a:r>
          </a:p>
          <a:p>
            <a:r>
              <a:rPr lang="en-US" dirty="0" smtClean="0"/>
              <a:t>Workaround as common feature of Sri Lankan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1985-86</a:t>
            </a:r>
            <a:br>
              <a:rPr lang="en-US" dirty="0" smtClean="0"/>
            </a:br>
            <a:r>
              <a:rPr lang="en-US" dirty="0" smtClean="0"/>
              <a:t>Bureaucracy 1/ Visionary 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Mandate:  Connect IFS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“Establish an </a:t>
            </a:r>
            <a:r>
              <a:rPr lang="en-US" dirty="0" err="1" smtClean="0"/>
              <a:t>uptodate</a:t>
            </a:r>
            <a:r>
              <a:rPr lang="en-US" dirty="0" smtClean="0"/>
              <a:t> science information system for the IFS.” </a:t>
            </a:r>
          </a:p>
          <a:p>
            <a:pPr lvl="1"/>
            <a:r>
              <a:rPr lang="en-US" dirty="0" smtClean="0"/>
              <a:t>Post-it label, from Professor Cyril </a:t>
            </a:r>
            <a:r>
              <a:rPr lang="en-US" dirty="0" err="1" smtClean="0"/>
              <a:t>Ponnamperuma</a:t>
            </a:r>
            <a:r>
              <a:rPr lang="en-US" dirty="0" smtClean="0"/>
              <a:t>, Director of Institute of Fundamental Studies &amp; Arthur Clarke Centre, August 1985</a:t>
            </a:r>
          </a:p>
          <a:p>
            <a:pPr lvl="1"/>
            <a:r>
              <a:rPr lang="en-US" dirty="0" smtClean="0"/>
              <a:t>He meant “connect to ARPANET,” predecessor to the Internet</a:t>
            </a:r>
          </a:p>
          <a:p>
            <a:pPr lvl="2"/>
            <a:r>
              <a:rPr lang="en-US" dirty="0" smtClean="0"/>
              <a:t>It is reported that by this time ARPANET traffic was 75% email</a:t>
            </a:r>
          </a:p>
          <a:p>
            <a:pPr lvl="2"/>
            <a:r>
              <a:rPr lang="en-US" dirty="0" smtClean="0"/>
              <a:t>World wide web and browsers still in the future</a:t>
            </a:r>
          </a:p>
          <a:p>
            <a:pPr lvl="2"/>
            <a:r>
              <a:rPr lang="en-US" dirty="0" smtClean="0"/>
              <a:t>CompuServe in existence; Lexis type databases coming on stream</a:t>
            </a:r>
          </a:p>
          <a:p>
            <a:pPr lvl="2"/>
            <a:r>
              <a:rPr lang="en-US" dirty="0" err="1" smtClean="0"/>
              <a:t>NSFnet</a:t>
            </a:r>
            <a:r>
              <a:rPr lang="en-US" dirty="0" smtClean="0"/>
              <a:t> which went online in 1986 was in the planning and CP, being from within the beltway, may have been seeing an opportunity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connecting to a data network on the other side of the world from an organization where</a:t>
            </a:r>
          </a:p>
          <a:p>
            <a:pPr lvl="1"/>
            <a:r>
              <a:rPr lang="en-US" dirty="0" smtClean="0"/>
              <a:t>The only accessible computer was a luggable </a:t>
            </a:r>
            <a:r>
              <a:rPr lang="en-US" dirty="0" err="1" smtClean="0"/>
              <a:t>Kaypro</a:t>
            </a:r>
            <a:r>
              <a:rPr lang="en-US" dirty="0" smtClean="0"/>
              <a:t> (perhaps there were two, this was 20+ years ago)</a:t>
            </a:r>
          </a:p>
          <a:p>
            <a:pPr lvl="1"/>
            <a:r>
              <a:rPr lang="en-US" dirty="0" smtClean="0"/>
              <a:t>Telephone connections required “connections”</a:t>
            </a:r>
          </a:p>
          <a:p>
            <a:pPr lvl="1"/>
            <a:r>
              <a:rPr lang="en-US" dirty="0" err="1" smtClean="0"/>
              <a:t>Dialtone</a:t>
            </a:r>
            <a:r>
              <a:rPr lang="en-US" dirty="0" smtClean="0"/>
              <a:t> required persistence and call </a:t>
            </a:r>
            <a:r>
              <a:rPr lang="en-US" dirty="0" err="1" smtClean="0"/>
              <a:t>queueing</a:t>
            </a:r>
            <a:r>
              <a:rPr lang="en-US" dirty="0" smtClean="0"/>
              <a:t> in programmed </a:t>
            </a:r>
            <a:r>
              <a:rPr lang="en-US" dirty="0" err="1" smtClean="0"/>
              <a:t>PBXes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Even Sir Arthur Clarke, who was generous with his lifetime subscription to CompuServe, urged caution with the dial-up IDD connection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telecom in Sri Lanka in the 1980s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and telecom bifurcated in 1981</a:t>
            </a:r>
          </a:p>
          <a:p>
            <a:r>
              <a:rPr lang="en-US" dirty="0" smtClean="0"/>
              <a:t>Inspectors being dispatched to FTZ by Director Telecom to confiscate automatic </a:t>
            </a:r>
            <a:r>
              <a:rPr lang="en-US" dirty="0" err="1" smtClean="0"/>
              <a:t>diallers</a:t>
            </a:r>
            <a:endParaRPr lang="en-US" dirty="0" smtClean="0"/>
          </a:p>
          <a:p>
            <a:r>
              <a:rPr lang="en-US" dirty="0" smtClean="0"/>
              <a:t>Minister’s preferences, Director’s preferences, medical certificates needed to get phones</a:t>
            </a:r>
          </a:p>
          <a:p>
            <a:r>
              <a:rPr lang="en-US" dirty="0" smtClean="0"/>
              <a:t>“Shadow Board” under Vernon Mendis established in 1986 to prepare for new Act and privatization</a:t>
            </a:r>
          </a:p>
          <a:p>
            <a:r>
              <a:rPr lang="en-US" dirty="0" smtClean="0"/>
              <a:t>First AMPS mobile license granted in 1989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8" y="612775"/>
            <a:ext cx="9223376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Failure, despite “I don’t need AR &amp; FR; I have JR” </a:t>
            </a:r>
            <a:r>
              <a:rPr lang="en-US" dirty="0" err="1" smtClean="0"/>
              <a:t>Ponnamperuma</a:t>
            </a:r>
            <a:r>
              <a:rPr lang="en-US" dirty="0" smtClean="0"/>
              <a:t> onside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Potential to get free satellite time from INTELSAT for 2 years for experimental purposes</a:t>
            </a:r>
          </a:p>
          <a:p>
            <a:pPr lvl="1"/>
            <a:r>
              <a:rPr lang="en-US" dirty="0" smtClean="0"/>
              <a:t>Had to get to satellite earth station from IFS located in Kandy</a:t>
            </a:r>
          </a:p>
          <a:p>
            <a:r>
              <a:rPr lang="en-US" dirty="0" smtClean="0"/>
              <a:t>Response from unenthusiastic Director Telecom</a:t>
            </a:r>
          </a:p>
          <a:p>
            <a:pPr lvl="1"/>
            <a:r>
              <a:rPr lang="en-US" dirty="0" smtClean="0"/>
              <a:t>Purchase a modem (very expensive) through the Department</a:t>
            </a:r>
          </a:p>
          <a:p>
            <a:pPr lvl="1"/>
            <a:r>
              <a:rPr lang="en-US" dirty="0" smtClean="0"/>
              <a:t>Pay monthly fees (astounding) on top</a:t>
            </a:r>
          </a:p>
          <a:p>
            <a:pPr lvl="1"/>
            <a:r>
              <a:rPr lang="en-US" dirty="0" smtClean="0"/>
              <a:t>No quality assurances</a:t>
            </a:r>
          </a:p>
          <a:p>
            <a:r>
              <a:rPr lang="en-US" dirty="0" smtClean="0"/>
              <a:t>CP was willing to do it, but I considered it a white elephant unless combined with revenue generating business applications</a:t>
            </a:r>
          </a:p>
          <a:p>
            <a:pPr lvl="1"/>
            <a:r>
              <a:rPr lang="en-US" dirty="0" smtClean="0"/>
              <a:t>For the latter, I had to be in Colombo; CP wanted me fulltime in Kandy handling media </a:t>
            </a:r>
            <a:r>
              <a:rPr lang="en-US" dirty="0" smtClean="0">
                <a:sym typeface="Wingdings" pitchFamily="2" charset="2"/>
              </a:rPr>
              <a:t> I left ACCMT/IFS in 1986 and Sri Lanka in 1987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Samarajiva, R. (1989).  Appropriate high tech:  Scientific communication options for small third world countries.  </a:t>
            </a:r>
            <a:r>
              <a:rPr lang="en-US" i="1" dirty="0" smtClean="0">
                <a:sym typeface="Wingdings" pitchFamily="2" charset="2"/>
              </a:rPr>
              <a:t>Information Society</a:t>
            </a:r>
            <a:r>
              <a:rPr lang="en-US" dirty="0" smtClean="0">
                <a:sym typeface="Wingdings" pitchFamily="2" charset="2"/>
              </a:rPr>
              <a:t>, 6(1&amp;2):  29-46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1990-95</a:t>
            </a:r>
            <a:br>
              <a:rPr lang="en-US" dirty="0" smtClean="0"/>
            </a:br>
            <a:r>
              <a:rPr lang="en-US" dirty="0" smtClean="0"/>
              <a:t>Workaround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8F95-76C0-411E-A531-D95165649C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4419600"/>
            <a:ext cx="73019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 workaround is a bypass of a recognized problem in a system. </a:t>
            </a:r>
          </a:p>
          <a:p>
            <a:r>
              <a:rPr lang="en-US" b="1" i="1" dirty="0" smtClean="0"/>
              <a:t>A workaround is typically a temporary fix that implies that a </a:t>
            </a:r>
          </a:p>
          <a:p>
            <a:r>
              <a:rPr lang="en-US" b="1" i="1" dirty="0" smtClean="0"/>
              <a:t>genuine solution to the problem is needed. Frequently </a:t>
            </a:r>
          </a:p>
          <a:p>
            <a:r>
              <a:rPr lang="en-US" b="1" i="1" dirty="0" smtClean="0"/>
              <a:t>workarounds are as creative as true solutions, involving outside </a:t>
            </a:r>
          </a:p>
          <a:p>
            <a:r>
              <a:rPr lang="en-US" b="1" i="1" dirty="0" smtClean="0"/>
              <a:t>the box thinking in their creation.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8303</TotalTime>
  <Words>919</Words>
  <Application>Microsoft Office PowerPoint</Application>
  <PresentationFormat>On-screen Show (4:3)</PresentationFormat>
  <Paragraphs>111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workaround that gave Sri Lanka e-mail  </vt:lpstr>
      <vt:lpstr>Key points</vt:lpstr>
      <vt:lpstr>1985-86 Bureaucracy 1/ Visionary 0</vt:lpstr>
      <vt:lpstr>Mandate:  Connect IFS</vt:lpstr>
      <vt:lpstr>Context</vt:lpstr>
      <vt:lpstr>State of telecom in Sri Lanka in the 1980s</vt:lpstr>
      <vt:lpstr>Slide 7</vt:lpstr>
      <vt:lpstr>Failure, despite “I don’t need AR &amp; FR; I have JR” Ponnamperuma onside</vt:lpstr>
      <vt:lpstr>1990-95 Workaround</vt:lpstr>
      <vt:lpstr>Rough history from an interested observer (corrections welcomed)</vt:lpstr>
      <vt:lpstr>The workaround</vt:lpstr>
      <vt:lpstr>Mainstreaming the workaround</vt:lpstr>
      <vt:lpstr>Slide 13</vt:lpstr>
      <vt:lpstr>Workaround as general feature of policy in Sri Lanka</vt:lpstr>
      <vt:lpstr>Today’s challenge: High leased-line prices</vt:lpstr>
      <vt:lpstr>Leased-line prices are oxygen for Internet 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ayesha z</dc:creator>
  <cp:lastModifiedBy>acer</cp:lastModifiedBy>
  <cp:revision>218</cp:revision>
  <dcterms:created xsi:type="dcterms:W3CDTF">2008-05-10T05:43:23Z</dcterms:created>
  <dcterms:modified xsi:type="dcterms:W3CDTF">2010-06-28T05:53:07Z</dcterms:modified>
</cp:coreProperties>
</file>