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16"/>
  </p:notesMasterIdLst>
  <p:sldIdLst>
    <p:sldId id="256" r:id="rId2"/>
    <p:sldId id="288" r:id="rId3"/>
    <p:sldId id="274" r:id="rId4"/>
    <p:sldId id="275" r:id="rId5"/>
    <p:sldId id="258" r:id="rId6"/>
    <p:sldId id="259" r:id="rId7"/>
    <p:sldId id="257" r:id="rId8"/>
    <p:sldId id="260" r:id="rId9"/>
    <p:sldId id="264" r:id="rId10"/>
    <p:sldId id="265" r:id="rId11"/>
    <p:sldId id="266" r:id="rId12"/>
    <p:sldId id="285" r:id="rId13"/>
    <p:sldId id="283" r:id="rId14"/>
    <p:sldId id="289" r:id="rId15"/>
  </p:sldIdLst>
  <p:sldSz cx="9144000" cy="6858000" type="screen4x3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4417" cy="479425"/>
          </a:xfrm>
          <a:prstGeom prst="rect">
            <a:avLst/>
          </a:prstGeom>
        </p:spPr>
        <p:txBody>
          <a:bodyPr vert="horz" lIns="96515" tIns="48257" rIns="96515" bIns="4825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36393" y="0"/>
            <a:ext cx="3164417" cy="479425"/>
          </a:xfrm>
          <a:prstGeom prst="rect">
            <a:avLst/>
          </a:prstGeom>
        </p:spPr>
        <p:txBody>
          <a:bodyPr vert="horz" lIns="96515" tIns="48257" rIns="96515" bIns="4825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2C6FF3D5-F964-4734-9E71-DB9487E3A12B}" type="datetimeFigureOut">
              <a:rPr lang="en-US"/>
              <a:pPr>
                <a:defRPr/>
              </a:pPr>
              <a:t>9/30/2010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4125" y="719138"/>
            <a:ext cx="4794250" cy="3595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15" tIns="48257" rIns="96515" bIns="48257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0250" y="4554538"/>
            <a:ext cx="5842000" cy="4314825"/>
          </a:xfrm>
          <a:prstGeom prst="rect">
            <a:avLst/>
          </a:prstGeom>
        </p:spPr>
        <p:txBody>
          <a:bodyPr vert="horz" lIns="96515" tIns="48257" rIns="96515" bIns="48257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07411"/>
            <a:ext cx="3164417" cy="479425"/>
          </a:xfrm>
          <a:prstGeom prst="rect">
            <a:avLst/>
          </a:prstGeom>
        </p:spPr>
        <p:txBody>
          <a:bodyPr vert="horz" lIns="96515" tIns="48257" rIns="96515" bIns="4825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36393" y="9107411"/>
            <a:ext cx="3164417" cy="479425"/>
          </a:xfrm>
          <a:prstGeom prst="rect">
            <a:avLst/>
          </a:prstGeom>
        </p:spPr>
        <p:txBody>
          <a:bodyPr vert="horz" lIns="96515" tIns="48257" rIns="96515" bIns="4825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0D3FB580-B515-45BF-A7D5-F05957620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DBED622-95EF-418F-B357-2C07C9B0219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6EABDB9-FE77-4EC3-8140-11B901DB618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6D2DCE3-9790-46C9-BC76-916A51D51DC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3FB580-B515-45BF-A7D5-F0595762098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B1543B8-9DD4-4AD6-9B1E-7B822A160DC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402ABB4-59CA-4A80-818D-81B1059797F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3FB580-B515-45BF-A7D5-F0595762098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B7277C0-B9DF-41C2-9CAB-9CE6C6D0CA8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CBECA95-9D18-4A2D-A48F-906F0A266A6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6AE31D8-4DB9-4A17-B422-DBC4223A3D3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F627EAD-1222-4B56-9A3B-5D6925D292B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70A6A2D-F4BF-4542-A86D-13ADD0E0B1E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F267A53-CD07-4D94-8E4F-0C0403787BF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7AB8CC-8EF4-482F-A8D5-00B2A8C9083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67270-81D3-436A-900A-43DEE4341759}" type="datetimeFigureOut">
              <a:rPr lang="en-US"/>
              <a:pPr>
                <a:defRPr/>
              </a:pPr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A2F40-D88D-45A5-9486-BF59C22D3C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E5C91-D5B9-4FE1-94AB-3585CCC10A1C}" type="datetimeFigureOut">
              <a:rPr lang="en-US"/>
              <a:pPr>
                <a:defRPr/>
              </a:pPr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26972-A9D7-41AA-B92A-9DCFF33E87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0E219-48F3-4A11-BD11-FCF0CD45295B}" type="datetimeFigureOut">
              <a:rPr lang="en-US"/>
              <a:pPr>
                <a:defRPr/>
              </a:pPr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D05AB-3863-4F2E-B31A-C2B964FD8B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LIRNEasia2007_lowres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289675"/>
            <a:ext cx="12954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1F85F-E442-4D36-8F1C-DE52797815DB}" type="datetimeFigureOut">
              <a:rPr lang="en-US"/>
              <a:pPr>
                <a:defRPr/>
              </a:pPr>
              <a:t>9/30/2010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34BFA-69D6-4D08-BE50-0B6BEFF241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5F0DB-A17E-438A-BE9A-A4DC6307C5F8}" type="datetimeFigureOut">
              <a:rPr lang="en-US"/>
              <a:pPr>
                <a:defRPr/>
              </a:pPr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6A73C-C092-43B0-8800-D926494EB8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FB84D-3A62-4374-AAE7-7DE721353D01}" type="datetimeFigureOut">
              <a:rPr lang="en-US"/>
              <a:pPr>
                <a:defRPr/>
              </a:pPr>
              <a:t>9/30/2010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9F485-BF40-4C52-AA42-9FC75574F0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FB0F7-7927-4306-8748-E641390217B9}" type="datetimeFigureOut">
              <a:rPr lang="en-US"/>
              <a:pPr>
                <a:defRPr/>
              </a:pPr>
              <a:t>9/30/2010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F8A23-2808-4E61-87DF-0203A68822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DE6E0-363D-494E-A95D-8C5B5EB73E9C}" type="datetimeFigureOut">
              <a:rPr lang="en-US"/>
              <a:pPr>
                <a:defRPr/>
              </a:pPr>
              <a:t>9/30/2010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B2B01-C203-4EE9-BE00-F086771698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15650-FBD4-4239-890A-8CAEF17F26CD}" type="datetimeFigureOut">
              <a:rPr lang="en-US"/>
              <a:pPr>
                <a:defRPr/>
              </a:pPr>
              <a:t>9/30/2010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E5E07-2CE1-4E6E-90F0-15540DC6DD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C3592-06E5-4468-87C4-F40F5E07FDBA}" type="datetimeFigureOut">
              <a:rPr lang="en-US"/>
              <a:pPr>
                <a:defRPr/>
              </a:pPr>
              <a:t>9/30/2010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04B0C-4AE9-4391-9636-E422F0715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6F03D-BADD-4BE4-83C5-ECED57DC54BD}" type="datetimeFigureOut">
              <a:rPr lang="en-US"/>
              <a:pPr>
                <a:defRPr/>
              </a:pPr>
              <a:t>9/30/2010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0CB28-602B-4BDE-ABB0-1582813C66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7888551-0051-4BDA-BA5A-79EB8BEE7047}" type="datetimeFigureOut">
              <a:rPr lang="en-US"/>
              <a:pPr>
                <a:defRPr/>
              </a:pPr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227CC3F-D8CF-49BF-958B-8027BEFBF6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9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lirneasia.net/wp-content/uploads/2010/03/International-Voice-Prices-Feb-2010.pdf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lirneasia.net/wp-content/uploads/2008/07/intl-voice-july-08.pd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irneasia.net/wp-content/uploads/2010/03/International-Voice-Prices-Feb-2010.pdf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lirneasia.net/wp-content/uploads/2010/03/International-Voice-Prices-Feb-2010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lirneasia.net/wp-content/uploads/2010/03/International-Voice-Prices-Feb-2010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lirneasia.net/wp-content/uploads/2008/07/intl-voice-july-08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irneasia.net/wp-content/uploads/2010/03/International-Voice-Prices-Feb-2010.pdf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lirneasia.net/wp-content/uploads/2010/03/International-Voice-Prices-Feb-2010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304800" y="685800"/>
            <a:ext cx="8001000" cy="2305050"/>
          </a:xfrm>
        </p:spPr>
        <p:txBody>
          <a:bodyPr/>
          <a:lstStyle/>
          <a:p>
            <a:pPr eaLnBrk="1" hangingPunct="1"/>
            <a:r>
              <a:rPr lang="en-US" sz="5400" dirty="0" smtClean="0"/>
              <a:t>Telecom connectivity within SAARC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Rohan Samarajiva</a:t>
            </a:r>
          </a:p>
        </p:txBody>
      </p:sp>
      <p:pic>
        <p:nvPicPr>
          <p:cNvPr id="3076" name="Picture 21" descr="LIRNEasia2007_lowr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4862513"/>
            <a:ext cx="3246438" cy="85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077" name="Group 10"/>
          <p:cNvGrpSpPr>
            <a:grpSpLocks/>
          </p:cNvGrpSpPr>
          <p:nvPr/>
        </p:nvGrpSpPr>
        <p:grpSpPr bwMode="auto">
          <a:xfrm>
            <a:off x="381000" y="5867400"/>
            <a:ext cx="8458200" cy="887413"/>
            <a:chOff x="381000" y="5867400"/>
            <a:chExt cx="8458200" cy="887413"/>
          </a:xfrm>
        </p:grpSpPr>
        <p:pic>
          <p:nvPicPr>
            <p:cNvPr id="3078" name="Picture 9" descr="C:\Documents and Settings\acer\My Documents\My Pictures\Work pics logos etc\logos\DFID\dfid_A4text_cmyk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23447" y="5867400"/>
              <a:ext cx="1181953" cy="375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79" name="TextBox 5"/>
            <p:cNvSpPr txBox="1">
              <a:spLocks noChangeArrowheads="1"/>
            </p:cNvSpPr>
            <p:nvPr/>
          </p:nvSpPr>
          <p:spPr bwMode="auto">
            <a:xfrm>
              <a:off x="381000" y="6324253"/>
              <a:ext cx="8458200" cy="4305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100">
                  <a:latin typeface="Calibri" pitchFamily="34" charset="0"/>
                </a:rPr>
                <a:t>This work was carried out with the aid of a grant from the International Development Research Centre, Canada and the Department for International Development, UK.</a:t>
              </a:r>
            </a:p>
          </p:txBody>
        </p:sp>
        <p:pic>
          <p:nvPicPr>
            <p:cNvPr id="3080" name="Picture 5" descr="Canada_wordmark_red_flag_300 (2)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391400" y="6019800"/>
              <a:ext cx="962025" cy="266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1" name="Picture 6" descr="blu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81050" y="5943600"/>
              <a:ext cx="1962150" cy="423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1752600"/>
          <a:ext cx="8000996" cy="2362201"/>
        </p:xfrm>
        <a:graphic>
          <a:graphicData uri="http://schemas.openxmlformats.org/drawingml/2006/table">
            <a:tbl>
              <a:tblPr/>
              <a:tblGrid>
                <a:gridCol w="480060"/>
                <a:gridCol w="1096700"/>
                <a:gridCol w="713804"/>
                <a:gridCol w="713804"/>
                <a:gridCol w="713804"/>
                <a:gridCol w="713804"/>
                <a:gridCol w="713804"/>
                <a:gridCol w="713804"/>
                <a:gridCol w="713804"/>
                <a:gridCol w="713804"/>
                <a:gridCol w="713804"/>
              </a:tblGrid>
              <a:tr h="269599">
                <a:tc rowSpan="3"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All tariffs in USD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Calling from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95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Afghanistan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Bangladesh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Bhutan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India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Maldives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Nepal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Pakistan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Sri Lanka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5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Peak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Off-peak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Peak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6761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Calling to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Singapore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0.48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87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CB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0.39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9E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1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0.65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DED"/>
                    </a:solidFill>
                  </a:tcPr>
                </a:tc>
              </a:tr>
              <a:tr h="2567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Hong Kong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0.48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87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CB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0.39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9E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1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BC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0.65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DED"/>
                    </a:solidFill>
                  </a:tcPr>
                </a:tc>
              </a:tr>
              <a:tr h="2567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UK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0.53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79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A8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0.39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9E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1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0.39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9E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0.65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D3D3"/>
                    </a:solidFill>
                  </a:tcPr>
                </a:tc>
              </a:tr>
              <a:tr h="2567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US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0.53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79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A8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0.39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9E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1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0.65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DED"/>
                    </a:solidFill>
                  </a:tcPr>
                </a:tc>
              </a:tr>
              <a:tr h="2567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South Africa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0.63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5C5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A8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0.65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585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D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0.39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9E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0.65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CCCC"/>
                    </a:solidFill>
                  </a:tcPr>
                </a:tc>
              </a:tr>
              <a:tr h="2695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Saudi Arabia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0.48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87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CB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0.97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D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0.39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9E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0.65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4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C0C0"/>
                    </a:solidFill>
                  </a:tcPr>
                </a:tc>
              </a:tr>
            </a:tbl>
          </a:graphicData>
        </a:graphic>
      </p:graphicFrame>
      <p:sp>
        <p:nvSpPr>
          <p:cNvPr id="122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smtClean="0"/>
              <a:t>Extra-SAARC mobile voice: </a:t>
            </a:r>
            <a:r>
              <a:rPr lang="en-US" sz="3600" smtClean="0">
                <a:solidFill>
                  <a:srgbClr val="FF0000"/>
                </a:solidFill>
              </a:rPr>
              <a:t>PK is lowest; NP is highest</a:t>
            </a:r>
          </a:p>
        </p:txBody>
      </p:sp>
      <p:sp>
        <p:nvSpPr>
          <p:cNvPr id="12292" name="TextBox 5"/>
          <p:cNvSpPr txBox="1">
            <a:spLocks noChangeArrowheads="1"/>
          </p:cNvSpPr>
          <p:nvPr/>
        </p:nvSpPr>
        <p:spPr bwMode="auto">
          <a:xfrm>
            <a:off x="609600" y="5105400"/>
            <a:ext cx="7162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SAARC is real in terms of mobile-voice connectivity only for Nepal, but perhaps only because its international calling charges are excessive</a:t>
            </a:r>
          </a:p>
          <a:p>
            <a:endParaRPr lang="en-US"/>
          </a:p>
        </p:txBody>
      </p:sp>
      <p:sp>
        <p:nvSpPr>
          <p:cNvPr id="12293" name="TextBox 6"/>
          <p:cNvSpPr txBox="1">
            <a:spLocks noChangeArrowheads="1"/>
          </p:cNvSpPr>
          <p:nvPr/>
        </p:nvSpPr>
        <p:spPr bwMode="auto">
          <a:xfrm>
            <a:off x="762000" y="4267200"/>
            <a:ext cx="8077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Source: International Voice Benchmarks (February 2010) </a:t>
            </a:r>
            <a:r>
              <a:rPr lang="en-US" sz="1200" i="1"/>
              <a:t>Table 2: International Mobile Voice calls (</a:t>
            </a:r>
            <a:r>
              <a:rPr lang="en-US" sz="1200" i="1">
                <a:hlinkClick r:id="rId3"/>
              </a:rPr>
              <a:t>http://lirneasia.net/wp-content/uploads/2010/03/International-Voice-Prices-Feb-2010.pdf</a:t>
            </a:r>
            <a:r>
              <a:rPr lang="en-US" sz="1200" i="1"/>
              <a:t> </a:t>
            </a:r>
          </a:p>
          <a:p>
            <a:endParaRPr lang="en-US" sz="1200" i="1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dirty="0" smtClean="0"/>
              <a:t>Since 15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Summit: </a:t>
            </a:r>
            <a:r>
              <a:rPr lang="en-US" sz="3200" dirty="0" smtClean="0">
                <a:solidFill>
                  <a:srgbClr val="FF0000"/>
                </a:solidFill>
              </a:rPr>
              <a:t>Only Bhutan &amp; Nepal have heeded the Heads of State even partially</a:t>
            </a:r>
            <a:endParaRPr lang="en-US" sz="3200" dirty="0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2" y="1371597"/>
          <a:ext cx="7391402" cy="2438402"/>
        </p:xfrm>
        <a:graphic>
          <a:graphicData uri="http://schemas.openxmlformats.org/drawingml/2006/table">
            <a:tbl>
              <a:tblPr/>
              <a:tblGrid>
                <a:gridCol w="380998"/>
                <a:gridCol w="990600"/>
                <a:gridCol w="685800"/>
                <a:gridCol w="806488"/>
                <a:gridCol w="646788"/>
                <a:gridCol w="646788"/>
                <a:gridCol w="646788"/>
                <a:gridCol w="646788"/>
                <a:gridCol w="646788"/>
                <a:gridCol w="646788"/>
                <a:gridCol w="646788"/>
              </a:tblGrid>
              <a:tr h="22360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All tariffs in USD</a:t>
                      </a:r>
                    </a:p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Calling from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425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Afghanistan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Bangladesh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Bhutan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India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Maldives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Nepal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Pakistan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Sri Lanka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313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Peak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Off-peak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3609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Calling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to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Afghanistan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93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B7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5D6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101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9A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EB9B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</a:tr>
              <a:tr h="2236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Bangladesh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67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3E3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D6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B2B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9A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AAAA"/>
                    </a:solidFill>
                  </a:tcPr>
                </a:tc>
              </a:tr>
              <a:tr h="2236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Bhutan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67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B7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C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D6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4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9A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B9B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4C4C"/>
                    </a:solidFill>
                  </a:tcPr>
                </a:tc>
              </a:tr>
              <a:tr h="2236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India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67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B7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C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B2B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B2B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0.29 *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B8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6F6"/>
                    </a:solidFill>
                  </a:tcPr>
                </a:tc>
              </a:tr>
              <a:tr h="2236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Maldives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67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B7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C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3E3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D6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9A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B9B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D0D0"/>
                    </a:solidFill>
                  </a:tcPr>
                </a:tc>
              </a:tr>
              <a:tr h="2236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Nepal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67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B7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C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3E3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D6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73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B9B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AAAA"/>
                    </a:solidFill>
                  </a:tcPr>
                </a:tc>
              </a:tr>
              <a:tr h="2129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Pakistan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67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B7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C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3E3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D6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B2B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9A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AAAA"/>
                    </a:solidFill>
                  </a:tcPr>
                </a:tc>
              </a:tr>
              <a:tr h="2236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Sri Lanka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67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B7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3E3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D6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B2B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9A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9B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5A5A"/>
                    </a:solidFill>
                  </a:tcPr>
                </a:tc>
              </a:tr>
            </a:tbl>
          </a:graphicData>
        </a:graphic>
      </p:graphicFrame>
      <p:sp>
        <p:nvSpPr>
          <p:cNvPr id="13316" name="TextBox 4"/>
          <p:cNvSpPr txBox="1">
            <a:spLocks noChangeArrowheads="1"/>
          </p:cNvSpPr>
          <p:nvPr/>
        </p:nvSpPr>
        <p:spPr bwMode="auto">
          <a:xfrm>
            <a:off x="152400" y="1371600"/>
            <a:ext cx="1219200" cy="277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>
                <a:solidFill>
                  <a:srgbClr val="FF0000"/>
                </a:solidFill>
              </a:rPr>
              <a:t>             THEN</a:t>
            </a:r>
          </a:p>
          <a:p>
            <a:r>
              <a:rPr lang="en-US" sz="900"/>
              <a:t>Source: International Voice Benchmarks (July 2008) </a:t>
            </a:r>
            <a:r>
              <a:rPr lang="en-US" sz="900" i="1"/>
              <a:t>Table 2: International Mobile Voice calls (</a:t>
            </a:r>
            <a:r>
              <a:rPr lang="en-US" sz="900" i="1">
                <a:hlinkClick r:id="rId3"/>
              </a:rPr>
              <a:t>http://lirneasia.net/wp-content/uploads/2008/07/intl-voice-july-08.pdf</a:t>
            </a:r>
            <a:r>
              <a:rPr lang="en-US" sz="900" i="1"/>
              <a:t> )</a:t>
            </a:r>
          </a:p>
          <a:p>
            <a:endParaRPr lang="en-US" sz="900" i="1"/>
          </a:p>
          <a:p>
            <a:r>
              <a:rPr lang="en-US" sz="900" i="1"/>
              <a:t>-no values for BT calling AF,</a:t>
            </a:r>
          </a:p>
          <a:p>
            <a:r>
              <a:rPr lang="en-US" sz="900" i="1"/>
              <a:t>*NP calling IN at off peak is USD 0.22</a:t>
            </a:r>
          </a:p>
          <a:p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1295400" y="1447800"/>
            <a:ext cx="609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/>
        </p:nvGraphicFramePr>
        <p:xfrm>
          <a:off x="1523997" y="4114800"/>
          <a:ext cx="7391400" cy="2209803"/>
        </p:xfrm>
        <a:graphic>
          <a:graphicData uri="http://schemas.openxmlformats.org/drawingml/2006/table">
            <a:tbl>
              <a:tblPr/>
              <a:tblGrid>
                <a:gridCol w="381003"/>
                <a:gridCol w="1066800"/>
                <a:gridCol w="820317"/>
                <a:gridCol w="640410"/>
                <a:gridCol w="640410"/>
                <a:gridCol w="640410"/>
                <a:gridCol w="640410"/>
                <a:gridCol w="640410"/>
                <a:gridCol w="640410"/>
                <a:gridCol w="640410"/>
                <a:gridCol w="640410"/>
              </a:tblGrid>
              <a:tr h="208097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All tariffs in USD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Calling from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8189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Afghanistan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Bangladesh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Bhutan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India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Maldives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Nepal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Pakistan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Sri Lanka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097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Peak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Off-peak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8189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Calling to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Afghanistan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B3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3CD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DF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4C4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3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5D4D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44F4F"/>
                    </a:solidFill>
                  </a:tcPr>
                </a:tc>
              </a:tr>
              <a:tr h="1981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Bangladesh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A9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DF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C1C1"/>
                    </a:solidFill>
                  </a:tcPr>
                </a:tc>
              </a:tr>
              <a:tr h="1981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Bhutan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CD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DF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79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D4D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8282"/>
                    </a:solidFill>
                  </a:tcPr>
                </a:tc>
              </a:tr>
              <a:tr h="1981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India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CD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A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0.26 *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81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Maldives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CD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A9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DF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D4D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44F4F"/>
                    </a:solidFill>
                  </a:tcPr>
                </a:tc>
              </a:tr>
              <a:tr h="1981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Nepal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CD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A9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DF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92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D4D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C1C1"/>
                    </a:solidFill>
                  </a:tcPr>
                </a:tc>
              </a:tr>
              <a:tr h="1981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Pakistan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CD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A9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DF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C1C1"/>
                    </a:solidFill>
                  </a:tcPr>
                </a:tc>
              </a:tr>
              <a:tr h="2080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Sri Lanka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CD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A9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DF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D4D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5A5A"/>
                    </a:solidFill>
                  </a:tcPr>
                </a:tc>
              </a:tr>
            </a:tbl>
          </a:graphicData>
        </a:graphic>
      </p:graphicFrame>
      <p:sp>
        <p:nvSpPr>
          <p:cNvPr id="13319" name="TextBox 8"/>
          <p:cNvSpPr txBox="1">
            <a:spLocks noChangeArrowheads="1"/>
          </p:cNvSpPr>
          <p:nvPr/>
        </p:nvSpPr>
        <p:spPr bwMode="auto">
          <a:xfrm>
            <a:off x="76200" y="4311650"/>
            <a:ext cx="1219200" cy="253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>
                <a:solidFill>
                  <a:srgbClr val="FF0000"/>
                </a:solidFill>
              </a:rPr>
              <a:t>              NOW</a:t>
            </a:r>
          </a:p>
          <a:p>
            <a:endParaRPr lang="en-US" sz="1200"/>
          </a:p>
          <a:p>
            <a:r>
              <a:rPr lang="en-US" sz="900"/>
              <a:t>Source: International Voice Benchmarks (February 2010) </a:t>
            </a:r>
            <a:r>
              <a:rPr lang="en-US" sz="900" i="1"/>
              <a:t>Table 1: International Mobile Voice calls (</a:t>
            </a:r>
            <a:r>
              <a:rPr lang="en-US" sz="900" i="1">
                <a:hlinkClick r:id="rId4"/>
              </a:rPr>
              <a:t>http://lirneasia.net/wp-content/uploads/2010/03/International-Voice-Prices-Feb-2010.pdf</a:t>
            </a:r>
            <a:r>
              <a:rPr lang="en-US" sz="900" i="1"/>
              <a:t> )</a:t>
            </a:r>
          </a:p>
          <a:p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1295400" y="4387850"/>
            <a:ext cx="609600" cy="152400"/>
          </a:xfrm>
          <a:prstGeom prst="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smtClean="0"/>
              <a:t>Intra-SAARC mobile voice: Percentage reductions since 15</a:t>
            </a:r>
            <a:r>
              <a:rPr lang="en-US" sz="3200" baseline="30000" smtClean="0"/>
              <a:t>th</a:t>
            </a:r>
            <a:r>
              <a:rPr lang="en-US" sz="3200" smtClean="0"/>
              <a:t> Summit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676400"/>
          <a:ext cx="8381998" cy="4419600"/>
        </p:xfrm>
        <a:graphic>
          <a:graphicData uri="http://schemas.openxmlformats.org/drawingml/2006/table">
            <a:tbl>
              <a:tblPr/>
              <a:tblGrid>
                <a:gridCol w="685800"/>
                <a:gridCol w="1120666"/>
                <a:gridCol w="722586"/>
                <a:gridCol w="722586"/>
                <a:gridCol w="722586"/>
                <a:gridCol w="722586"/>
                <a:gridCol w="794845"/>
                <a:gridCol w="722586"/>
                <a:gridCol w="794845"/>
                <a:gridCol w="650328"/>
                <a:gridCol w="722584"/>
              </a:tblGrid>
              <a:tr h="382338">
                <a:tc rowSpan="3"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Reduction in prices by February 2010 relative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to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July 2008</a:t>
                      </a:r>
                    </a:p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Calling from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2338">
                <a:tc gridSpan="2" v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Afghanistan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Bangladesh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Bhutan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India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Maldives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Nepal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Pakistan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Sri Lanka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338">
                <a:tc gridSpan="2" v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Peak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Off-peak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9648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Calling to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Afghanistan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C8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C8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-1%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D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9D5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C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C87"/>
                    </a:solidFill>
                  </a:tcPr>
                </a:tc>
              </a:tr>
              <a:tr h="4096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Bangladesh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C8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854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C8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-1%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D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9D5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C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C87"/>
                    </a:solidFill>
                  </a:tcPr>
                </a:tc>
              </a:tr>
              <a:tr h="3641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Bhutan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C8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C8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-1%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D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9D5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C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C87"/>
                    </a:solidFill>
                  </a:tcPr>
                </a:tc>
              </a:tr>
              <a:tr h="3641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India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C8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latin typeface="+mj-lt"/>
                        </a:rPr>
                        <a:t>65%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-1%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D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6B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7743"/>
                    </a:solidFill>
                  </a:tcPr>
                </a:tc>
              </a:tr>
              <a:tr h="6144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Maldives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C8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854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C8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9D5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C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FF0000"/>
                          </a:solidFill>
                          <a:latin typeface="+mj-lt"/>
                        </a:rPr>
                        <a:t>(202%)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41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Nepal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C8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854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C8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-1%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D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C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C87"/>
                    </a:solidFill>
                  </a:tcPr>
                </a:tc>
              </a:tr>
              <a:tr h="3641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Pakistan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C8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854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C8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-1%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D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9D5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C87"/>
                    </a:solidFill>
                  </a:tcPr>
                </a:tc>
              </a:tr>
              <a:tr h="3823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Sri Lanka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C8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854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C8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-1%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D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9D5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C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5A5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Is SAARC real?</a:t>
            </a:r>
          </a:p>
        </p:txBody>
      </p:sp>
      <p:sp>
        <p:nvSpPr>
          <p:cNvPr id="23555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Do Declarations matter?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dirty="0" smtClean="0"/>
              <a:t>16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Summit resolves to </a:t>
            </a:r>
            <a:r>
              <a:rPr lang="en-US" sz="4000" smtClean="0"/>
              <a:t>implement</a:t>
            </a:r>
            <a:r>
              <a:rPr lang="en-US" smtClean="0"/>
              <a:t> </a:t>
            </a:r>
            <a:r>
              <a:rPr lang="en-US" sz="4000" smtClean="0"/>
              <a:t>resolutions</a:t>
            </a:r>
            <a:r>
              <a:rPr lang="en-US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fontScale="92500" lnSpcReduction="10000"/>
          </a:bodyPr>
          <a:lstStyle/>
          <a:p>
            <a:pPr>
              <a:buFont typeface="Arial" charset="0"/>
              <a:buNone/>
              <a:defRPr/>
            </a:pPr>
            <a:r>
              <a:rPr lang="en-US" sz="3000" dirty="0" smtClean="0"/>
              <a:t>5. The Leaders agreed that the scope and substance of cooperation had expanded . . .. However, a number of these had not translated into meaningful and tangible benefits to the people. . . . They resolved that the Silver Jubilee Year should be commemorated by making SAARC truly action oriented </a:t>
            </a:r>
            <a:r>
              <a:rPr lang="en-US" sz="3000" b="1" dirty="0" smtClean="0"/>
              <a:t>by fulfilling commitments, implementing declarations and decisions and </a:t>
            </a:r>
            <a:r>
              <a:rPr lang="en-US" sz="3000" b="1" dirty="0" err="1" smtClean="0"/>
              <a:t>operationalizing</a:t>
            </a:r>
            <a:r>
              <a:rPr lang="en-US" sz="3000" b="1" dirty="0" smtClean="0"/>
              <a:t> instruments</a:t>
            </a:r>
            <a:r>
              <a:rPr lang="en-US" sz="3000" dirty="0" smtClean="0"/>
              <a:t> and living up to the hopes and aspirations of one-fifth of humanity.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Significance of telecom connectivity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Makes Mode 1 services trade possible; also facilitates services trade in other modes</a:t>
            </a:r>
          </a:p>
          <a:p>
            <a:r>
              <a:rPr lang="en-US" dirty="0" smtClean="0"/>
              <a:t>Facilitates goods trade</a:t>
            </a:r>
          </a:p>
          <a:p>
            <a:r>
              <a:rPr lang="en-US" dirty="0" smtClean="0"/>
              <a:t>Makes SAARC real, in face of slow to no progress on easing travel restrictions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SAARC real?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/>
              <a:t>Measures:</a:t>
            </a:r>
          </a:p>
          <a:p>
            <a:pPr lvl="1">
              <a:defRPr/>
            </a:pPr>
            <a:r>
              <a:rPr lang="en-US" sz="2400" dirty="0" smtClean="0"/>
              <a:t>It must be cheaper/easier to communicate within SAARC than to points outside SAARC</a:t>
            </a:r>
          </a:p>
          <a:p>
            <a:pPr lvl="2">
              <a:defRPr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Leased-line costs must be lower than extra-SAARC</a:t>
            </a:r>
          </a:p>
          <a:p>
            <a:pPr lvl="3">
              <a:defRPr/>
            </a:pP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Not covered in this presentation as research is not complete</a:t>
            </a:r>
          </a:p>
          <a:p>
            <a:pPr lvl="2">
              <a:defRPr/>
            </a:pPr>
            <a:r>
              <a:rPr lang="en-US" sz="2000" dirty="0" smtClean="0"/>
              <a:t>Intra-SAARC fixed calling charges must be lower</a:t>
            </a:r>
          </a:p>
          <a:p>
            <a:pPr lvl="2">
              <a:defRPr/>
            </a:pPr>
            <a:r>
              <a:rPr lang="en-US" sz="2000" dirty="0" smtClean="0"/>
              <a:t>Intra-SAARC mobile calling charges must be lower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Colombo Declaration of 15</a:t>
            </a:r>
            <a:r>
              <a:rPr lang="en-US" baseline="30000" smtClean="0"/>
              <a:t>th</a:t>
            </a:r>
            <a:r>
              <a:rPr lang="en-US" smtClean="0"/>
              <a:t> SAARC Summit, Para 6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	“The Heads of State or Government observed that an effective and economical regional tele-communication regime is an essential factor of connectivity, encouraging the growth of people-centric partnerships. They stressed the need for the Member States to endeavour to move towards a uniformly applicable low tariff, for international direct dial calls within the region.”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smtClean="0"/>
              <a:t>Intra-SAARC fixed voice: </a:t>
            </a:r>
            <a:r>
              <a:rPr lang="en-US" sz="3600" smtClean="0">
                <a:solidFill>
                  <a:srgbClr val="FF0000"/>
                </a:solidFill>
              </a:rPr>
              <a:t>Sri Lanka lowest; treats all SAARC countries equally</a:t>
            </a:r>
          </a:p>
        </p:txBody>
      </p:sp>
      <p:sp>
        <p:nvSpPr>
          <p:cNvPr id="7171" name="TextBox 4"/>
          <p:cNvSpPr txBox="1">
            <a:spLocks noChangeArrowheads="1"/>
          </p:cNvSpPr>
          <p:nvPr/>
        </p:nvSpPr>
        <p:spPr bwMode="auto">
          <a:xfrm>
            <a:off x="609600" y="4038600"/>
            <a:ext cx="80772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Source: International Voice Benchmarks (February 2010) </a:t>
            </a:r>
            <a:r>
              <a:rPr lang="en-US" sz="1200" i="1"/>
              <a:t>Table 1: International Fixed Voice calls (</a:t>
            </a:r>
            <a:r>
              <a:rPr lang="en-US" sz="1200" i="1">
                <a:hlinkClick r:id="rId3"/>
              </a:rPr>
              <a:t>http://lirneasia.net/wp-content/uploads/2010/03/International-Voice-Prices-Feb-2010.pdf</a:t>
            </a:r>
            <a:r>
              <a:rPr lang="en-US" sz="1200" i="1"/>
              <a:t> )</a:t>
            </a:r>
          </a:p>
          <a:p>
            <a:endParaRPr lang="en-US"/>
          </a:p>
        </p:txBody>
      </p:sp>
      <p:sp>
        <p:nvSpPr>
          <p:cNvPr id="7172" name="TextBox 5"/>
          <p:cNvSpPr txBox="1">
            <a:spLocks noChangeArrowheads="1"/>
          </p:cNvSpPr>
          <p:nvPr/>
        </p:nvSpPr>
        <p:spPr bwMode="auto">
          <a:xfrm>
            <a:off x="762000" y="4648200"/>
            <a:ext cx="75438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/>
              <a:t> Maldives has highest intra-SAARC calling rates for most of the SAARC countries; followed by Bhutan</a:t>
            </a:r>
          </a:p>
          <a:p>
            <a:pPr>
              <a:buFont typeface="Arial" charset="0"/>
              <a:buChar char="•"/>
            </a:pPr>
            <a:r>
              <a:rPr lang="en-US"/>
              <a:t> Many play favorites (PK for AF {24% cheaper}; IN for BT {1/10</a:t>
            </a:r>
            <a:r>
              <a:rPr lang="en-US" baseline="30000"/>
              <a:t>th</a:t>
            </a:r>
            <a:r>
              <a:rPr lang="en-US"/>
              <a:t> of highest}; LK for IN {25% cheaper}; IN for PK {1/3</a:t>
            </a:r>
            <a:r>
              <a:rPr lang="en-US" baseline="30000"/>
              <a:t>rd</a:t>
            </a:r>
            <a:r>
              <a:rPr lang="en-US"/>
              <a:t> of highest})</a:t>
            </a:r>
          </a:p>
          <a:p>
            <a:r>
              <a:rPr lang="en-US"/>
              <a:t> </a:t>
            </a:r>
          </a:p>
          <a:p>
            <a:pPr>
              <a:buFont typeface="Arial" charset="0"/>
              <a:buChar char="•"/>
            </a:pPr>
            <a:endParaRPr lang="en-US"/>
          </a:p>
          <a:p>
            <a:pPr>
              <a:buFont typeface="Arial" charset="0"/>
              <a:buChar char="•"/>
            </a:pPr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304800" y="1447800"/>
          <a:ext cx="8305798" cy="2575570"/>
        </p:xfrm>
        <a:graphic>
          <a:graphicData uri="http://schemas.openxmlformats.org/drawingml/2006/table">
            <a:tbl>
              <a:tblPr/>
              <a:tblGrid>
                <a:gridCol w="457200"/>
                <a:gridCol w="1087735"/>
                <a:gridCol w="751207"/>
                <a:gridCol w="751207"/>
                <a:gridCol w="751207"/>
                <a:gridCol w="751207"/>
                <a:gridCol w="751207"/>
                <a:gridCol w="751207"/>
                <a:gridCol w="751207"/>
                <a:gridCol w="751207"/>
                <a:gridCol w="751207"/>
              </a:tblGrid>
              <a:tr h="236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All tariffs in USD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Calling from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55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Afghanistan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Bangladesh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Bhutan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India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Maldives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Nepal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Pakistan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Sri Lanka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Off-peak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5525">
                <a:tc rowSpan="8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Calling to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Afghanistan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71450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B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3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5D4D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4C4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9A4A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BEDED"/>
                    </a:solidFill>
                  </a:tcPr>
                </a:tc>
              </a:tr>
              <a:tr h="2255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Bangladesh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D2D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E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D6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E0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DED"/>
                    </a:solidFill>
                  </a:tcPr>
                </a:tc>
              </a:tr>
              <a:tr h="2255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Bhutan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D2D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E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7A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D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DED"/>
                    </a:solidFill>
                  </a:tcPr>
                </a:tc>
              </a:tr>
              <a:tr h="2255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India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D2D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C2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E0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DED"/>
                    </a:solidFill>
                  </a:tcPr>
                </a:tc>
              </a:tr>
              <a:tr h="2255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Maldives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D2D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E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D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C5C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DED"/>
                    </a:solidFill>
                  </a:tcPr>
                </a:tc>
              </a:tr>
              <a:tr h="2255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Nepal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D2D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E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94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DED"/>
                    </a:solidFill>
                  </a:tcPr>
                </a:tc>
              </a:tr>
              <a:tr h="2255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Pakistan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E4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E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C2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E0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DED"/>
                    </a:solidFill>
                  </a:tcPr>
                </a:tc>
              </a:tr>
              <a:tr h="2368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Sri Lanka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D2D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C2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0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5A5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l"/>
            <a:r>
              <a:rPr lang="en-US" sz="3200" smtClean="0"/>
              <a:t>Extra-SAARC fixed voice: </a:t>
            </a:r>
            <a:r>
              <a:rPr lang="en-US" sz="3200" smtClean="0">
                <a:solidFill>
                  <a:srgbClr val="FF0000"/>
                </a:solidFill>
              </a:rPr>
              <a:t>PK lowest (way lower than intra-SAARC); LK cheaper than intra-SAARC</a:t>
            </a:r>
            <a:endParaRPr lang="en-US" sz="3600" smtClean="0">
              <a:solidFill>
                <a:srgbClr val="FF0000"/>
              </a:solidFill>
            </a:endParaRPr>
          </a:p>
        </p:txBody>
      </p:sp>
      <p:sp>
        <p:nvSpPr>
          <p:cNvPr id="8195" name="TextBox 5"/>
          <p:cNvSpPr txBox="1">
            <a:spLocks noChangeArrowheads="1"/>
          </p:cNvSpPr>
          <p:nvPr/>
        </p:nvSpPr>
        <p:spPr bwMode="auto">
          <a:xfrm>
            <a:off x="762000" y="4724400"/>
            <a:ext cx="7620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SAARC is real in fixed-voice connectivity terms only for Bangladesh and Nepal</a:t>
            </a:r>
          </a:p>
        </p:txBody>
      </p:sp>
      <p:sp>
        <p:nvSpPr>
          <p:cNvPr id="8196" name="TextBox 6"/>
          <p:cNvSpPr txBox="1">
            <a:spLocks noChangeArrowheads="1"/>
          </p:cNvSpPr>
          <p:nvPr/>
        </p:nvSpPr>
        <p:spPr bwMode="auto">
          <a:xfrm>
            <a:off x="609600" y="4038600"/>
            <a:ext cx="80772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Source: International Voice Benchmarks (February 2010) </a:t>
            </a:r>
            <a:r>
              <a:rPr lang="en-US" sz="1200" i="1"/>
              <a:t>Table 1: International Fixed Voice calls (</a:t>
            </a:r>
            <a:r>
              <a:rPr lang="en-US" sz="1200" i="1">
                <a:hlinkClick r:id="rId3"/>
              </a:rPr>
              <a:t>http://lirneasia.net/wp-content/uploads/2010/03/International-Voice-Prices-Feb-2010.pdf</a:t>
            </a:r>
            <a:r>
              <a:rPr lang="en-US" sz="1200" i="1"/>
              <a:t> )</a:t>
            </a:r>
          </a:p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533400" y="1524000"/>
          <a:ext cx="8001001" cy="2438403"/>
        </p:xfrm>
        <a:graphic>
          <a:graphicData uri="http://schemas.openxmlformats.org/drawingml/2006/table">
            <a:tbl>
              <a:tblPr/>
              <a:tblGrid>
                <a:gridCol w="304800"/>
                <a:gridCol w="1183441"/>
                <a:gridCol w="723640"/>
                <a:gridCol w="723640"/>
                <a:gridCol w="723640"/>
                <a:gridCol w="723640"/>
                <a:gridCol w="723640"/>
                <a:gridCol w="723640"/>
                <a:gridCol w="723640"/>
                <a:gridCol w="723640"/>
                <a:gridCol w="723640"/>
              </a:tblGrid>
              <a:tr h="2296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All tariffs in USD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Calling from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86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Afghanistan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Bangladesh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Bhutan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India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Maldives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Nepal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Pakistan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Sri Lanka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6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Off-peak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8691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Calling to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Malaysia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0.11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71450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0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CB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4D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FBC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F7D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EAEA"/>
                    </a:solidFill>
                  </a:tcPr>
                </a:tc>
              </a:tr>
              <a:tr h="2186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China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A7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585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C4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C6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7D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EAEA"/>
                    </a:solidFill>
                  </a:tcPr>
                </a:tc>
              </a:tr>
              <a:tr h="2186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Australia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A7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9D9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C4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B3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7D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EAEA"/>
                    </a:solidFill>
                  </a:tcPr>
                </a:tc>
              </a:tr>
              <a:tr h="2186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C2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A7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9D9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DE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9E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7D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D6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EAEA"/>
                    </a:solidFill>
                  </a:tcPr>
                </a:tc>
              </a:tr>
              <a:tr h="2186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C2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A7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9D9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DE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C6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7D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EAEA"/>
                    </a:solidFill>
                  </a:tcPr>
                </a:tc>
              </a:tr>
              <a:tr h="2186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South Africa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C2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A7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585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C4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9E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7D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EAEA"/>
                    </a:solidFill>
                  </a:tcPr>
                </a:tc>
              </a:tr>
              <a:tr h="2186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Saudi Arabia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C2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CB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C4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9E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7D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E9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CBCB"/>
                    </a:solidFill>
                  </a:tcPr>
                </a:tc>
              </a:tr>
              <a:tr h="2296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UAE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C2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B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585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D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9E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7D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0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CBC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l" eaLnBrk="1" hangingPunct="1"/>
            <a:r>
              <a:rPr lang="en-US" sz="2800" smtClean="0"/>
              <a:t>Since 15</a:t>
            </a:r>
            <a:r>
              <a:rPr lang="en-US" sz="2800" baseline="30000" smtClean="0"/>
              <a:t>th</a:t>
            </a:r>
            <a:r>
              <a:rPr lang="en-US" sz="2800" smtClean="0"/>
              <a:t> Summit: </a:t>
            </a:r>
            <a:r>
              <a:rPr lang="en-US" sz="2800" smtClean="0">
                <a:solidFill>
                  <a:srgbClr val="FF0000"/>
                </a:solidFill>
              </a:rPr>
              <a:t>Only Sri Lanka, Bhutan &amp; India have heeded the Heads of State even partially</a:t>
            </a:r>
          </a:p>
        </p:txBody>
      </p:sp>
      <p:sp>
        <p:nvSpPr>
          <p:cNvPr id="9219" name="TextBox 4"/>
          <p:cNvSpPr txBox="1">
            <a:spLocks noChangeArrowheads="1"/>
          </p:cNvSpPr>
          <p:nvPr/>
        </p:nvSpPr>
        <p:spPr bwMode="auto">
          <a:xfrm>
            <a:off x="228600" y="1371600"/>
            <a:ext cx="1219200" cy="226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>
                <a:solidFill>
                  <a:srgbClr val="FF0000"/>
                </a:solidFill>
              </a:rPr>
              <a:t>             THEN</a:t>
            </a:r>
          </a:p>
          <a:p>
            <a:endParaRPr lang="en-US" sz="1200"/>
          </a:p>
          <a:p>
            <a:r>
              <a:rPr lang="en-US" sz="900"/>
              <a:t>Source: International Voice Benchmarks (July 2008) </a:t>
            </a:r>
            <a:r>
              <a:rPr lang="en-US" sz="900" i="1"/>
              <a:t>Table 1: International Fixed Voice calls (</a:t>
            </a:r>
            <a:r>
              <a:rPr lang="en-US" sz="900" i="1">
                <a:hlinkClick r:id="rId3"/>
              </a:rPr>
              <a:t>http://lirneasia.net/wp-content/uploads/2008/07/intl-voice-july-08.pdf</a:t>
            </a:r>
            <a:r>
              <a:rPr lang="en-US" sz="900" i="1"/>
              <a:t> )</a:t>
            </a:r>
          </a:p>
          <a:p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600196" y="1295401"/>
          <a:ext cx="7086602" cy="2362199"/>
        </p:xfrm>
        <a:graphic>
          <a:graphicData uri="http://schemas.openxmlformats.org/drawingml/2006/table">
            <a:tbl>
              <a:tblPr/>
              <a:tblGrid>
                <a:gridCol w="536102"/>
                <a:gridCol w="681296"/>
                <a:gridCol w="591946"/>
                <a:gridCol w="586362"/>
                <a:gridCol w="586362"/>
                <a:gridCol w="586362"/>
                <a:gridCol w="586362"/>
                <a:gridCol w="586362"/>
                <a:gridCol w="586362"/>
                <a:gridCol w="586362"/>
                <a:gridCol w="586362"/>
                <a:gridCol w="586362"/>
              </a:tblGrid>
              <a:tr h="2105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55" marR="7155" marT="715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All tariffs in USD</a:t>
                      </a:r>
                    </a:p>
                  </a:txBody>
                  <a:tcPr marL="7155" marR="7155" marT="71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Calling from</a:t>
                      </a:r>
                    </a:p>
                  </a:txBody>
                  <a:tcPr marL="7155" marR="7155" marT="71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5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55" marR="7155" marT="715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Afghanistan</a:t>
                      </a:r>
                    </a:p>
                  </a:txBody>
                  <a:tcPr marL="7155" marR="7155" marT="71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Bangladesh</a:t>
                      </a:r>
                    </a:p>
                  </a:txBody>
                  <a:tcPr marL="7155" marR="7155" marT="7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Bhutan</a:t>
                      </a:r>
                    </a:p>
                  </a:txBody>
                  <a:tcPr marL="7155" marR="7155" marT="7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India</a:t>
                      </a:r>
                    </a:p>
                  </a:txBody>
                  <a:tcPr marL="7155" marR="7155" marT="7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Maldives</a:t>
                      </a:r>
                    </a:p>
                  </a:txBody>
                  <a:tcPr marL="7155" marR="7155" marT="7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Nepal</a:t>
                      </a:r>
                    </a:p>
                  </a:txBody>
                  <a:tcPr marL="7155" marR="7155" marT="7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Pakistan</a:t>
                      </a:r>
                    </a:p>
                  </a:txBody>
                  <a:tcPr marL="7155" marR="7155" marT="7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Sri Lanka</a:t>
                      </a:r>
                    </a:p>
                  </a:txBody>
                  <a:tcPr marL="7155" marR="7155" marT="7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5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55" marR="7155" marT="715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Peak</a:t>
                      </a:r>
                    </a:p>
                  </a:txBody>
                  <a:tcPr marL="7155" marR="7155" marT="7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Off-peak</a:t>
                      </a:r>
                    </a:p>
                  </a:txBody>
                  <a:tcPr marL="7155" marR="7155" marT="7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Peak</a:t>
                      </a:r>
                    </a:p>
                  </a:txBody>
                  <a:tcPr marL="7155" marR="7155" marT="7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Off-peak</a:t>
                      </a:r>
                    </a:p>
                  </a:txBody>
                  <a:tcPr marL="7155" marR="7155" marT="7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6900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Calling to</a:t>
                      </a:r>
                    </a:p>
                  </a:txBody>
                  <a:tcPr marL="7155" marR="7155" marT="715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Afghanistan</a:t>
                      </a:r>
                    </a:p>
                  </a:txBody>
                  <a:tcPr marL="7155" marR="7155" marT="71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Tariff were not available </a:t>
                      </a:r>
                    </a:p>
                  </a:txBody>
                  <a:tcPr marL="7155" marR="7155" marT="715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0.35</a:t>
                      </a:r>
                    </a:p>
                  </a:txBody>
                  <a:tcPr marL="7155" marR="7155" marT="7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EBAB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0.26</a:t>
                      </a: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5D4D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0.98</a:t>
                      </a: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0.28</a:t>
                      </a: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3CF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0.70</a:t>
                      </a: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53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0.29</a:t>
                      </a: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0.22</a:t>
                      </a: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E1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0.22</a:t>
                      </a: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E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0.94</a:t>
                      </a:r>
                    </a:p>
                  </a:txBody>
                  <a:tcPr marL="7155" marR="7155" marT="71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0D0D"/>
                    </a:solidFill>
                  </a:tcPr>
                </a:tc>
              </a:tr>
              <a:tr h="2005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Bangladesh</a:t>
                      </a:r>
                    </a:p>
                  </a:txBody>
                  <a:tcPr marL="7155" marR="7155" marT="71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55" marR="7155" marT="7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0.59</a:t>
                      </a: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74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0.28</a:t>
                      </a: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CF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0.30</a:t>
                      </a: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C8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0.29</a:t>
                      </a: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0.22</a:t>
                      </a: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E1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0.14</a:t>
                      </a: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7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0.32</a:t>
                      </a:r>
                    </a:p>
                  </a:txBody>
                  <a:tcPr marL="7155" marR="7155" marT="71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C3C3"/>
                    </a:solidFill>
                  </a:tcPr>
                </a:tc>
              </a:tr>
              <a:tr h="2005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Bhutan</a:t>
                      </a:r>
                    </a:p>
                  </a:txBody>
                  <a:tcPr marL="7155" marR="7155" marT="71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0.26</a:t>
                      </a:r>
                    </a:p>
                  </a:txBody>
                  <a:tcPr marL="7155" marR="7155" marT="7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D4D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0.22</a:t>
                      </a: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E1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0.28</a:t>
                      </a: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CF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0.55</a:t>
                      </a: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81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0.29</a:t>
                      </a: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0.22</a:t>
                      </a: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E1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0.22</a:t>
                      </a: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E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0.52</a:t>
                      </a:r>
                    </a:p>
                  </a:txBody>
                  <a:tcPr marL="7155" marR="7155" marT="71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8888"/>
                    </a:solidFill>
                  </a:tcPr>
                </a:tc>
              </a:tr>
              <a:tr h="2005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India</a:t>
                      </a:r>
                    </a:p>
                  </a:txBody>
                  <a:tcPr marL="7155" marR="7155" marT="71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0.26</a:t>
                      </a:r>
                    </a:p>
                  </a:txBody>
                  <a:tcPr marL="7155" marR="7155" marT="7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D4D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0.22</a:t>
                      </a: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E1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0.31</a:t>
                      </a: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C7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0.30</a:t>
                      </a: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C8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0.29</a:t>
                      </a: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0.22</a:t>
                      </a: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E1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0.12</a:t>
                      </a: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0.32</a:t>
                      </a:r>
                    </a:p>
                  </a:txBody>
                  <a:tcPr marL="7155" marR="7155" marT="71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C3C3"/>
                    </a:solidFill>
                  </a:tcPr>
                </a:tc>
              </a:tr>
              <a:tr h="2005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Maldives</a:t>
                      </a:r>
                    </a:p>
                  </a:txBody>
                  <a:tcPr marL="7155" marR="7155" marT="71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0.26</a:t>
                      </a:r>
                    </a:p>
                  </a:txBody>
                  <a:tcPr marL="7155" marR="7155" marT="7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D4D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0.22</a:t>
                      </a: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E1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0.59</a:t>
                      </a: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74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0.28</a:t>
                      </a: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CF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0.29</a:t>
                      </a: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0.22</a:t>
                      </a: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E1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0.36</a:t>
                      </a: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B8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0.32</a:t>
                      </a:r>
                    </a:p>
                  </a:txBody>
                  <a:tcPr marL="7155" marR="7155" marT="71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C3C3"/>
                    </a:solidFill>
                  </a:tcPr>
                </a:tc>
              </a:tr>
              <a:tr h="2005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Nepal</a:t>
                      </a:r>
                    </a:p>
                  </a:txBody>
                  <a:tcPr marL="7155" marR="7155" marT="71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0.26</a:t>
                      </a:r>
                    </a:p>
                  </a:txBody>
                  <a:tcPr marL="7155" marR="7155" marT="7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D4D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0.22</a:t>
                      </a: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E1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0.59</a:t>
                      </a: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74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0.28</a:t>
                      </a: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CF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0.46</a:t>
                      </a: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9A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0.22</a:t>
                      </a: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E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0.32</a:t>
                      </a:r>
                    </a:p>
                  </a:txBody>
                  <a:tcPr marL="7155" marR="7155" marT="71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C3C3"/>
                    </a:solidFill>
                  </a:tcPr>
                </a:tc>
              </a:tr>
              <a:tr h="2005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Pakistan</a:t>
                      </a:r>
                    </a:p>
                  </a:txBody>
                  <a:tcPr marL="7155" marR="7155" marT="71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0.26</a:t>
                      </a:r>
                    </a:p>
                  </a:txBody>
                  <a:tcPr marL="7155" marR="7155" marT="7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D4D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0.22</a:t>
                      </a: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E1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0.59</a:t>
                      </a: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74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0.28</a:t>
                      </a: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CF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0.30</a:t>
                      </a: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C8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0.29</a:t>
                      </a: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0.22</a:t>
                      </a: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E1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0.32</a:t>
                      </a:r>
                    </a:p>
                  </a:txBody>
                  <a:tcPr marL="7155" marR="7155" marT="71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C3C3"/>
                    </a:solidFill>
                  </a:tcPr>
                </a:tc>
              </a:tr>
              <a:tr h="2105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Sri Lanka</a:t>
                      </a:r>
                    </a:p>
                  </a:txBody>
                  <a:tcPr marL="7155" marR="7155" marT="71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0.26</a:t>
                      </a:r>
                    </a:p>
                  </a:txBody>
                  <a:tcPr marL="7155" marR="7155" marT="7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D4D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0.22</a:t>
                      </a: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1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0.59</a:t>
                      </a: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74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0.17</a:t>
                      </a: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0.30</a:t>
                      </a: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0.29</a:t>
                      </a: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0.22</a:t>
                      </a: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1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0.22</a:t>
                      </a: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55" marR="7155" marT="71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5A5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600200" y="3886200"/>
          <a:ext cx="7086598" cy="2156250"/>
        </p:xfrm>
        <a:graphic>
          <a:graphicData uri="http://schemas.openxmlformats.org/drawingml/2006/table">
            <a:tbl>
              <a:tblPr/>
              <a:tblGrid>
                <a:gridCol w="580472"/>
                <a:gridCol w="737684"/>
                <a:gridCol w="640938"/>
                <a:gridCol w="640938"/>
                <a:gridCol w="640938"/>
                <a:gridCol w="640938"/>
                <a:gridCol w="640938"/>
                <a:gridCol w="640938"/>
                <a:gridCol w="640938"/>
                <a:gridCol w="640938"/>
                <a:gridCol w="640938"/>
              </a:tblGrid>
              <a:tr h="165305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02" marR="7802" marT="780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All tariffs in USD</a:t>
                      </a:r>
                    </a:p>
                  </a:txBody>
                  <a:tcPr marL="7802" marR="7802" marT="78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Calling from</a:t>
                      </a:r>
                    </a:p>
                  </a:txBody>
                  <a:tcPr marL="7802" marR="7802" marT="78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5305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02" marR="7802" marT="780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Afghanistan</a:t>
                      </a:r>
                    </a:p>
                  </a:txBody>
                  <a:tcPr marL="7802" marR="7802" marT="78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Bangladesh</a:t>
                      </a:r>
                    </a:p>
                  </a:txBody>
                  <a:tcPr marL="7802" marR="7802" marT="7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Bhutan</a:t>
                      </a:r>
                    </a:p>
                  </a:txBody>
                  <a:tcPr marL="7802" marR="7802" marT="7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India</a:t>
                      </a:r>
                    </a:p>
                  </a:txBody>
                  <a:tcPr marL="7802" marR="7802" marT="7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Maldives</a:t>
                      </a:r>
                    </a:p>
                  </a:txBody>
                  <a:tcPr marL="7802" marR="7802" marT="7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Nepal</a:t>
                      </a:r>
                    </a:p>
                  </a:txBody>
                  <a:tcPr marL="7802" marR="7802" marT="7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Pakistan</a:t>
                      </a:r>
                    </a:p>
                  </a:txBody>
                  <a:tcPr marL="7802" marR="7802" marT="7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Sri Lanka</a:t>
                      </a:r>
                    </a:p>
                  </a:txBody>
                  <a:tcPr marL="7802" marR="7802" marT="7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305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02" marR="7802" marT="780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Peak</a:t>
                      </a:r>
                    </a:p>
                  </a:txBody>
                  <a:tcPr marL="7802" marR="7802" marT="7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Off-peak</a:t>
                      </a:r>
                    </a:p>
                  </a:txBody>
                  <a:tcPr marL="7802" marR="7802" marT="7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2926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Calling to</a:t>
                      </a:r>
                    </a:p>
                  </a:txBody>
                  <a:tcPr marL="7802" marR="7802" marT="7802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Afghanistan</a:t>
                      </a:r>
                    </a:p>
                  </a:txBody>
                  <a:tcPr marL="7802" marR="7802" marT="78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40437" marR="7802" marT="78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0.35</a:t>
                      </a:r>
                    </a:p>
                  </a:txBody>
                  <a:tcPr marL="7802" marR="7802" marT="780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B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0.26</a:t>
                      </a:r>
                    </a:p>
                  </a:txBody>
                  <a:tcPr marL="7802" marR="7802" marT="780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3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0.97</a:t>
                      </a:r>
                    </a:p>
                  </a:txBody>
                  <a:tcPr marL="7802" marR="7802" marT="780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0.25</a:t>
                      </a:r>
                    </a:p>
                  </a:txBody>
                  <a:tcPr marL="7802" marR="7802" marT="780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5D4D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0.71</a:t>
                      </a:r>
                    </a:p>
                  </a:txBody>
                  <a:tcPr marL="7802" marR="7802" marT="780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4C4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0.41</a:t>
                      </a:r>
                    </a:p>
                  </a:txBody>
                  <a:tcPr marL="7802" marR="7802" marT="780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9A4A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0.18</a:t>
                      </a:r>
                    </a:p>
                  </a:txBody>
                  <a:tcPr marL="7802" marR="7802" marT="780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0.16</a:t>
                      </a:r>
                    </a:p>
                  </a:txBody>
                  <a:tcPr marL="7802" marR="7802" marT="780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BEDED"/>
                    </a:solidFill>
                  </a:tcPr>
                </a:tc>
              </a:tr>
              <a:tr h="3229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Bangladesh</a:t>
                      </a:r>
                    </a:p>
                  </a:txBody>
                  <a:tcPr marL="7802" marR="7802" marT="78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0.25</a:t>
                      </a:r>
                    </a:p>
                  </a:txBody>
                  <a:tcPr marL="7802" marR="7802" marT="78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D2D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02" marR="7802" marT="78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02" marR="7802" marT="78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0.39</a:t>
                      </a:r>
                    </a:p>
                  </a:txBody>
                  <a:tcPr marL="7802" marR="7802" marT="78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0.20</a:t>
                      </a:r>
                    </a:p>
                  </a:txBody>
                  <a:tcPr marL="7802" marR="7802" marT="78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E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0.24</a:t>
                      </a:r>
                    </a:p>
                  </a:txBody>
                  <a:tcPr marL="7802" marR="7802" marT="78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D6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0.20</a:t>
                      </a:r>
                    </a:p>
                  </a:txBody>
                  <a:tcPr marL="7802" marR="7802" marT="78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E0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0.12</a:t>
                      </a:r>
                    </a:p>
                  </a:txBody>
                  <a:tcPr marL="7802" marR="7802" marT="78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0.16</a:t>
                      </a:r>
                    </a:p>
                  </a:txBody>
                  <a:tcPr marL="7802" marR="7802" marT="780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DED"/>
                    </a:solidFill>
                  </a:tcPr>
                </a:tc>
              </a:tr>
              <a:tr h="1653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Bhutan</a:t>
                      </a:r>
                    </a:p>
                  </a:txBody>
                  <a:tcPr marL="7802" marR="7802" marT="78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0.25</a:t>
                      </a:r>
                    </a:p>
                  </a:txBody>
                  <a:tcPr marL="7802" marR="7802" marT="78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D2D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0.26</a:t>
                      </a:r>
                    </a:p>
                  </a:txBody>
                  <a:tcPr marL="7802" marR="7802" marT="78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0.22</a:t>
                      </a:r>
                    </a:p>
                  </a:txBody>
                  <a:tcPr marL="7802" marR="7802" marT="78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02" marR="7802" marT="78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0.20</a:t>
                      </a:r>
                    </a:p>
                  </a:txBody>
                  <a:tcPr marL="7802" marR="7802" marT="78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E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0.55</a:t>
                      </a:r>
                    </a:p>
                  </a:txBody>
                  <a:tcPr marL="7802" marR="7802" marT="78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7A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0.26</a:t>
                      </a:r>
                    </a:p>
                  </a:txBody>
                  <a:tcPr marL="7802" marR="7802" marT="78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D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0.18</a:t>
                      </a:r>
                    </a:p>
                  </a:txBody>
                  <a:tcPr marL="7802" marR="7802" marT="78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0.16</a:t>
                      </a:r>
                    </a:p>
                  </a:txBody>
                  <a:tcPr marL="7802" marR="7802" marT="780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DED"/>
                    </a:solidFill>
                  </a:tcPr>
                </a:tc>
              </a:tr>
              <a:tr h="1653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India</a:t>
                      </a:r>
                    </a:p>
                  </a:txBody>
                  <a:tcPr marL="7802" marR="7802" marT="78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0.25</a:t>
                      </a:r>
                    </a:p>
                  </a:txBody>
                  <a:tcPr marL="7802" marR="7802" marT="78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D2D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0.26</a:t>
                      </a:r>
                    </a:p>
                  </a:txBody>
                  <a:tcPr marL="7802" marR="7802" marT="78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0.22</a:t>
                      </a:r>
                    </a:p>
                  </a:txBody>
                  <a:tcPr marL="7802" marR="7802" marT="78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0.11</a:t>
                      </a:r>
                    </a:p>
                  </a:txBody>
                  <a:tcPr marL="7802" marR="7802" marT="78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02" marR="7802" marT="78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0.31</a:t>
                      </a:r>
                    </a:p>
                  </a:txBody>
                  <a:tcPr marL="7802" marR="7802" marT="78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C2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0.20</a:t>
                      </a:r>
                    </a:p>
                  </a:txBody>
                  <a:tcPr marL="7802" marR="7802" marT="78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E0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0.10</a:t>
                      </a:r>
                    </a:p>
                  </a:txBody>
                  <a:tcPr marL="7802" marR="7802" marT="78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0.16</a:t>
                      </a:r>
                    </a:p>
                  </a:txBody>
                  <a:tcPr marL="7802" marR="7802" marT="780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DED"/>
                    </a:solidFill>
                  </a:tcPr>
                </a:tc>
              </a:tr>
              <a:tr h="1653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Maldives</a:t>
                      </a:r>
                    </a:p>
                  </a:txBody>
                  <a:tcPr marL="7802" marR="7802" marT="78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0.25</a:t>
                      </a:r>
                    </a:p>
                  </a:txBody>
                  <a:tcPr marL="7802" marR="7802" marT="78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D2D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0.26</a:t>
                      </a:r>
                    </a:p>
                  </a:txBody>
                  <a:tcPr marL="7802" marR="7802" marT="78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0.22</a:t>
                      </a:r>
                    </a:p>
                  </a:txBody>
                  <a:tcPr marL="7802" marR="7802" marT="78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0.39</a:t>
                      </a:r>
                    </a:p>
                  </a:txBody>
                  <a:tcPr marL="7802" marR="7802" marT="78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0.20</a:t>
                      </a:r>
                    </a:p>
                  </a:txBody>
                  <a:tcPr marL="7802" marR="7802" marT="78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E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02" marR="7802" marT="78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0.26</a:t>
                      </a:r>
                    </a:p>
                  </a:txBody>
                  <a:tcPr marL="7802" marR="7802" marT="78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D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0.30</a:t>
                      </a:r>
                    </a:p>
                  </a:txBody>
                  <a:tcPr marL="7802" marR="7802" marT="78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C5C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0.16</a:t>
                      </a:r>
                    </a:p>
                  </a:txBody>
                  <a:tcPr marL="7802" marR="7802" marT="780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DED"/>
                    </a:solidFill>
                  </a:tcPr>
                </a:tc>
              </a:tr>
              <a:tr h="1653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Nepal</a:t>
                      </a:r>
                    </a:p>
                  </a:txBody>
                  <a:tcPr marL="7802" marR="7802" marT="78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0.25</a:t>
                      </a:r>
                    </a:p>
                  </a:txBody>
                  <a:tcPr marL="7802" marR="7802" marT="78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D2D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0.26</a:t>
                      </a:r>
                    </a:p>
                  </a:txBody>
                  <a:tcPr marL="7802" marR="7802" marT="78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0.22</a:t>
                      </a:r>
                    </a:p>
                  </a:txBody>
                  <a:tcPr marL="7802" marR="7802" marT="78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0.39</a:t>
                      </a:r>
                    </a:p>
                  </a:txBody>
                  <a:tcPr marL="7802" marR="7802" marT="78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0.20</a:t>
                      </a:r>
                    </a:p>
                  </a:txBody>
                  <a:tcPr marL="7802" marR="7802" marT="78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E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0.47</a:t>
                      </a:r>
                    </a:p>
                  </a:txBody>
                  <a:tcPr marL="7802" marR="7802" marT="78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94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02" marR="7802" marT="78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0.18</a:t>
                      </a:r>
                    </a:p>
                  </a:txBody>
                  <a:tcPr marL="7802" marR="7802" marT="78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0.16</a:t>
                      </a:r>
                    </a:p>
                  </a:txBody>
                  <a:tcPr marL="7802" marR="7802" marT="780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DED"/>
                    </a:solidFill>
                  </a:tcPr>
                </a:tc>
              </a:tr>
              <a:tr h="1653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Pakistan</a:t>
                      </a:r>
                    </a:p>
                  </a:txBody>
                  <a:tcPr marL="7802" marR="7802" marT="78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0.19</a:t>
                      </a:r>
                    </a:p>
                  </a:txBody>
                  <a:tcPr marL="7802" marR="7802" marT="78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E4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0.26</a:t>
                      </a:r>
                    </a:p>
                  </a:txBody>
                  <a:tcPr marL="7802" marR="7802" marT="78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0.22</a:t>
                      </a:r>
                    </a:p>
                  </a:txBody>
                  <a:tcPr marL="7802" marR="7802" marT="78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0.39</a:t>
                      </a:r>
                    </a:p>
                  </a:txBody>
                  <a:tcPr marL="7802" marR="7802" marT="78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0.20</a:t>
                      </a:r>
                    </a:p>
                  </a:txBody>
                  <a:tcPr marL="7802" marR="7802" marT="78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E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0.31</a:t>
                      </a:r>
                    </a:p>
                  </a:txBody>
                  <a:tcPr marL="7802" marR="7802" marT="78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C2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0.20</a:t>
                      </a:r>
                    </a:p>
                  </a:txBody>
                  <a:tcPr marL="7802" marR="7802" marT="78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E0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02" marR="7802" marT="78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0.16</a:t>
                      </a:r>
                    </a:p>
                  </a:txBody>
                  <a:tcPr marL="7802" marR="7802" marT="780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DED"/>
                    </a:solidFill>
                  </a:tcPr>
                </a:tc>
              </a:tr>
              <a:tr h="1653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Sri Lanka</a:t>
                      </a:r>
                    </a:p>
                  </a:txBody>
                  <a:tcPr marL="7802" marR="7802" marT="78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0.25</a:t>
                      </a:r>
                    </a:p>
                  </a:txBody>
                  <a:tcPr marL="7802" marR="7802" marT="78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D2D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0.26</a:t>
                      </a:r>
                    </a:p>
                  </a:txBody>
                  <a:tcPr marL="7802" marR="7802" marT="78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0.22</a:t>
                      </a:r>
                    </a:p>
                  </a:txBody>
                  <a:tcPr marL="7802" marR="7802" marT="78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0.39</a:t>
                      </a:r>
                    </a:p>
                  </a:txBody>
                  <a:tcPr marL="7802" marR="7802" marT="78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0.15</a:t>
                      </a:r>
                    </a:p>
                  </a:txBody>
                  <a:tcPr marL="7802" marR="7802" marT="78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0.31</a:t>
                      </a:r>
                    </a:p>
                  </a:txBody>
                  <a:tcPr marL="7802" marR="7802" marT="78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C2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0.20</a:t>
                      </a:r>
                    </a:p>
                  </a:txBody>
                  <a:tcPr marL="7802" marR="7802" marT="78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0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0.18</a:t>
                      </a:r>
                    </a:p>
                  </a:txBody>
                  <a:tcPr marL="7802" marR="7802" marT="78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02" marR="7802" marT="780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5A5A"/>
                    </a:solidFill>
                  </a:tcPr>
                </a:tc>
              </a:tr>
            </a:tbl>
          </a:graphicData>
        </a:graphic>
      </p:graphicFrame>
      <p:sp>
        <p:nvSpPr>
          <p:cNvPr id="9222" name="TextBox 10"/>
          <p:cNvSpPr txBox="1">
            <a:spLocks noChangeArrowheads="1"/>
          </p:cNvSpPr>
          <p:nvPr/>
        </p:nvSpPr>
        <p:spPr bwMode="auto">
          <a:xfrm>
            <a:off x="152400" y="4038600"/>
            <a:ext cx="1219200" cy="253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>
                <a:solidFill>
                  <a:srgbClr val="FF0000"/>
                </a:solidFill>
              </a:rPr>
              <a:t>              NOW</a:t>
            </a:r>
          </a:p>
          <a:p>
            <a:endParaRPr lang="en-US" sz="1200"/>
          </a:p>
          <a:p>
            <a:r>
              <a:rPr lang="en-US" sz="900"/>
              <a:t>Source: International Voice Benchmarks (February 2010) </a:t>
            </a:r>
            <a:r>
              <a:rPr lang="en-US" sz="900" i="1"/>
              <a:t>Table 1: International Fixed Voice calls (</a:t>
            </a:r>
            <a:r>
              <a:rPr lang="en-US" sz="900" i="1">
                <a:hlinkClick r:id="rId4"/>
              </a:rPr>
              <a:t>http://lirneasia.net/wp-content/uploads/2010/03/International-Voice-Prices-Feb-2010.pdf</a:t>
            </a:r>
            <a:r>
              <a:rPr lang="en-US" sz="900" i="1"/>
              <a:t> )</a:t>
            </a:r>
          </a:p>
          <a:p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1371600" y="1447800"/>
            <a:ext cx="609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1371600" y="4114800"/>
            <a:ext cx="609600" cy="152400"/>
          </a:xfrm>
          <a:prstGeom prst="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924800" y="1295400"/>
            <a:ext cx="838200" cy="2514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24800" y="3886200"/>
            <a:ext cx="838200" cy="2514600"/>
          </a:xfrm>
          <a:prstGeom prst="ellipse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l" eaLnBrk="1" hangingPunct="1"/>
            <a:r>
              <a:rPr lang="en-US" sz="3600" smtClean="0"/>
              <a:t>Intra-SAARC fixed voice: Percentage reductions since 15</a:t>
            </a:r>
            <a:r>
              <a:rPr lang="en-US" sz="3600" baseline="30000" smtClean="0"/>
              <a:t>th</a:t>
            </a:r>
            <a:r>
              <a:rPr lang="en-US" sz="3600" smtClean="0"/>
              <a:t> Summit</a:t>
            </a:r>
            <a:endParaRPr lang="en-US" sz="3200" smtClean="0">
              <a:solidFill>
                <a:srgbClr val="FF0000"/>
              </a:solidFill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</p:nvPr>
        </p:nvGraphicFramePr>
        <p:xfrm>
          <a:off x="609600" y="1828801"/>
          <a:ext cx="7772400" cy="4190996"/>
        </p:xfrm>
        <a:graphic>
          <a:graphicData uri="http://schemas.openxmlformats.org/drawingml/2006/table">
            <a:tbl>
              <a:tblPr/>
              <a:tblGrid>
                <a:gridCol w="971550"/>
                <a:gridCol w="971550"/>
                <a:gridCol w="971550"/>
                <a:gridCol w="971550"/>
                <a:gridCol w="971550"/>
                <a:gridCol w="971550"/>
                <a:gridCol w="971550"/>
                <a:gridCol w="971550"/>
              </a:tblGrid>
              <a:tr h="622243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Reduction in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prices by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ebruary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2010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relative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to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July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Calling from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2243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Bhutan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India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Maldives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Nepal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Pakistan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Sri Lanka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026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Calling to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Afghanistan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4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4B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(</a:t>
                      </a:r>
                      <a:r>
                        <a:rPr lang="en-US" sz="1400" b="1" i="0" u="none" strike="noStrike" dirty="0" smtClean="0">
                          <a:solidFill>
                            <a:srgbClr val="C00000"/>
                          </a:solidFill>
                          <a:latin typeface="Calibri"/>
                        </a:rPr>
                        <a:t>41%)</a:t>
                      </a:r>
                      <a:endParaRPr lang="en-US" sz="14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83%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3660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Bangladesh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9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8D50"/>
                    </a:solidFill>
                  </a:tcPr>
                </a:tc>
              </a:tr>
              <a:tr h="3660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Bhutan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4B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A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70%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3B21"/>
                    </a:solidFill>
                  </a:tcPr>
                </a:tc>
              </a:tr>
              <a:tr h="3660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India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65%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522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4B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8D50"/>
                    </a:solidFill>
                  </a:tcPr>
                </a:tc>
              </a:tr>
              <a:tr h="3660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Maldives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9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A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8D50"/>
                    </a:solidFill>
                  </a:tcPr>
                </a:tc>
              </a:tr>
              <a:tr h="3660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Nepal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9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4B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8D50"/>
                    </a:solidFill>
                  </a:tcPr>
                </a:tc>
              </a:tr>
              <a:tr h="3660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Pakistan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9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4B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8D50"/>
                    </a:solidFill>
                  </a:tcPr>
                </a:tc>
              </a:tr>
              <a:tr h="3843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Sri Lanka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9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4B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5A5A"/>
                    </a:solidFill>
                  </a:tcPr>
                </a:tc>
              </a:tr>
            </a:tbl>
          </a:graphicData>
        </a:graphic>
      </p:graphicFrame>
      <p:sp>
        <p:nvSpPr>
          <p:cNvPr id="10244" name="TextBox 5"/>
          <p:cNvSpPr txBox="1">
            <a:spLocks noChangeArrowheads="1"/>
          </p:cNvSpPr>
          <p:nvPr/>
        </p:nvSpPr>
        <p:spPr bwMode="auto">
          <a:xfrm>
            <a:off x="3352800" y="6488113"/>
            <a:ext cx="55832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Message not getting through to Dhiraagu in Maldives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smtClean="0"/>
              <a:t>Intra-SAARC mobile voice: </a:t>
            </a:r>
            <a:r>
              <a:rPr lang="en-US" sz="3200" smtClean="0">
                <a:solidFill>
                  <a:srgbClr val="FF0000"/>
                </a:solidFill>
              </a:rPr>
              <a:t>India is lowest; treats SAARC countries equally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752600"/>
          <a:ext cx="8000997" cy="2362203"/>
        </p:xfrm>
        <a:graphic>
          <a:graphicData uri="http://schemas.openxmlformats.org/drawingml/2006/table">
            <a:tbl>
              <a:tblPr/>
              <a:tblGrid>
                <a:gridCol w="880977"/>
                <a:gridCol w="880977"/>
                <a:gridCol w="693227"/>
                <a:gridCol w="693227"/>
                <a:gridCol w="693227"/>
                <a:gridCol w="693227"/>
                <a:gridCol w="693227"/>
                <a:gridCol w="693227"/>
                <a:gridCol w="693227"/>
                <a:gridCol w="693227"/>
                <a:gridCol w="693227"/>
              </a:tblGrid>
              <a:tr h="222449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All tariffs in USD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Calling from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1857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Afghanistan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Bangladesh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Bhutan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India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Maldives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Nepal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Pakistan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Sri Lanka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449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Peak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Off-peak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1857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Calling to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Afghanistan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B3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3CD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DF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4C4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3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5D4D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44F4F"/>
                    </a:solidFill>
                  </a:tcPr>
                </a:tc>
              </a:tr>
              <a:tr h="2118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Bangladesh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A9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DF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C1C1"/>
                    </a:solidFill>
                  </a:tcPr>
                </a:tc>
              </a:tr>
              <a:tr h="2118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Bhutan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CD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DF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79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D4D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8282"/>
                    </a:solidFill>
                  </a:tcPr>
                </a:tc>
              </a:tr>
              <a:tr h="2118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India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CD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A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0.26 *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18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Maldives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CD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A9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DF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D4D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44F4F"/>
                    </a:solidFill>
                  </a:tcPr>
                </a:tc>
              </a:tr>
              <a:tr h="2118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Nepal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CD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A9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DF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92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D4D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C1C1"/>
                    </a:solidFill>
                  </a:tcPr>
                </a:tc>
              </a:tr>
              <a:tr h="2118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Pakistan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CD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A9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DF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C1C1"/>
                    </a:solidFill>
                  </a:tcPr>
                </a:tc>
              </a:tr>
              <a:tr h="2224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Sri Lanka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CD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A9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DF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D4D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5A5A"/>
                    </a:solidFill>
                  </a:tcPr>
                </a:tc>
              </a:tr>
            </a:tbl>
          </a:graphicData>
        </a:graphic>
      </p:graphicFrame>
      <p:sp>
        <p:nvSpPr>
          <p:cNvPr id="11268" name="TextBox 4"/>
          <p:cNvSpPr txBox="1">
            <a:spLocks noChangeArrowheads="1"/>
          </p:cNvSpPr>
          <p:nvPr/>
        </p:nvSpPr>
        <p:spPr bwMode="auto">
          <a:xfrm>
            <a:off x="1066800" y="4876800"/>
            <a:ext cx="65532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/>
              <a:t> 	AF, BD, IN and NP treat SAARC countries the same.  Others play favorites: IN for BT, BD and IN for PK; IN for LK</a:t>
            </a:r>
          </a:p>
          <a:p>
            <a:pPr>
              <a:buFont typeface="Arial" charset="0"/>
              <a:buChar char="•"/>
            </a:pPr>
            <a:r>
              <a:rPr lang="en-US"/>
              <a:t> 	Sri Lankan operators engaged in price war on mobile calling to India in past few months, not reflected in above numbers; initiated by Bharti Airtel so likely in Bangladesh also</a:t>
            </a:r>
          </a:p>
          <a:p>
            <a:pPr>
              <a:buFont typeface="Arial" charset="0"/>
              <a:buChar char="•"/>
            </a:pPr>
            <a:endParaRPr lang="en-US"/>
          </a:p>
        </p:txBody>
      </p:sp>
      <p:sp>
        <p:nvSpPr>
          <p:cNvPr id="11269" name="TextBox 7"/>
          <p:cNvSpPr txBox="1">
            <a:spLocks noChangeArrowheads="1"/>
          </p:cNvSpPr>
          <p:nvPr/>
        </p:nvSpPr>
        <p:spPr bwMode="auto">
          <a:xfrm>
            <a:off x="685800" y="4114800"/>
            <a:ext cx="8077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Source: International Voice Benchmarks (February 2010) </a:t>
            </a:r>
            <a:r>
              <a:rPr lang="en-US" sz="1200" i="1"/>
              <a:t>Table 2: International Mobile Voice calls (</a:t>
            </a:r>
            <a:r>
              <a:rPr lang="en-US" sz="1200" i="1">
                <a:hlinkClick r:id="rId3"/>
              </a:rPr>
              <a:t>http://lirneasia.net/wp-content/uploads/2010/03/International-Voice-Prices-Feb-2010.pdf</a:t>
            </a:r>
            <a:r>
              <a:rPr lang="en-US" sz="1200" i="1"/>
              <a:t> )</a:t>
            </a:r>
          </a:p>
          <a:p>
            <a:endParaRPr lang="en-US" sz="1200" i="1"/>
          </a:p>
          <a:p>
            <a:endParaRPr lang="en-US"/>
          </a:p>
        </p:txBody>
      </p:sp>
      <p:sp>
        <p:nvSpPr>
          <p:cNvPr id="11270" name="Rectangle 8"/>
          <p:cNvSpPr>
            <a:spLocks noChangeArrowheads="1"/>
          </p:cNvSpPr>
          <p:nvPr/>
        </p:nvSpPr>
        <p:spPr bwMode="auto">
          <a:xfrm>
            <a:off x="685800" y="4524375"/>
            <a:ext cx="45751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* Off peak rate for calling India is USD 0.19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2664</TotalTime>
  <Words>1672</Words>
  <Application>Microsoft Office PowerPoint</Application>
  <PresentationFormat>On-screen Show (4:3)</PresentationFormat>
  <Paragraphs>968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Telecom connectivity within SAARC</vt:lpstr>
      <vt:lpstr>Significance of telecom connectivity</vt:lpstr>
      <vt:lpstr>Is SAARC real?</vt:lpstr>
      <vt:lpstr>Colombo Declaration of 15th SAARC Summit, Para 6</vt:lpstr>
      <vt:lpstr>Intra-SAARC fixed voice: Sri Lanka lowest; treats all SAARC countries equally</vt:lpstr>
      <vt:lpstr>Extra-SAARC fixed voice: PK lowest (way lower than intra-SAARC); LK cheaper than intra-SAARC</vt:lpstr>
      <vt:lpstr>Since 15th Summit: Only Sri Lanka, Bhutan &amp; India have heeded the Heads of State even partially</vt:lpstr>
      <vt:lpstr>Intra-SAARC fixed voice: Percentage reductions since 15th Summit</vt:lpstr>
      <vt:lpstr>Intra-SAARC mobile voice: India is lowest; treats SAARC countries equally</vt:lpstr>
      <vt:lpstr>Extra-SAARC mobile voice: PK is lowest; NP is highest</vt:lpstr>
      <vt:lpstr>Since 15th Summit: Only Bhutan &amp; Nepal have heeded the Heads of State even partially</vt:lpstr>
      <vt:lpstr>Intra-SAARC mobile voice: Percentage reductions since 15th Summit</vt:lpstr>
      <vt:lpstr>Is SAARC real?</vt:lpstr>
      <vt:lpstr>16th Summit resolves to implement resolutions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ayesha z</dc:creator>
  <cp:lastModifiedBy>acer</cp:lastModifiedBy>
  <cp:revision>78</cp:revision>
  <dcterms:created xsi:type="dcterms:W3CDTF">2008-05-10T05:43:23Z</dcterms:created>
  <dcterms:modified xsi:type="dcterms:W3CDTF">2010-09-30T04:09:38Z</dcterms:modified>
</cp:coreProperties>
</file>