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29413" cy="97155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1pPr>
    <a:lvl2pPr marL="4572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2pPr>
    <a:lvl3pPr marL="9144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3pPr>
    <a:lvl4pPr marL="13716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4pPr>
    <a:lvl5pPr marL="18288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24C1C"/>
    <a:srgbClr val="E40E62"/>
    <a:srgbClr val="AFD4F0"/>
    <a:srgbClr val="FFE805"/>
    <a:srgbClr val="D0CCA4"/>
    <a:srgbClr val="EBE9D8"/>
    <a:srgbClr val="44A51C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0" autoAdjust="0"/>
    <p:restoredTop sz="97359" autoAdjust="0"/>
  </p:normalViewPr>
  <p:slideViewPr>
    <p:cSldViewPr snapToGrid="0">
      <p:cViewPr varScale="1">
        <p:scale>
          <a:sx n="69" d="100"/>
          <a:sy n="69" d="100"/>
        </p:scale>
        <p:origin x="-139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810" y="1020"/>
      </p:cViewPr>
      <p:guideLst>
        <p:guide orient="horz" pos="3060"/>
        <p:guide pos="21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29150"/>
            <a:ext cx="4932363" cy="439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312" tIns="43872" rIns="89312" bIns="43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8050" y="844550"/>
            <a:ext cx="4913313" cy="340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6463" y="844550"/>
            <a:ext cx="4916487" cy="34036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z="800" smtClean="0">
              <a:latin typeface="Nokia Sans Wi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8156575" y="2962275"/>
            <a:ext cx="1749425" cy="746125"/>
            <a:chOff x="5138" y="1866"/>
            <a:chExt cx="1102" cy="470"/>
          </a:xfrm>
        </p:grpSpPr>
        <p:pic>
          <p:nvPicPr>
            <p:cNvPr id="5" name="Picture 6" descr="Logotype_White_33mm300dp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15" y="2041"/>
              <a:ext cx="74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138" y="1866"/>
              <a:ext cx="1102" cy="470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574800"/>
            <a:ext cx="7099300" cy="216852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4029075"/>
            <a:ext cx="7099300" cy="175260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Nokia Larg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88" y="6524625"/>
            <a:ext cx="4235450" cy="192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5900" y="6518275"/>
            <a:ext cx="373063" cy="198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9CA82CE-0760-4DC6-8FA5-F40FDA26E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592CB-4685-4C1A-8134-431507D82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0"/>
            <a:ext cx="2386013" cy="610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50" y="0"/>
            <a:ext cx="7010400" cy="610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73734-E0FD-4CA4-89E5-9CC93E736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80EBA-B226-4A52-B609-67DBCBDD4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71F34-F788-4848-B536-3241CCE01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28713"/>
            <a:ext cx="46926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25" y="1128713"/>
            <a:ext cx="46942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589D1-10D2-4DCC-B18C-5DE085A86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31372-A84A-4170-8A02-C4650D47A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08EB0-6322-4616-A1B9-4FA1787D3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6294-EC83-4790-97CF-C5F181AE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15406-9EDC-4877-9075-B28402B2F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ABAF6-160F-409D-BC6B-7322A0CF8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0"/>
            <a:ext cx="9537700" cy="1128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128713"/>
            <a:ext cx="9539288" cy="49720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Nokia PowerPoint 2008 Template, A4 </a:t>
            </a:r>
            <a:br>
              <a:rPr lang="en-US" smtClean="0"/>
            </a:br>
            <a:r>
              <a:rPr lang="en-US" smtClean="0"/>
              <a:t>Title font: Nokia Large bold 32 pt</a:t>
            </a:r>
            <a:br>
              <a:rPr lang="en-US" smtClean="0"/>
            </a:br>
            <a:r>
              <a:rPr lang="en-US" smtClean="0"/>
              <a:t>Copy font: Nokia Sans Wide 20 pt (regular, bold or italic)</a:t>
            </a:r>
          </a:p>
          <a:p>
            <a:pPr lvl="0"/>
            <a:r>
              <a:rPr lang="en-US" smtClean="0"/>
              <a:t>1st Level Bullet</a:t>
            </a:r>
          </a:p>
          <a:p>
            <a:pPr lvl="1"/>
            <a:r>
              <a:rPr lang="en-US" smtClean="0"/>
              <a:t>2nd Level Bullet (size: 18 pt)</a:t>
            </a:r>
          </a:p>
          <a:p>
            <a:pPr lvl="2"/>
            <a:r>
              <a:rPr lang="en-US" smtClean="0"/>
              <a:t>3rd Level Bullet (size: 16 pt)</a:t>
            </a:r>
          </a:p>
          <a:p>
            <a:pPr lvl="3"/>
            <a:r>
              <a:rPr lang="en-US" smtClean="0"/>
              <a:t>4th Level Bullet (size: 14 pt)</a:t>
            </a:r>
          </a:p>
          <a:p>
            <a:pPr lvl="0"/>
            <a:r>
              <a:rPr lang="en-US" smtClean="0"/>
              <a:t>Footer (font: Nokia Sans Wide, 8 pt):</a:t>
            </a:r>
            <a:br>
              <a:rPr lang="en-US" smtClean="0"/>
            </a:br>
            <a:r>
              <a:rPr lang="en-US" smtClean="0"/>
              <a:t>“©2008 Nokia   V1 Filename .ppt / yyyy-mm-dd / Initials” is set via “Insert” menu / “Slide number”– NOT via SLIDE MASTER</a:t>
            </a:r>
          </a:p>
          <a:p>
            <a:pPr lvl="0"/>
            <a:r>
              <a:rPr lang="en-US" smtClean="0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534150"/>
            <a:ext cx="4235450" cy="1920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defRPr sz="800" noProof="1"/>
            </a:lvl1pPr>
          </a:lstStyle>
          <a:p>
            <a:pPr>
              <a:defRPr/>
            </a:pPr>
            <a:r>
              <a:rPr lang="en-US"/>
              <a:t>© 2009  Nokia 	 Affordable mobile communications, TCO study 2008</a:t>
            </a:r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8156575" y="6111875"/>
            <a:ext cx="1749425" cy="746125"/>
            <a:chOff x="5138" y="3850"/>
            <a:chExt cx="1102" cy="470"/>
          </a:xfrm>
        </p:grpSpPr>
        <p:pic>
          <p:nvPicPr>
            <p:cNvPr id="1031" name="Picture 8" descr="Logotype_RGB_33mm300dpi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314" y="4025"/>
              <a:ext cx="749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577" name="Rectangle 9"/>
            <p:cNvSpPr>
              <a:spLocks noChangeArrowheads="1"/>
            </p:cNvSpPr>
            <p:nvPr userDrawn="1"/>
          </p:nvSpPr>
          <p:spPr bwMode="auto">
            <a:xfrm>
              <a:off x="5138" y="3850"/>
              <a:ext cx="1102" cy="470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9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518275"/>
            <a:ext cx="3730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fld id="{F3CEBC20-31E2-47C1-9934-DCCEC027E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9pPr>
    </p:titleStyle>
    <p:bodyStyle>
      <a:lvl1pPr marL="192088" indent="-19208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712913" indent="-18573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4pPr>
      <a:lvl5pPr marL="21939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5pPr>
      <a:lvl6pPr marL="26511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403225"/>
            <a:r>
              <a:rPr lang="en-US" smtClean="0"/>
              <a:t>© 2011  Nokia 	 Affordable mobile communications, TCO study 2011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2CA2FD-1A2B-497E-94C7-8D905E86F1B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8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smtClean="0"/>
              <a:t>TCO &lt; USD 5 enables the majority of the lower-income consumers to use mobile communications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20713" y="1184275"/>
            <a:ext cx="9063037" cy="4087813"/>
          </a:xfrm>
          <a:prstGeom prst="rect">
            <a:avLst/>
          </a:prstGeom>
          <a:noFill/>
          <a:ln w="19050" algn="ctr">
            <a:solidFill>
              <a:schemeClr val="bg2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50875" y="2398713"/>
            <a:ext cx="9037638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647700" y="3108325"/>
            <a:ext cx="9028113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642938" y="3803650"/>
            <a:ext cx="9059862" cy="14288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29" name="Rectangle 9"/>
          <p:cNvSpPr>
            <a:spLocks noChangeArrowheads="1"/>
          </p:cNvSpPr>
          <p:nvPr/>
        </p:nvSpPr>
        <p:spPr bwMode="auto">
          <a:xfrm>
            <a:off x="711200" y="5035550"/>
            <a:ext cx="111125" cy="22701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887413" y="4995863"/>
            <a:ext cx="106362" cy="2667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1" name="Rectangle 11"/>
          <p:cNvSpPr>
            <a:spLocks noChangeArrowheads="1"/>
          </p:cNvSpPr>
          <p:nvPr/>
        </p:nvSpPr>
        <p:spPr bwMode="auto">
          <a:xfrm>
            <a:off x="1063625" y="4929188"/>
            <a:ext cx="115888" cy="3333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2" name="Rectangle 12"/>
          <p:cNvSpPr>
            <a:spLocks noChangeArrowheads="1"/>
          </p:cNvSpPr>
          <p:nvPr/>
        </p:nvSpPr>
        <p:spPr bwMode="auto">
          <a:xfrm>
            <a:off x="1238250" y="4916488"/>
            <a:ext cx="112713" cy="3460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3" name="Rectangle 13"/>
          <p:cNvSpPr>
            <a:spLocks noChangeArrowheads="1"/>
          </p:cNvSpPr>
          <p:nvPr/>
        </p:nvSpPr>
        <p:spPr bwMode="auto">
          <a:xfrm>
            <a:off x="1414463" y="4902200"/>
            <a:ext cx="122237" cy="36036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1590675" y="4822825"/>
            <a:ext cx="106363" cy="439738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5" name="Rectangle 15"/>
          <p:cNvSpPr>
            <a:spLocks noChangeArrowheads="1"/>
          </p:cNvSpPr>
          <p:nvPr/>
        </p:nvSpPr>
        <p:spPr bwMode="auto">
          <a:xfrm>
            <a:off x="1766888" y="4770438"/>
            <a:ext cx="114300" cy="4921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6" name="Rectangle 16"/>
          <p:cNvSpPr>
            <a:spLocks noChangeArrowheads="1"/>
          </p:cNvSpPr>
          <p:nvPr/>
        </p:nvSpPr>
        <p:spPr bwMode="auto">
          <a:xfrm>
            <a:off x="1943100" y="4640263"/>
            <a:ext cx="100013" cy="6223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2119313" y="4624388"/>
            <a:ext cx="106362" cy="6381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2293938" y="4624388"/>
            <a:ext cx="104775" cy="6381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2470150" y="4579938"/>
            <a:ext cx="101600" cy="6826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2646363" y="4530725"/>
            <a:ext cx="96837" cy="731838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822575" y="4494213"/>
            <a:ext cx="100013" cy="7683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2998788" y="4487863"/>
            <a:ext cx="100012" cy="7747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3173413" y="4425950"/>
            <a:ext cx="112712" cy="83661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3349625" y="4359275"/>
            <a:ext cx="109538" cy="903288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3525838" y="4186238"/>
            <a:ext cx="106362" cy="1076325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3702050" y="4186238"/>
            <a:ext cx="109538" cy="1076325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3878263" y="4038600"/>
            <a:ext cx="101600" cy="122396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4052888" y="4000500"/>
            <a:ext cx="106362" cy="126206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229100" y="3973513"/>
            <a:ext cx="98425" cy="12890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4405313" y="3922713"/>
            <a:ext cx="115887" cy="13398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4581525" y="3910013"/>
            <a:ext cx="106363" cy="13525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757738" y="3910013"/>
            <a:ext cx="111125" cy="13525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933950" y="3781425"/>
            <a:ext cx="103188" cy="1481138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5108575" y="3665538"/>
            <a:ext cx="107950" cy="1597025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5284788" y="3665538"/>
            <a:ext cx="98425" cy="1597025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5461000" y="3625850"/>
            <a:ext cx="103188" cy="163671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5637213" y="3562350"/>
            <a:ext cx="93662" cy="170021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813425" y="3522663"/>
            <a:ext cx="98425" cy="1739900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5988050" y="3509963"/>
            <a:ext cx="103188" cy="17526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56" name="Rectangle 40"/>
          <p:cNvSpPr>
            <a:spLocks noChangeArrowheads="1"/>
          </p:cNvSpPr>
          <p:nvPr/>
        </p:nvSpPr>
        <p:spPr bwMode="auto">
          <a:xfrm>
            <a:off x="6164263" y="3471863"/>
            <a:ext cx="107950" cy="17907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6340475" y="3381375"/>
            <a:ext cx="111125" cy="1881188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58" name="Rectangle 42"/>
          <p:cNvSpPr>
            <a:spLocks noChangeArrowheads="1"/>
          </p:cNvSpPr>
          <p:nvPr/>
        </p:nvSpPr>
        <p:spPr bwMode="auto">
          <a:xfrm>
            <a:off x="6516688" y="3355975"/>
            <a:ext cx="103187" cy="1906588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6692900" y="3355975"/>
            <a:ext cx="106363" cy="1906588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6869113" y="3343275"/>
            <a:ext cx="111125" cy="1919288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7043738" y="3214688"/>
            <a:ext cx="117475" cy="2047875"/>
          </a:xfrm>
          <a:prstGeom prst="rect">
            <a:avLst/>
          </a:prstGeom>
          <a:solidFill>
            <a:srgbClr val="002060"/>
          </a:solidFill>
          <a:ln w="8001" algn="ctr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7219950" y="3187700"/>
            <a:ext cx="95250" cy="2074863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7396163" y="3162300"/>
            <a:ext cx="112712" cy="2100263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7572375" y="3008313"/>
            <a:ext cx="103188" cy="225425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7748588" y="2930525"/>
            <a:ext cx="107950" cy="2332038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7923213" y="2879725"/>
            <a:ext cx="100012" cy="2382838"/>
          </a:xfrm>
          <a:prstGeom prst="rect">
            <a:avLst/>
          </a:prstGeom>
          <a:solidFill>
            <a:srgbClr val="002060"/>
          </a:solidFill>
          <a:ln w="8001" algn="ctr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8099425" y="2827338"/>
            <a:ext cx="104775" cy="24352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8275638" y="2789238"/>
            <a:ext cx="95250" cy="2473325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8451850" y="2376488"/>
            <a:ext cx="100013" cy="2886075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8628063" y="2312988"/>
            <a:ext cx="103187" cy="294957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8802688" y="2119313"/>
            <a:ext cx="109537" cy="3143250"/>
          </a:xfrm>
          <a:prstGeom prst="rect">
            <a:avLst/>
          </a:prstGeom>
          <a:solidFill>
            <a:schemeClr val="bg1">
              <a:lumMod val="50000"/>
            </a:schemeClr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8978900" y="1887538"/>
            <a:ext cx="100013" cy="3375025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tint val="84706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8001" algn="ctr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9155113" y="1166813"/>
            <a:ext cx="127000" cy="4095750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9331325" y="1166813"/>
            <a:ext cx="106363" cy="4095750"/>
          </a:xfrm>
          <a:prstGeom prst="rect">
            <a:avLst/>
          </a:prstGeom>
          <a:gradFill rotWithShape="1">
            <a:gsLst>
              <a:gs pos="0">
                <a:srgbClr val="002286"/>
              </a:gs>
              <a:gs pos="100000">
                <a:srgbClr val="0033CC"/>
              </a:gs>
            </a:gsLst>
            <a:lin ang="5400000" scaled="1"/>
          </a:gra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31" name="Text Box 65"/>
          <p:cNvSpPr txBox="1">
            <a:spLocks noChangeArrowheads="1"/>
          </p:cNvSpPr>
          <p:nvPr/>
        </p:nvSpPr>
        <p:spPr bwMode="auto">
          <a:xfrm rot="-5400000">
            <a:off x="-461962" y="3111500"/>
            <a:ext cx="1385887" cy="27146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200"/>
              <a:t>US dollars</a:t>
            </a:r>
          </a:p>
        </p:txBody>
      </p:sp>
      <p:sp>
        <p:nvSpPr>
          <p:cNvPr id="3132" name="Text Box 66"/>
          <p:cNvSpPr txBox="1">
            <a:spLocks noChangeArrowheads="1"/>
          </p:cNvSpPr>
          <p:nvPr/>
        </p:nvSpPr>
        <p:spPr bwMode="auto">
          <a:xfrm>
            <a:off x="377825" y="5056188"/>
            <a:ext cx="266700" cy="301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400"/>
              <a:t>0</a:t>
            </a:r>
          </a:p>
        </p:txBody>
      </p:sp>
      <p:sp>
        <p:nvSpPr>
          <p:cNvPr id="3133" name="Text Box 67"/>
          <p:cNvSpPr txBox="1">
            <a:spLocks noChangeArrowheads="1"/>
          </p:cNvSpPr>
          <p:nvPr/>
        </p:nvSpPr>
        <p:spPr bwMode="auto">
          <a:xfrm>
            <a:off x="334963" y="4340225"/>
            <a:ext cx="266700" cy="3937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20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134" name="Text Box 68"/>
          <p:cNvSpPr txBox="1">
            <a:spLocks noChangeArrowheads="1"/>
          </p:cNvSpPr>
          <p:nvPr/>
        </p:nvSpPr>
        <p:spPr bwMode="auto">
          <a:xfrm>
            <a:off x="287338" y="3625850"/>
            <a:ext cx="568325" cy="301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400"/>
              <a:t>10</a:t>
            </a:r>
          </a:p>
        </p:txBody>
      </p:sp>
      <p:sp>
        <p:nvSpPr>
          <p:cNvPr id="3135" name="Text Box 69"/>
          <p:cNvSpPr txBox="1">
            <a:spLocks noChangeArrowheads="1"/>
          </p:cNvSpPr>
          <p:nvPr/>
        </p:nvSpPr>
        <p:spPr bwMode="auto">
          <a:xfrm>
            <a:off x="287338" y="2911475"/>
            <a:ext cx="568325" cy="301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400"/>
              <a:t>15</a:t>
            </a:r>
          </a:p>
        </p:txBody>
      </p:sp>
      <p:sp>
        <p:nvSpPr>
          <p:cNvPr id="3136" name="Text Box 70"/>
          <p:cNvSpPr txBox="1">
            <a:spLocks noChangeArrowheads="1"/>
          </p:cNvSpPr>
          <p:nvPr/>
        </p:nvSpPr>
        <p:spPr bwMode="auto">
          <a:xfrm>
            <a:off x="287338" y="2174875"/>
            <a:ext cx="568325" cy="301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400"/>
              <a:t>20</a:t>
            </a:r>
          </a:p>
        </p:txBody>
      </p:sp>
      <p:sp>
        <p:nvSpPr>
          <p:cNvPr id="3137" name="Text Box 71"/>
          <p:cNvSpPr txBox="1">
            <a:spLocks noChangeArrowheads="1"/>
          </p:cNvSpPr>
          <p:nvPr/>
        </p:nvSpPr>
        <p:spPr bwMode="auto">
          <a:xfrm>
            <a:off x="287338" y="1447800"/>
            <a:ext cx="568325" cy="301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400"/>
              <a:t>25</a:t>
            </a:r>
          </a:p>
        </p:txBody>
      </p:sp>
      <p:sp>
        <p:nvSpPr>
          <p:cNvPr id="3138" name="Text Box 72"/>
          <p:cNvSpPr txBox="1">
            <a:spLocks noChangeArrowheads="1"/>
          </p:cNvSpPr>
          <p:nvPr/>
        </p:nvSpPr>
        <p:spPr bwMode="auto">
          <a:xfrm>
            <a:off x="622300" y="3263900"/>
            <a:ext cx="3460750" cy="3048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>
              <a:spcBef>
                <a:spcPct val="50000"/>
              </a:spcBef>
              <a:buClr>
                <a:srgbClr val="B2B2B2"/>
              </a:buClr>
            </a:pPr>
            <a:r>
              <a:rPr lang="en-US" sz="1400" b="1">
                <a:solidFill>
                  <a:schemeClr val="hlink"/>
                </a:solidFill>
              </a:rPr>
              <a:t>Average 11.47 US dollars</a:t>
            </a:r>
          </a:p>
        </p:txBody>
      </p:sp>
      <p:sp>
        <p:nvSpPr>
          <p:cNvPr id="3139" name="Line 74"/>
          <p:cNvSpPr>
            <a:spLocks noChangeShapeType="1"/>
          </p:cNvSpPr>
          <p:nvPr/>
        </p:nvSpPr>
        <p:spPr bwMode="auto">
          <a:xfrm>
            <a:off x="623888" y="4545013"/>
            <a:ext cx="9077325" cy="158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3140" name="Text Box 90"/>
          <p:cNvSpPr txBox="1">
            <a:spLocks noChangeArrowheads="1"/>
          </p:cNvSpPr>
          <p:nvPr/>
        </p:nvSpPr>
        <p:spPr bwMode="auto">
          <a:xfrm rot="-5400000">
            <a:off x="4472782" y="1424781"/>
            <a:ext cx="1474788" cy="904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Bangladesh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Sri Lanka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China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Pakistan 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India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Uzbekistan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Kenya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Egypt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Vietnam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Sudan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Iran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Ethiopia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Cambodia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Thailand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Ghana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Uganda</a:t>
            </a:r>
          </a:p>
          <a:p>
            <a:pPr algn="r" defTabSz="762000">
              <a:lnSpc>
                <a:spcPct val="70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Tanzania</a:t>
            </a:r>
          </a:p>
          <a:p>
            <a:pPr algn="r" defTabSz="762000">
              <a:lnSpc>
                <a:spcPct val="70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Haiti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Indonesia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Algeria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Philippines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Tunisia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Bolivia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Guatemala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Mozambique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Nigeria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Senegal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Syria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Honduras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Côte d'Ivoire 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Kazakhstan 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Ecuador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Dominical  Rep.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Guinea</a:t>
            </a:r>
          </a:p>
          <a:p>
            <a:pPr algn="r" defTabSz="762000">
              <a:lnSpc>
                <a:spcPct val="70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South Africa</a:t>
            </a:r>
          </a:p>
          <a:p>
            <a:pPr algn="r" defTabSz="762000">
              <a:lnSpc>
                <a:spcPct val="70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Madagascar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Zimbabwe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Burkina Faso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DRC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Colombia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Zambia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Malawi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Chile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Cameroon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Morocco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Turkey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Chad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Argentina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Peru</a:t>
            </a:r>
          </a:p>
          <a:p>
            <a:pPr algn="r" defTabSz="762000">
              <a:lnSpc>
                <a:spcPct val="75000"/>
              </a:lnSpc>
              <a:spcBef>
                <a:spcPts val="400"/>
              </a:spcBef>
              <a:spcAft>
                <a:spcPct val="0"/>
              </a:spcAft>
            </a:pPr>
            <a:r>
              <a:rPr lang="en-US" sz="1100"/>
              <a:t>Brazil</a:t>
            </a:r>
          </a:p>
        </p:txBody>
      </p:sp>
      <p:sp>
        <p:nvSpPr>
          <p:cNvPr id="3141" name="Line 110"/>
          <p:cNvSpPr>
            <a:spLocks noChangeShapeType="1"/>
          </p:cNvSpPr>
          <p:nvPr/>
        </p:nvSpPr>
        <p:spPr bwMode="auto">
          <a:xfrm>
            <a:off x="639763" y="3613150"/>
            <a:ext cx="9077325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3142" name="Line 112"/>
          <p:cNvSpPr>
            <a:spLocks noChangeShapeType="1"/>
          </p:cNvSpPr>
          <p:nvPr/>
        </p:nvSpPr>
        <p:spPr bwMode="auto">
          <a:xfrm>
            <a:off x="638175" y="1649413"/>
            <a:ext cx="9037638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3" name="Rectangle 111"/>
          <p:cNvSpPr>
            <a:spLocks noChangeArrowheads="1"/>
          </p:cNvSpPr>
          <p:nvPr/>
        </p:nvSpPr>
        <p:spPr bwMode="auto">
          <a:xfrm>
            <a:off x="777875" y="1047750"/>
            <a:ext cx="3976688" cy="155733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en-US" b="1"/>
              <a:t>Eleven countries </a:t>
            </a:r>
            <a:r>
              <a:rPr lang="en-US"/>
              <a:t>reach the monthly TCO target of 5USD or less.</a:t>
            </a:r>
          </a:p>
          <a:p>
            <a:pPr defTabSz="762000"/>
            <a:r>
              <a:rPr lang="en-US"/>
              <a:t>From regions APAC is most affordable with average TCO with less than 5USD monthly.</a:t>
            </a:r>
          </a:p>
        </p:txBody>
      </p:sp>
      <p:sp>
        <p:nvSpPr>
          <p:cNvPr id="3144" name="Rectangle 59"/>
          <p:cNvSpPr>
            <a:spLocks noChangeArrowheads="1"/>
          </p:cNvSpPr>
          <p:nvPr/>
        </p:nvSpPr>
        <p:spPr bwMode="auto">
          <a:xfrm>
            <a:off x="4348163" y="6613525"/>
            <a:ext cx="139700" cy="138113"/>
          </a:xfrm>
          <a:prstGeom prst="rect">
            <a:avLst/>
          </a:prstGeom>
          <a:solidFill>
            <a:srgbClr val="44A51C"/>
          </a:solidFill>
          <a:ln w="8001" algn="ctr">
            <a:solidFill>
              <a:srgbClr val="44A51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5" name="Rectangle 59"/>
          <p:cNvSpPr>
            <a:spLocks noChangeArrowheads="1"/>
          </p:cNvSpPr>
          <p:nvPr/>
        </p:nvSpPr>
        <p:spPr bwMode="auto">
          <a:xfrm>
            <a:off x="5019675" y="6613525"/>
            <a:ext cx="139700" cy="138113"/>
          </a:xfrm>
          <a:prstGeom prst="rect">
            <a:avLst/>
          </a:prstGeom>
          <a:solidFill>
            <a:srgbClr val="0033CC"/>
          </a:solidFill>
          <a:ln w="8001" algn="ctr">
            <a:solidFill>
              <a:srgbClr val="0033CC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Rectangle 59"/>
          <p:cNvSpPr>
            <a:spLocks noChangeArrowheads="1"/>
          </p:cNvSpPr>
          <p:nvPr/>
        </p:nvSpPr>
        <p:spPr bwMode="auto">
          <a:xfrm>
            <a:off x="5756275" y="6613525"/>
            <a:ext cx="139700" cy="138113"/>
          </a:xfrm>
          <a:prstGeom prst="rect">
            <a:avLst/>
          </a:prstGeom>
          <a:solidFill>
            <a:schemeClr val="bg2"/>
          </a:solidFill>
          <a:ln w="8001" algn="ctr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47" name="Rectangle 59"/>
          <p:cNvSpPr>
            <a:spLocks noChangeArrowheads="1"/>
          </p:cNvSpPr>
          <p:nvPr/>
        </p:nvSpPr>
        <p:spPr bwMode="auto">
          <a:xfrm>
            <a:off x="6634163" y="6613525"/>
            <a:ext cx="139700" cy="138113"/>
          </a:xfrm>
          <a:prstGeom prst="rect">
            <a:avLst/>
          </a:prstGeom>
          <a:solidFill>
            <a:srgbClr val="040477"/>
          </a:solidFill>
          <a:ln w="8001" algn="ctr">
            <a:solidFill>
              <a:srgbClr val="04047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48" name="TextBox 243"/>
          <p:cNvSpPr txBox="1">
            <a:spLocks noChangeArrowheads="1"/>
          </p:cNvSpPr>
          <p:nvPr/>
        </p:nvSpPr>
        <p:spPr bwMode="auto">
          <a:xfrm>
            <a:off x="4241800" y="6330950"/>
            <a:ext cx="3098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200" b="1"/>
              <a:t>Wallet share (</a:t>
            </a:r>
            <a:r>
              <a:rPr lang="fi-FI" sz="1200"/>
              <a:t>TCO / GDP per capita)</a:t>
            </a:r>
            <a:endParaRPr lang="en-US" sz="1200" b="1"/>
          </a:p>
        </p:txBody>
      </p:sp>
      <p:sp>
        <p:nvSpPr>
          <p:cNvPr id="3149" name="TextBox 244"/>
          <p:cNvSpPr txBox="1">
            <a:spLocks noChangeArrowheads="1"/>
          </p:cNvSpPr>
          <p:nvPr/>
        </p:nvSpPr>
        <p:spPr bwMode="auto">
          <a:xfrm>
            <a:off x="4432300" y="6551613"/>
            <a:ext cx="11874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 &lt; 5%</a:t>
            </a:r>
          </a:p>
        </p:txBody>
      </p:sp>
      <p:sp>
        <p:nvSpPr>
          <p:cNvPr id="3150" name="TextBox 246"/>
          <p:cNvSpPr txBox="1">
            <a:spLocks noChangeArrowheads="1"/>
          </p:cNvSpPr>
          <p:nvPr/>
        </p:nvSpPr>
        <p:spPr bwMode="auto">
          <a:xfrm>
            <a:off x="5118100" y="6551613"/>
            <a:ext cx="11874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5-10%</a:t>
            </a:r>
          </a:p>
        </p:txBody>
      </p:sp>
      <p:sp>
        <p:nvSpPr>
          <p:cNvPr id="3151" name="TextBox 247"/>
          <p:cNvSpPr txBox="1">
            <a:spLocks noChangeArrowheads="1"/>
          </p:cNvSpPr>
          <p:nvPr/>
        </p:nvSpPr>
        <p:spPr bwMode="auto">
          <a:xfrm>
            <a:off x="5897563" y="6551613"/>
            <a:ext cx="11874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/>
              <a:t>&gt;10-20%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040477"/>
      </a:accent1>
      <a:accent2>
        <a:srgbClr val="AFD4F0"/>
      </a:accent2>
      <a:accent3>
        <a:srgbClr val="FFFFFF"/>
      </a:accent3>
      <a:accent4>
        <a:srgbClr val="000000"/>
      </a:accent4>
      <a:accent5>
        <a:srgbClr val="AAAABD"/>
      </a:accent5>
      <a:accent6>
        <a:srgbClr val="9EC0D9"/>
      </a:accent6>
      <a:hlink>
        <a:srgbClr val="44A51C"/>
      </a:hlink>
      <a:folHlink>
        <a:srgbClr val="F9F206"/>
      </a:folHlink>
    </a:clrScheme>
    <a:fontScheme name="BLANK">
      <a:majorFont>
        <a:latin typeface="Nokia Large"/>
        <a:ea typeface=""/>
        <a:cs typeface=""/>
      </a:majorFont>
      <a:minorFont>
        <a:latin typeface="Nokia Sans Wi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23177</TotalTime>
  <Pages>15</Pages>
  <Words>132</Words>
  <Application>Microsoft Office PowerPoint</Application>
  <PresentationFormat>A4 Paper (210x297 mm)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Nokia Sans Wide</vt:lpstr>
      <vt:lpstr>Arial</vt:lpstr>
      <vt:lpstr>Nokia Large</vt:lpstr>
      <vt:lpstr>BLANK</vt:lpstr>
      <vt:lpstr>TCO &lt; USD 5 enables the majority of the lower-income consumers to use mobile communications</vt:lpstr>
    </vt:vector>
  </TitlesOfParts>
  <Company>Nokia Oyj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connectivity that everyone can affort</dc:title>
  <dc:subject>Total cost of ownership 2008 study</dc:subject>
  <dc:creator>Sanna Eskelinen</dc:creator>
  <cp:lastModifiedBy>acer</cp:lastModifiedBy>
  <cp:revision>353</cp:revision>
  <cp:lastPrinted>1998-09-04T08:04:32Z</cp:lastPrinted>
  <dcterms:created xsi:type="dcterms:W3CDTF">2008-06-09T06:25:52Z</dcterms:created>
  <dcterms:modified xsi:type="dcterms:W3CDTF">2011-06-07T12:11:15Z</dcterms:modified>
</cp:coreProperties>
</file>