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5" r:id="rId5"/>
    <p:sldId id="263" r:id="rId6"/>
    <p:sldId id="258" r:id="rId7"/>
    <p:sldId id="260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novo\Documents\Partha%20Mukhopadhyay%20March%202013\Partha%20Desktop%20Docs\SL%20Electricity%20gen%20cost%20and%20subsidy%20201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When 5% = 50% (</a:t>
            </a:r>
            <a:r>
              <a:rPr lang="en-US" dirty="0" smtClean="0"/>
              <a:t>2011 data)</a:t>
            </a:r>
            <a:endParaRPr lang="en-US" dirty="0"/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0.11414222185957328"/>
          <c:y val="0.1153846153846154"/>
          <c:w val="0.84477404702650616"/>
          <c:h val="0.71788991520290735"/>
        </c:manualLayout>
      </c:layout>
      <c:scatterChart>
        <c:scatterStyle val="smoothMarker"/>
        <c:varyColors val="0"/>
        <c:ser>
          <c:idx val="0"/>
          <c:order val="0"/>
          <c:dPt>
            <c:idx val="5"/>
            <c:marker>
              <c:symbol val="circle"/>
              <c:size val="10"/>
              <c:spPr>
                <a:solidFill>
                  <a:srgbClr val="FF0000"/>
                </a:solidFill>
              </c:spPr>
            </c:marker>
            <c:bubble3D val="0"/>
          </c:dPt>
          <c:dPt>
            <c:idx val="17"/>
            <c:marker>
              <c:symbol val="circle"/>
              <c:size val="10"/>
              <c:spPr>
                <a:solidFill>
                  <a:srgbClr val="FF0000"/>
                </a:solidFill>
              </c:spPr>
            </c:marker>
            <c:bubble3D val="0"/>
          </c:dPt>
          <c:dLbls>
            <c:dLbl>
              <c:idx val="5"/>
              <c:layout/>
              <c:dLblPos val="l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7"/>
              <c:layout/>
              <c:dLblPos val="l"/>
              <c:showLegendKey val="0"/>
              <c:showVal val="1"/>
              <c:showCatName val="1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xVal>
            <c:numRef>
              <c:f>'Generation Cost waterfall'!$K$4:$K$25</c:f>
              <c:numCache>
                <c:formatCode>0%</c:formatCode>
                <c:ptCount val="22"/>
                <c:pt idx="0">
                  <c:v>0</c:v>
                </c:pt>
                <c:pt idx="1">
                  <c:v>0.12749928970244881</c:v>
                </c:pt>
                <c:pt idx="2">
                  <c:v>0.30949420445676196</c:v>
                </c:pt>
                <c:pt idx="3">
                  <c:v>0.3670844360094862</c:v>
                </c:pt>
                <c:pt idx="4">
                  <c:v>0.44977523799601904</c:v>
                </c:pt>
                <c:pt idx="5">
                  <c:v>0.49283405063326047</c:v>
                </c:pt>
                <c:pt idx="6">
                  <c:v>0.52935803074435872</c:v>
                </c:pt>
                <c:pt idx="7">
                  <c:v>0.59109236966954859</c:v>
                </c:pt>
                <c:pt idx="8">
                  <c:v>0.65414540487150552</c:v>
                </c:pt>
                <c:pt idx="9">
                  <c:v>0.69526709421715638</c:v>
                </c:pt>
                <c:pt idx="10">
                  <c:v>0.709063453786554</c:v>
                </c:pt>
                <c:pt idx="11">
                  <c:v>0.72186335310443073</c:v>
                </c:pt>
                <c:pt idx="12">
                  <c:v>0.73179021883438233</c:v>
                </c:pt>
                <c:pt idx="13">
                  <c:v>0.76842750435612761</c:v>
                </c:pt>
                <c:pt idx="14">
                  <c:v>0.79603058447626562</c:v>
                </c:pt>
                <c:pt idx="15">
                  <c:v>0.80341805922850273</c:v>
                </c:pt>
                <c:pt idx="16">
                  <c:v>0.89900257969424502</c:v>
                </c:pt>
                <c:pt idx="17">
                  <c:v>0.94765347061031646</c:v>
                </c:pt>
                <c:pt idx="18">
                  <c:v>0.95397043736363829</c:v>
                </c:pt>
                <c:pt idx="19">
                  <c:v>0.97348026028686274</c:v>
                </c:pt>
                <c:pt idx="20">
                  <c:v>0.99341108125015076</c:v>
                </c:pt>
                <c:pt idx="21">
                  <c:v>1.0000000000000004</c:v>
                </c:pt>
              </c:numCache>
            </c:numRef>
          </c:xVal>
          <c:yVal>
            <c:numRef>
              <c:f>'Generation Cost waterfall'!$L$4:$L$25</c:f>
              <c:numCache>
                <c:formatCode>0%</c:formatCode>
                <c:ptCount val="22"/>
                <c:pt idx="0">
                  <c:v>0</c:v>
                </c:pt>
                <c:pt idx="1">
                  <c:v>2.0829119043350788E-2</c:v>
                </c:pt>
                <c:pt idx="2">
                  <c:v>5.7202163535382475E-2</c:v>
                </c:pt>
                <c:pt idx="3">
                  <c:v>7.3051270766432766E-2</c:v>
                </c:pt>
                <c:pt idx="4">
                  <c:v>0.12540157361647497</c:v>
                </c:pt>
                <c:pt idx="5">
                  <c:v>0.16511075942250222</c:v>
                </c:pt>
                <c:pt idx="6">
                  <c:v>0.20251688208030666</c:v>
                </c:pt>
                <c:pt idx="7">
                  <c:v>0.26696635629791493</c:v>
                </c:pt>
                <c:pt idx="8">
                  <c:v>0.3358177120124955</c:v>
                </c:pt>
                <c:pt idx="9">
                  <c:v>0.38175772617074433</c:v>
                </c:pt>
                <c:pt idx="10">
                  <c:v>0.39876626355123762</c:v>
                </c:pt>
                <c:pt idx="11">
                  <c:v>0.41474464847560732</c:v>
                </c:pt>
                <c:pt idx="12">
                  <c:v>0.42728460154201209</c:v>
                </c:pt>
                <c:pt idx="13">
                  <c:v>0.476699349898068</c:v>
                </c:pt>
                <c:pt idx="14">
                  <c:v>0.51752045670058588</c:v>
                </c:pt>
                <c:pt idx="15">
                  <c:v>0.52897140682941846</c:v>
                </c:pt>
                <c:pt idx="16">
                  <c:v>0.71497575179409267</c:v>
                </c:pt>
                <c:pt idx="17">
                  <c:v>0.83261377830507433</c:v>
                </c:pt>
                <c:pt idx="18">
                  <c:v>0.84999715962354894</c:v>
                </c:pt>
                <c:pt idx="19">
                  <c:v>0.90426539125679084</c:v>
                </c:pt>
                <c:pt idx="20">
                  <c:v>0.97048640788860108</c:v>
                </c:pt>
                <c:pt idx="21">
                  <c:v>1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8143872"/>
        <c:axId val="68854912"/>
      </c:scatterChart>
      <c:valAx>
        <c:axId val="78143872"/>
        <c:scaling>
          <c:orientation val="minMax"/>
          <c:max val="1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Share of Energy Purchased by CEB</a:t>
                </a:r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crossAx val="68854912"/>
        <c:crosses val="autoZero"/>
        <c:crossBetween val="midCat"/>
        <c:majorUnit val="5.000000000000001E-2"/>
      </c:valAx>
      <c:valAx>
        <c:axId val="68854912"/>
        <c:scaling>
          <c:orientation val="minMax"/>
          <c:max val="1"/>
        </c:scaling>
        <c:delete val="0"/>
        <c:axPos val="l"/>
        <c:majorGridlines>
          <c:spPr>
            <a:ln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Share of Cost incurred by CEB</a:t>
                </a:r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crossAx val="78143872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400" b="1">
          <a:latin typeface="+mn-lt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B16A8-9473-4EA9-9053-550ADE1FA7F1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4AF5B-38EE-488D-ADA0-CE998CC79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163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B16A8-9473-4EA9-9053-550ADE1FA7F1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4AF5B-38EE-488D-ADA0-CE998CC79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461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B16A8-9473-4EA9-9053-550ADE1FA7F1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4AF5B-38EE-488D-ADA0-CE998CC79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515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B16A8-9473-4EA9-9053-550ADE1FA7F1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4AF5B-38EE-488D-ADA0-CE998CC79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041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B16A8-9473-4EA9-9053-550ADE1FA7F1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4AF5B-38EE-488D-ADA0-CE998CC79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515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B16A8-9473-4EA9-9053-550ADE1FA7F1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4AF5B-38EE-488D-ADA0-CE998CC79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015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B16A8-9473-4EA9-9053-550ADE1FA7F1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4AF5B-38EE-488D-ADA0-CE998CC79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923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B16A8-9473-4EA9-9053-550ADE1FA7F1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4AF5B-38EE-488D-ADA0-CE998CC79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003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B16A8-9473-4EA9-9053-550ADE1FA7F1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4AF5B-38EE-488D-ADA0-CE998CC79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31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B16A8-9473-4EA9-9053-550ADE1FA7F1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4AF5B-38EE-488D-ADA0-CE998CC79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786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B16A8-9473-4EA9-9053-550ADE1FA7F1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4AF5B-38EE-488D-ADA0-CE998CC79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445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B16A8-9473-4EA9-9053-550ADE1FA7F1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4AF5B-38EE-488D-ADA0-CE998CC79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24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LIRNEasia recommendations on </a:t>
            </a:r>
            <a:r>
              <a:rPr lang="en-US" b="1" dirty="0" smtClean="0"/>
              <a:t>proposed electricity tariffs 2013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Rohan</a:t>
            </a:r>
            <a:r>
              <a:rPr lang="en-US" dirty="0" smtClean="0"/>
              <a:t> </a:t>
            </a:r>
            <a:r>
              <a:rPr lang="en-US" dirty="0" err="1" smtClean="0"/>
              <a:t>Samarajiva</a:t>
            </a:r>
            <a:endParaRPr lang="en-US" dirty="0"/>
          </a:p>
        </p:txBody>
      </p:sp>
      <p:pic>
        <p:nvPicPr>
          <p:cNvPr id="4" name="Picture 21" descr="LIRNEasia2007_lowr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9562" y="4862512"/>
            <a:ext cx="3246438" cy="85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6236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/>
              <a:t>O</a:t>
            </a:r>
            <a:r>
              <a:rPr lang="en-US" dirty="0" smtClean="0"/>
              <a:t>ur recommendations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9231993"/>
              </p:ext>
            </p:extLst>
          </p:nvPr>
        </p:nvGraphicFramePr>
        <p:xfrm>
          <a:off x="0" y="762000"/>
          <a:ext cx="9144000" cy="60612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7724"/>
                <a:gridCol w="2617076"/>
                <a:gridCol w="2438400"/>
                <a:gridCol w="2590800"/>
              </a:tblGrid>
              <a:tr h="48491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Short Term – 1-2 months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Mid</a:t>
                      </a:r>
                      <a:r>
                        <a:rPr lang="en-US" baseline="0" dirty="0" smtClean="0"/>
                        <a:t> term –  within 1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Long</a:t>
                      </a:r>
                      <a:r>
                        <a:rPr lang="en-US" baseline="0" dirty="0" smtClean="0"/>
                        <a:t> term – 2 + years</a:t>
                      </a:r>
                      <a:endParaRPr lang="en-US" dirty="0"/>
                    </a:p>
                  </a:txBody>
                  <a:tcPr/>
                </a:tc>
              </a:tr>
              <a:tr h="309372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Reduction in cost of</a:t>
                      </a:r>
                      <a:r>
                        <a:rPr lang="en-US" b="1" baseline="0" dirty="0" smtClean="0"/>
                        <a:t> electricity supply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600" dirty="0" smtClean="0"/>
                        <a:t>Create awareness to reduce consumption during peak hours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Rebates for consumers from cost reductions due to DSM &amp;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Norochcholai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II, while maintaining the principle of bringing tariffs closer to costs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600" dirty="0" smtClean="0"/>
                        <a:t>Introduce smart and pre-paid meters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New bill format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600" dirty="0" smtClean="0"/>
                        <a:t>Implement time of day metering 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1600" dirty="0" smtClean="0"/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600" dirty="0" smtClean="0"/>
                        <a:t>Reconsider rule allowing only 20% from</a:t>
                      </a:r>
                      <a:r>
                        <a:rPr lang="en-US" sz="1600" baseline="0" dirty="0" smtClean="0"/>
                        <a:t> one source</a:t>
                      </a:r>
                      <a:endParaRPr lang="en-US" sz="1600" dirty="0" smtClean="0"/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1600" dirty="0" smtClean="0"/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600" dirty="0" smtClean="0"/>
                        <a:t>Increase</a:t>
                      </a:r>
                      <a:r>
                        <a:rPr lang="en-US" sz="1600" baseline="0" dirty="0" smtClean="0"/>
                        <a:t> night time consumption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1600" baseline="0" dirty="0" smtClean="0"/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600" baseline="0" dirty="0" smtClean="0"/>
                        <a:t>Expedite cable connecting system to S Indian grid</a:t>
                      </a:r>
                      <a:endParaRPr lang="en-US" sz="1600" dirty="0"/>
                    </a:p>
                  </a:txBody>
                  <a:tcPr/>
                </a:tc>
              </a:tr>
              <a:tr h="82435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Alternative tariff structure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Accept proposed tariff design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Reduce tariff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bands and categories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Implement</a:t>
                      </a:r>
                      <a:r>
                        <a:rPr lang="en-US" sz="1600" baseline="0" dirty="0" smtClean="0"/>
                        <a:t> c</a:t>
                      </a:r>
                      <a:r>
                        <a:rPr lang="en-US" sz="1600" dirty="0" smtClean="0"/>
                        <a:t>ost based</a:t>
                      </a:r>
                      <a:r>
                        <a:rPr lang="en-US" sz="1600" baseline="0" dirty="0" smtClean="0"/>
                        <a:t> (time of day pricing) </a:t>
                      </a:r>
                      <a:endParaRPr lang="en-US" sz="1600" dirty="0"/>
                    </a:p>
                  </a:txBody>
                  <a:tcPr/>
                </a:tc>
              </a:tr>
              <a:tr h="141309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Subsidy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Provide LKR 150 for </a:t>
                      </a:r>
                      <a:r>
                        <a:rPr lang="en-US" sz="1600" dirty="0" err="1" smtClean="0"/>
                        <a:t>Samurdhi</a:t>
                      </a:r>
                      <a:r>
                        <a:rPr lang="en-US" sz="1600" baseline="0" dirty="0" smtClean="0"/>
                        <a:t> beneficiaries to meet the increase in expenditure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Subsidize religious institutions through Ministry of Buddha </a:t>
                      </a:r>
                      <a:r>
                        <a:rPr lang="en-US" sz="1600" dirty="0" err="1" smtClean="0"/>
                        <a:t>Sasana</a:t>
                      </a:r>
                      <a:r>
                        <a:rPr lang="en-US" sz="1600" dirty="0" smtClean="0"/>
                        <a:t> &amp; Religious Affairs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Oval 2"/>
          <p:cNvSpPr/>
          <p:nvPr/>
        </p:nvSpPr>
        <p:spPr>
          <a:xfrm>
            <a:off x="1371600" y="4414381"/>
            <a:ext cx="5105400" cy="8382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924300" y="1371600"/>
            <a:ext cx="2552700" cy="17526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371600" y="5252581"/>
            <a:ext cx="2552700" cy="1453019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207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400" dirty="0"/>
              <a:t>Government policy </a:t>
            </a:r>
            <a:r>
              <a:rPr lang="en-US" sz="3400" dirty="0" smtClean="0">
                <a:sym typeface="Wingdings" pitchFamily="2" charset="2"/>
              </a:rPr>
              <a:t>requires cost-reflective tariffs</a:t>
            </a:r>
            <a:endParaRPr lang="en-US" sz="3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/>
          <p:nvPr/>
        </p:nvPicPr>
        <p:blipFill rotWithShape="1">
          <a:blip r:embed="rId2"/>
          <a:srcRect t="11111" b="5638"/>
          <a:stretch/>
        </p:blipFill>
        <p:spPr bwMode="auto">
          <a:xfrm>
            <a:off x="0" y="1143000"/>
            <a:ext cx="9144000" cy="52578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864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support the new tariff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the beginning of a multi-year process to establish cost-reflective tariffs</a:t>
            </a:r>
          </a:p>
          <a:p>
            <a:r>
              <a:rPr lang="en-US" dirty="0" smtClean="0"/>
              <a:t>Because it creates strong incentives for managing demand which is of critical importance until </a:t>
            </a:r>
            <a:r>
              <a:rPr lang="en-US" dirty="0" err="1" smtClean="0"/>
              <a:t>Norochchalai</a:t>
            </a:r>
            <a:r>
              <a:rPr lang="en-US" dirty="0" smtClean="0"/>
              <a:t> II is operational</a:t>
            </a:r>
          </a:p>
          <a:p>
            <a:endParaRPr lang="en-US" dirty="0"/>
          </a:p>
          <a:p>
            <a:r>
              <a:rPr lang="en-US" dirty="0" smtClean="0"/>
              <a:t>But we are not focusing on the specific numbers proposed by CEB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39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3400" dirty="0" smtClean="0"/>
              <a:t>Last </a:t>
            </a:r>
            <a:r>
              <a:rPr lang="en-US" sz="3400" dirty="0"/>
              <a:t>5% of </a:t>
            </a:r>
            <a:r>
              <a:rPr lang="en-US" sz="3400" dirty="0" smtClean="0"/>
              <a:t>supply needed to meet </a:t>
            </a:r>
            <a:r>
              <a:rPr lang="en-US" sz="3400" dirty="0" smtClean="0"/>
              <a:t>peak </a:t>
            </a:r>
            <a:r>
              <a:rPr lang="en-US" sz="3400" dirty="0" smtClean="0"/>
              <a:t>demand is as expensive as first 50% of supply</a:t>
            </a:r>
            <a:endParaRPr lang="en-US" sz="3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171190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551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3400" dirty="0" smtClean="0"/>
              <a:t>Tariff increase will cause s</a:t>
            </a:r>
            <a:r>
              <a:rPr lang="en-US" sz="3400" dirty="0" smtClean="0"/>
              <a:t>ignificant </a:t>
            </a:r>
            <a:r>
              <a:rPr lang="en-US" sz="3400" dirty="0" smtClean="0"/>
              <a:t>short-term pain for consumers </a:t>
            </a:r>
            <a:r>
              <a:rPr lang="en-US" sz="3400" dirty="0" smtClean="0"/>
              <a:t>as</a:t>
            </a:r>
            <a:r>
              <a:rPr lang="en-US" sz="3400" dirty="0" smtClean="0"/>
              <a:t> </a:t>
            </a:r>
            <a:r>
              <a:rPr lang="en-US" sz="3400" dirty="0" smtClean="0"/>
              <a:t>past policy </a:t>
            </a:r>
            <a:r>
              <a:rPr lang="en-US" sz="3400" dirty="0" smtClean="0"/>
              <a:t>mistakes are remedied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r>
              <a:rPr lang="en-US" dirty="0" smtClean="0"/>
              <a:t>But fairness requires that pleasure is shared as well as pain</a:t>
            </a:r>
          </a:p>
          <a:p>
            <a:pPr lvl="1"/>
            <a:r>
              <a:rPr lang="en-US" dirty="0" smtClean="0"/>
              <a:t>Assess actual consumption patterns and costs</a:t>
            </a:r>
          </a:p>
          <a:p>
            <a:pPr lvl="2"/>
            <a:r>
              <a:rPr lang="en-US" dirty="0"/>
              <a:t>I</a:t>
            </a:r>
            <a:r>
              <a:rPr lang="en-US" smtClean="0"/>
              <a:t>f </a:t>
            </a:r>
            <a:r>
              <a:rPr lang="en-US" dirty="0" smtClean="0"/>
              <a:t>peak demand is lowered, give rebates to consumers</a:t>
            </a:r>
          </a:p>
          <a:p>
            <a:pPr lvl="1"/>
            <a:r>
              <a:rPr lang="en-US" dirty="0" smtClean="0"/>
              <a:t>Costs will radically decline when </a:t>
            </a:r>
            <a:r>
              <a:rPr lang="en-US" dirty="0" err="1" smtClean="0"/>
              <a:t>Norochchalai</a:t>
            </a:r>
            <a:r>
              <a:rPr lang="en-US" dirty="0" smtClean="0"/>
              <a:t> II becomes operational</a:t>
            </a:r>
          </a:p>
          <a:p>
            <a:pPr lvl="2"/>
            <a:r>
              <a:rPr lang="en-US" dirty="0" smtClean="0"/>
              <a:t>Use some savings to repay loans but give customers a rebate, while maintaining movement toward cost-reflective tariff design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80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3400" dirty="0" smtClean="0"/>
              <a:t>Immediate remedy: </a:t>
            </a:r>
            <a:r>
              <a:rPr lang="en-US" sz="3400" dirty="0" err="1" smtClean="0"/>
              <a:t>Rs</a:t>
            </a:r>
            <a:r>
              <a:rPr lang="en-US" sz="3400" dirty="0"/>
              <a:t>. 150 </a:t>
            </a:r>
            <a:r>
              <a:rPr lang="en-US" sz="3400" dirty="0" smtClean="0"/>
              <a:t>subsidy </a:t>
            </a:r>
            <a:r>
              <a:rPr lang="en-US" sz="3400" dirty="0"/>
              <a:t>to </a:t>
            </a:r>
            <a:r>
              <a:rPr lang="en-US" sz="3400" dirty="0" err="1"/>
              <a:t>Samurdhi</a:t>
            </a:r>
            <a:r>
              <a:rPr lang="en-US" sz="3400" dirty="0"/>
              <a:t> </a:t>
            </a:r>
            <a:r>
              <a:rPr lang="en-US" sz="3400" dirty="0" smtClean="0"/>
              <a:t>recipients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593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Why </a:t>
            </a:r>
            <a:r>
              <a:rPr lang="en-US" dirty="0" err="1" smtClean="0"/>
              <a:t>Samurdhi</a:t>
            </a:r>
            <a:r>
              <a:rPr lang="en-US" dirty="0" smtClean="0"/>
              <a:t>?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eans-tested recipient group</a:t>
            </a:r>
            <a:endParaRPr lang="en-US" dirty="0"/>
          </a:p>
          <a:p>
            <a:pPr lvl="1"/>
            <a:r>
              <a:rPr lang="en-US" dirty="0" smtClean="0"/>
              <a:t>Easy cash transfer possible</a:t>
            </a:r>
          </a:p>
          <a:p>
            <a:r>
              <a:rPr lang="en-US" dirty="0" smtClean="0"/>
              <a:t>Consuming under 50 units = “energy poor” </a:t>
            </a:r>
          </a:p>
          <a:p>
            <a:pPr lvl="1"/>
            <a:r>
              <a:rPr lang="en-US" dirty="0" smtClean="0"/>
              <a:t>Cost today for 50 units = 308.4</a:t>
            </a:r>
          </a:p>
          <a:p>
            <a:pPr lvl="1"/>
            <a:r>
              <a:rPr lang="en-US" dirty="0" smtClean="0"/>
              <a:t>Cost under proposed tariff = 465</a:t>
            </a:r>
          </a:p>
          <a:p>
            <a:pPr lvl="1"/>
            <a:r>
              <a:rPr lang="en-US" dirty="0" smtClean="0"/>
              <a:t>Difference ~ </a:t>
            </a:r>
            <a:r>
              <a:rPr lang="en-US" dirty="0" err="1" smtClean="0"/>
              <a:t>Rs</a:t>
            </a:r>
            <a:r>
              <a:rPr lang="en-US" dirty="0" smtClean="0"/>
              <a:t>. 150 = subsidy per family per month</a:t>
            </a:r>
          </a:p>
          <a:p>
            <a:r>
              <a:rPr lang="en-US" dirty="0" smtClean="0"/>
              <a:t>~LKR </a:t>
            </a:r>
            <a:r>
              <a:rPr lang="en-US" dirty="0" smtClean="0"/>
              <a:t>2.7 billion in total subsidy for </a:t>
            </a:r>
            <a:r>
              <a:rPr lang="en-US" dirty="0" smtClean="0"/>
              <a:t>~1.5 </a:t>
            </a:r>
            <a:r>
              <a:rPr lang="en-US" dirty="0" smtClean="0"/>
              <a:t>million households on </a:t>
            </a:r>
            <a:r>
              <a:rPr lang="en-US" dirty="0" err="1" smtClean="0"/>
              <a:t>Samurdhi</a:t>
            </a:r>
            <a:r>
              <a:rPr lang="en-US" dirty="0" smtClean="0"/>
              <a:t> 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5893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/>
              <a:t>O</a:t>
            </a:r>
            <a:r>
              <a:rPr lang="en-US" dirty="0" smtClean="0"/>
              <a:t>ur recommendations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3751886"/>
              </p:ext>
            </p:extLst>
          </p:nvPr>
        </p:nvGraphicFramePr>
        <p:xfrm>
          <a:off x="0" y="762000"/>
          <a:ext cx="9144000" cy="60612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7724"/>
                <a:gridCol w="2617076"/>
                <a:gridCol w="2438400"/>
                <a:gridCol w="2590800"/>
              </a:tblGrid>
              <a:tr h="48491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Short Term – 1-2 months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Mid</a:t>
                      </a:r>
                      <a:r>
                        <a:rPr lang="en-US" baseline="0" dirty="0" smtClean="0"/>
                        <a:t> term –  within 1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Long</a:t>
                      </a:r>
                      <a:r>
                        <a:rPr lang="en-US" baseline="0" dirty="0" smtClean="0"/>
                        <a:t> term – 2 + years</a:t>
                      </a:r>
                      <a:endParaRPr lang="en-US" dirty="0"/>
                    </a:p>
                  </a:txBody>
                  <a:tcPr/>
                </a:tc>
              </a:tr>
              <a:tr h="309372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Reduction in cost of</a:t>
                      </a:r>
                      <a:r>
                        <a:rPr lang="en-US" b="1" baseline="0" dirty="0" smtClean="0"/>
                        <a:t> electricity supply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600" dirty="0" smtClean="0"/>
                        <a:t>Create awareness to reduce consumption during peak hours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Rebates for consumers from cost reductions due to DSM &amp; </a:t>
                      </a:r>
                      <a:r>
                        <a:rPr lang="en-US" sz="16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Norochcholai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II, while maintaining the principle of bringing tariffs closer to costs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600" dirty="0" smtClean="0"/>
                        <a:t>Introduce smart and pre-paid meters</a:t>
                      </a:r>
                      <a:endParaRPr lang="en-US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New </a:t>
                      </a:r>
                      <a:r>
                        <a:rPr lang="en-US" sz="1600" b="0" i="0" u="none" strike="noStrike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bill format</a:t>
                      </a:r>
                      <a:endParaRPr lang="en-US" sz="16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600" dirty="0" smtClean="0"/>
                        <a:t>Implement time of day metering 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1600" dirty="0" smtClean="0"/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600" dirty="0" smtClean="0"/>
                        <a:t>Reconsider rule allowing only 20% from</a:t>
                      </a:r>
                      <a:r>
                        <a:rPr lang="en-US" sz="1600" baseline="0" dirty="0" smtClean="0"/>
                        <a:t> one source</a:t>
                      </a:r>
                      <a:endParaRPr lang="en-US" sz="1600" dirty="0" smtClean="0"/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1600" dirty="0" smtClean="0"/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600" dirty="0" smtClean="0"/>
                        <a:t>Increase</a:t>
                      </a:r>
                      <a:r>
                        <a:rPr lang="en-US" sz="1600" baseline="0" dirty="0" smtClean="0"/>
                        <a:t> night time consumption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1600" baseline="0" dirty="0" smtClean="0"/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600" baseline="0" dirty="0" smtClean="0"/>
                        <a:t>Expedite cable connecting system to S Indian grid</a:t>
                      </a:r>
                      <a:endParaRPr lang="en-US" sz="1600" dirty="0"/>
                    </a:p>
                  </a:txBody>
                  <a:tcPr/>
                </a:tc>
              </a:tr>
              <a:tr h="82435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Alternative tariff structure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Accept proposed tariff design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Reduce tariff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bands and categories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Implement</a:t>
                      </a:r>
                      <a:r>
                        <a:rPr lang="en-US" sz="1600" baseline="0" dirty="0" smtClean="0"/>
                        <a:t> c</a:t>
                      </a:r>
                      <a:r>
                        <a:rPr lang="en-US" sz="1600" dirty="0" smtClean="0"/>
                        <a:t>ost based</a:t>
                      </a:r>
                      <a:r>
                        <a:rPr lang="en-US" sz="1600" baseline="0" dirty="0" smtClean="0"/>
                        <a:t> (time of day pricing) </a:t>
                      </a:r>
                      <a:endParaRPr lang="en-US" sz="1600" dirty="0"/>
                    </a:p>
                  </a:txBody>
                  <a:tcPr/>
                </a:tc>
              </a:tr>
              <a:tr h="141309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Subsidy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Provide LKR 150 for </a:t>
                      </a:r>
                      <a:r>
                        <a:rPr lang="en-US" sz="1600" dirty="0" err="1" smtClean="0"/>
                        <a:t>Samurdhi</a:t>
                      </a:r>
                      <a:r>
                        <a:rPr lang="en-US" sz="1600" baseline="0" dirty="0" smtClean="0"/>
                        <a:t> beneficiaries to meet the increase in expenditure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Subsidize religious institutions through Ministry of Buddha </a:t>
                      </a:r>
                      <a:r>
                        <a:rPr lang="en-US" sz="1600" dirty="0" err="1" smtClean="0"/>
                        <a:t>Sasana</a:t>
                      </a:r>
                      <a:r>
                        <a:rPr lang="en-US" sz="1600" dirty="0" smtClean="0"/>
                        <a:t> &amp; Religious Affairs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74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1189</TotalTime>
  <Words>517</Words>
  <Application>Microsoft Office PowerPoint</Application>
  <PresentationFormat>On-screen Show (4:3)</PresentationFormat>
  <Paragraphs>79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LIRNEasia recommendations on proposed electricity tariffs 2013</vt:lpstr>
      <vt:lpstr>Our recommendations</vt:lpstr>
      <vt:lpstr>Government policy requires cost-reflective tariffs</vt:lpstr>
      <vt:lpstr>We support the new tariff design</vt:lpstr>
      <vt:lpstr>Last 5% of supply needed to meet peak demand is as expensive as first 50% of supply</vt:lpstr>
      <vt:lpstr>Tariff increase will cause significant short-term pain for consumers as past policy mistakes are remedied</vt:lpstr>
      <vt:lpstr>Immediate remedy: Rs. 150 subsidy to Samurdhi recipients</vt:lpstr>
      <vt:lpstr>Our recommendations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HG</dc:creator>
  <cp:lastModifiedBy>Rohan</cp:lastModifiedBy>
  <cp:revision>35</cp:revision>
  <dcterms:created xsi:type="dcterms:W3CDTF">2013-03-29T11:23:33Z</dcterms:created>
  <dcterms:modified xsi:type="dcterms:W3CDTF">2013-04-02T10:12:52Z</dcterms:modified>
</cp:coreProperties>
</file>