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1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050" autoAdjust="0"/>
  </p:normalViewPr>
  <p:slideViewPr>
    <p:cSldViewPr>
      <p:cViewPr varScale="1">
        <p:scale>
          <a:sx n="64" d="100"/>
          <a:sy n="64" d="100"/>
        </p:scale>
        <p:origin x="-14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title>
      <c:tx>
        <c:rich>
          <a:bodyPr/>
          <a:lstStyle/>
          <a:p>
            <a:pPr>
              <a:defRPr sz="1200"/>
            </a:pPr>
            <a:r>
              <a:rPr lang="en-US" sz="1200" dirty="0" smtClean="0"/>
              <a:t>Percentage of professional and white collar working mothers of three year olds using different child care arrangements in the UK</a:t>
            </a:r>
            <a:endParaRPr lang="en-US" sz="1200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Managerial/ Professional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Self/ Partner</c:v>
                </c:pt>
                <c:pt idx="1">
                  <c:v>Grandparents</c:v>
                </c:pt>
                <c:pt idx="2">
                  <c:v>Other relatives/ Friends/ Neighbours</c:v>
                </c:pt>
                <c:pt idx="3">
                  <c:v>Childminder/ Nanny/ Au pair</c:v>
                </c:pt>
                <c:pt idx="4">
                  <c:v>Nursery/ Creche/ Other institutions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18</c:v>
                </c:pt>
                <c:pt idx="1">
                  <c:v>26</c:v>
                </c:pt>
                <c:pt idx="2">
                  <c:v>5</c:v>
                </c:pt>
                <c:pt idx="3">
                  <c:v>5</c:v>
                </c:pt>
                <c:pt idx="4">
                  <c:v>35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Secretarial/ Administrative/ Technical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Self/ Partner</c:v>
                </c:pt>
                <c:pt idx="1">
                  <c:v>Grandparents</c:v>
                </c:pt>
                <c:pt idx="2">
                  <c:v>Other relatives/ Friends/ Neighbours</c:v>
                </c:pt>
                <c:pt idx="3">
                  <c:v>Childminder/ Nanny/ Au pair</c:v>
                </c:pt>
                <c:pt idx="4">
                  <c:v>Nursery/ Creche/ Other institutions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21</c:v>
                </c:pt>
                <c:pt idx="1">
                  <c:v>33</c:v>
                </c:pt>
                <c:pt idx="2">
                  <c:v>8</c:v>
                </c:pt>
                <c:pt idx="3">
                  <c:v>8</c:v>
                </c:pt>
                <c:pt idx="4">
                  <c:v>22</c:v>
                </c:pt>
              </c:numCache>
            </c:numRef>
          </c:val>
        </c:ser>
        <c:gapWidth val="75"/>
        <c:overlap val="-25"/>
        <c:axId val="32577024"/>
        <c:axId val="32578560"/>
      </c:barChart>
      <c:catAx>
        <c:axId val="3257702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32578560"/>
        <c:crosses val="autoZero"/>
        <c:auto val="1"/>
        <c:lblAlgn val="ctr"/>
        <c:lblOffset val="100"/>
      </c:catAx>
      <c:valAx>
        <c:axId val="3257856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32577024"/>
        <c:crosses val="autoZero"/>
        <c:crossBetween val="between"/>
      </c:valAx>
    </c:plotArea>
    <c:legend>
      <c:legendPos val="b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4"/>
  <c:chart>
    <c:plotArea>
      <c:layout/>
      <c:pieChart>
        <c:varyColors val="1"/>
        <c:ser>
          <c:idx val="0"/>
          <c:order val="0"/>
          <c:cat>
            <c:strRef>
              <c:f>Sheet1!$A$9:$A$10</c:f>
              <c:strCache>
                <c:ptCount val="2"/>
                <c:pt idx="0">
                  <c:v>Food easten away from home</c:v>
                </c:pt>
                <c:pt idx="1">
                  <c:v>Food eaten at home</c:v>
                </c:pt>
              </c:strCache>
            </c:strRef>
          </c:cat>
          <c:val>
            <c:numRef>
              <c:f>Sheet1!$B$9:$B$10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plotArea>
      <c:layout/>
      <c:pieChart>
        <c:varyColors val="1"/>
        <c:ser>
          <c:idx val="0"/>
          <c:order val="0"/>
          <c:cat>
            <c:strRef>
              <c:f>Sheet1!$A$12:$A$13</c:f>
              <c:strCache>
                <c:ptCount val="2"/>
                <c:pt idx="0">
                  <c:v>Food easten away from home</c:v>
                </c:pt>
                <c:pt idx="1">
                  <c:v>Food eaten at home</c:v>
                </c:pt>
              </c:strCache>
            </c:strRef>
          </c:cat>
          <c:val>
            <c:numRef>
              <c:f>Sheet1!$B$12:$B$13</c:f>
              <c:numCache>
                <c:formatCode>General</c:formatCode>
                <c:ptCount val="2"/>
                <c:pt idx="0">
                  <c:v>47</c:v>
                </c:pt>
                <c:pt idx="1">
                  <c:v>53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title>
      <c:tx>
        <c:rich>
          <a:bodyPr/>
          <a:lstStyle/>
          <a:p>
            <a:pPr>
              <a:defRPr sz="1400"/>
            </a:pPr>
            <a:r>
              <a:rPr lang="en-US" sz="1400" dirty="0" smtClean="0"/>
              <a:t>Increases in leisure time (hours per week): USA 1965- 2003)</a:t>
            </a:r>
            <a:endParaRPr lang="en-US" sz="1400" dirty="0"/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Sheet1!$B$15</c:f>
              <c:strCache>
                <c:ptCount val="1"/>
                <c:pt idx="0">
                  <c:v>Men</c:v>
                </c:pt>
              </c:strCache>
            </c:strRef>
          </c:tx>
          <c:dLbls>
            <c:dLblPos val="outEnd"/>
            <c:showVal val="1"/>
          </c:dLbls>
          <c:cat>
            <c:strRef>
              <c:f>Sheet1!$A$16:$A$19</c:f>
              <c:strCache>
                <c:ptCount val="4"/>
                <c:pt idx="0">
                  <c:v>High school dropout</c:v>
                </c:pt>
                <c:pt idx="1">
                  <c:v>High school graduate</c:v>
                </c:pt>
                <c:pt idx="2">
                  <c:v>Some collage</c:v>
                </c:pt>
                <c:pt idx="3">
                  <c:v>Bachelors and postgraduate</c:v>
                </c:pt>
              </c:strCache>
            </c:strRef>
          </c:cat>
          <c:val>
            <c:numRef>
              <c:f>Sheet1!$B$16:$B$19</c:f>
              <c:numCache>
                <c:formatCode>General</c:formatCode>
                <c:ptCount val="4"/>
                <c:pt idx="0">
                  <c:v>12</c:v>
                </c:pt>
                <c:pt idx="1">
                  <c:v>7</c:v>
                </c:pt>
                <c:pt idx="2">
                  <c:v>6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Sheet1!$C$15</c:f>
              <c:strCache>
                <c:ptCount val="1"/>
                <c:pt idx="0">
                  <c:v>Women</c:v>
                </c:pt>
              </c:strCache>
            </c:strRef>
          </c:tx>
          <c:dLbls>
            <c:dLblPos val="outEnd"/>
            <c:showVal val="1"/>
          </c:dLbls>
          <c:cat>
            <c:strRef>
              <c:f>Sheet1!$A$16:$A$19</c:f>
              <c:strCache>
                <c:ptCount val="4"/>
                <c:pt idx="0">
                  <c:v>High school dropout</c:v>
                </c:pt>
                <c:pt idx="1">
                  <c:v>High school graduate</c:v>
                </c:pt>
                <c:pt idx="2">
                  <c:v>Some collage</c:v>
                </c:pt>
                <c:pt idx="3">
                  <c:v>Bachelors and postgraduate</c:v>
                </c:pt>
              </c:strCache>
            </c:strRef>
          </c:cat>
          <c:val>
            <c:numRef>
              <c:f>Sheet1!$C$16:$C$19</c:f>
              <c:numCache>
                <c:formatCode>General</c:formatCode>
                <c:ptCount val="4"/>
                <c:pt idx="0">
                  <c:v>8</c:v>
                </c:pt>
                <c:pt idx="1">
                  <c:v>6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</c:ser>
        <c:dLbls>
          <c:showVal val="1"/>
        </c:dLbls>
        <c:gapWidth val="75"/>
        <c:overlap val="-25"/>
        <c:axId val="32682368"/>
        <c:axId val="32683904"/>
      </c:barChart>
      <c:catAx>
        <c:axId val="32682368"/>
        <c:scaling>
          <c:orientation val="minMax"/>
        </c:scaling>
        <c:axPos val="l"/>
        <c:majorTickMark val="none"/>
        <c:tickLblPos val="nextTo"/>
        <c:crossAx val="32683904"/>
        <c:crosses val="autoZero"/>
        <c:auto val="1"/>
        <c:lblAlgn val="ctr"/>
        <c:lblOffset val="100"/>
      </c:catAx>
      <c:valAx>
        <c:axId val="32683904"/>
        <c:scaling>
          <c:orientation val="minMax"/>
        </c:scaling>
        <c:axPos val="b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32682368"/>
        <c:crosses val="autoZero"/>
        <c:crossBetween val="between"/>
      </c:valAx>
    </c:plotArea>
    <c:legend>
      <c:legendPos val="b"/>
      <c:layout/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plotArea>
      <c:layout/>
      <c:pieChart>
        <c:varyColors val="1"/>
        <c:ser>
          <c:idx val="0"/>
          <c:order val="0"/>
          <c:cat>
            <c:strRef>
              <c:f>Sheet1!$A$26:$A$27</c:f>
              <c:strCache>
                <c:ptCount val="2"/>
                <c:pt idx="0">
                  <c:v>Women</c:v>
                </c:pt>
                <c:pt idx="1">
                  <c:v>Men</c:v>
                </c:pt>
              </c:strCache>
            </c:strRef>
          </c:cat>
          <c:val>
            <c:numRef>
              <c:f>Sheet1!$B$26:$B$27</c:f>
              <c:numCache>
                <c:formatCode>General</c:formatCode>
                <c:ptCount val="2"/>
                <c:pt idx="0">
                  <c:v>28</c:v>
                </c:pt>
                <c:pt idx="1">
                  <c:v>72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plotArea>
      <c:layout/>
      <c:pieChart>
        <c:varyColors val="1"/>
        <c:ser>
          <c:idx val="0"/>
          <c:order val="0"/>
          <c:cat>
            <c:strRef>
              <c:f>Sheet1!$A$30:$A$31</c:f>
              <c:strCache>
                <c:ptCount val="2"/>
                <c:pt idx="0">
                  <c:v>Women</c:v>
                </c:pt>
                <c:pt idx="1">
                  <c:v>Men</c:v>
                </c:pt>
              </c:strCache>
            </c:strRef>
          </c:cat>
          <c:val>
            <c:numRef>
              <c:f>Sheet1!$B$30:$B$31</c:f>
              <c:numCache>
                <c:formatCode>General</c:formatCode>
                <c:ptCount val="2"/>
                <c:pt idx="0">
                  <c:v>63</c:v>
                </c:pt>
                <c:pt idx="1">
                  <c:v>37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400"/>
            </a:pPr>
            <a:r>
              <a:rPr lang="en-US" sz="1400" dirty="0" smtClean="0"/>
              <a:t>Female representation in top ten multi national companies</a:t>
            </a:r>
            <a:r>
              <a:rPr lang="en-US" sz="1400" baseline="0" dirty="0" smtClean="0"/>
              <a:t> in Asia 2009</a:t>
            </a:r>
            <a:endParaRPr lang="en-US" sz="1400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Sheet1!$A$39</c:f>
              <c:strCache>
                <c:ptCount val="1"/>
                <c:pt idx="0">
                  <c:v>% females in company workforce</c:v>
                </c:pt>
              </c:strCache>
            </c:strRef>
          </c:tx>
          <c:dLbls>
            <c:dLblPos val="outEnd"/>
            <c:showVal val="1"/>
          </c:dLbls>
          <c:cat>
            <c:strRef>
              <c:f>Sheet1!$B$38:$E$38</c:f>
              <c:strCache>
                <c:ptCount val="4"/>
                <c:pt idx="0">
                  <c:v>China</c:v>
                </c:pt>
                <c:pt idx="1">
                  <c:v>India</c:v>
                </c:pt>
                <c:pt idx="2">
                  <c:v>Japan </c:v>
                </c:pt>
                <c:pt idx="3">
                  <c:v>Singapore</c:v>
                </c:pt>
              </c:strCache>
            </c:strRef>
          </c:cat>
          <c:val>
            <c:numRef>
              <c:f>Sheet1!$B$39:$E$39</c:f>
              <c:numCache>
                <c:formatCode>General</c:formatCode>
                <c:ptCount val="4"/>
                <c:pt idx="0">
                  <c:v>44</c:v>
                </c:pt>
                <c:pt idx="1">
                  <c:v>27</c:v>
                </c:pt>
                <c:pt idx="2">
                  <c:v>41</c:v>
                </c:pt>
                <c:pt idx="3">
                  <c:v>40</c:v>
                </c:pt>
              </c:numCache>
            </c:numRef>
          </c:val>
        </c:ser>
        <c:ser>
          <c:idx val="1"/>
          <c:order val="1"/>
          <c:tx>
            <c:strRef>
              <c:f>Sheet1!$A$40</c:f>
              <c:strCache>
                <c:ptCount val="1"/>
                <c:pt idx="0">
                  <c:v>Senior managers: % females</c:v>
                </c:pt>
              </c:strCache>
            </c:strRef>
          </c:tx>
          <c:dLbls>
            <c:dLblPos val="outEnd"/>
            <c:showVal val="1"/>
          </c:dLbls>
          <c:cat>
            <c:strRef>
              <c:f>Sheet1!$B$38:$E$38</c:f>
              <c:strCache>
                <c:ptCount val="4"/>
                <c:pt idx="0">
                  <c:v>China</c:v>
                </c:pt>
                <c:pt idx="1">
                  <c:v>India</c:v>
                </c:pt>
                <c:pt idx="2">
                  <c:v>Japan </c:v>
                </c:pt>
                <c:pt idx="3">
                  <c:v>Singapore</c:v>
                </c:pt>
              </c:strCache>
            </c:strRef>
          </c:cat>
          <c:val>
            <c:numRef>
              <c:f>Sheet1!$B$40:$E$40</c:f>
              <c:numCache>
                <c:formatCode>General</c:formatCode>
                <c:ptCount val="4"/>
                <c:pt idx="0">
                  <c:v>12.5</c:v>
                </c:pt>
                <c:pt idx="1">
                  <c:v>7</c:v>
                </c:pt>
                <c:pt idx="2">
                  <c:v>9</c:v>
                </c:pt>
                <c:pt idx="3">
                  <c:v>17</c:v>
                </c:pt>
              </c:numCache>
            </c:numRef>
          </c:val>
        </c:ser>
        <c:ser>
          <c:idx val="2"/>
          <c:order val="2"/>
          <c:tx>
            <c:strRef>
              <c:f>Sheet1!$A$41</c:f>
              <c:strCache>
                <c:ptCount val="1"/>
                <c:pt idx="0">
                  <c:v>Mid level positions: % females</c:v>
                </c:pt>
              </c:strCache>
            </c:strRef>
          </c:tx>
          <c:dLbls>
            <c:dLblPos val="outEnd"/>
            <c:showVal val="1"/>
          </c:dLbls>
          <c:cat>
            <c:strRef>
              <c:f>Sheet1!$B$38:$E$38</c:f>
              <c:strCache>
                <c:ptCount val="4"/>
                <c:pt idx="0">
                  <c:v>China</c:v>
                </c:pt>
                <c:pt idx="1">
                  <c:v>India</c:v>
                </c:pt>
                <c:pt idx="2">
                  <c:v>Japan </c:v>
                </c:pt>
                <c:pt idx="3">
                  <c:v>Singapore</c:v>
                </c:pt>
              </c:strCache>
            </c:strRef>
          </c:cat>
          <c:val>
            <c:numRef>
              <c:f>Sheet1!$B$41:$E$41</c:f>
              <c:numCache>
                <c:formatCode>General</c:formatCode>
                <c:ptCount val="4"/>
                <c:pt idx="0">
                  <c:v>29</c:v>
                </c:pt>
                <c:pt idx="1">
                  <c:v>16</c:v>
                </c:pt>
                <c:pt idx="2">
                  <c:v>21</c:v>
                </c:pt>
                <c:pt idx="3">
                  <c:v>34</c:v>
                </c:pt>
              </c:numCache>
            </c:numRef>
          </c:val>
        </c:ser>
        <c:dLbls>
          <c:showVal val="1"/>
        </c:dLbls>
        <c:gapWidth val="75"/>
        <c:overlap val="-25"/>
        <c:axId val="32896896"/>
        <c:axId val="32898432"/>
      </c:barChart>
      <c:catAx>
        <c:axId val="32896896"/>
        <c:scaling>
          <c:orientation val="minMax"/>
        </c:scaling>
        <c:axPos val="b"/>
        <c:majorTickMark val="none"/>
        <c:tickLblPos val="nextTo"/>
        <c:crossAx val="32898432"/>
        <c:crosses val="autoZero"/>
        <c:auto val="1"/>
        <c:lblAlgn val="ctr"/>
        <c:lblOffset val="100"/>
      </c:catAx>
      <c:valAx>
        <c:axId val="3289843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32896896"/>
        <c:crosses val="autoZero"/>
        <c:crossBetween val="between"/>
      </c:valAx>
    </c:plotArea>
    <c:legend>
      <c:legendPos val="b"/>
      <c:layout/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plotArea>
      <c:layout/>
      <c:barChart>
        <c:barDir val="col"/>
        <c:grouping val="clustered"/>
        <c:ser>
          <c:idx val="0"/>
          <c:order val="0"/>
          <c:dLbls>
            <c:dLblPos val="outEnd"/>
            <c:showVal val="1"/>
          </c:dLbls>
          <c:cat>
            <c:strRef>
              <c:f>Sheet1!$A$51:$A$54</c:f>
              <c:strCache>
                <c:ptCount val="4"/>
                <c:pt idx="0">
                  <c:v>High school graduate, 1965</c:v>
                </c:pt>
                <c:pt idx="1">
                  <c:v>Bachelor's Degree, 1965</c:v>
                </c:pt>
                <c:pt idx="2">
                  <c:v>High school graduate, 2003</c:v>
                </c:pt>
                <c:pt idx="3">
                  <c:v>Bachelor's Degree, 2003</c:v>
                </c:pt>
              </c:strCache>
            </c:strRef>
          </c:cat>
          <c:val>
            <c:numRef>
              <c:f>Sheet1!$B$51:$B$54</c:f>
              <c:numCache>
                <c:formatCode>General</c:formatCode>
                <c:ptCount val="4"/>
                <c:pt idx="0">
                  <c:v>6</c:v>
                </c:pt>
                <c:pt idx="1">
                  <c:v>29</c:v>
                </c:pt>
                <c:pt idx="2">
                  <c:v>5</c:v>
                </c:pt>
                <c:pt idx="3">
                  <c:v>9</c:v>
                </c:pt>
              </c:numCache>
            </c:numRef>
          </c:val>
        </c:ser>
        <c:dLbls>
          <c:showVal val="1"/>
        </c:dLbls>
        <c:axId val="33340032"/>
        <c:axId val="33423744"/>
      </c:barChart>
      <c:catAx>
        <c:axId val="33340032"/>
        <c:scaling>
          <c:orientation val="minMax"/>
        </c:scaling>
        <c:axPos val="b"/>
        <c:tickLblPos val="nextTo"/>
        <c:crossAx val="33423744"/>
        <c:crosses val="autoZero"/>
        <c:auto val="1"/>
        <c:lblAlgn val="ctr"/>
        <c:lblOffset val="100"/>
      </c:catAx>
      <c:valAx>
        <c:axId val="33423744"/>
        <c:scaling>
          <c:orientation val="minMax"/>
        </c:scaling>
        <c:axPos val="l"/>
        <c:majorGridlines/>
        <c:numFmt formatCode="General" sourceLinked="1"/>
        <c:tickLblPos val="nextTo"/>
        <c:crossAx val="33340032"/>
        <c:crosses val="autoZero"/>
        <c:crossBetween val="between"/>
      </c:valAx>
    </c:plotArea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15538485-8AB2-4A47-9AF6-AA611223DE86}" type="datetimeFigureOut">
              <a:rPr lang="en-US"/>
              <a:pPr>
                <a:defRPr/>
              </a:pPr>
              <a:t>1/30/2014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834CE17C-C424-4D16-B1D7-972478650F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1FEF19F0-B510-471A-A0DB-3A132CDC859D}" type="datetimeFigureOut">
              <a:rPr lang="en-US"/>
              <a:pPr>
                <a:defRPr/>
              </a:pPr>
              <a:t>1/30/2014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7904059C-71DB-4D1B-8BDB-98CAA415D2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AB2D78E-07B4-4AB6-95DB-3041C7D03B0D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F977CB7-8A68-487D-8A82-6D71315FEF4E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046D3-A77A-4F82-9047-5AA8BC3E342E}" type="datetime1">
              <a:rPr lang="en-SG"/>
              <a:pPr>
                <a:defRPr/>
              </a:pPr>
              <a:t>30/1/2014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CB261-00B7-47FC-ABC3-1B87AB7BB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4387C-9F8F-4A6A-87FE-E5ADAC0A0FDD}" type="datetime1">
              <a:rPr lang="en-SG"/>
              <a:pPr>
                <a:defRPr/>
              </a:pPr>
              <a:t>30/1/2014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A9096-F53B-42C9-A800-8EFF93E00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DFDC6-264F-4694-94F4-03E0A713CD22}" type="datetime1">
              <a:rPr lang="en-SG"/>
              <a:pPr>
                <a:defRPr/>
              </a:pPr>
              <a:t>30/1/2014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502E4-DFC7-4A35-99B0-55DF517B6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LIRNEasia\2012-13\IDRC\LIRNEasia-small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172200"/>
            <a:ext cx="16002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EC3C102-E76C-4FDA-A4F0-3BFC90F9C825}" type="datetime1">
              <a:rPr lang="en-SG"/>
              <a:pPr>
                <a:defRPr/>
              </a:pPr>
              <a:t>30/1/2014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3C859F-F4F2-4998-AE78-60B4B9EFE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86CDD-21BF-4466-945B-D7F6D1D33818}" type="datetime1">
              <a:rPr lang="en-SG"/>
              <a:pPr>
                <a:defRPr/>
              </a:pPr>
              <a:t>30/1/2014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B7EBA-1E4B-4022-AD0C-545F601C42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74AEF-E0C6-4F4A-8B22-DB19B8939AB1}" type="datetime1">
              <a:rPr lang="en-SG"/>
              <a:pPr>
                <a:defRPr/>
              </a:pPr>
              <a:t>30/1/2014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7283F-FD6A-4834-8A81-EC1AB5924B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29A35-B975-4B84-9F2A-4AB20E137091}" type="datetime1">
              <a:rPr lang="en-SG"/>
              <a:pPr>
                <a:defRPr/>
              </a:pPr>
              <a:t>30/1/2014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39E06-8E34-43C9-820A-E4E4B0AE7E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4DCFB-ACD0-4634-BEAC-D4BA4686C0B0}" type="datetime1">
              <a:rPr lang="en-SG"/>
              <a:pPr>
                <a:defRPr/>
              </a:pPr>
              <a:t>30/1/2014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16C80-BB4A-4E09-B5E6-A2B58F9DC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42B1C-FAA2-4527-AA66-D34DCB656F12}" type="datetime1">
              <a:rPr lang="en-SG"/>
              <a:pPr>
                <a:defRPr/>
              </a:pPr>
              <a:t>30/1/2014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A4898-D52D-43C5-94D9-D562946AED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5320C-7CC1-4B31-92E2-A2FF2A4FDB76}" type="datetime1">
              <a:rPr lang="en-SG"/>
              <a:pPr>
                <a:defRPr/>
              </a:pPr>
              <a:t>30/1/2014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1B42A-B218-444A-9899-D91F40251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9B7AB-E2F8-4D27-8C2E-5D506806E7FC}" type="datetime1">
              <a:rPr lang="en-SG"/>
              <a:pPr>
                <a:defRPr/>
              </a:pPr>
              <a:t>30/1/2014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8D87B-25D5-478D-BB86-9EB784CD2E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8AE4773-EB1E-45E1-8BD7-FF06A2AB5C48}" type="datetime1">
              <a:rPr lang="en-SG"/>
              <a:pPr>
                <a:defRPr/>
              </a:pPr>
              <a:t>30/1/2014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D6CA9D5-F680-4459-BA75-72F61662CD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4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0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z="5400" b="1" dirty="0" smtClean="0"/>
              <a:t>THE X</a:t>
            </a:r>
            <a:r>
              <a:rPr lang="en-US" altLang="en-US" sz="5400" dirty="0" smtClean="0">
                <a:solidFill>
                  <a:schemeClr val="accent2">
                    <a:lumMod val="75000"/>
                  </a:schemeClr>
                </a:solidFill>
                <a:latin typeface="Akbar" pitchFamily="2" charset="0"/>
              </a:rPr>
              <a:t>X</a:t>
            </a:r>
            <a:r>
              <a:rPr lang="en-US" altLang="en-US" sz="5400" b="1" i="1" dirty="0" smtClean="0">
                <a:solidFill>
                  <a:schemeClr val="accent2">
                    <a:lumMod val="75000"/>
                  </a:schemeClr>
                </a:solidFill>
                <a:latin typeface="Akbar" pitchFamily="2" charset="0"/>
              </a:rPr>
              <a:t> </a:t>
            </a:r>
            <a:r>
              <a:rPr lang="en-US" altLang="en-US" sz="5400" b="1" dirty="0" smtClean="0"/>
              <a:t>FACTOR</a:t>
            </a:r>
            <a:r>
              <a:rPr lang="en-US" altLang="en-US" b="1" dirty="0" smtClean="0"/>
              <a:t/>
            </a:r>
            <a:br>
              <a:rPr lang="en-US" altLang="en-US" b="1" dirty="0" smtClean="0"/>
            </a:br>
            <a:r>
              <a:rPr lang="en-US" altLang="en-US" sz="2400" dirty="0" smtClean="0">
                <a:solidFill>
                  <a:schemeClr val="accent2">
                    <a:lumMod val="75000"/>
                  </a:schemeClr>
                </a:solidFill>
                <a:latin typeface="A.C.M.E. Explosive" pitchFamily="34" charset="0"/>
              </a:rPr>
              <a:t>HOW WORKING WOMEN ARE CREATING A NEW SOCIETY</a:t>
            </a:r>
            <a:br>
              <a:rPr lang="en-US" altLang="en-US" sz="2400" dirty="0" smtClean="0">
                <a:solidFill>
                  <a:schemeClr val="accent2">
                    <a:lumMod val="75000"/>
                  </a:schemeClr>
                </a:solidFill>
                <a:latin typeface="A.C.M.E. Explosive" pitchFamily="34" charset="0"/>
              </a:rPr>
            </a:br>
            <a:r>
              <a:rPr lang="en-US" altLang="en-US" sz="1200" dirty="0" smtClean="0">
                <a:solidFill>
                  <a:schemeClr val="accent2">
                    <a:lumMod val="75000"/>
                  </a:schemeClr>
                </a:solidFill>
                <a:latin typeface="A.C.M.E. Explosive" pitchFamily="34" charset="0"/>
              </a:rPr>
              <a:t>    </a:t>
            </a:r>
            <a:r>
              <a:rPr lang="en-US" altLang="en-US" sz="2400" dirty="0" smtClean="0">
                <a:solidFill>
                  <a:schemeClr val="accent2">
                    <a:lumMod val="75000"/>
                  </a:schemeClr>
                </a:solidFill>
                <a:latin typeface="A.C.M.E. Explosive" pitchFamily="34" charset="0"/>
              </a:rPr>
              <a:t/>
            </a:r>
            <a:br>
              <a:rPr lang="en-US" altLang="en-US" sz="2400" dirty="0" smtClean="0">
                <a:solidFill>
                  <a:schemeClr val="accent2">
                    <a:lumMod val="75000"/>
                  </a:schemeClr>
                </a:solidFill>
                <a:latin typeface="A.C.M.E. Explosive" pitchFamily="34" charset="0"/>
              </a:rPr>
            </a:br>
            <a:endParaRPr lang="en-US" altLang="en-US" sz="2400" dirty="0" smtClean="0">
              <a:latin typeface="A.C.M.E. Explosive" pitchFamily="34" charset="0"/>
            </a:endParaRPr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+mj-lt"/>
                <a:ea typeface="+mn-ea"/>
              </a:rPr>
              <a:t>Laleema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ea typeface="+mn-ea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  <a:ea typeface="+mn-ea"/>
              </a:rPr>
              <a:t>Senanayake</a:t>
            </a:r>
            <a:endParaRPr lang="en-US" sz="2400" dirty="0" smtClean="0">
              <a:solidFill>
                <a:schemeClr val="tx1"/>
              </a:solidFill>
              <a:latin typeface="+mj-lt"/>
              <a:ea typeface="+mn-ea"/>
            </a:endParaRPr>
          </a:p>
          <a:p>
            <a:pPr>
              <a:defRPr/>
            </a:pPr>
            <a:r>
              <a:rPr lang="en-US" sz="2400" dirty="0" smtClean="0">
                <a:solidFill>
                  <a:schemeClr val="tx1"/>
                </a:solidFill>
                <a:latin typeface="+mj-lt"/>
                <a:ea typeface="+mn-ea"/>
              </a:rPr>
              <a:t>LIRNE</a:t>
            </a:r>
            <a:r>
              <a:rPr lang="en-US" sz="2400" i="1" dirty="0" smtClean="0">
                <a:solidFill>
                  <a:schemeClr val="tx1"/>
                </a:solidFill>
                <a:latin typeface="+mj-lt"/>
                <a:ea typeface="+mn-ea"/>
              </a:rPr>
              <a:t>asia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ea typeface="+mn-ea"/>
              </a:rPr>
              <a:t>, 30.01.2014</a:t>
            </a:r>
            <a:endParaRPr lang="en-US" sz="2400" dirty="0">
              <a:solidFill>
                <a:schemeClr val="tx1"/>
              </a:solidFill>
              <a:latin typeface="+mj-lt"/>
              <a:ea typeface="+mn-ea"/>
            </a:endParaRPr>
          </a:p>
        </p:txBody>
      </p:sp>
      <p:grpSp>
        <p:nvGrpSpPr>
          <p:cNvPr id="3076" name="Group 10"/>
          <p:cNvGrpSpPr>
            <a:grpSpLocks/>
          </p:cNvGrpSpPr>
          <p:nvPr/>
        </p:nvGrpSpPr>
        <p:grpSpPr bwMode="auto">
          <a:xfrm>
            <a:off x="431800" y="6386513"/>
            <a:ext cx="8269288" cy="320675"/>
            <a:chOff x="554855" y="6156233"/>
            <a:chExt cx="8183247" cy="320767"/>
          </a:xfrm>
        </p:grpSpPr>
        <p:sp>
          <p:nvSpPr>
            <p:cNvPr id="3078" name="TextBox 5"/>
            <p:cNvSpPr txBox="1">
              <a:spLocks noChangeArrowheads="1"/>
            </p:cNvSpPr>
            <p:nvPr/>
          </p:nvSpPr>
          <p:spPr bwMode="auto">
            <a:xfrm>
              <a:off x="2190707" y="6235343"/>
              <a:ext cx="5503887" cy="228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altLang="en-US" sz="900">
                  <a:latin typeface="Calibri" pitchFamily="34" charset="0"/>
                </a:rPr>
                <a:t>This work was carried out with the aid of a grant from the International Development Research Centre, Canada. </a:t>
              </a:r>
            </a:p>
          </p:txBody>
        </p:sp>
        <p:pic>
          <p:nvPicPr>
            <p:cNvPr id="3079" name="Picture 5" descr="Canada_wordmark_red_flag_300 (2)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059521" y="6220939"/>
              <a:ext cx="678581" cy="188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0" name="Picture 6" descr="blu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54855" y="6156233"/>
              <a:ext cx="1484898" cy="320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7" name="Picture 10" descr="D:\LIRNEasia\2012-13\IDRC\LIRNEasia-smaller.png"/>
          <p:cNvPicPr>
            <a:picLocks noChangeAspect="1" noChangeArrowheads="1"/>
          </p:cNvPicPr>
          <p:nvPr/>
        </p:nvPicPr>
        <p:blipFill>
          <a:blip r:embed="rId5"/>
          <a:srcRect l="1772" r="1965" b="4761"/>
          <a:stretch>
            <a:fillRect/>
          </a:stretch>
        </p:blipFill>
        <p:spPr bwMode="auto">
          <a:xfrm>
            <a:off x="2843213" y="5124450"/>
            <a:ext cx="3375025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s.wsj.net/public/resources/images/BN-AJ229_bkrvxx_DV_2013111212172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83757" y="2743200"/>
            <a:ext cx="2026843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sz="3200" b="1" dirty="0" smtClean="0"/>
              <a:t>INTRODUCTION</a:t>
            </a:r>
          </a:p>
        </p:txBody>
      </p:sp>
      <p:sp>
        <p:nvSpPr>
          <p:cNvPr id="4099" name="Content Placeholder 4"/>
          <p:cNvSpPr>
            <a:spLocks noGrp="1"/>
          </p:cNvSpPr>
          <p:nvPr>
            <p:ph idx="1"/>
          </p:nvPr>
        </p:nvSpPr>
        <p:spPr>
          <a:xfrm>
            <a:off x="762000" y="1265237"/>
            <a:ext cx="5715000" cy="4525963"/>
          </a:xfrm>
        </p:spPr>
        <p:txBody>
          <a:bodyPr/>
          <a:lstStyle/>
          <a:p>
            <a:pPr algn="just"/>
            <a:r>
              <a:rPr lang="en-US" altLang="en-US" sz="2200" dirty="0" smtClean="0"/>
              <a:t>Author: </a:t>
            </a:r>
            <a:r>
              <a:rPr lang="en-US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Alison Wolf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altLang="en-US" sz="1800" dirty="0" smtClean="0"/>
              <a:t>Sir Roy Griffiths Professor of public sector management at Kings College London</a:t>
            </a:r>
          </a:p>
          <a:p>
            <a:pPr algn="just"/>
            <a:r>
              <a:rPr lang="en-US" altLang="en-US" sz="2200" dirty="0" smtClean="0"/>
              <a:t>Published in </a:t>
            </a:r>
            <a:r>
              <a:rPr lang="en-US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2013</a:t>
            </a:r>
            <a:r>
              <a:rPr lang="en-US" altLang="en-US" sz="2200" dirty="0" smtClean="0"/>
              <a:t> by PROFILE BOOKS LIMITED</a:t>
            </a:r>
          </a:p>
          <a:p>
            <a:pPr algn="just"/>
            <a:r>
              <a:rPr lang="en-US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Jane Auston </a:t>
            </a:r>
            <a:r>
              <a:rPr lang="en-US" altLang="en-US" sz="2200" dirty="0" smtClean="0"/>
              <a:t>braking off her engagement with Harris Big Wither in 1802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altLang="en-US" sz="1800" dirty="0" smtClean="0"/>
              <a:t>Modern highly educated professional females, 70 million world wide who stand in a direct line from Jane Auston</a:t>
            </a:r>
          </a:p>
          <a:p>
            <a:pPr algn="just"/>
            <a:r>
              <a:rPr lang="en-US" altLang="en-US" sz="2200" dirty="0" smtClean="0"/>
              <a:t>1960s’ : Open up of </a:t>
            </a:r>
            <a:r>
              <a:rPr lang="en-US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elite education</a:t>
            </a:r>
            <a:r>
              <a:rPr lang="en-US" altLang="en-US" sz="2200" dirty="0" smtClean="0"/>
              <a:t>, </a:t>
            </a:r>
            <a:r>
              <a:rPr lang="en-US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change of job opportunities</a:t>
            </a:r>
            <a:r>
              <a:rPr lang="en-US" altLang="en-US" sz="2200" dirty="0" smtClean="0"/>
              <a:t>, shift of </a:t>
            </a:r>
            <a:r>
              <a:rPr lang="en-US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family structures </a:t>
            </a:r>
            <a:r>
              <a:rPr lang="en-US" altLang="en-US" sz="2200" dirty="0" smtClean="0"/>
              <a:t>and the </a:t>
            </a:r>
            <a:r>
              <a:rPr lang="en-US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arrival of the pill</a:t>
            </a:r>
          </a:p>
          <a:p>
            <a:pPr algn="just"/>
            <a:endParaRPr lang="en-US" altLang="en-US" sz="2200" dirty="0" smtClean="0"/>
          </a:p>
          <a:p>
            <a:pPr algn="just"/>
            <a:endParaRPr lang="en-US" altLang="en-US" sz="2200" dirty="0" smtClean="0"/>
          </a:p>
          <a:p>
            <a:pPr algn="just"/>
            <a:endParaRPr lang="en-US" altLang="en-US" sz="2200" dirty="0" smtClean="0"/>
          </a:p>
          <a:p>
            <a:pPr algn="just"/>
            <a:endParaRPr lang="en-US" altLang="en-US" sz="2200" dirty="0" smtClean="0"/>
          </a:p>
        </p:txBody>
      </p:sp>
      <p:pic>
        <p:nvPicPr>
          <p:cNvPr id="3076" name="Picture 4" descr="http://s.huffpost.com/contributors/alison-wolf/headsho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304800"/>
            <a:ext cx="2590800" cy="2590800"/>
          </a:xfrm>
          <a:prstGeom prst="rect">
            <a:avLst/>
          </a:prstGeom>
          <a:noFill/>
        </p:spPr>
      </p:pic>
      <p:sp>
        <p:nvSpPr>
          <p:cNvPr id="3078" name="AutoShape 6" descr="data:image/jpeg;base64,/9j/4AAQSkZJRgABAQAAAQABAAD/2wCEAAkGBxQSEhUUExQWFRUXGBwYGBgXFxgaGBYYGBgaGxcXGhgYHSggGhwlHBgZITIhJSorLi4uGCAzODMtNygtLisBCgoKBQUFDgUFDisZExkrKysrKysrKysrKysrKysrKysrKysrKysrKysrKysrKysrKysrKysrKysrKysrKysrK//AABEIAP8AxgMBIgACEQEDEQH/xAAcAAACAwEBAQEAAAAAAAAAAAAABQMEBgIHAQj/xAA+EAABAgQEAwUHAwMDBAMBAAABAhEAAyExBBJBUQVhcSKBkaHwBhMyscHR4UJS8QcUIxVichYzgqJTc9Ik/8QAFAEBAAAAAAAAAAAAAAAAAAAAAP/EABQRAQAAAAAAAAAAAAAAAAAAAAD/2gAMAwEAAhEDEQA/APcYIIIAggggCCCCAIIIIAgiNU0CIzPgLEfHiqZ0BmQFrNA8U1TfKD3ta6faAuwRTTNuxjtE+AswRGmaIkgCCCCAIIIIAggggCCCCAIIIIAggggCCCIp04JgOpkwC8UlYpya20EQTZxOrxUIrzgLvvPLzjlc1h3/AJivLUTQfzvFv+1Uwdtrb6wFdE1zHZmxHjMJMQHQAt31Zn1LkfOKX9tilpNZSCLpZybc6a1N9oC6mc/45xIZjNQ/l4TzRjZKSpXuyLnsgkaWS1LHugk+1ISWXLzAsxRdmc9k3YtbwgGpm8+/eOf7isWcJiJM8dhQU1w2VadnBAIitjMAUup6Xp9RpASSp5v65RNJxRBvTbeFaVkfiJ5S97/cwDyVOCrRLCJCyLGGmFxQXSxgLMEEEAQQQQBBBBAEEEEAQQRzMWAHMBFiJ2XqfLnC5c7z+8GIW9dYgKW9bQAlR8YEpClAb+WkRKX/ADHUmYlKFLWQEpBKidEgEk+XkYC9LKUlkpJPStaX5OI6m4hINVgMKh3bbxcR5d7Tf1DmLzS8Ck5QT/mALqSKUSpPZrrV7hox83E40q7YmNU1WwVUPQaUJtpq0B+gPfAMcxylQZ9NK95AjpCncOAT4i/zbyj8+zETD8QU70aY7ZaPUjXufaHX9xxWSAtBnFm+JSZoOV6kLJLOSKVgPYvekJLBxShq+bSnJoq43hSJvwqCCQRQAP3XoDHn3D/6nlBKcXJKAJfxS/1TBRToW2V2Z3pG/wCG8Rk4pJmSJgULdn9LgEgvY1rrXpAZTi/D5+EyzQBuVJKjlPOgLeVe6H3sz7WCcfdTRlmAs5oldHYH9zXHhsGS8VlLKDo1cEkNZhdRLgZW0Jq9MB7YI9zP93JASkMWcuHyFgdDmLi5cdxD0ufhUkFQ2o3y2ihhsPnTmSoPWny7oV+xPHzPSpEwgzZbZuaS4B6uCPzdlPaUssLnTUEgqpy+sACZQ0rb6EGOUTiC4PTwiHiU8hQUSzgEnSt4ikzger9xBgNJgscF0sr59IuRmEKYgpLEfU/ZofYLFBY5i4+RgLMEEEAQQQQBBBHxRgAmFuKn5jSw8zvHziuKypCRdZam36j4U74pZrQE03kftFVSufq8Rz5pbx+sVVTr+uheAnKj0H35RnvbbG5JSZSiyVkFX+4Jsk7Ak+nh0ibXnfk474899pSpeeWETffP8QBIL2Y2FjUbcoBXL99OQtUoJUAoJQx7KlFiS2tWOoAI5xUwPB8XOmFEtQE0VWpRBKRQOXuXp3dTHoPsNwEIwvu5jhSZmYXBSQxDd78qnQxnuIex2NkzlzJM8pQXDooQk9pm2e+5DwHfs37FlM9QxM/3iviKEWIdwXegLGnjvHpCsOAltBQbW+WnSMn7F4L3JKlFS1rFVqOjvv65RtFqJFPT3gPKPbfhQS5A7Cvi/wBhsABtY93cczw/Hrwikrw0wy5iSMyQVKlzALHL+p2JNqEihLRs/aBWTEKTOSsJU7KShUwZXBS7AkJ+JxvyJjyzi81Inr92ClIUMjvmYb1YfjrAfo7gPFTisPLnf4yoipSpwhQdx/yd36iK3tHgBiJK1IliZiUJBSoCpYglFCM1HoeVo83/AKTcdSmcuRNSrNNOeWQ/xBLFJarFJ/8AWPTpU7KsN8JcsBcpLHRy+5gPKvZvipwuIE0qyh/8manZJZeYEUId9C4FNB61jcQVZglsw7SehI1tb5x49/UXha8NM96FAy8QtakiuZJKsy0kGoIzDxIozne+zOL9/hJExRqkKQa3ykivge6kA94nMBw4VsWHMCz+F4W8NxG5o7C97+u7eLzlWGW7Bk0JAFQXzd4YRmsJOyqGUPU2fQX/AJo8Bspa/XS3rrFrB4jIp/5bWM9IxJIc0pDHCzH3FvprAbFJj7Czg+IcZT1HT184ZwBBBBAEQzlRKYW8QxGRC16gU6mg82gEuLme8mqVVk9hPdc958mj7MVYPEWElZUNrr84+qVQbwH2afDlESZda30jkEtXo8dGZv4dYBbx/EmRJVMFwG/4k67fSFXAp4X/AJM4mzsgcFVEAk5U2pV+rGNHiSk0LEG4OujHeF8rAy0JUmUnKLlixs17/aAixHFsShiEyDViApQUKW5l/WsNuE8dGIcKSUKDgg1BJ/arUfcRhcTjsVKmpkJSghTMPdgoKCWLHLmJGqiq1dIZcLlKl4nKlOWrFictWJKXqxd20LjnAavHz0Sk5sr6MNW6xnZHtfiFTClGGS2jzO1bkkjqIfcZkZk5AW3O1X6jSMNx/GzcGoCXKQQoZk5kl6lu0c2w/TuBzAaXGzZk5B99hiBQuiYSfJj5/nA+0HsokpKpXZVq1So/7tXavjGi/wBaxEvLmSxWEnK5WgEjtJckqQobdofV1h5JIdSWe6SdyWuKbwHjfD8XMwOKlTAkKWlYLKFVJDoICXBDhSwKiuzR7dxLF1UlJUiYWDOygQKv/tH7XYuWoY8i9s8GmWqiBmCmU6u0yfh7OiSGr3Rt/wCneOXO4eQVGbMQpQIKjZ3lktcM7OWo2lAXf1X4euZLlT/eKUlDJmS1N/jUqykgVZRBBHIRJ7BY3/8AmnJKiTLWSXIIQhSEgl9KpX59Sw9oOG/3WCnSgyFS3mXBQrKxAJG7ltBXSsZX2HntnQHGYplirDsEqXXoUA6sX5QHpicaE4ZSAKsa9AXq9ag1e1N4zGavSpbo55mkOeO4jIhVu0p0k7a61qTrvo0IkKYkE0Fn0L+e99OcA6wOIcn8sG/LiH2DPWtx5c9ozXDpgLMGf7Dm1K90aLCGiQPnTx5UgG2GnZFJIGrW0sR4F+6NIDGakS9zcff6Q/wi3SPDwgJ4IIICOcphCHjsyiEfuU/cn8kQ6xRtGf4mt5zftT5mrc9ICPNXyiKave/2j6iwiJZdukBAcQ4FL/xaJ5dx6t5atFWcnT09DAVsLOx770gDEKD0pRrn09Gj5gjmXlfSp3t94q4pYck7F3a42iPhc7/IKswbVtfsIDQf6SMtDo3jeKGH4WJc1DFzUuTuG8PvDNU9h9Yq4ad/lOc/p7OyhqNqUgOFkFZ1rrHz/SKuhRZjQk0PoDwhWeP4crUkTAFj6El++n8Q9wGPExAWlQOhYg68oBfhPZpl5l1Yksa3qeUXOKyglJYB9h0i8nFGkKeI4l3emmwcN43tzgMB7cYcqlqZIJIoDdv1EF3DNbbpCL+mkyZJxLEtKmDIsM4UT8AIu+Zg+z92l4/ODqUHYW2oXr5nv5QnxnEJOHQghX+QEqYEfE+YMG059NYDa4hLMCk5MwdRIyhrJI1FQIzeK4T7k5pZGRXvFkDshOYFOUMf0uR3aPGj4dxJOIQCxzISFOXYkhsw1HcL7F2+zJMpedS0soAKCgClJU7pBRoSGFS5gIFTs+EmFTUSlQAo2RCKMbElJoOTxm8LjEq7RfKRfcAAkb2+Y5Rz7UcRIzywSVqYrymgSSGlgtQsHOjN3IpGKChlqHBs13p139NAbbATgVCpIalSdBRmr4VjU8MmAAC+u3c0YTgk0uCSSAFchWgfn36xssEp7G9jVoDSSZ3L11hxw9VxGcwwt3NpDjh83tCt6fb5QDiCCCAqYg1jNzZjrUq7qLd1PkI0E5dSfVIzyaJHrrAcFVI4vBMXoI4Sr7QHM1NXHqsV1qfr9W/HzjqesB+rxWXOoWcv58g+8BVxB015Dcsfn5RRGMMsgguxHg9fkfGO8Zialmpbp9A6flFGZNOo02Gps7QG0TiApIVd283IEUOI8Sw06WuSpaUqIYZi3a0IFDqNrwq4LxHKTLNrp0qR8POxI74t47AIm6VqCwGY7ioIZx5QCNXBZYKgJiZn/mCWq4NXdyank8aDgQEkMC4IrXXnCf8A6cSxCk3cDsgNV2cD5wywXD0yg4BB3c08IB5Nman592kKsdiSqgc1FH7vp/MQY7iQAFlaM92Nfu0J5mLJfQvpruNiSLd8BBjJGcVV8RDbCl+prHmGJTnXMUWqX+IUD7dDpHqPEV9kqN/AOBr6+8eerwSlFeR6uSzORc6WchxqYDb8KwDkKKmdKQhjkquxCh8J6akjYxpcVNIlgzUFIlh1qUBWYwA5EOW6sbQm4ctM/DCjKSgBaXYpUKZi9bpe3mGj57Z8RZSZT/pBXlNM1Smp5V3L84DMcWKpjlVSUk1J/cQ+ldNhpC/CySFoJVfMxqxCb6gAvr5bWlzRmALs72oEgg051pHeGQ5QrKKBiS1ioHWvowGgwUtgDQVO9PmSa+rRpcBMUlTbn6UbrGbwUx0irnMQXYNVgPl490aXCra7HWm5+YqIDQ4c0fv+UNMKpiDo7+F4SyK2NKdTq8M0Bm+WkBphBHMpTgHkI+QC3GrZCzslR8i3nCNbMDo0OOIn/Ev/AIwkmW9ecBXWGduscL1Yt628fGBZ05/PrFedONW2+kAYkFmf0R15GKU2aSlW1a+DH1tH3FTS9WJ+dX+8KMVicomNUpFq6uBXoRASzZuQqAv+du996QoVOCiS9CPrfk0c4vFusVFtOYb5g+EVzNAIAGZgr5O58YCxOUAxBYs9NKMDbr4xo+DcZBl5lCoN6MW52eMZMnvQl6Me4O7xsfZKWDIAUxrVyC78u+Acy+OIIJzJO9QOofRrd8LeJcWSCUgOSLDfv7vvFXi/stLXWUShTuB+kEEm2msKFYCfLLLpW6R1e4tTUwEk3EkgG3LZqlzbausWcOgFnBDV01LkfLxaK2CktVQuKuda7bs7aNDKSrYu/wBufjpAVsWl0qFyBXvrv08YzSZOwJZqh9TrWt9j3xpuLz8qSSwJvSlwCK6QiRd3e/XZ4D7KmGScwYEpP6aDMGJAIvqOghNjZ6y6jRzXd3oT5HvFrxocUQX0obE6NW23qkJOIygAb1DPqTUdwfvpAVUkkPcNYsTUgfnWLeHKgE/8yLna/S/SkUQp2FiA9QKhgakilCIbYFIITTViLPrS4N2gGnCzdNi5cbB7hub+B79JhqukDw5Cth0ttzjN8Pl+XQg6kv605xocKokkXY+XdzJH5gHkknZm+rbjSnoQ2lKYCFWGWLV/jU6PaGuGFB+e+A0mG+FP/EfKCOcEXQnpBAKOMf8AZmf8ftGfmL82jQcZH+Cd/wDWs72ST3xmFGgbanO0BFPnXPoxDMnN306V2EcTTfw6RXmJFK6nz6W7oCnjF0elvNiGBEJ5mMq1XZhShZIPyB9Bonx0w7GmmwvbxrC3EpKUuCTlY/MFm5K84CtxFVUs1CAGrUF66CjxVSNTRuW9FB+7no8WcPhlTQSCbEqrYHsgk2G9dotqwT0FgLkOVkihH7RemtXdoCvg8B76S6S8xR+IKACKkqAeh7KervSNx7NpaXlo3iL3eMfLQMPRiUEjsgBgwbMA1WBrrD7hWM90AWOU1fSoch9AC4ruIDUqACgNb186RKqRmT2qvp3uRC5WOSpiATza3h05xMOIBTMXp+lrG31gKc3h4CnTQa0NX+gp6vXWjK5ZyKu7b2c8/KLePnBmDjV7jLpUUGvTwhPiwoqs50aordzbWte60BSxkhUxEwpqwBHg7v3A90Vv7YjDiYQEsQDV6kZnFKhn8e+G/DkMwXmSSz1YBLmhbdKX/BhDxDjCVoSECilkj9oSQAABqo9kgWrASonOa8tjUfmFGO5pzBrVFy/dT5xYwuJz1HwkOK618GZqRaVIrzcg9Hbnp6vAJcIgkBqg0NNa0A1od9oZ4UOAW3DPWtaaM/yjgyiAn9wJ72B8nG2h75xKSkkNSwPR6i2iu6ukBdwawFhi9bNS9z0dreOjqSslyHAJs7gBhbwFecKMHhWcu45HkWd9HT5Q4w6WBu7bXFGPzgHmCmvcM1GpfpDrCqBDA/mv584QYEmjvUV8vXhDfArbl/D/ADgNdhvhT0HygjqWKDpBAL8ZLfMNwR4/zGIkq7AerD+flG9xYrGGxiQiZMRstR7lnMPm0BTmId33P1iliK6608NtYsKXXYacnv41isihIbs0DnkGfnAJ8dLd6vmISxYM4Lmtmr4xXwmFK2csD+q5fZO1HMM56FEhKaK1UxIGlOdbw1kYVPZoAWoWAZ6U12EBWwOESlJSmwa+pcku93eOMRJygsGf6fJvpF/CSHCgbu/U9OpPlE82Q4rR2NN/RgEZwucOb6to+o8fKOZuBUhOVBAcgsQCBUmgehJAJ6Qy/tgGIDMK9/oecdkZ0AszMD0HzPPSAVYeSoP7wpUQQezm0rYmv5i3iJzIKwgkZwGoD2iUi5ZOhrvzifFSxkKrMRzysdaXtXnFcrBlF3LsX0u4PkICtiJsxSFFg4JBDnKEu92dhaweIMYpZCClgkqKVOCSCKks4Df/AJA1i+iTmlkPq5Y1oqvWrX2tEeLHYURcKrfVAexrTy5wFLEDOSVElwTlctbKkADx7ogTgguTKJYmSWUw+JFFB92AI9NF6Wl0qJSDlSwpoAw9cngTKKZYSBUqAJDsf3eR15PAIlcNVLVnSrs5idQFVFhvV9LtH1c7MGKT/Ir1/EOPiSpqFIs7sTTofxC3HoAGZNFVPI1Lgjb4fGA4ygqew/TelXt68xHaZbgbMR3Fx9HisvEqQ3ZBuSUkMSl2ICgKMQPEQykSQoApN9rFrEB3uPGAnkpzMLPUPpqUl6F2Jhng6moApWxe4JJ3ivg8P8JSO7lUNyDWFNNoYYPCgNoAaABtC3m8BfwCT4X+f0h7gZQzJ5sPFQaFeAkuHG+r7t8m1h1wqW8wci7dBSA0wggEEBWxibGMf7Qycs1/3JB709k+WWNrPS6TGT9r5avdIUhLlKwDySuhaoq+WAy85BDm5ofDSIpeFK1O5bUhtDZzapPhH3NNUoaAkDua/jz0bWHGDlt2dqeW0AtxHB5a09qWCzVIe1me3dvHKZXuuyr4d/2vqCfQh3MS9IX4oigVrY89KCAJVPisRoaeqmJZE13e4NtntFHBYpj7pRNXKFHU1ZPL7R8RNyFTg9mnVI/Ux8uhgGMhLZxe5HQ/OIFSyGLUAIbqfp9YkwcwMDqfWkSEhqbVHjAUp6eyt6vXvDE/WKyFByE9oEAEdUkvXX7xZmUNbb6AF3+vjFMzCFl2AZjejdnSnreABLdOvaCh1II/PhFMlkOQSc29uXKvpotTyykJJsos1NT41HlEATmKXYVUT0e/g0B9kTgUAAB2c2Jau5Z+T73ibDKAzKcFj9MqTVv2xTTM8C9ACN6PrT5aRxjFhhKTUCqq3Y6P0N9XpATYaVWgfskA0yjK1+/X8xTXhyBMKQKKodgRY8nJry5Q3w8nLJcGpBFTd9STqzFzFdMggZVGqyeQAA+GpoW+p1EBnRhznCR/8YqSC9B2XPUF+kMcLJKcuQWLNVlhga2qC/5se+I4cCaujvLaz1ASAGF6G34izg8OoEISaBu01HWQVc3FdK+JgLfD1Zkklnf0D4dXaL+Eku9NbHa/rrFZOGSliKEMFO1QHJ8ASfxDrBSaue47mtYC7h0MGt+Id8Fl1Url8zFCSgnq3ryh3w2UyOpeAuQQQQBCviWGzJWj9woDZ7pvzhpEGJQ9YDzrATc6SttdmJ/dS94uJLHWsd8Vk+6mlqJV2gGp2r+b+MQ4dbMFdYCy2kV8dhcwuQRX7Wiyhe3raIpt3AgMpxTMQAQUKHaSdlBmANq1DxZ4PxVOKQKgLAIOy2Jcdau0N8bhRNSQQ9vHT+Y814jgp/D5ueS5BLgFjmIJqXsQddXgN377lQk/+PLlr4RbkYoPeo5HxrGd4T7Vy5qUmdKOdTBbGlbeuXSLOK4xJSSoy1CjsDQhjoeYgGuLxIUmg7SS53HJu6E86alakF6lTUetb+AN947m4mSJecGblUKKCTQFw5CwCTyq1OUU5uIlBTicl6UINNnDBgK7VaAtcRn9tiAakj506E+ULFYqpu9nAd6aXPzvpSJMbORmYrdSi9i3IA29UiDPJCmUa0JKSzBPTr4mAsSZlQUfGRSlBuadPTRPhJOVDkB3D9/PYpAD8jC7D8RlpUUJQskVuTQXqOehuxtDKVLlOzTM1iCasBrXmPlrATf34poAGTci1D4/Jutjh89yTQpSCpZemX9SiRQWIY8oX4aZILlCFEBk9orLrsWcNdr7m9oMXxFc0e4QgoCiCo2JQSAElISMuYvQ6DvgKnvjPmLmEtV0nUZWyimvkaQ8wUggpBDMcyqfr/Lgd/MGKq5aUjst8SeTsR94bYWY5PQi3UC9agO33gI8UgsRUk0dyd6X2EOeEDsMTUbi4086ePdREqoURS+XQ63P6X5B9bRYCjLmJUnbtJJuC3mwO/kYDRYeVt4eusP5SGAGwhXwllkKHws/jbwhvAEEEEAR8Ij7BAIuO4DOi3aS5HMfqHh8oyzaa6bgfWPQZyHEY7ieD93ML/DdPIE0D8rQFbDnf0IkmBxSvr5x0qVyqzRxbe/ixgF+OxHuyFA0JA6j184Te1ExMyQD8KyWQ7tmL1pvGqxADdpIUKX8YQ8Q4dLW2X/GvQKqlz1dmcmn2IDPez+AyqyqSCTps1Q3KppGw/s0pu1qHUB6AGEvBJK5c3LObNdJFMwBNW0NRTlGpKRy9WgFa8ME1CXLMmlrtTkIU4nBpIqNyom5N23a1ecaaYC2j73annpFLFyeyzB+npoDJJkMQG0ahu7Uf9sXP7Zy5o+hp5Nehvz7r01ITQtX4Re1vrteOkyCA5sakVe4tv4QHGFwqQ7FyaEnU86bC33irxUFKMiDlKjUi4BLsK3L+cMUTA4YMNvxsdo6SlKlPoAw6vW9LPAU8FgciO05yuQljQ6NsyTzud3iVEhnYgKJJfmWyjutaGdAl2BJZhe5A10FIinpagNQGG+ZfoW+tAUY2kljQEuOaSoVIv8Apfuhvw5DjMSCWy/8iWd3qO+E/FZWcIQOhrdhXoXArz8dHhJDAEltAzD1rpAWRMZJNS2lC/6Q1eXrTiTh2dcwjfk9urWH8xYkSCop0Aq2otYc7P8AOG+CwTzAMoZNSadAGa71gL/BMJ7uWLurtEHR7BtKQxj4I+wBBBBAEEEEAQv4lghMS2oqnrt3wwj4RAYyaWd6M7xBNmpZuT208eflGi41wzOHTQ69N4QTZOYtlctU9/SAoqxSQSxIGt6Fvs0QqyzGAUH1tprW1HL8ov8A+luaij61drUjtXD0FOUoopxbfupAZb2izSkpntmMsjM37FU0Du5Gung24XxyXNSO0HIGt6sWNr+jWMnhjOCcVInvMR2kIKjQvRr3Yg1Oj6kwt4ZnRcZAkPWoADEiovfmztaoelLxCRUNYxXmTwbKAf8AGgvpGaZagk522ejMWvZ3b6R8xXEJckFj72YWISku9WcvQAEd7amkA1KwLJA/3HUM1SbjwuIqLxSUupXa/aADVR0DkUYHX7Rnv9QClEzVMhJdRSWDksEIAqSxvo9xpHJxE2dOzBks+TMKIDAEtZyz1rTYwGqkJKRmWxmLNQPhDtQb3vrtrECseApWzka3F3fRwKtvyEcYjFoSKLAUA2ZnKagOeXjWEE/iKGzM6EMxNCv/AIo+K4Aq33DQDHMUqUagAIDs72oTzvTvhklaiHapGoUGBNXBrXlyrvicBxla1qypyoIZ7Et2Q5/SKA/qanOLUz2g96cso5iWCszBwRTKKm7O7fcHHCZqZs85T/22q9WcgqBoMzuO82018jDDyryH08vKmW9kMORmSUiqnd6EEUBroz835GPQEISkMCz97m29YD5KkkMEhyo0FWpv0GkPsHh8iWubk7kxzgsNlHP5RagCCCCAIIIIAggggCCCCA+ERQxOADukd0MIIBDMlt6tEE5P3aNBOkBUUJ2Ga8B5L/U6VMkrROlkhKwyk0ylY/UQzkEEJZ487me008OGTQ6uQ4JDs+7j7tHvXtpwc4nCrQls4YpJa9r6Ct+XePJFf0zxYvk6guwYBqj1voQz6OLYiaarLXCKhNPhoXpz5jkz7ATZYCgr3qSz092Xqf1AWYAdFGxLxdHsLPRkUFoIPZUAGs9Sx1zfU7xc/wCicTVQnghmADpArsFC1fncvALpnD5bHL75SSGrl/S/aFANBpzIpFiTw9aUnJJnJJooqUkPlv8AACSc3g9nNZP+kZyQomYigJqK3BOpGidxQaOI02C9lWSkqnryqS4SkMBYgOpzTTo73EBicfhRkKVZswILKmLSVU7Xxu5fMeg1oyHE4dZVmOVqBhMQoJs7agWs3xAVj1yX7DoX2lzVuXBZRdADlIqGcZnoBC3iHsGx+MEPfKtRs4LZ2pR9q6QHmUqSlc2ShZUbk5jZIJAUMpJq3OjR6RwPgspUrLLYJ5XcakgV6nl3co/p0kAr94mYQ2VJQAlu47vQvyNhDj2a9h0zCVqkf25BYKGZJI/ckgg2s9AWZ7wFz2ZwKkTFpIzFJDNcg2PKo8QeUbnA4EJDkOo1elH0GwjrhvD0ykBIdRAbMouo9TrF2A+AR9gggCCCCAIIIIAggggCCCCAIIIIAj40fYICvOwoUCLPCjF8LUAWdQ5X5Uh/BAY5chiAsEA8tQ5FSL/aIv7ZpgBOldi4u29PMxtWjhUlJuAe6AxEzDPQgEpcG1QX/Pi0W8BJzyQjVFA//qfKNUvCoN0pPcI6RKAsAOgaAR4fDqaiS9jt16xaRw8m7DzPh60hq0fYCnhuHIQ1Hbf7RbAj7BAEEEEAQQQQBBBBAEEE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0" name="AutoShape 8" descr="data:image/jpeg;base64,/9j/4AAQSkZJRgABAQAAAQABAAD/2wCEAAkGBxQSEhUUExQWFRUXGBwYGBgXFxgaGBYYGBgaGxcXGhgYHSggGhwlHBgZITIhJSorLi4uGCAzODMtNygtLisBCgoKBQUFDgUFDisZExkrKysrKysrKysrKysrKysrKysrKysrKysrKysrKysrKysrKysrKysrKysrKysrKysrK//AABEIAP8AxgMBIgACEQEDEQH/xAAcAAACAwEBAQEAAAAAAAAAAAAABQMEBgIHAQj/xAA+EAABAgQEAwUHAwMDBAMBAAABAhEAAyExBBJBUQVhcSKBkaHwBhMyscHR4UJS8QcUIxVichYzgqJTc9Ik/8QAFAEBAAAAAAAAAAAAAAAAAAAAAP/EABQRAQAAAAAAAAAAAAAAAAAAAAD/2gAMAwEAAhEDEQA/APcYIIIAggggCCCCAIIIIAgiNU0CIzPgLEfHiqZ0BmQFrNA8U1TfKD3ta6faAuwRTTNuxjtE+AswRGmaIkgCCCCAIIIIAggggCCCCAIIIIAggggCCCIp04JgOpkwC8UlYpya20EQTZxOrxUIrzgLvvPLzjlc1h3/AJivLUTQfzvFv+1Uwdtrb6wFdE1zHZmxHjMJMQHQAt31Zn1LkfOKX9tilpNZSCLpZybc6a1N9oC6mc/45xIZjNQ/l4TzRjZKSpXuyLnsgkaWS1LHugk+1ISWXLzAsxRdmc9k3YtbwgGpm8+/eOf7isWcJiJM8dhQU1w2VadnBAIitjMAUup6Xp9RpASSp5v65RNJxRBvTbeFaVkfiJ5S97/cwDyVOCrRLCJCyLGGmFxQXSxgLMEEEAQQQQBBBBAEEEEAQQRzMWAHMBFiJ2XqfLnC5c7z+8GIW9dYgKW9bQAlR8YEpClAb+WkRKX/ADHUmYlKFLWQEpBKidEgEk+XkYC9LKUlkpJPStaX5OI6m4hINVgMKh3bbxcR5d7Tf1DmLzS8Ck5QT/mALqSKUSpPZrrV7hox83E40q7YmNU1WwVUPQaUJtpq0B+gPfAMcxylQZ9NK95AjpCncOAT4i/zbyj8+zETD8QU70aY7ZaPUjXufaHX9xxWSAtBnFm+JSZoOV6kLJLOSKVgPYvekJLBxShq+bSnJoq43hSJvwqCCQRQAP3XoDHn3D/6nlBKcXJKAJfxS/1TBRToW2V2Z3pG/wCG8Rk4pJmSJgULdn9LgEgvY1rrXpAZTi/D5+EyzQBuVJKjlPOgLeVe6H3sz7WCcfdTRlmAs5oldHYH9zXHhsGS8VlLKDo1cEkNZhdRLgZW0Jq9MB7YI9zP93JASkMWcuHyFgdDmLi5cdxD0ufhUkFQ2o3y2ihhsPnTmSoPWny7oV+xPHzPSpEwgzZbZuaS4B6uCPzdlPaUssLnTUEgqpy+sACZQ0rb6EGOUTiC4PTwiHiU8hQUSzgEnSt4ikzger9xBgNJgscF0sr59IuRmEKYgpLEfU/ZofYLFBY5i4+RgLMEEEAQQQQBBBHxRgAmFuKn5jSw8zvHziuKypCRdZam36j4U74pZrQE03kftFVSufq8Rz5pbx+sVVTr+uheAnKj0H35RnvbbG5JSZSiyVkFX+4Jsk7Ak+nh0ibXnfk474899pSpeeWETffP8QBIL2Y2FjUbcoBXL99OQtUoJUAoJQx7KlFiS2tWOoAI5xUwPB8XOmFEtQE0VWpRBKRQOXuXp3dTHoPsNwEIwvu5jhSZmYXBSQxDd78qnQxnuIex2NkzlzJM8pQXDooQk9pm2e+5DwHfs37FlM9QxM/3iviKEWIdwXegLGnjvHpCsOAltBQbW+WnSMn7F4L3JKlFS1rFVqOjvv65RtFqJFPT3gPKPbfhQS5A7Cvi/wBhsABtY93cczw/Hrwikrw0wy5iSMyQVKlzALHL+p2JNqEihLRs/aBWTEKTOSsJU7KShUwZXBS7AkJ+JxvyJjyzi81Inr92ClIUMjvmYb1YfjrAfo7gPFTisPLnf4yoipSpwhQdx/yd36iK3tHgBiJK1IliZiUJBSoCpYglFCM1HoeVo83/AKTcdSmcuRNSrNNOeWQ/xBLFJarFJ/8AWPTpU7KsN8JcsBcpLHRy+5gPKvZvipwuIE0qyh/8manZJZeYEUId9C4FNB61jcQVZglsw7SehI1tb5x49/UXha8NM96FAy8QtakiuZJKsy0kGoIzDxIozne+zOL9/hJExRqkKQa3ykivge6kA94nMBw4VsWHMCz+F4W8NxG5o7C97+u7eLzlWGW7Bk0JAFQXzd4YRmsJOyqGUPU2fQX/AJo8Bspa/XS3rrFrB4jIp/5bWM9IxJIc0pDHCzH3FvprAbFJj7Czg+IcZT1HT184ZwBBBBAEQzlRKYW8QxGRC16gU6mg82gEuLme8mqVVk9hPdc958mj7MVYPEWElZUNrr84+qVQbwH2afDlESZda30jkEtXo8dGZv4dYBbx/EmRJVMFwG/4k67fSFXAp4X/AJM4mzsgcFVEAk5U2pV+rGNHiSk0LEG4OujHeF8rAy0JUmUnKLlixs17/aAixHFsShiEyDViApQUKW5l/WsNuE8dGIcKSUKDgg1BJ/arUfcRhcTjsVKmpkJSghTMPdgoKCWLHLmJGqiq1dIZcLlKl4nKlOWrFictWJKXqxd20LjnAavHz0Sk5sr6MNW6xnZHtfiFTClGGS2jzO1bkkjqIfcZkZk5AW3O1X6jSMNx/GzcGoCXKQQoZk5kl6lu0c2w/TuBzAaXGzZk5B99hiBQuiYSfJj5/nA+0HsokpKpXZVq1So/7tXavjGi/wBaxEvLmSxWEnK5WgEjtJckqQobdofV1h5JIdSWe6SdyWuKbwHjfD8XMwOKlTAkKWlYLKFVJDoICXBDhSwKiuzR7dxLF1UlJUiYWDOygQKv/tH7XYuWoY8i9s8GmWqiBmCmU6u0yfh7OiSGr3Rt/wCneOXO4eQVGbMQpQIKjZ3lktcM7OWo2lAXf1X4euZLlT/eKUlDJmS1N/jUqykgVZRBBHIRJ7BY3/8AmnJKiTLWSXIIQhSEgl9KpX59Sw9oOG/3WCnSgyFS3mXBQrKxAJG7ltBXSsZX2HntnQHGYplirDsEqXXoUA6sX5QHpicaE4ZSAKsa9AXq9ag1e1N4zGavSpbo55mkOeO4jIhVu0p0k7a61qTrvo0IkKYkE0Fn0L+e99OcA6wOIcn8sG/LiH2DPWtx5c9ozXDpgLMGf7Dm1K90aLCGiQPnTx5UgG2GnZFJIGrW0sR4F+6NIDGakS9zcff6Q/wi3SPDwgJ4IIICOcphCHjsyiEfuU/cn8kQ6xRtGf4mt5zftT5mrc9ICPNXyiKave/2j6iwiJZdukBAcQ4FL/xaJ5dx6t5atFWcnT09DAVsLOx770gDEKD0pRrn09Gj5gjmXlfSp3t94q4pYck7F3a42iPhc7/IKswbVtfsIDQf6SMtDo3jeKGH4WJc1DFzUuTuG8PvDNU9h9Yq4ad/lOc/p7OyhqNqUgOFkFZ1rrHz/SKuhRZjQk0PoDwhWeP4crUkTAFj6El++n8Q9wGPExAWlQOhYg68oBfhPZpl5l1Yksa3qeUXOKyglJYB9h0i8nFGkKeI4l3emmwcN43tzgMB7cYcqlqZIJIoDdv1EF3DNbbpCL+mkyZJxLEtKmDIsM4UT8AIu+Zg+z92l4/ODqUHYW2oXr5nv5QnxnEJOHQghX+QEqYEfE+YMG059NYDa4hLMCk5MwdRIyhrJI1FQIzeK4T7k5pZGRXvFkDshOYFOUMf0uR3aPGj4dxJOIQCxzISFOXYkhsw1HcL7F2+zJMpedS0soAKCgClJU7pBRoSGFS5gIFTs+EmFTUSlQAo2RCKMbElJoOTxm8LjEq7RfKRfcAAkb2+Y5Rz7UcRIzywSVqYrymgSSGlgtQsHOjN3IpGKChlqHBs13p139NAbbATgVCpIalSdBRmr4VjU8MmAAC+u3c0YTgk0uCSSAFchWgfn36xssEp7G9jVoDSSZ3L11hxw9VxGcwwt3NpDjh83tCt6fb5QDiCCCAqYg1jNzZjrUq7qLd1PkI0E5dSfVIzyaJHrrAcFVI4vBMXoI4Sr7QHM1NXHqsV1qfr9W/HzjqesB+rxWXOoWcv58g+8BVxB015Dcsfn5RRGMMsgguxHg9fkfGO8Zialmpbp9A6flFGZNOo02Gps7QG0TiApIVd283IEUOI8Sw06WuSpaUqIYZi3a0IFDqNrwq4LxHKTLNrp0qR8POxI74t47AIm6VqCwGY7ioIZx5QCNXBZYKgJiZn/mCWq4NXdyank8aDgQEkMC4IrXXnCf8A6cSxCk3cDsgNV2cD5wywXD0yg4BB3c08IB5Nman592kKsdiSqgc1FH7vp/MQY7iQAFlaM92Nfu0J5mLJfQvpruNiSLd8BBjJGcVV8RDbCl+prHmGJTnXMUWqX+IUD7dDpHqPEV9kqN/AOBr6+8eerwSlFeR6uSzORc6WchxqYDb8KwDkKKmdKQhjkquxCh8J6akjYxpcVNIlgzUFIlh1qUBWYwA5EOW6sbQm4ctM/DCjKSgBaXYpUKZi9bpe3mGj57Z8RZSZT/pBXlNM1Smp5V3L84DMcWKpjlVSUk1J/cQ+ldNhpC/CySFoJVfMxqxCb6gAvr5bWlzRmALs72oEgg051pHeGQ5QrKKBiS1ioHWvowGgwUtgDQVO9PmSa+rRpcBMUlTbn6UbrGbwUx0irnMQXYNVgPl490aXCra7HWm5+YqIDQ4c0fv+UNMKpiDo7+F4SyK2NKdTq8M0Bm+WkBphBHMpTgHkI+QC3GrZCzslR8i3nCNbMDo0OOIn/Ev/AIwkmW9ecBXWGduscL1Yt628fGBZ05/PrFedONW2+kAYkFmf0R15GKU2aSlW1a+DH1tH3FTS9WJ+dX+8KMVicomNUpFq6uBXoRASzZuQqAv+du996QoVOCiS9CPrfk0c4vFusVFtOYb5g+EVzNAIAGZgr5O58YCxOUAxBYs9NKMDbr4xo+DcZBl5lCoN6MW52eMZMnvQl6Me4O7xsfZKWDIAUxrVyC78u+Acy+OIIJzJO9QOofRrd8LeJcWSCUgOSLDfv7vvFXi/stLXWUShTuB+kEEm2msKFYCfLLLpW6R1e4tTUwEk3EkgG3LZqlzbausWcOgFnBDV01LkfLxaK2CktVQuKuda7bs7aNDKSrYu/wBufjpAVsWl0qFyBXvrv08YzSZOwJZqh9TrWt9j3xpuLz8qSSwJvSlwCK6QiRd3e/XZ4D7KmGScwYEpP6aDMGJAIvqOghNjZ6y6jRzXd3oT5HvFrxocUQX0obE6NW23qkJOIygAb1DPqTUdwfvpAVUkkPcNYsTUgfnWLeHKgE/8yLna/S/SkUQp2FiA9QKhgakilCIbYFIITTViLPrS4N2gGnCzdNi5cbB7hub+B79JhqukDw5Cth0ttzjN8Pl+XQg6kv605xocKokkXY+XdzJH5gHkknZm+rbjSnoQ2lKYCFWGWLV/jU6PaGuGFB+e+A0mG+FP/EfKCOcEXQnpBAKOMf8AZmf8ftGfmL82jQcZH+Cd/wDWs72ST3xmFGgbanO0BFPnXPoxDMnN306V2EcTTfw6RXmJFK6nz6W7oCnjF0elvNiGBEJ5mMq1XZhShZIPyB9Bonx0w7GmmwvbxrC3EpKUuCTlY/MFm5K84CtxFVUs1CAGrUF66CjxVSNTRuW9FB+7no8WcPhlTQSCbEqrYHsgk2G9dotqwT0FgLkOVkihH7RemtXdoCvg8B76S6S8xR+IKACKkqAeh7KervSNx7NpaXlo3iL3eMfLQMPRiUEjsgBgwbMA1WBrrD7hWM90AWOU1fSoch9AC4ruIDUqACgNb186RKqRmT2qvp3uRC5WOSpiATza3h05xMOIBTMXp+lrG31gKc3h4CnTQa0NX+gp6vXWjK5ZyKu7b2c8/KLePnBmDjV7jLpUUGvTwhPiwoqs50aordzbWte60BSxkhUxEwpqwBHg7v3A90Vv7YjDiYQEsQDV6kZnFKhn8e+G/DkMwXmSSz1YBLmhbdKX/BhDxDjCVoSECilkj9oSQAABqo9kgWrASonOa8tjUfmFGO5pzBrVFy/dT5xYwuJz1HwkOK618GZqRaVIrzcg9Hbnp6vAJcIgkBqg0NNa0A1od9oZ4UOAW3DPWtaaM/yjgyiAn9wJ72B8nG2h75xKSkkNSwPR6i2iu6ukBdwawFhi9bNS9z0dreOjqSslyHAJs7gBhbwFecKMHhWcu45HkWd9HT5Q4w6WBu7bXFGPzgHmCmvcM1GpfpDrCqBDA/mv584QYEmjvUV8vXhDfArbl/D/ADgNdhvhT0HygjqWKDpBAL8ZLfMNwR4/zGIkq7AerD+flG9xYrGGxiQiZMRstR7lnMPm0BTmId33P1iliK6608NtYsKXXYacnv41isihIbs0DnkGfnAJ8dLd6vmISxYM4Lmtmr4xXwmFK2csD+q5fZO1HMM56FEhKaK1UxIGlOdbw1kYVPZoAWoWAZ6U12EBWwOESlJSmwa+pcku93eOMRJygsGf6fJvpF/CSHCgbu/U9OpPlE82Q4rR2NN/RgEZwucOb6to+o8fKOZuBUhOVBAcgsQCBUmgehJAJ6Qy/tgGIDMK9/oecdkZ0AszMD0HzPPSAVYeSoP7wpUQQezm0rYmv5i3iJzIKwgkZwGoD2iUi5ZOhrvzifFSxkKrMRzysdaXtXnFcrBlF3LsX0u4PkICtiJsxSFFg4JBDnKEu92dhaweIMYpZCClgkqKVOCSCKks4Df/AJA1i+iTmlkPq5Y1oqvWrX2tEeLHYURcKrfVAexrTy5wFLEDOSVElwTlctbKkADx7ogTgguTKJYmSWUw+JFFB92AI9NF6Wl0qJSDlSwpoAw9cngTKKZYSBUqAJDsf3eR15PAIlcNVLVnSrs5idQFVFhvV9LtH1c7MGKT/Ir1/EOPiSpqFIs7sTTofxC3HoAGZNFVPI1Lgjb4fGA4ygqew/TelXt68xHaZbgbMR3Fx9HisvEqQ3ZBuSUkMSl2ICgKMQPEQykSQoApN9rFrEB3uPGAnkpzMLPUPpqUl6F2Jhng6moApWxe4JJ3ivg8P8JSO7lUNyDWFNNoYYPCgNoAaABtC3m8BfwCT4X+f0h7gZQzJ5sPFQaFeAkuHG+r7t8m1h1wqW8wci7dBSA0wggEEBWxibGMf7Qycs1/3JB709k+WWNrPS6TGT9r5avdIUhLlKwDySuhaoq+WAy85BDm5ofDSIpeFK1O5bUhtDZzapPhH3NNUoaAkDua/jz0bWHGDlt2dqeW0AtxHB5a09qWCzVIe1me3dvHKZXuuyr4d/2vqCfQh3MS9IX4oigVrY89KCAJVPisRoaeqmJZE13e4NtntFHBYpj7pRNXKFHU1ZPL7R8RNyFTg9mnVI/Ux8uhgGMhLZxe5HQ/OIFSyGLUAIbqfp9YkwcwMDqfWkSEhqbVHjAUp6eyt6vXvDE/WKyFByE9oEAEdUkvXX7xZmUNbb6AF3+vjFMzCFl2AZjejdnSnreABLdOvaCh1II/PhFMlkOQSc29uXKvpotTyykJJsos1NT41HlEATmKXYVUT0e/g0B9kTgUAAB2c2Jau5Z+T73ibDKAzKcFj9MqTVv2xTTM8C9ACN6PrT5aRxjFhhKTUCqq3Y6P0N9XpATYaVWgfskA0yjK1+/X8xTXhyBMKQKKodgRY8nJry5Q3w8nLJcGpBFTd9STqzFzFdMggZVGqyeQAA+GpoW+p1EBnRhznCR/8YqSC9B2XPUF+kMcLJKcuQWLNVlhga2qC/5se+I4cCaujvLaz1ASAGF6G34izg8OoEISaBu01HWQVc3FdK+JgLfD1Zkklnf0D4dXaL+Eku9NbHa/rrFZOGSliKEMFO1QHJ8ASfxDrBSaue47mtYC7h0MGt+Id8Fl1Url8zFCSgnq3ryh3w2UyOpeAuQQQQBCviWGzJWj9woDZ7pvzhpEGJQ9YDzrATc6SttdmJ/dS94uJLHWsd8Vk+6mlqJV2gGp2r+b+MQ4dbMFdYCy2kV8dhcwuQRX7Wiyhe3raIpt3AgMpxTMQAQUKHaSdlBmANq1DxZ4PxVOKQKgLAIOy2Jcdau0N8bhRNSQQ9vHT+Y814jgp/D5ueS5BLgFjmIJqXsQddXgN377lQk/+PLlr4RbkYoPeo5HxrGd4T7Vy5qUmdKOdTBbGlbeuXSLOK4xJSSoy1CjsDQhjoeYgGuLxIUmg7SS53HJu6E86alakF6lTUetb+AN947m4mSJecGblUKKCTQFw5CwCTyq1OUU5uIlBTicl6UINNnDBgK7VaAtcRn9tiAakj506E+ULFYqpu9nAd6aXPzvpSJMbORmYrdSi9i3IA29UiDPJCmUa0JKSzBPTr4mAsSZlQUfGRSlBuadPTRPhJOVDkB3D9/PYpAD8jC7D8RlpUUJQskVuTQXqOehuxtDKVLlOzTM1iCasBrXmPlrATf34poAGTci1D4/Jutjh89yTQpSCpZemX9SiRQWIY8oX4aZILlCFEBk9orLrsWcNdr7m9oMXxFc0e4QgoCiCo2JQSAElISMuYvQ6DvgKnvjPmLmEtV0nUZWyimvkaQ8wUggpBDMcyqfr/Lgd/MGKq5aUjst8SeTsR94bYWY5PQi3UC9agO33gI8UgsRUk0dyd6X2EOeEDsMTUbi4086ePdREqoURS+XQ63P6X5B9bRYCjLmJUnbtJJuC3mwO/kYDRYeVt4eusP5SGAGwhXwllkKHws/jbwhvAEEEEAR8Ij7BAIuO4DOi3aS5HMfqHh8oyzaa6bgfWPQZyHEY7ieD93ML/DdPIE0D8rQFbDnf0IkmBxSvr5x0qVyqzRxbe/ixgF+OxHuyFA0JA6j184Te1ExMyQD8KyWQ7tmL1pvGqxADdpIUKX8YQ8Q4dLW2X/GvQKqlz1dmcmn2IDPez+AyqyqSCTps1Q3KppGw/s0pu1qHUB6AGEvBJK5c3LObNdJFMwBNW0NRTlGpKRy9WgFa8ME1CXLMmlrtTkIU4nBpIqNyom5N23a1ecaaYC2j73annpFLFyeyzB+npoDJJkMQG0ahu7Uf9sXP7Zy5o+hp5Nehvz7r01ITQtX4Re1vrteOkyCA5sakVe4tv4QHGFwqQ7FyaEnU86bC33irxUFKMiDlKjUi4BLsK3L+cMUTA4YMNvxsdo6SlKlPoAw6vW9LPAU8FgciO05yuQljQ6NsyTzud3iVEhnYgKJJfmWyjutaGdAl2BJZhe5A10FIinpagNQGG+ZfoW+tAUY2kljQEuOaSoVIv8Apfuhvw5DjMSCWy/8iWd3qO+E/FZWcIQOhrdhXoXArz8dHhJDAEltAzD1rpAWRMZJNS2lC/6Q1eXrTiTh2dcwjfk9urWH8xYkSCop0Aq2otYc7P8AOG+CwTzAMoZNSadAGa71gL/BMJ7uWLurtEHR7BtKQxj4I+wBBBBAEEEEAQv4lghMS2oqnrt3wwj4RAYyaWd6M7xBNmpZuT208eflGi41wzOHTQ69N4QTZOYtlctU9/SAoqxSQSxIGt6Fvs0QqyzGAUH1tprW1HL8ov8A+luaij61drUjtXD0FOUoopxbfupAZb2izSkpntmMsjM37FU0Du5Gung24XxyXNSO0HIGt6sWNr+jWMnhjOCcVInvMR2kIKjQvRr3Yg1Oj6kwt4ZnRcZAkPWoADEiovfmztaoelLxCRUNYxXmTwbKAf8AGgvpGaZagk522ejMWvZ3b6R8xXEJckFj72YWISku9WcvQAEd7amkA1KwLJA/3HUM1SbjwuIqLxSUupXa/aADVR0DkUYHX7Rnv9QClEzVMhJdRSWDksEIAqSxvo9xpHJxE2dOzBks+TMKIDAEtZyz1rTYwGqkJKRmWxmLNQPhDtQb3vrtrECseApWzka3F3fRwKtvyEcYjFoSKLAUA2ZnKagOeXjWEE/iKGzM6EMxNCv/AIo+K4Aq33DQDHMUqUagAIDs72oTzvTvhklaiHapGoUGBNXBrXlyrvicBxla1qypyoIZ7Et2Q5/SKA/qanOLUz2g96cso5iWCszBwRTKKm7O7fcHHCZqZs85T/22q9WcgqBoMzuO82018jDDyryH08vKmW9kMORmSUiqnd6EEUBroz835GPQEISkMCz97m29YD5KkkMEhyo0FWpv0GkPsHh8iWubk7kxzgsNlHP5RagCCCCAIIIIAggggCCCCA+ERQxOADukd0MIIBDMlt6tEE5P3aNBOkBUUJ2Ga8B5L/U6VMkrROlkhKwyk0ylY/UQzkEEJZ487me008OGTQ6uQ4JDs+7j7tHvXtpwc4nCrQls4YpJa9r6Ct+XePJFf0zxYvk6guwYBqj1voQz6OLYiaarLXCKhNPhoXpz5jkz7ATZYCgr3qSz092Xqf1AWYAdFGxLxdHsLPRkUFoIPZUAGs9Sx1zfU7xc/wCicTVQnghmADpArsFC1fncvALpnD5bHL75SSGrl/S/aFANBpzIpFiTw9aUnJJnJJooqUkPlv8AACSc3g9nNZP+kZyQomYigJqK3BOpGidxQaOI02C9lWSkqnryqS4SkMBYgOpzTTo73EBicfhRkKVZswILKmLSVU7Xxu5fMeg1oyHE4dZVmOVqBhMQoJs7agWs3xAVj1yX7DoX2lzVuXBZRdADlIqGcZnoBC3iHsGx+MEPfKtRs4LZ2pR9q6QHmUqSlc2ShZUbk5jZIJAUMpJq3OjR6RwPgspUrLLYJ5XcakgV6nl3co/p0kAr94mYQ2VJQAlu47vQvyNhDj2a9h0zCVqkf25BYKGZJI/ckgg2s9AWZ7wFz2ZwKkTFpIzFJDNcg2PKo8QeUbnA4EJDkOo1elH0GwjrhvD0ykBIdRAbMouo9TrF2A+AR9gggCCCCAIIIIAggggCCCCAIIIIAj40fYICvOwoUCLPCjF8LUAWdQ5X5Uh/BAY5chiAsEA8tQ5FSL/aIv7ZpgBOldi4u29PMxtWjhUlJuAe6AxEzDPQgEpcG1QX/Pi0W8BJzyQjVFA//qfKNUvCoN0pPcI6RKAsAOgaAR4fDqaiS9jt16xaRw8m7DzPh60hq0fYCnhuHIQ1Hbf7RbAj7BAEEEEAQQQQBBBBAEEE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05600" y="2895600"/>
            <a:ext cx="2438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i="1" dirty="0" smtClean="0"/>
              <a:t>Alison Wolff: Source: http://s.huffpost.com/contributors/alison-wolf/headshot.jpg</a:t>
            </a:r>
            <a:endParaRPr lang="en-US" sz="1000" i="1" dirty="0"/>
          </a:p>
        </p:txBody>
      </p:sp>
      <p:sp>
        <p:nvSpPr>
          <p:cNvPr id="3082" name="AutoShape 10" descr="data:image/jpeg;base64,/9j/4AAQSkZJRgABAQAAAQABAAD/2wCEAAkGBxQSEhUUExQWFRUXGBwYGBgXFxgaGBYYGBgaGxcXGhgYHSggGhwlHBgZITIhJSorLi4uGCAzODMtNygtLisBCgoKBQUFDgUFDisZExkrKysrKysrKysrKysrKysrKysrKysrKysrKysrKysrKysrKysrKysrKysrKysrKysrK//AABEIAP8AxgMBIgACEQEDEQH/xAAcAAACAwEBAQEAAAAAAAAAAAAABQMEBgIHAQj/xAA+EAABAgQEAwUHAwMDBAMBAAABAhEAAyExBBJBUQVhcSKBkaHwBhMyscHR4UJS8QcUIxVichYzgqJTc9Ik/8QAFAEBAAAAAAAAAAAAAAAAAAAAAP/EABQRAQAAAAAAAAAAAAAAAAAAAAD/2gAMAwEAAhEDEQA/APcYIIIAggggCCCCAIIIIAgiNU0CIzPgLEfHiqZ0BmQFrNA8U1TfKD3ta6faAuwRTTNuxjtE+AswRGmaIkgCCCCAIIIIAggggCCCCAIIIIAggggCCCIp04JgOpkwC8UlYpya20EQTZxOrxUIrzgLvvPLzjlc1h3/AJivLUTQfzvFv+1Uwdtrb6wFdE1zHZmxHjMJMQHQAt31Zn1LkfOKX9tilpNZSCLpZybc6a1N9oC6mc/45xIZjNQ/l4TzRjZKSpXuyLnsgkaWS1LHugk+1ISWXLzAsxRdmc9k3YtbwgGpm8+/eOf7isWcJiJM8dhQU1w2VadnBAIitjMAUup6Xp9RpASSp5v65RNJxRBvTbeFaVkfiJ5S97/cwDyVOCrRLCJCyLGGmFxQXSxgLMEEEAQQQQBBBBAEEEEAQQRzMWAHMBFiJ2XqfLnC5c7z+8GIW9dYgKW9bQAlR8YEpClAb+WkRKX/ADHUmYlKFLWQEpBKidEgEk+XkYC9LKUlkpJPStaX5OI6m4hINVgMKh3bbxcR5d7Tf1DmLzS8Ck5QT/mALqSKUSpPZrrV7hox83E40q7YmNU1WwVUPQaUJtpq0B+gPfAMcxylQZ9NK95AjpCncOAT4i/zbyj8+zETD8QU70aY7ZaPUjXufaHX9xxWSAtBnFm+JSZoOV6kLJLOSKVgPYvekJLBxShq+bSnJoq43hSJvwqCCQRQAP3XoDHn3D/6nlBKcXJKAJfxS/1TBRToW2V2Z3pG/wCG8Rk4pJmSJgULdn9LgEgvY1rrXpAZTi/D5+EyzQBuVJKjlPOgLeVe6H3sz7WCcfdTRlmAs5oldHYH9zXHhsGS8VlLKDo1cEkNZhdRLgZW0Jq9MB7YI9zP93JASkMWcuHyFgdDmLi5cdxD0ufhUkFQ2o3y2ihhsPnTmSoPWny7oV+xPHzPSpEwgzZbZuaS4B6uCPzdlPaUssLnTUEgqpy+sACZQ0rb6EGOUTiC4PTwiHiU8hQUSzgEnSt4ikzger9xBgNJgscF0sr59IuRmEKYgpLEfU/ZofYLFBY5i4+RgLMEEEAQQQQBBBHxRgAmFuKn5jSw8zvHziuKypCRdZam36j4U74pZrQE03kftFVSufq8Rz5pbx+sVVTr+uheAnKj0H35RnvbbG5JSZSiyVkFX+4Jsk7Ak+nh0ibXnfk474899pSpeeWETffP8QBIL2Y2FjUbcoBXL99OQtUoJUAoJQx7KlFiS2tWOoAI5xUwPB8XOmFEtQE0VWpRBKRQOXuXp3dTHoPsNwEIwvu5jhSZmYXBSQxDd78qnQxnuIex2NkzlzJM8pQXDooQk9pm2e+5DwHfs37FlM9QxM/3iviKEWIdwXegLGnjvHpCsOAltBQbW+WnSMn7F4L3JKlFS1rFVqOjvv65RtFqJFPT3gPKPbfhQS5A7Cvi/wBhsABtY93cczw/Hrwikrw0wy5iSMyQVKlzALHL+p2JNqEihLRs/aBWTEKTOSsJU7KShUwZXBS7AkJ+JxvyJjyzi81Inr92ClIUMjvmYb1YfjrAfo7gPFTisPLnf4yoipSpwhQdx/yd36iK3tHgBiJK1IliZiUJBSoCpYglFCM1HoeVo83/AKTcdSmcuRNSrNNOeWQ/xBLFJarFJ/8AWPTpU7KsN8JcsBcpLHRy+5gPKvZvipwuIE0qyh/8manZJZeYEUId9C4FNB61jcQVZglsw7SehI1tb5x49/UXha8NM96FAy8QtakiuZJKsy0kGoIzDxIozne+zOL9/hJExRqkKQa3ykivge6kA94nMBw4VsWHMCz+F4W8NxG5o7C97+u7eLzlWGW7Bk0JAFQXzd4YRmsJOyqGUPU2fQX/AJo8Bspa/XS3rrFrB4jIp/5bWM9IxJIc0pDHCzH3FvprAbFJj7Czg+IcZT1HT184ZwBBBBAEQzlRKYW8QxGRC16gU6mg82gEuLme8mqVVk9hPdc958mj7MVYPEWElZUNrr84+qVQbwH2afDlESZda30jkEtXo8dGZv4dYBbx/EmRJVMFwG/4k67fSFXAp4X/AJM4mzsgcFVEAk5U2pV+rGNHiSk0LEG4OujHeF8rAy0JUmUnKLlixs17/aAixHFsShiEyDViApQUKW5l/WsNuE8dGIcKSUKDgg1BJ/arUfcRhcTjsVKmpkJSghTMPdgoKCWLHLmJGqiq1dIZcLlKl4nKlOWrFictWJKXqxd20LjnAavHz0Sk5sr6MNW6xnZHtfiFTClGGS2jzO1bkkjqIfcZkZk5AW3O1X6jSMNx/GzcGoCXKQQoZk5kl6lu0c2w/TuBzAaXGzZk5B99hiBQuiYSfJj5/nA+0HsokpKpXZVq1So/7tXavjGi/wBaxEvLmSxWEnK5WgEjtJckqQobdofV1h5JIdSWe6SdyWuKbwHjfD8XMwOKlTAkKWlYLKFVJDoICXBDhSwKiuzR7dxLF1UlJUiYWDOygQKv/tH7XYuWoY8i9s8GmWqiBmCmU6u0yfh7OiSGr3Rt/wCneOXO4eQVGbMQpQIKjZ3lktcM7OWo2lAXf1X4euZLlT/eKUlDJmS1N/jUqykgVZRBBHIRJ7BY3/8AmnJKiTLWSXIIQhSEgl9KpX59Sw9oOG/3WCnSgyFS3mXBQrKxAJG7ltBXSsZX2HntnQHGYplirDsEqXXoUA6sX5QHpicaE4ZSAKsa9AXq9ag1e1N4zGavSpbo55mkOeO4jIhVu0p0k7a61qTrvo0IkKYkE0Fn0L+e99OcA6wOIcn8sG/LiH2DPWtx5c9ozXDpgLMGf7Dm1K90aLCGiQPnTx5UgG2GnZFJIGrW0sR4F+6NIDGakS9zcff6Q/wi3SPDwgJ4IIICOcphCHjsyiEfuU/cn8kQ6xRtGf4mt5zftT5mrc9ICPNXyiKave/2j6iwiJZdukBAcQ4FL/xaJ5dx6t5atFWcnT09DAVsLOx770gDEKD0pRrn09Gj5gjmXlfSp3t94q4pYck7F3a42iPhc7/IKswbVtfsIDQf6SMtDo3jeKGH4WJc1DFzUuTuG8PvDNU9h9Yq4ad/lOc/p7OyhqNqUgOFkFZ1rrHz/SKuhRZjQk0PoDwhWeP4crUkTAFj6El++n8Q9wGPExAWlQOhYg68oBfhPZpl5l1Yksa3qeUXOKyglJYB9h0i8nFGkKeI4l3emmwcN43tzgMB7cYcqlqZIJIoDdv1EF3DNbbpCL+mkyZJxLEtKmDIsM4UT8AIu+Zg+z92l4/ODqUHYW2oXr5nv5QnxnEJOHQghX+QEqYEfE+YMG059NYDa4hLMCk5MwdRIyhrJI1FQIzeK4T7k5pZGRXvFkDshOYFOUMf0uR3aPGj4dxJOIQCxzISFOXYkhsw1HcL7F2+zJMpedS0soAKCgClJU7pBRoSGFS5gIFTs+EmFTUSlQAo2RCKMbElJoOTxm8LjEq7RfKRfcAAkb2+Y5Rz7UcRIzywSVqYrymgSSGlgtQsHOjN3IpGKChlqHBs13p139NAbbATgVCpIalSdBRmr4VjU8MmAAC+u3c0YTgk0uCSSAFchWgfn36xssEp7G9jVoDSSZ3L11hxw9VxGcwwt3NpDjh83tCt6fb5QDiCCCAqYg1jNzZjrUq7qLd1PkI0E5dSfVIzyaJHrrAcFVI4vBMXoI4Sr7QHM1NXHqsV1qfr9W/HzjqesB+rxWXOoWcv58g+8BVxB015Dcsfn5RRGMMsgguxHg9fkfGO8Zialmpbp9A6flFGZNOo02Gps7QG0TiApIVd283IEUOI8Sw06WuSpaUqIYZi3a0IFDqNrwq4LxHKTLNrp0qR8POxI74t47AIm6VqCwGY7ioIZx5QCNXBZYKgJiZn/mCWq4NXdyank8aDgQEkMC4IrXXnCf8A6cSxCk3cDsgNV2cD5wywXD0yg4BB3c08IB5Nman592kKsdiSqgc1FH7vp/MQY7iQAFlaM92Nfu0J5mLJfQvpruNiSLd8BBjJGcVV8RDbCl+prHmGJTnXMUWqX+IUD7dDpHqPEV9kqN/AOBr6+8eerwSlFeR6uSzORc6WchxqYDb8KwDkKKmdKQhjkquxCh8J6akjYxpcVNIlgzUFIlh1qUBWYwA5EOW6sbQm4ctM/DCjKSgBaXYpUKZi9bpe3mGj57Z8RZSZT/pBXlNM1Smp5V3L84DMcWKpjlVSUk1J/cQ+ldNhpC/CySFoJVfMxqxCb6gAvr5bWlzRmALs72oEgg051pHeGQ5QrKKBiS1ioHWvowGgwUtgDQVO9PmSa+rRpcBMUlTbn6UbrGbwUx0irnMQXYNVgPl490aXCra7HWm5+YqIDQ4c0fv+UNMKpiDo7+F4SyK2NKdTq8M0Bm+WkBphBHMpTgHkI+QC3GrZCzslR8i3nCNbMDo0OOIn/Ev/AIwkmW9ecBXWGduscL1Yt628fGBZ05/PrFedONW2+kAYkFmf0R15GKU2aSlW1a+DH1tH3FTS9WJ+dX+8KMVicomNUpFq6uBXoRASzZuQqAv+du996QoVOCiS9CPrfk0c4vFusVFtOYb5g+EVzNAIAGZgr5O58YCxOUAxBYs9NKMDbr4xo+DcZBl5lCoN6MW52eMZMnvQl6Me4O7xsfZKWDIAUxrVyC78u+Acy+OIIJzJO9QOofRrd8LeJcWSCUgOSLDfv7vvFXi/stLXWUShTuB+kEEm2msKFYCfLLLpW6R1e4tTUwEk3EkgG3LZqlzbausWcOgFnBDV01LkfLxaK2CktVQuKuda7bs7aNDKSrYu/wBufjpAVsWl0qFyBXvrv08YzSZOwJZqh9TrWt9j3xpuLz8qSSwJvSlwCK6QiRd3e/XZ4D7KmGScwYEpP6aDMGJAIvqOghNjZ6y6jRzXd3oT5HvFrxocUQX0obE6NW23qkJOIygAb1DPqTUdwfvpAVUkkPcNYsTUgfnWLeHKgE/8yLna/S/SkUQp2FiA9QKhgakilCIbYFIITTViLPrS4N2gGnCzdNi5cbB7hub+B79JhqukDw5Cth0ttzjN8Pl+XQg6kv605xocKokkXY+XdzJH5gHkknZm+rbjSnoQ2lKYCFWGWLV/jU6PaGuGFB+e+A0mG+FP/EfKCOcEXQnpBAKOMf8AZmf8ftGfmL82jQcZH+Cd/wDWs72ST3xmFGgbanO0BFPnXPoxDMnN306V2EcTTfw6RXmJFK6nz6W7oCnjF0elvNiGBEJ5mMq1XZhShZIPyB9Bonx0w7GmmwvbxrC3EpKUuCTlY/MFm5K84CtxFVUs1CAGrUF66CjxVSNTRuW9FB+7no8WcPhlTQSCbEqrYHsgk2G9dotqwT0FgLkOVkihH7RemtXdoCvg8B76S6S8xR+IKACKkqAeh7KervSNx7NpaXlo3iL3eMfLQMPRiUEjsgBgwbMA1WBrrD7hWM90AWOU1fSoch9AC4ruIDUqACgNb186RKqRmT2qvp3uRC5WOSpiATza3h05xMOIBTMXp+lrG31gKc3h4CnTQa0NX+gp6vXWjK5ZyKu7b2c8/KLePnBmDjV7jLpUUGvTwhPiwoqs50aordzbWte60BSxkhUxEwpqwBHg7v3A90Vv7YjDiYQEsQDV6kZnFKhn8e+G/DkMwXmSSz1YBLmhbdKX/BhDxDjCVoSECilkj9oSQAABqo9kgWrASonOa8tjUfmFGO5pzBrVFy/dT5xYwuJz1HwkOK618GZqRaVIrzcg9Hbnp6vAJcIgkBqg0NNa0A1od9oZ4UOAW3DPWtaaM/yjgyiAn9wJ72B8nG2h75xKSkkNSwPR6i2iu6ukBdwawFhi9bNS9z0dreOjqSslyHAJs7gBhbwFecKMHhWcu45HkWd9HT5Q4w6WBu7bXFGPzgHmCmvcM1GpfpDrCqBDA/mv584QYEmjvUV8vXhDfArbl/D/ADgNdhvhT0HygjqWKDpBAL8ZLfMNwR4/zGIkq7AerD+flG9xYrGGxiQiZMRstR7lnMPm0BTmId33P1iliK6608NtYsKXXYacnv41isihIbs0DnkGfnAJ8dLd6vmISxYM4Lmtmr4xXwmFK2csD+q5fZO1HMM56FEhKaK1UxIGlOdbw1kYVPZoAWoWAZ6U12EBWwOESlJSmwa+pcku93eOMRJygsGf6fJvpF/CSHCgbu/U9OpPlE82Q4rR2NN/RgEZwucOb6to+o8fKOZuBUhOVBAcgsQCBUmgehJAJ6Qy/tgGIDMK9/oecdkZ0AszMD0HzPPSAVYeSoP7wpUQQezm0rYmv5i3iJzIKwgkZwGoD2iUi5ZOhrvzifFSxkKrMRzysdaXtXnFcrBlF3LsX0u4PkICtiJsxSFFg4JBDnKEu92dhaweIMYpZCClgkqKVOCSCKks4Df/AJA1i+iTmlkPq5Y1oqvWrX2tEeLHYURcKrfVAexrTy5wFLEDOSVElwTlctbKkADx7ogTgguTKJYmSWUw+JFFB92AI9NF6Wl0qJSDlSwpoAw9cngTKKZYSBUqAJDsf3eR15PAIlcNVLVnSrs5idQFVFhvV9LtH1c7MGKT/Ir1/EOPiSpqFIs7sTTofxC3HoAGZNFVPI1Lgjb4fGA4ygqew/TelXt68xHaZbgbMR3Fx9HisvEqQ3ZBuSUkMSl2ICgKMQPEQykSQoApN9rFrEB3uPGAnkpzMLPUPpqUl6F2Jhng6moApWxe4JJ3ivg8P8JSO7lUNyDWFNNoYYPCgNoAaABtC3m8BfwCT4X+f0h7gZQzJ5sPFQaFeAkuHG+r7t8m1h1wqW8wci7dBSA0wggEEBWxibGMf7Qycs1/3JB709k+WWNrPS6TGT9r5avdIUhLlKwDySuhaoq+WAy85BDm5ofDSIpeFK1O5bUhtDZzapPhH3NNUoaAkDua/jz0bWHGDlt2dqeW0AtxHB5a09qWCzVIe1me3dvHKZXuuyr4d/2vqCfQh3MS9IX4oigVrY89KCAJVPisRoaeqmJZE13e4NtntFHBYpj7pRNXKFHU1ZPL7R8RNyFTg9mnVI/Ux8uhgGMhLZxe5HQ/OIFSyGLUAIbqfp9YkwcwMDqfWkSEhqbVHjAUp6eyt6vXvDE/WKyFByE9oEAEdUkvXX7xZmUNbb6AF3+vjFMzCFl2AZjejdnSnreABLdOvaCh1II/PhFMlkOQSc29uXKvpotTyykJJsos1NT41HlEATmKXYVUT0e/g0B9kTgUAAB2c2Jau5Z+T73ibDKAzKcFj9MqTVv2xTTM8C9ACN6PrT5aRxjFhhKTUCqq3Y6P0N9XpATYaVWgfskA0yjK1+/X8xTXhyBMKQKKodgRY8nJry5Q3w8nLJcGpBFTd9STqzFzFdMggZVGqyeQAA+GpoW+p1EBnRhznCR/8YqSC9B2XPUF+kMcLJKcuQWLNVlhga2qC/5se+I4cCaujvLaz1ASAGF6G34izg8OoEISaBu01HWQVc3FdK+JgLfD1Zkklnf0D4dXaL+Eku9NbHa/rrFZOGSliKEMFO1QHJ8ASfxDrBSaue47mtYC7h0MGt+Id8Fl1Url8zFCSgnq3ryh3w2UyOpeAuQQQQBCviWGzJWj9woDZ7pvzhpEGJQ9YDzrATc6SttdmJ/dS94uJLHWsd8Vk+6mlqJV2gGp2r+b+MQ4dbMFdYCy2kV8dhcwuQRX7Wiyhe3raIpt3AgMpxTMQAQUKHaSdlBmANq1DxZ4PxVOKQKgLAIOy2Jcdau0N8bhRNSQQ9vHT+Y814jgp/D5ueS5BLgFjmIJqXsQddXgN377lQk/+PLlr4RbkYoPeo5HxrGd4T7Vy5qUmdKOdTBbGlbeuXSLOK4xJSSoy1CjsDQhjoeYgGuLxIUmg7SS53HJu6E86alakF6lTUetb+AN947m4mSJecGblUKKCTQFw5CwCTyq1OUU5uIlBTicl6UINNnDBgK7VaAtcRn9tiAakj506E+ULFYqpu9nAd6aXPzvpSJMbORmYrdSi9i3IA29UiDPJCmUa0JKSzBPTr4mAsSZlQUfGRSlBuadPTRPhJOVDkB3D9/PYpAD8jC7D8RlpUUJQskVuTQXqOehuxtDKVLlOzTM1iCasBrXmPlrATf34poAGTci1D4/Jutjh89yTQpSCpZemX9SiRQWIY8oX4aZILlCFEBk9orLrsWcNdr7m9oMXxFc0e4QgoCiCo2JQSAElISMuYvQ6DvgKnvjPmLmEtV0nUZWyimvkaQ8wUggpBDMcyqfr/Lgd/MGKq5aUjst8SeTsR94bYWY5PQi3UC9agO33gI8UgsRUk0dyd6X2EOeEDsMTUbi4086ePdREqoURS+XQ63P6X5B9bRYCjLmJUnbtJJuC3mwO/kYDRYeVt4eusP5SGAGwhXwllkKHws/jbwhvAEEEEAR8Ij7BAIuO4DOi3aS5HMfqHh8oyzaa6bgfWPQZyHEY7ieD93ML/DdPIE0D8rQFbDnf0IkmBxSvr5x0qVyqzRxbe/ixgF+OxHuyFA0JA6j184Te1ExMyQD8KyWQ7tmL1pvGqxADdpIUKX8YQ8Q4dLW2X/GvQKqlz1dmcmn2IDPez+AyqyqSCTps1Q3KppGw/s0pu1qHUB6AGEvBJK5c3LObNdJFMwBNW0NRTlGpKRy9WgFa8ME1CXLMmlrtTkIU4nBpIqNyom5N23a1ecaaYC2j73annpFLFyeyzB+npoDJJkMQG0ahu7Uf9sXP7Zy5o+hp5Nehvz7r01ITQtX4Re1vrteOkyCA5sakVe4tv4QHGFwqQ7FyaEnU86bC33irxUFKMiDlKjUi4BLsK3L+cMUTA4YMNvxsdo6SlKlPoAw6vW9LPAU8FgciO05yuQljQ6NsyTzud3iVEhnYgKJJfmWyjutaGdAl2BJZhe5A10FIinpagNQGG+ZfoW+tAUY2kljQEuOaSoVIv8Apfuhvw5DjMSCWy/8iWd3qO+E/FZWcIQOhrdhXoXArz8dHhJDAEltAzD1rpAWRMZJNS2lC/6Q1eXrTiTh2dcwjfk9urWH8xYkSCop0Aq2otYc7P8AOG+CwTzAMoZNSadAGa71gL/BMJ7uWLurtEHR7BtKQxj4I+wBBBBAEEEEAQv4lghMS2oqnrt3wwj4RAYyaWd6M7xBNmpZuT208eflGi41wzOHTQ69N4QTZOYtlctU9/SAoqxSQSxIGt6Fvs0QqyzGAUH1tprW1HL8ov8A+luaij61drUjtXD0FOUoopxbfupAZb2izSkpntmMsjM37FU0Du5Gung24XxyXNSO0HIGt6sWNr+jWMnhjOCcVInvMR2kIKjQvRr3Yg1Oj6kwt4ZnRcZAkPWoADEiovfmztaoelLxCRUNYxXmTwbKAf8AGgvpGaZagk522ejMWvZ3b6R8xXEJckFj72YWISku9WcvQAEd7amkA1KwLJA/3HUM1SbjwuIqLxSUupXa/aADVR0DkUYHX7Rnv9QClEzVMhJdRSWDksEIAqSxvo9xpHJxE2dOzBks+TMKIDAEtZyz1rTYwGqkJKRmWxmLNQPhDtQb3vrtrECseApWzka3F3fRwKtvyEcYjFoSKLAUA2ZnKagOeXjWEE/iKGzM6EMxNCv/AIo+K4Aq33DQDHMUqUagAIDs72oTzvTvhklaiHapGoUGBNXBrXlyrvicBxla1qypyoIZ7Et2Q5/SKA/qanOLUz2g96cso5iWCszBwRTKKm7O7fcHHCZqZs85T/22q9WcgqBoMzuO82018jDDyryH08vKmW9kMORmSUiqnd6EEUBroz835GPQEISkMCz97m29YD5KkkMEhyo0FWpv0GkPsHh8iWubk7kxzgsNlHP5RagCCCCAIIIIAggggCCCCA+ERQxOADukd0MIIBDMlt6tEE5P3aNBOkBUUJ2Ga8B5L/U6VMkrROlkhKwyk0ylY/UQzkEEJZ487me008OGTQ6uQ4JDs+7j7tHvXtpwc4nCrQls4YpJa9r6Ct+XePJFf0zxYvk6guwYBqj1voQz6OLYiaarLXCKhNPhoXpz5jkz7ATZYCgr3qSz092Xqf1AWYAdFGxLxdHsLPRkUFoIPZUAGs9Sx1zfU7xc/wCicTVQnghmADpArsFC1fncvALpnD5bHL75SSGrl/S/aFANBpzIpFiTw9aUnJJnJJooqUkPlv8AACSc3g9nNZP+kZyQomYigJqK3BOpGidxQaOI02C9lWSkqnryqS4SkMBYgOpzTTo73EBicfhRkKVZswILKmLSVU7Xxu5fMeg1oyHE4dZVmOVqBhMQoJs7agWs3xAVj1yX7DoX2lzVuXBZRdADlIqGcZnoBC3iHsGx+MEPfKtRs4LZ2pR9q6QHmUqSlc2ShZUbk5jZIJAUMpJq3OjR6RwPgspUrLLYJ5XcakgV6nl3co/p0kAr94mYQ2VJQAlu47vQvyNhDj2a9h0zCVqkf25BYKGZJI/ckgg2s9AWZ7wFz2ZwKkTFpIzFJDNcg2PKo8QeUbnA4EJDkOo1elH0GwjrhvD0ykBIdRAbMouo9TrF2A+AR9gggCCCCAIIIIAggggCCCCAIIIIAj40fYICvOwoUCLPCjF8LUAWdQ5X5Uh/BAY5chiAsEA8tQ5FSL/aIv7ZpgBOldi4u29PMxtWjhUlJuAe6AxEzDPQgEpcG1QX/Pi0W8BJzyQjVFA//qfKNUvCoN0pPcI6RKAsAOgaAR4fDqaiS9jt16xaRw8m7DzPh60hq0fYCnhuHIQ1Hbf7RbAj7BAEEEEAQQQQBBBBAEEE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4" name="Picture 12" descr="http://www.janeausten.co.uk/wp-content/uploads/2011/07/janepi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3352800"/>
            <a:ext cx="2362200" cy="3048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705600" y="6304002"/>
            <a:ext cx="2438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i="1" dirty="0" smtClean="0"/>
              <a:t>Jane Auston : Source: http://www.janeausten.co.uk/wp-content/uploads/2011/07/janepic.jpg</a:t>
            </a:r>
            <a:endParaRPr lang="en-US" sz="1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200" b="1" dirty="0" smtClean="0"/>
              <a:t>GOOD BYE TO ALL THAT: THE FRACTURING OF SISTERHOOD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C859F-F4F2-4998-AE78-60B4B9EFE30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9458" name="Picture 2" descr="File:Nancy Astor.jpg"/>
          <p:cNvPicPr>
            <a:picLocks noChangeAspect="1" noChangeArrowheads="1"/>
          </p:cNvPicPr>
          <p:nvPr/>
        </p:nvPicPr>
        <p:blipFill>
          <a:blip r:embed="rId2"/>
          <a:srcRect b="27854"/>
          <a:stretch>
            <a:fillRect/>
          </a:stretch>
        </p:blipFill>
        <p:spPr bwMode="auto">
          <a:xfrm>
            <a:off x="1230440" y="2023670"/>
            <a:ext cx="2209800" cy="221524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30440" y="4197882"/>
            <a:ext cx="2209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i="1" dirty="0" smtClean="0"/>
              <a:t>Nancy Astor: Source: http://en.wikipedia.org/wiki/File:Nancy_Astor.jpg</a:t>
            </a:r>
            <a:endParaRPr lang="en-US" sz="1000" i="1" dirty="0"/>
          </a:p>
        </p:txBody>
      </p:sp>
      <p:pic>
        <p:nvPicPr>
          <p:cNvPr id="19460" name="Picture 4" descr="http://www.conservativehome.com/wp-content/uploads/2013/10/Margaret-Thatcher-B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9592" y="2008680"/>
            <a:ext cx="2410275" cy="221284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28050" y="4218480"/>
            <a:ext cx="2426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i="1" dirty="0" smtClean="0"/>
              <a:t>Margaret Thatcher: Source: http://www.conservativehome.com/wp-content/uploads/2013/10/Margaret-Thatcher-BW.jpg</a:t>
            </a:r>
            <a:endParaRPr lang="en-US" sz="1000" i="1" dirty="0"/>
          </a:p>
        </p:txBody>
      </p:sp>
      <p:pic>
        <p:nvPicPr>
          <p:cNvPr id="19462" name="Picture 6" descr="http://nyoobserver.files.wordpress.com/2013/04/hillary-clinton.gif%3Fw%3D660"/>
          <p:cNvPicPr>
            <a:picLocks noChangeAspect="1" noChangeArrowheads="1"/>
          </p:cNvPicPr>
          <p:nvPr/>
        </p:nvPicPr>
        <p:blipFill>
          <a:blip r:embed="rId4"/>
          <a:srcRect b="24422"/>
          <a:stretch>
            <a:fillRect/>
          </a:stretch>
        </p:blipFill>
        <p:spPr bwMode="auto">
          <a:xfrm>
            <a:off x="6146313" y="2008680"/>
            <a:ext cx="1942127" cy="221284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107240" y="421848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i="1" dirty="0" smtClean="0"/>
              <a:t>Hillary Clinton: Source: http://nyoobserver.files.wordpress.com/2013/04/hillary-clinton.gif%3Fw%3D660</a:t>
            </a:r>
            <a:endParaRPr lang="en-US" sz="10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1154240" y="147528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FRAME OF THE CENTURY 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6" name="Frame 15"/>
          <p:cNvSpPr/>
          <p:nvPr/>
        </p:nvSpPr>
        <p:spPr>
          <a:xfrm>
            <a:off x="762000" y="1143000"/>
            <a:ext cx="7848600" cy="5029200"/>
          </a:xfrm>
          <a:prstGeom prst="frame">
            <a:avLst>
              <a:gd name="adj1" fmla="val 1936"/>
            </a:avLst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19200" y="5029200"/>
            <a:ext cx="6858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 smtClean="0">
                <a:latin typeface="+mn-lt"/>
              </a:rPr>
              <a:t>‘Problem of the surplus women- Two Million who can never become wives ( Daily express headline, 1921)’</a:t>
            </a:r>
            <a:endParaRPr lang="en-US" sz="2000" b="1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C859F-F4F2-4998-AE78-60B4B9EFE30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+mj-cs"/>
              </a:rPr>
              <a:t>THE RICH GET RICH AND THE POOR GET CHILDREN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34" charset="-128"/>
              <a:cs typeface="+mj-cs"/>
            </a:endParaRPr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609600" y="914400"/>
            <a:ext cx="5715000" cy="4525963"/>
          </a:xfrm>
        </p:spPr>
        <p:txBody>
          <a:bodyPr/>
          <a:lstStyle/>
          <a:p>
            <a:pPr algn="just"/>
            <a:endParaRPr lang="en-US" altLang="en-US" sz="2200" dirty="0" smtClean="0"/>
          </a:p>
          <a:p>
            <a:pPr algn="just"/>
            <a:endParaRPr lang="en-US" altLang="en-US" sz="2200" dirty="0" smtClean="0"/>
          </a:p>
          <a:p>
            <a:pPr algn="just"/>
            <a:endParaRPr lang="en-US" altLang="en-US" sz="2200" dirty="0" smtClean="0"/>
          </a:p>
          <a:p>
            <a:pPr algn="just"/>
            <a:endParaRPr lang="en-US" altLang="en-US" sz="2200" dirty="0" smtClean="0"/>
          </a:p>
        </p:txBody>
      </p:sp>
      <p:grpSp>
        <p:nvGrpSpPr>
          <p:cNvPr id="14" name="Group 13"/>
          <p:cNvGrpSpPr/>
          <p:nvPr/>
        </p:nvGrpSpPr>
        <p:grpSpPr>
          <a:xfrm>
            <a:off x="4191000" y="1447800"/>
            <a:ext cx="4876800" cy="3751421"/>
            <a:chOff x="457200" y="1447800"/>
            <a:chExt cx="4876800" cy="3751421"/>
          </a:xfrm>
        </p:grpSpPr>
        <p:pic>
          <p:nvPicPr>
            <p:cNvPr id="20483" name="Picture 3"/>
            <p:cNvPicPr>
              <a:picLocks noChangeAspect="1" noChangeArrowheads="1"/>
            </p:cNvPicPr>
            <p:nvPr/>
          </p:nvPicPr>
          <p:blipFill>
            <a:blip r:embed="rId2"/>
            <a:srcRect l="18155" t="27083" r="41435" b="29167"/>
            <a:stretch>
              <a:fillRect/>
            </a:stretch>
          </p:blipFill>
          <p:spPr bwMode="auto">
            <a:xfrm>
              <a:off x="457200" y="2057400"/>
              <a:ext cx="4876800" cy="2968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Rectangle 11"/>
            <p:cNvSpPr/>
            <p:nvPr/>
          </p:nvSpPr>
          <p:spPr>
            <a:xfrm>
              <a:off x="762000" y="1447800"/>
              <a:ext cx="41910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1400" b="1" dirty="0" smtClean="0">
                  <a:latin typeface="+mj-lt"/>
                </a:rPr>
                <a:t>Age at first birth for women aged 22–44 years, by education: United States, 2006–2010</a:t>
              </a:r>
              <a:endParaRPr lang="en-US" sz="1400" b="1" dirty="0">
                <a:latin typeface="+mj-lt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62000" y="4953000"/>
              <a:ext cx="441960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i="1" dirty="0" smtClean="0"/>
                <a:t>Source: CDC/NCHS, National Survey of Family Growth, 2006–2010</a:t>
              </a:r>
              <a:endParaRPr lang="en-US" sz="1000" i="1" dirty="0"/>
            </a:p>
          </p:txBody>
        </p:sp>
      </p:grpSp>
      <p:sp>
        <p:nvSpPr>
          <p:cNvPr id="15" name="Content Placeholder 4"/>
          <p:cNvSpPr txBox="1">
            <a:spLocks/>
          </p:cNvSpPr>
          <p:nvPr/>
        </p:nvSpPr>
        <p:spPr bwMode="auto">
          <a:xfrm>
            <a:off x="533400" y="990600"/>
            <a:ext cx="365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The proportion of American</a:t>
            </a:r>
            <a:r>
              <a:rPr kumimoji="0" lang="en-US" alt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women who stay </a:t>
            </a:r>
            <a:r>
              <a:rPr kumimoji="0" lang="en-US" alt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childless</a:t>
            </a:r>
            <a:r>
              <a:rPr kumimoji="0" lang="en-US" alt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has </a:t>
            </a:r>
            <a:r>
              <a:rPr kumimoji="0" lang="en-US" alt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doubled</a:t>
            </a:r>
            <a:r>
              <a:rPr kumimoji="0" lang="en-US" alt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since 1970s’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altLang="en-US" sz="2200" baseline="0" dirty="0" smtClean="0">
                <a:latin typeface="+mn-lt"/>
              </a:rPr>
              <a:t>The </a:t>
            </a:r>
            <a:r>
              <a:rPr lang="en-US" altLang="en-US" sz="2200" b="1" baseline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educated women </a:t>
            </a:r>
            <a:r>
              <a:rPr lang="en-US" altLang="en-US" sz="2200" baseline="0" dirty="0" smtClean="0">
                <a:latin typeface="+mn-lt"/>
              </a:rPr>
              <a:t>have </a:t>
            </a:r>
            <a:r>
              <a:rPr lang="en-US" altLang="en-US" sz="2200" b="1" baseline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children</a:t>
            </a:r>
            <a:r>
              <a:rPr lang="en-US" altLang="en-US" sz="2200" baseline="0" dirty="0" smtClean="0">
                <a:latin typeface="+mn-lt"/>
              </a:rPr>
              <a:t> </a:t>
            </a:r>
            <a:r>
              <a:rPr lang="en-US" altLang="en-US" sz="2200" b="1" baseline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later</a:t>
            </a:r>
            <a:r>
              <a:rPr lang="en-US" altLang="en-US" sz="2200" baseline="0" dirty="0" smtClean="0">
                <a:latin typeface="+mn-lt"/>
              </a:rPr>
              <a:t> in their lives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altLang="en-US" sz="2200" baseline="0" dirty="0" smtClean="0">
                <a:latin typeface="+mn-lt"/>
              </a:rPr>
              <a:t>Opportunities</a:t>
            </a:r>
            <a:r>
              <a:rPr lang="en-US" altLang="en-US" sz="2200" dirty="0" smtClean="0">
                <a:latin typeface="+mn-lt"/>
              </a:rPr>
              <a:t> and professional success contributes to this trend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The</a:t>
            </a:r>
            <a:r>
              <a:rPr kumimoji="0" lang="en-US" alt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uneducated doesn’t regret their choice either</a:t>
            </a:r>
          </a:p>
          <a:p>
            <a:pPr marL="800100" lvl="1" indent="-342900" algn="just"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en-US" sz="1800" baseline="0" dirty="0" smtClean="0">
                <a:latin typeface="+mn-lt"/>
              </a:rPr>
              <a:t>God’s given</a:t>
            </a:r>
            <a:r>
              <a:rPr lang="en-US" altLang="en-US" sz="1800" dirty="0" smtClean="0">
                <a:latin typeface="+mn-lt"/>
              </a:rPr>
              <a:t> me something and it’s for a reason’: </a:t>
            </a:r>
            <a:r>
              <a:rPr lang="en-US" altLang="en-US" sz="1800" i="1" dirty="0" smtClean="0">
                <a:latin typeface="+mn-lt"/>
              </a:rPr>
              <a:t>Promises I can keep, Kathryn </a:t>
            </a:r>
            <a:r>
              <a:rPr lang="en-US" altLang="en-US" sz="1800" i="1" dirty="0" err="1" smtClean="0">
                <a:latin typeface="+mn-lt"/>
              </a:rPr>
              <a:t>Edin</a:t>
            </a:r>
            <a:r>
              <a:rPr lang="en-US" altLang="en-US" sz="1800" i="1" dirty="0" smtClean="0">
                <a:latin typeface="+mn-lt"/>
              </a:rPr>
              <a:t> and Maria Kefalas</a:t>
            </a:r>
            <a:endParaRPr kumimoji="0" lang="en-US" altLang="en-US" sz="1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alt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alt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alt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C859F-F4F2-4998-AE78-60B4B9EFE30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+mj-cs"/>
              </a:rPr>
              <a:t>THE RETURN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+mj-cs"/>
              </a:rPr>
              <a:t> OF THE SERVANT CLASS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34" charset="-128"/>
              <a:cs typeface="+mj-cs"/>
            </a:endParaRPr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609600" y="914400"/>
            <a:ext cx="5715000" cy="4525963"/>
          </a:xfrm>
        </p:spPr>
        <p:txBody>
          <a:bodyPr/>
          <a:lstStyle/>
          <a:p>
            <a:pPr algn="just"/>
            <a:endParaRPr lang="en-US" altLang="en-US" sz="2200" dirty="0" smtClean="0"/>
          </a:p>
          <a:p>
            <a:pPr algn="just"/>
            <a:endParaRPr lang="en-US" altLang="en-US" sz="2200" dirty="0" smtClean="0"/>
          </a:p>
          <a:p>
            <a:pPr algn="just"/>
            <a:endParaRPr lang="en-US" altLang="en-US" sz="2200" dirty="0" smtClean="0"/>
          </a:p>
          <a:p>
            <a:pPr algn="just"/>
            <a:endParaRPr lang="en-US" altLang="en-US" sz="2200" dirty="0" smtClean="0"/>
          </a:p>
        </p:txBody>
      </p:sp>
      <p:sp>
        <p:nvSpPr>
          <p:cNvPr id="15" name="Content Placeholder 4"/>
          <p:cNvSpPr txBox="1">
            <a:spLocks/>
          </p:cNvSpPr>
          <p:nvPr/>
        </p:nvSpPr>
        <p:spPr bwMode="auto">
          <a:xfrm>
            <a:off x="304800" y="990600"/>
            <a:ext cx="365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alt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alt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alt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</p:txBody>
      </p:sp>
      <p:sp>
        <p:nvSpPr>
          <p:cNvPr id="10" name="Content Placeholder 4"/>
          <p:cNvSpPr txBox="1">
            <a:spLocks/>
          </p:cNvSpPr>
          <p:nvPr/>
        </p:nvSpPr>
        <p:spPr bwMode="auto">
          <a:xfrm>
            <a:off x="0" y="914401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“The</a:t>
            </a:r>
            <a:r>
              <a:rPr kumimoji="0" lang="en-US" altLang="en-US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</a:t>
            </a:r>
            <a:r>
              <a:rPr kumimoji="0" lang="en-US" altLang="en-US" b="1" i="1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hand that rock the cradle </a:t>
            </a:r>
            <a:r>
              <a:rPr kumimoji="0" lang="en-US" altLang="en-US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is the </a:t>
            </a:r>
            <a:r>
              <a:rPr kumimoji="0" lang="en-US" altLang="en-US" b="1" i="1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hand that rules the world</a:t>
            </a:r>
            <a:r>
              <a:rPr kumimoji="0" lang="en-US" altLang="en-US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”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: William Rose Wallace</a:t>
            </a:r>
            <a:endParaRPr kumimoji="0" lang="en-US" altLang="en-US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alt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alt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</p:txBody>
      </p:sp>
      <p:sp>
        <p:nvSpPr>
          <p:cNvPr id="11" name="Content Placeholder 4"/>
          <p:cNvSpPr txBox="1">
            <a:spLocks/>
          </p:cNvSpPr>
          <p:nvPr/>
        </p:nvSpPr>
        <p:spPr bwMode="auto">
          <a:xfrm>
            <a:off x="228600" y="1905000"/>
            <a:ext cx="8610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First quarter of the 20</a:t>
            </a:r>
            <a:r>
              <a:rPr kumimoji="0" lang="en-US" altLang="en-US" sz="20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th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century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: Marriage meant end of employment for females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altLang="en-US" sz="2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Mid 20</a:t>
            </a:r>
            <a:r>
              <a:rPr lang="en-US" altLang="en-US" sz="2000" b="1" baseline="30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th</a:t>
            </a:r>
            <a:r>
              <a:rPr lang="en-US" altLang="en-US" sz="2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century</a:t>
            </a:r>
            <a:r>
              <a:rPr lang="en-US" altLang="en-US" sz="2000" dirty="0" smtClean="0">
                <a:latin typeface="+mn-lt"/>
              </a:rPr>
              <a:t>: Returning to work after marriage and child bearing became standard (Median age: 12, 13 years)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altLang="en-US" sz="2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Past decade</a:t>
            </a:r>
            <a:r>
              <a:rPr lang="en-US" altLang="en-US" sz="2000" dirty="0" smtClean="0">
                <a:latin typeface="+mn-lt"/>
              </a:rPr>
              <a:t>: The median age to return to work after birth is less than 6 years</a:t>
            </a:r>
          </a:p>
          <a:p>
            <a:pPr marL="800100" lvl="1" indent="-342900" algn="just">
              <a:spcBef>
                <a:spcPct val="20000"/>
              </a:spcBef>
              <a:buFont typeface="Arial" charset="0"/>
              <a:buChar char="•"/>
            </a:pPr>
            <a:endParaRPr lang="en-US" altLang="en-US" sz="2000" dirty="0" smtClean="0">
              <a:latin typeface="+mn-lt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</p:txBody>
      </p:sp>
      <p:graphicFrame>
        <p:nvGraphicFramePr>
          <p:cNvPr id="14" name="Chart 13"/>
          <p:cNvGraphicFramePr/>
          <p:nvPr/>
        </p:nvGraphicFramePr>
        <p:xfrm>
          <a:off x="3981450" y="3581400"/>
          <a:ext cx="516255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Rectangle 15"/>
          <p:cNvSpPr/>
          <p:nvPr/>
        </p:nvSpPr>
        <p:spPr>
          <a:xfrm>
            <a:off x="76200" y="3657600"/>
            <a:ext cx="3962400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spcBef>
                <a:spcPct val="20000"/>
              </a:spcBef>
              <a:buFont typeface="Arial" charset="0"/>
              <a:buChar char="•"/>
            </a:pPr>
            <a:r>
              <a:rPr lang="en-US" altLang="en-US" sz="18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Graduate mother </a:t>
            </a:r>
            <a:r>
              <a:rPr lang="en-US" altLang="en-US" sz="1800" dirty="0" smtClean="0">
                <a:latin typeface="+mn-lt"/>
              </a:rPr>
              <a:t>today who postpones child bearing until </a:t>
            </a:r>
            <a:r>
              <a:rPr lang="en-US" altLang="en-US" sz="18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thirty</a:t>
            </a:r>
            <a:r>
              <a:rPr lang="en-US" altLang="en-US" sz="1800" dirty="0" smtClean="0">
                <a:latin typeface="+mn-lt"/>
              </a:rPr>
              <a:t> and then returns to work will probably suffer </a:t>
            </a:r>
            <a:r>
              <a:rPr lang="en-US" altLang="en-US" sz="18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no earning loss </a:t>
            </a:r>
            <a:r>
              <a:rPr lang="en-US" altLang="en-US" sz="1800" dirty="0" smtClean="0">
                <a:latin typeface="+mn-lt"/>
              </a:rPr>
              <a:t>at all for her first child, Heather Joshi</a:t>
            </a:r>
          </a:p>
          <a:p>
            <a:pPr marL="800100" lvl="1" indent="-342900" algn="just">
              <a:spcBef>
                <a:spcPct val="20000"/>
              </a:spcBef>
              <a:buFont typeface="Arial" charset="0"/>
              <a:buChar char="•"/>
            </a:pPr>
            <a:r>
              <a:rPr lang="en-US" altLang="en-US" sz="1800" dirty="0" smtClean="0">
                <a:latin typeface="+mn-lt"/>
              </a:rPr>
              <a:t>Yet the super rich, at the very tip ( 1- 0.1%) tend to stay back after birth</a:t>
            </a:r>
          </a:p>
          <a:p>
            <a:pPr marL="342900" indent="-342900" algn="just">
              <a:spcBef>
                <a:spcPct val="20000"/>
              </a:spcBef>
            </a:pPr>
            <a:endParaRPr lang="en-US" altLang="en-US" sz="1800" dirty="0" smtClean="0">
              <a:latin typeface="+mn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24400" y="6553200"/>
            <a:ext cx="3733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 smtClean="0"/>
              <a:t>Source Hansen and Joshi, </a:t>
            </a:r>
            <a:r>
              <a:rPr lang="en-US" sz="1000" dirty="0" err="1" smtClean="0"/>
              <a:t>eds</a:t>
            </a:r>
            <a:r>
              <a:rPr lang="en-US" sz="1000" dirty="0" smtClean="0"/>
              <a:t>, 2007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C859F-F4F2-4998-AE78-60B4B9EFE30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-228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+mj-cs"/>
              </a:rPr>
              <a:t>PIZZA AND PARTNERS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34" charset="-128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8580" y="685800"/>
            <a:ext cx="274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 smtClean="0">
                <a:latin typeface="+mj-lt"/>
              </a:rPr>
              <a:t>Distribution of food expenditure, USA, 1960</a:t>
            </a:r>
            <a:endParaRPr lang="en-US" sz="1400" b="1" dirty="0">
              <a:latin typeface="+mj-lt"/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258581" y="1219200"/>
          <a:ext cx="2743200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3306580" y="1295400"/>
          <a:ext cx="26670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/>
          <p:cNvSpPr/>
          <p:nvPr/>
        </p:nvSpPr>
        <p:spPr>
          <a:xfrm>
            <a:off x="3154180" y="695980"/>
            <a:ext cx="2819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 smtClean="0">
                <a:latin typeface="+mj-lt"/>
              </a:rPr>
              <a:t>Distribution of food expenditure, USA, 2009</a:t>
            </a:r>
            <a:endParaRPr lang="en-US" sz="1400" b="1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63580" y="3200400"/>
            <a:ext cx="7010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i="1" dirty="0" smtClean="0"/>
              <a:t>Source US Department of Agriculture Economic Research Service, adapted from </a:t>
            </a:r>
            <a:r>
              <a:rPr lang="en-US" sz="1000" i="1" dirty="0" err="1" smtClean="0"/>
              <a:t>Aguir</a:t>
            </a:r>
            <a:r>
              <a:rPr lang="en-US" sz="1000" i="1" dirty="0" smtClean="0"/>
              <a:t> and Hurst, 2007</a:t>
            </a:r>
            <a:endParaRPr lang="en-US" sz="1000" i="1" dirty="0"/>
          </a:p>
        </p:txBody>
      </p:sp>
      <p:graphicFrame>
        <p:nvGraphicFramePr>
          <p:cNvPr id="11" name="Chart 10"/>
          <p:cNvGraphicFramePr/>
          <p:nvPr/>
        </p:nvGraphicFramePr>
        <p:xfrm>
          <a:off x="6049780" y="533400"/>
          <a:ext cx="31242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Frame 11"/>
          <p:cNvSpPr/>
          <p:nvPr/>
        </p:nvSpPr>
        <p:spPr>
          <a:xfrm>
            <a:off x="29980" y="533400"/>
            <a:ext cx="3048000" cy="2590800"/>
          </a:xfrm>
          <a:prstGeom prst="frame">
            <a:avLst>
              <a:gd name="adj1" fmla="val 1736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/>
        </p:nvSpPr>
        <p:spPr>
          <a:xfrm>
            <a:off x="3001780" y="533400"/>
            <a:ext cx="3048000" cy="2590800"/>
          </a:xfrm>
          <a:prstGeom prst="frame">
            <a:avLst>
              <a:gd name="adj1" fmla="val 1736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6049780" y="533400"/>
            <a:ext cx="3048000" cy="2590800"/>
          </a:xfrm>
          <a:prstGeom prst="frame">
            <a:avLst>
              <a:gd name="adj1" fmla="val 1736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-76200" y="31242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+mj-cs"/>
              </a:rPr>
              <a:t>MAKING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+mj-cs"/>
              </a:rPr>
              <a:t> IT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34" charset="-128"/>
              <a:cs typeface="+mj-cs"/>
            </a:endParaRPr>
          </a:p>
        </p:txBody>
      </p:sp>
      <p:graphicFrame>
        <p:nvGraphicFramePr>
          <p:cNvPr id="16" name="Chart 15"/>
          <p:cNvGraphicFramePr/>
          <p:nvPr/>
        </p:nvGraphicFramePr>
        <p:xfrm>
          <a:off x="1828800" y="4478179"/>
          <a:ext cx="2514600" cy="1638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Chart 16"/>
          <p:cNvGraphicFramePr/>
          <p:nvPr/>
        </p:nvGraphicFramePr>
        <p:xfrm>
          <a:off x="4495800" y="4478179"/>
          <a:ext cx="2743200" cy="1609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" name="Frame 17"/>
          <p:cNvSpPr/>
          <p:nvPr/>
        </p:nvSpPr>
        <p:spPr>
          <a:xfrm>
            <a:off x="1524000" y="3868579"/>
            <a:ext cx="2895600" cy="2286000"/>
          </a:xfrm>
          <a:prstGeom prst="frame">
            <a:avLst>
              <a:gd name="adj1" fmla="val 1736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rame 18"/>
          <p:cNvSpPr/>
          <p:nvPr/>
        </p:nvSpPr>
        <p:spPr>
          <a:xfrm>
            <a:off x="4419600" y="3868579"/>
            <a:ext cx="2895600" cy="2286000"/>
          </a:xfrm>
          <a:prstGeom prst="frame">
            <a:avLst>
              <a:gd name="adj1" fmla="val 1736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00200" y="3944779"/>
            <a:ext cx="2743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 smtClean="0">
                <a:latin typeface="+mj-lt"/>
              </a:rPr>
              <a:t>1950- 51: Undergraduate enrolments, top private collages Northeast USA</a:t>
            </a:r>
            <a:endParaRPr lang="en-US" sz="1400" b="1" dirty="0"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95800" y="3944779"/>
            <a:ext cx="2743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 smtClean="0">
                <a:latin typeface="+mj-lt"/>
              </a:rPr>
              <a:t>2009- 2010: Undergraduate enrolments, top private collages Northeast USA</a:t>
            </a:r>
            <a:endParaRPr lang="en-US" sz="1400" b="1" dirty="0"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133600" y="6248400"/>
            <a:ext cx="7010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i="1" dirty="0" smtClean="0"/>
              <a:t>Source Collage admissions offices</a:t>
            </a:r>
            <a:endParaRPr lang="en-US" sz="1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C859F-F4F2-4998-AE78-60B4B9EFE30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+mj-cs"/>
              </a:rPr>
              <a:t>THE WAY WE LIVE NOW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34" charset="-128"/>
              <a:cs typeface="+mj-cs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457200" y="990600"/>
          <a:ext cx="49530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1524000" y="4114801"/>
            <a:ext cx="3733800" cy="246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i="1" dirty="0" smtClean="0"/>
              <a:t>Source Grant Thornton, 2009</a:t>
            </a:r>
            <a:endParaRPr lang="en-US" sz="1000" i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791200" y="1600200"/>
          <a:ext cx="2971800" cy="220980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485900"/>
                <a:gridCol w="1485900"/>
              </a:tblGrid>
              <a:tr h="3836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Rwanda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56.3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836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Sweden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47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752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South Africa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43.5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836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Cuba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43.2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836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Icelad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42.9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5791200" y="1076980"/>
            <a:ext cx="2971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 smtClean="0">
                <a:latin typeface="+mj-lt"/>
              </a:rPr>
              <a:t>Legislatures with the highest female representation, 2009</a:t>
            </a:r>
            <a:endParaRPr lang="en-US" sz="1400" b="1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29200" y="4114800"/>
            <a:ext cx="3733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 smtClean="0"/>
              <a:t>Source Inter parliamentary union</a:t>
            </a:r>
            <a:endParaRPr lang="en-US" sz="1000" dirty="0"/>
          </a:p>
        </p:txBody>
      </p:sp>
      <p:pic>
        <p:nvPicPr>
          <p:cNvPr id="21506" name="Picture 2" descr="http://georginarinehart.com/images/Georgina-Rinehart%2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4419600"/>
            <a:ext cx="2095500" cy="1571626"/>
          </a:xfrm>
          <a:prstGeom prst="rect">
            <a:avLst/>
          </a:prstGeom>
          <a:noFill/>
        </p:spPr>
      </p:pic>
      <p:pic>
        <p:nvPicPr>
          <p:cNvPr id="21508" name="Picture 4" descr="http://www.standardmedia.co.ke/sdemedia/sdeimages/pulse/oprah-winfreynaked.jpg"/>
          <p:cNvPicPr>
            <a:picLocks noChangeAspect="1" noChangeArrowheads="1"/>
          </p:cNvPicPr>
          <p:nvPr/>
        </p:nvPicPr>
        <p:blipFill>
          <a:blip r:embed="rId4" cstate="print"/>
          <a:srcRect b="20555"/>
          <a:stretch>
            <a:fillRect/>
          </a:stretch>
        </p:blipFill>
        <p:spPr bwMode="auto">
          <a:xfrm>
            <a:off x="5029200" y="4419600"/>
            <a:ext cx="1946275" cy="2061634"/>
          </a:xfrm>
          <a:prstGeom prst="rect">
            <a:avLst/>
          </a:prstGeom>
          <a:noFill/>
        </p:spPr>
      </p:pic>
      <p:pic>
        <p:nvPicPr>
          <p:cNvPr id="21510" name="Picture 6" descr="http://www.litstack.com/wp-content/uploads/2012/08/JK%2BRowling%2BJ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4419600"/>
            <a:ext cx="1641474" cy="2206141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590800" y="60198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i="1" dirty="0" smtClean="0"/>
              <a:t>Georgina Rinehart</a:t>
            </a:r>
            <a:endParaRPr lang="en-US" sz="10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4953000" y="6459379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i="1" dirty="0" smtClean="0"/>
              <a:t>Oprah </a:t>
            </a:r>
            <a:r>
              <a:rPr lang="en-US" sz="1000" i="1" dirty="0" err="1" smtClean="0"/>
              <a:t>winfrey</a:t>
            </a:r>
            <a:endParaRPr lang="en-US" sz="10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7162800" y="6611779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i="1" dirty="0" smtClean="0"/>
              <a:t>J K Rowling</a:t>
            </a:r>
            <a:endParaRPr lang="en-US" sz="1000" i="1" dirty="0"/>
          </a:p>
        </p:txBody>
      </p:sp>
      <p:pic>
        <p:nvPicPr>
          <p:cNvPr id="21512" name="Picture 8" descr="http://gulfnews.com/polopoly_fs/1.799822!/image/1444958897.jpg_gen/derivatives/box_475/144495889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4419600"/>
            <a:ext cx="2312779" cy="15240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228600" y="59436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i="1" dirty="0" smtClean="0"/>
              <a:t>Olga Forte</a:t>
            </a:r>
            <a:endParaRPr lang="en-US" sz="1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C859F-F4F2-4998-AE78-60B4B9EFE30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+mj-cs"/>
              </a:rPr>
              <a:t>SOMETHING TO REGRET?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34" charset="-128"/>
              <a:cs typeface="+mj-cs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914400" y="1905000"/>
          <a:ext cx="73152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4495800" y="5621178"/>
            <a:ext cx="3733800" cy="246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i="1" dirty="0" smtClean="0"/>
              <a:t>Source American Time Use Survey</a:t>
            </a:r>
            <a:endParaRPr lang="en-US" sz="1000" i="1" dirty="0"/>
          </a:p>
        </p:txBody>
      </p:sp>
      <p:sp>
        <p:nvSpPr>
          <p:cNvPr id="9" name="Rectangle 8"/>
          <p:cNvSpPr/>
          <p:nvPr/>
        </p:nvSpPr>
        <p:spPr>
          <a:xfrm>
            <a:off x="1676400" y="1371600"/>
            <a:ext cx="6019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latin typeface="+mj-lt"/>
              </a:rPr>
              <a:t>Percentage of women age 25- 44 reporting that they have volunteering on a given day: USA</a:t>
            </a:r>
            <a:endParaRPr lang="en-US" sz="14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C859F-F4F2-4998-AE78-60B4B9EFE30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50292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+mj-cs"/>
              </a:rPr>
              <a:t>THANK YOU!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34" charset="-128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301350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724400" y="3810000"/>
            <a:ext cx="4114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Calibri Light" pitchFamily="34" charset="0"/>
              </a:rPr>
              <a:t>“A crucial bible for anyone wanting to check up on anything about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alibri Light" pitchFamily="34" charset="0"/>
              </a:rPr>
              <a:t>contemporary woman</a:t>
            </a:r>
            <a:r>
              <a:rPr lang="en-US" sz="2000" dirty="0" smtClean="0">
                <a:latin typeface="Calibri Light" pitchFamily="34" charset="0"/>
              </a:rPr>
              <a:t>.”</a:t>
            </a:r>
            <a:br>
              <a:rPr lang="en-US" sz="2000" dirty="0" smtClean="0">
                <a:latin typeface="Calibri Light" pitchFamily="34" charset="0"/>
              </a:rPr>
            </a:br>
            <a:r>
              <a:rPr lang="en-US" sz="2000" b="1" dirty="0" smtClean="0">
                <a:latin typeface="Calibri Light" pitchFamily="34" charset="0"/>
              </a:rPr>
              <a:t>–</a:t>
            </a:r>
            <a:r>
              <a:rPr lang="en-US" sz="2000" b="1" i="1" dirty="0" smtClean="0">
                <a:latin typeface="Calibri Light" pitchFamily="34" charset="0"/>
              </a:rPr>
              <a:t>The Guardian</a:t>
            </a:r>
            <a:r>
              <a:rPr lang="en-US" sz="2000" dirty="0" smtClean="0">
                <a:latin typeface="Calibri Light" pitchFamily="34" charset="0"/>
              </a:rPr>
              <a:t> </a:t>
            </a:r>
            <a:endParaRPr lang="en-US" sz="2000" dirty="0">
              <a:latin typeface="Calibri Ligh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990600"/>
            <a:ext cx="8001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Calibri Light" pitchFamily="34" charset="0"/>
              </a:rPr>
              <a:t> “You may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alibri Light" pitchFamily="34" charset="0"/>
              </a:rPr>
              <a:t>disagree </a:t>
            </a:r>
            <a:r>
              <a:rPr lang="en-US" sz="2000" dirty="0" smtClean="0">
                <a:latin typeface="Calibri Light" pitchFamily="34" charset="0"/>
              </a:rPr>
              <a:t>with her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alibri Light" pitchFamily="34" charset="0"/>
              </a:rPr>
              <a:t>interpretations of some of the data</a:t>
            </a:r>
            <a:r>
              <a:rPr lang="en-US" sz="2000" dirty="0" smtClean="0">
                <a:latin typeface="Calibri Light" pitchFamily="34" charset="0"/>
              </a:rPr>
              <a:t>, but after reading </a:t>
            </a:r>
            <a:r>
              <a:rPr lang="en-US" sz="2000" i="1" dirty="0" smtClean="0">
                <a:latin typeface="Calibri Light" pitchFamily="34" charset="0"/>
              </a:rPr>
              <a:t>The XX Factor </a:t>
            </a:r>
            <a:r>
              <a:rPr lang="en-US" sz="2000" dirty="0" smtClean="0">
                <a:latin typeface="Calibri Light" pitchFamily="34" charset="0"/>
              </a:rPr>
              <a:t>we can no longer talk blithely about what ‘women’ want and do versus what ‘men’ want and do. Alison Wolf injects a raft of valuable and often surprising data into the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alibri Light" pitchFamily="34" charset="0"/>
              </a:rPr>
              <a:t>‘having it all’ </a:t>
            </a:r>
            <a:r>
              <a:rPr lang="en-US" sz="2000" dirty="0" smtClean="0">
                <a:latin typeface="Calibri Light" pitchFamily="34" charset="0"/>
              </a:rPr>
              <a:t>debate and shows convincingly that the advances of professional elite women have wrought enormous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alibri Light" pitchFamily="34" charset="0"/>
              </a:rPr>
              <a:t>social change </a:t>
            </a:r>
            <a:r>
              <a:rPr lang="en-US" sz="2000" dirty="0" smtClean="0">
                <a:latin typeface="Calibri Light" pitchFamily="34" charset="0"/>
              </a:rPr>
              <a:t>but have also created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alibri Light" pitchFamily="34" charset="0"/>
              </a:rPr>
              <a:t>deeply different life experiences </a:t>
            </a:r>
            <a:r>
              <a:rPr lang="en-US" sz="2000" dirty="0" smtClean="0">
                <a:latin typeface="Calibri Light" pitchFamily="34" charset="0"/>
              </a:rPr>
              <a:t>between elite women and their less-privileged sisters.”</a:t>
            </a:r>
            <a:br>
              <a:rPr lang="en-US" sz="2000" dirty="0" smtClean="0">
                <a:latin typeface="Calibri Light" pitchFamily="34" charset="0"/>
              </a:rPr>
            </a:br>
            <a:r>
              <a:rPr lang="en-US" sz="2000" b="1" dirty="0" smtClean="0">
                <a:latin typeface="Calibri Light" pitchFamily="34" charset="0"/>
              </a:rPr>
              <a:t>–Anne-Marie Slaughter, president, New America Foundation</a:t>
            </a:r>
            <a:endParaRPr lang="en-US" sz="2000" dirty="0">
              <a:latin typeface="Calibri Light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+mj-cs"/>
              </a:rPr>
              <a:t>REVIEWS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34" charset="-128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RNEasia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LIRNEasia presentation template</Template>
  <TotalTime>550</TotalTime>
  <Words>614</Words>
  <Application>Microsoft Macintosh PowerPoint</Application>
  <PresentationFormat>On-screen Show (4:3)</PresentationFormat>
  <Paragraphs>94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LIRNEasia presentation template</vt:lpstr>
      <vt:lpstr>THE XX FACTOR HOW WORKING WOMEN ARE CREATING A NEW SOCIETY      </vt:lpstr>
      <vt:lpstr>INTRODUCTION</vt:lpstr>
      <vt:lpstr>GOOD BYE TO ALL THAT: THE FRACTURING OF SISTERHOOD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SUMUDU</dc:creator>
  <cp:lastModifiedBy>SUMUDU</cp:lastModifiedBy>
  <cp:revision>80</cp:revision>
  <dcterms:created xsi:type="dcterms:W3CDTF">2014-01-15T08:23:33Z</dcterms:created>
  <dcterms:modified xsi:type="dcterms:W3CDTF">2014-01-30T04:50:49Z</dcterms:modified>
</cp:coreProperties>
</file>