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1" r:id="rId3"/>
    <p:sldId id="347" r:id="rId4"/>
    <p:sldId id="257" r:id="rId5"/>
    <p:sldId id="258" r:id="rId6"/>
    <p:sldId id="368" r:id="rId7"/>
    <p:sldId id="369" r:id="rId8"/>
    <p:sldId id="348" r:id="rId9"/>
    <p:sldId id="349" r:id="rId10"/>
    <p:sldId id="360" r:id="rId11"/>
    <p:sldId id="373" r:id="rId12"/>
    <p:sldId id="370" r:id="rId13"/>
    <p:sldId id="371" r:id="rId14"/>
    <p:sldId id="361" r:id="rId15"/>
    <p:sldId id="372" r:id="rId16"/>
    <p:sldId id="362" r:id="rId17"/>
    <p:sldId id="363" r:id="rId18"/>
    <p:sldId id="364" r:id="rId19"/>
    <p:sldId id="365" r:id="rId20"/>
    <p:sldId id="366" r:id="rId21"/>
    <p:sldId id="367" r:id="rId22"/>
    <p:sldId id="374" r:id="rId23"/>
    <p:sldId id="3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1900" autoAdjust="0"/>
  </p:normalViewPr>
  <p:slideViewPr>
    <p:cSldViewPr>
      <p:cViewPr>
        <p:scale>
          <a:sx n="66" d="100"/>
          <a:sy n="66" d="100"/>
        </p:scale>
        <p:origin x="-149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LIRNEasia\2012-13\ME%20survey\Analysis\ME%20survey%20analysis_rsp_feb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RNEasia\2012-13\ME%20survey\Analysis\ME%20survey%20analysis_rsp_dec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RNEasia\2012-13\ME%20survey\Analysis\ME%20survey%20analysis_rsp_feb10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cer\AppData\Roaming\Microsoft\Excel\Book1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RNEasia\2012-13\ME%20survey\Analysis\ME%20survey%20analysis_rsp_feb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RNEasia\2012-13\ME%20survey\Analysis\ME%20survey%20analysis_rsp_dec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RNEasia\2012-13\ME%20survey\Analysis\ME%20survey%20analysis_rsp_dec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RNEasia\2012-13\ME%20survey\Analysis\ME%20survey%20analysis_rsp_dec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RNEasia\2012-13\ME%20survey\Analysis\ME%20survey%20analysis_rsp_feb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RNEasia\2012-13\ME%20survey\Analysis\ME%20survey%20analysis_rsp_feb8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RNEasia\2012-13\ME%20survey\Analysis\ME%20survey%20analysis_rsp_feb1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RNEasia\2012-13\ME%20survey\Analysis\ME%20survey%20analysis_rsp_feb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Sheet3!$G$19</c:f>
              <c:strCache>
                <c:ptCount val="1"/>
                <c:pt idx="0">
                  <c:v>Bangladeshi cities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Sheet3!$F$20:$F$24</c:f>
              <c:strCache>
                <c:ptCount val="5"/>
                <c:pt idx="0">
                  <c:v>Landline (including CDMA) </c:v>
                </c:pt>
                <c:pt idx="1">
                  <c:v>Mobile phone</c:v>
                </c:pt>
                <c:pt idx="2">
                  <c:v>Computers/laptop</c:v>
                </c:pt>
                <c:pt idx="3">
                  <c:v>Internet via computer</c:v>
                </c:pt>
                <c:pt idx="4">
                  <c:v>Internet via mobile</c:v>
                </c:pt>
              </c:strCache>
            </c:strRef>
          </c:cat>
          <c:val>
            <c:numRef>
              <c:f>Sheet3!$G$20:$G$24</c:f>
              <c:numCache>
                <c:formatCode>0%</c:formatCode>
                <c:ptCount val="5"/>
                <c:pt idx="0">
                  <c:v>5.2459016393442623E-2</c:v>
                </c:pt>
                <c:pt idx="1">
                  <c:v>0.88961748633879945</c:v>
                </c:pt>
                <c:pt idx="2">
                  <c:v>4.0437158469945354E-2</c:v>
                </c:pt>
                <c:pt idx="3">
                  <c:v>2.1857923497267812E-2</c:v>
                </c:pt>
                <c:pt idx="4">
                  <c:v>2.2950819672131192E-2</c:v>
                </c:pt>
              </c:numCache>
            </c:numRef>
          </c:val>
        </c:ser>
        <c:ser>
          <c:idx val="1"/>
          <c:order val="1"/>
          <c:tx>
            <c:strRef>
              <c:f>Sheet3!$H$19</c:f>
              <c:strCache>
                <c:ptCount val="1"/>
                <c:pt idx="0">
                  <c:v>Indian cities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Sheet3!$F$20:$F$24</c:f>
              <c:strCache>
                <c:ptCount val="5"/>
                <c:pt idx="0">
                  <c:v>Landline (including CDMA) </c:v>
                </c:pt>
                <c:pt idx="1">
                  <c:v>Mobile phone</c:v>
                </c:pt>
                <c:pt idx="2">
                  <c:v>Computers/laptop</c:v>
                </c:pt>
                <c:pt idx="3">
                  <c:v>Internet via computer</c:v>
                </c:pt>
                <c:pt idx="4">
                  <c:v>Internet via mobile</c:v>
                </c:pt>
              </c:strCache>
            </c:strRef>
          </c:cat>
          <c:val>
            <c:numRef>
              <c:f>Sheet3!$H$20:$H$24</c:f>
              <c:numCache>
                <c:formatCode>0%</c:formatCode>
                <c:ptCount val="5"/>
                <c:pt idx="0">
                  <c:v>3.909304143862407E-3</c:v>
                </c:pt>
                <c:pt idx="1">
                  <c:v>0.5199374511336986</c:v>
                </c:pt>
                <c:pt idx="2">
                  <c:v>1.5637216575449513E-3</c:v>
                </c:pt>
                <c:pt idx="3">
                  <c:v>1.5637216575449513E-3</c:v>
                </c:pt>
                <c:pt idx="4">
                  <c:v>3.1274433150899226E-3</c:v>
                </c:pt>
              </c:numCache>
            </c:numRef>
          </c:val>
        </c:ser>
        <c:ser>
          <c:idx val="2"/>
          <c:order val="2"/>
          <c:tx>
            <c:strRef>
              <c:f>Sheet3!$I$19</c:f>
              <c:strCache>
                <c:ptCount val="1"/>
                <c:pt idx="0">
                  <c:v>Sri Lankan cities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Sheet3!$F$20:$F$24</c:f>
              <c:strCache>
                <c:ptCount val="5"/>
                <c:pt idx="0">
                  <c:v>Landline (including CDMA) </c:v>
                </c:pt>
                <c:pt idx="1">
                  <c:v>Mobile phone</c:v>
                </c:pt>
                <c:pt idx="2">
                  <c:v>Computers/laptop</c:v>
                </c:pt>
                <c:pt idx="3">
                  <c:v>Internet via computer</c:v>
                </c:pt>
                <c:pt idx="4">
                  <c:v>Internet via mobile</c:v>
                </c:pt>
              </c:strCache>
            </c:strRef>
          </c:cat>
          <c:val>
            <c:numRef>
              <c:f>Sheet3!$I$20:$I$24</c:f>
              <c:numCache>
                <c:formatCode>0%</c:formatCode>
                <c:ptCount val="5"/>
                <c:pt idx="0">
                  <c:v>0.22008113590263689</c:v>
                </c:pt>
                <c:pt idx="1">
                  <c:v>0.78600405679513263</c:v>
                </c:pt>
                <c:pt idx="2">
                  <c:v>4.2596348884381394E-2</c:v>
                </c:pt>
                <c:pt idx="3">
                  <c:v>1.6227180527383381E-2</c:v>
                </c:pt>
                <c:pt idx="4">
                  <c:v>1.6227180527383381E-2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220032"/>
        <c:axId val="68868864"/>
      </c:barChart>
      <c:catAx>
        <c:axId val="6622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68868864"/>
        <c:crosses val="autoZero"/>
        <c:auto val="1"/>
        <c:lblAlgn val="ctr"/>
        <c:lblOffset val="100"/>
        <c:noMultiLvlLbl val="0"/>
      </c:catAx>
      <c:valAx>
        <c:axId val="68868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62200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Sheet1!$L$39</c:f>
              <c:strCache>
                <c:ptCount val="1"/>
                <c:pt idx="0">
                  <c:v>Through the call center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Sheet1!$M$38:$O$38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Sheet1!$M$39:$O$39</c:f>
              <c:numCache>
                <c:formatCode>0%</c:formatCode>
                <c:ptCount val="3"/>
                <c:pt idx="0">
                  <c:v>0.55555555555555569</c:v>
                </c:pt>
                <c:pt idx="1">
                  <c:v>0.9207920792079205</c:v>
                </c:pt>
                <c:pt idx="2">
                  <c:v>0.69432314410480345</c:v>
                </c:pt>
              </c:numCache>
            </c:numRef>
          </c:val>
        </c:ser>
        <c:ser>
          <c:idx val="1"/>
          <c:order val="1"/>
          <c:tx>
            <c:strRef>
              <c:f>Sheet1!$L$40</c:f>
              <c:strCache>
                <c:ptCount val="1"/>
                <c:pt idx="0">
                  <c:v>Walk-in to the authorized agent / operator's stores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Sheet1!$M$38:$O$38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Sheet1!$M$40:$O$40</c:f>
              <c:numCache>
                <c:formatCode>0%</c:formatCode>
                <c:ptCount val="3"/>
                <c:pt idx="0">
                  <c:v>0.38164251207729488</c:v>
                </c:pt>
                <c:pt idx="1">
                  <c:v>6.9306930693069424E-2</c:v>
                </c:pt>
                <c:pt idx="2">
                  <c:v>0.27510917030567733</c:v>
                </c:pt>
              </c:numCache>
            </c:numRef>
          </c:val>
        </c:ser>
        <c:ser>
          <c:idx val="2"/>
          <c:order val="2"/>
          <c:tx>
            <c:strRef>
              <c:f>Sheet1!$L$41</c:f>
              <c:strCache>
                <c:ptCount val="1"/>
                <c:pt idx="0">
                  <c:v>SMS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Sheet1!$M$38:$O$38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Sheet1!$M$41:$O$41</c:f>
              <c:numCache>
                <c:formatCode>0%</c:formatCode>
                <c:ptCount val="3"/>
                <c:pt idx="0">
                  <c:v>1.0000000000000005E-2</c:v>
                </c:pt>
                <c:pt idx="1">
                  <c:v>1.0000000000000005E-2</c:v>
                </c:pt>
                <c:pt idx="2">
                  <c:v>3.0000000000000002E-2</c:v>
                </c:pt>
              </c:numCache>
            </c:numRef>
          </c:val>
        </c:ser>
        <c:ser>
          <c:idx val="3"/>
          <c:order val="3"/>
          <c:tx>
            <c:strRef>
              <c:f>Sheet1!$L$42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Sheet1!$M$38:$O$38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Sheet1!$M$42:$O$42</c:f>
              <c:numCache>
                <c:formatCode>General</c:formatCode>
                <c:ptCount val="3"/>
                <c:pt idx="0" formatCode="0%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2881664"/>
        <c:axId val="145698176"/>
      </c:barChart>
      <c:catAx>
        <c:axId val="72881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45698176"/>
        <c:crosses val="autoZero"/>
        <c:auto val="1"/>
        <c:lblAlgn val="ctr"/>
        <c:lblOffset val="100"/>
        <c:noMultiLvlLbl val="0"/>
      </c:catAx>
      <c:valAx>
        <c:axId val="1456981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9525">
            <a:solidFill>
              <a:schemeClr val="tx1"/>
            </a:solidFill>
          </a:ln>
        </c:spPr>
        <c:crossAx val="728816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919592821167627"/>
          <c:y val="0.10258267716535439"/>
          <c:w val="0.53068702560828562"/>
          <c:h val="0.8548753041762206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8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c:spPr>
          </c:dPt>
          <c:dLbls>
            <c:dLbl>
              <c:idx val="1"/>
              <c:layout>
                <c:manualLayout>
                  <c:x val="-0.19677121609798776"/>
                  <c:y val="7.47686539182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Sheet1!$A$25:$A$26</c:f>
              <c:strCache>
                <c:ptCount val="2"/>
                <c:pt idx="0">
                  <c:v>Have interacted with service provider</c:v>
                </c:pt>
                <c:pt idx="1">
                  <c:v>Have not interacted or can't remember </c:v>
                </c:pt>
              </c:strCache>
            </c:strRef>
          </c:cat>
          <c:val>
            <c:numRef>
              <c:f>Sheet1!$B$25:$B$26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2"/>
      </c:pieChart>
      <c:spPr>
        <a:effectLst>
          <a:outerShdw blurRad="50800" dist="50800" algn="ctr" rotWithShape="0">
            <a:srgbClr val="000000">
              <a:alpha val="43137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"/>
          <c:y val="0.73359222142686709"/>
          <c:w val="1"/>
          <c:h val="0.23610474827010261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strRef>
              <c:f>Sheet2!$A$2:$A$8</c:f>
              <c:strCache>
                <c:ptCount val="7"/>
                <c:pt idx="0">
                  <c:v>Unsubscribing from some services</c:v>
                </c:pt>
                <c:pt idx="1">
                  <c:v>Unintended VAS activation</c:v>
                </c:pt>
                <c:pt idx="2">
                  <c:v>Unable to call other networks</c:v>
                </c:pt>
                <c:pt idx="3">
                  <c:v>Billing related</c:v>
                </c:pt>
                <c:pt idx="4">
                  <c:v>SIM not working</c:v>
                </c:pt>
                <c:pt idx="5">
                  <c:v>Network coverage</c:v>
                </c:pt>
                <c:pt idx="6">
                  <c:v>Call drops</c:v>
                </c:pt>
              </c:strCache>
            </c:strRef>
          </c:cat>
          <c:val>
            <c:numRef>
              <c:f>Sheet2!$B$2:$B$8</c:f>
              <c:numCache>
                <c:formatCode>0%</c:formatCode>
                <c:ptCount val="7"/>
                <c:pt idx="0">
                  <c:v>1.0000000000000005E-2</c:v>
                </c:pt>
                <c:pt idx="1">
                  <c:v>2.0000000000000011E-2</c:v>
                </c:pt>
                <c:pt idx="2">
                  <c:v>3.0000000000000002E-2</c:v>
                </c:pt>
                <c:pt idx="3">
                  <c:v>3.0000000000000002E-2</c:v>
                </c:pt>
                <c:pt idx="4">
                  <c:v>9.0000000000000024E-2</c:v>
                </c:pt>
                <c:pt idx="5">
                  <c:v>0.16</c:v>
                </c:pt>
                <c:pt idx="6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06944"/>
        <c:axId val="145701632"/>
      </c:barChart>
      <c:catAx>
        <c:axId val="731069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5701632"/>
        <c:crosses val="autoZero"/>
        <c:auto val="1"/>
        <c:lblAlgn val="ctr"/>
        <c:lblOffset val="100"/>
        <c:noMultiLvlLbl val="0"/>
      </c:catAx>
      <c:valAx>
        <c:axId val="1457016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3106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Sheet3!$G$580</c:f>
              <c:strCache>
                <c:ptCount val="1"/>
                <c:pt idx="0">
                  <c:v>To contact or coordinate with suppliers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Sheet3!$H$579:$J$579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Sheet3!$H$580:$J$580</c:f>
              <c:numCache>
                <c:formatCode>0%</c:formatCode>
                <c:ptCount val="3"/>
                <c:pt idx="0">
                  <c:v>0.22481572481572484</c:v>
                </c:pt>
                <c:pt idx="1">
                  <c:v>0.36992481203007638</c:v>
                </c:pt>
                <c:pt idx="2">
                  <c:v>0.36000000000000032</c:v>
                </c:pt>
              </c:numCache>
            </c:numRef>
          </c:val>
        </c:ser>
        <c:ser>
          <c:idx val="1"/>
          <c:order val="1"/>
          <c:tx>
            <c:strRef>
              <c:f>Sheet3!$G$581</c:f>
              <c:strCache>
                <c:ptCount val="1"/>
                <c:pt idx="0">
                  <c:v>To contact or coordinate with customers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Sheet3!$H$579:$J$579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Sheet3!$H$581:$J$581</c:f>
              <c:numCache>
                <c:formatCode>0%</c:formatCode>
                <c:ptCount val="3"/>
                <c:pt idx="0">
                  <c:v>0.12039312039312057</c:v>
                </c:pt>
                <c:pt idx="1">
                  <c:v>0.22857142857142898</c:v>
                </c:pt>
                <c:pt idx="2">
                  <c:v>0.35354838709677483</c:v>
                </c:pt>
              </c:numCache>
            </c:numRef>
          </c:val>
        </c:ser>
        <c:ser>
          <c:idx val="2"/>
          <c:order val="2"/>
          <c:tx>
            <c:strRef>
              <c:f>Sheet3!$G$582</c:f>
              <c:strCache>
                <c:ptCount val="1"/>
                <c:pt idx="0">
                  <c:v>To contact or coordinate with with employees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cat>
            <c:strRef>
              <c:f>Sheet3!$H$579:$J$579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Sheet3!$H$582:$J$582</c:f>
              <c:numCache>
                <c:formatCode>0%</c:formatCode>
                <c:ptCount val="3"/>
                <c:pt idx="0">
                  <c:v>2.3341523341523344E-2</c:v>
                </c:pt>
                <c:pt idx="1">
                  <c:v>3.6090225563909867E-2</c:v>
                </c:pt>
                <c:pt idx="2">
                  <c:v>3.6129032258064596E-2</c:v>
                </c:pt>
              </c:numCache>
            </c:numRef>
          </c:val>
        </c:ser>
        <c:ser>
          <c:idx val="3"/>
          <c:order val="3"/>
          <c:tx>
            <c:strRef>
              <c:f>Sheet3!$G$583</c:f>
              <c:strCache>
                <c:ptCount val="1"/>
                <c:pt idx="0">
                  <c:v>To access a wider set of people of relevance to my business</c:v>
                </c:pt>
              </c:strCache>
            </c:strRef>
          </c:tx>
          <c:invertIfNegative val="0"/>
          <c:cat>
            <c:strRef>
              <c:f>Sheet3!$H$579:$J$579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Sheet3!$H$583:$J$583</c:f>
              <c:numCache>
                <c:formatCode>0%</c:formatCode>
                <c:ptCount val="3"/>
                <c:pt idx="0">
                  <c:v>0.16093366093366088</c:v>
                </c:pt>
                <c:pt idx="1">
                  <c:v>7.6691729323308311E-2</c:v>
                </c:pt>
                <c:pt idx="2">
                  <c:v>8.9032258064516145E-2</c:v>
                </c:pt>
              </c:numCache>
            </c:numRef>
          </c:val>
        </c:ser>
        <c:ser>
          <c:idx val="4"/>
          <c:order val="4"/>
          <c:tx>
            <c:strRef>
              <c:f>Sheet3!$G$584</c:f>
              <c:strCache>
                <c:ptCount val="1"/>
                <c:pt idx="0">
                  <c:v>To act or contact others in an emergency</c:v>
                </c:pt>
              </c:strCache>
            </c:strRef>
          </c:tx>
          <c:invertIfNegative val="0"/>
          <c:cat>
            <c:strRef>
              <c:f>Sheet3!$H$579:$J$579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Sheet3!$H$584:$J$584</c:f>
              <c:numCache>
                <c:formatCode>0%</c:formatCode>
                <c:ptCount val="3"/>
                <c:pt idx="0">
                  <c:v>0.42628992628992707</c:v>
                </c:pt>
                <c:pt idx="1">
                  <c:v>0.14285714285714343</c:v>
                </c:pt>
                <c:pt idx="2">
                  <c:v>0.10967741935483855</c:v>
                </c:pt>
              </c:numCache>
            </c:numRef>
          </c:val>
        </c:ser>
        <c:ser>
          <c:idx val="5"/>
          <c:order val="5"/>
          <c:tx>
            <c:strRef>
              <c:f>Sheet3!$G$585</c:f>
              <c:strCache>
                <c:ptCount val="1"/>
                <c:pt idx="0">
                  <c:v>To get information relevant to my business</c:v>
                </c:pt>
              </c:strCache>
            </c:strRef>
          </c:tx>
          <c:invertIfNegative val="0"/>
          <c:cat>
            <c:strRef>
              <c:f>Sheet3!$H$579:$J$579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Sheet3!$H$585:$J$585</c:f>
              <c:numCache>
                <c:formatCode>0%</c:formatCode>
                <c:ptCount val="3"/>
                <c:pt idx="0">
                  <c:v>3.3169533169533166E-2</c:v>
                </c:pt>
                <c:pt idx="1">
                  <c:v>2.2556390977443611E-2</c:v>
                </c:pt>
                <c:pt idx="2">
                  <c:v>1.8064516129032263E-2</c:v>
                </c:pt>
              </c:numCache>
            </c:numRef>
          </c:val>
        </c:ser>
        <c:ser>
          <c:idx val="6"/>
          <c:order val="6"/>
          <c:tx>
            <c:strRef>
              <c:f>Sheet3!$G$586</c:f>
              <c:strCache>
                <c:ptCount val="1"/>
                <c:pt idx="0">
                  <c:v>No particular reason</c:v>
                </c:pt>
              </c:strCache>
            </c:strRef>
          </c:tx>
          <c:invertIfNegative val="0"/>
          <c:cat>
            <c:strRef>
              <c:f>Sheet3!$H$579:$J$579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Sheet3!$H$586:$J$586</c:f>
              <c:numCache>
                <c:formatCode>0%</c:formatCode>
                <c:ptCount val="3"/>
                <c:pt idx="0">
                  <c:v>1.1056511056511061E-2</c:v>
                </c:pt>
                <c:pt idx="1">
                  <c:v>0.12030075187969948</c:v>
                </c:pt>
                <c:pt idx="2">
                  <c:v>3.3548387096774192E-2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35936"/>
        <c:axId val="104450880"/>
      </c:barChart>
      <c:catAx>
        <c:axId val="66535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04450880"/>
        <c:crosses val="autoZero"/>
        <c:auto val="1"/>
        <c:lblAlgn val="ctr"/>
        <c:lblOffset val="100"/>
        <c:noMultiLvlLbl val="0"/>
      </c:catAx>
      <c:valAx>
        <c:axId val="104450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535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53719307913034198"/>
          <c:w val="1"/>
          <c:h val="0.4459707249042911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Sheet1!$B$221</c:f>
              <c:strCache>
                <c:ptCount val="1"/>
                <c:pt idx="0">
                  <c:v>BangladeshI cities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Sheet1!$A$222:$A$228</c:f>
              <c:strCache>
                <c:ptCount val="7"/>
                <c:pt idx="0">
                  <c:v>Call drops</c:v>
                </c:pt>
                <c:pt idx="1">
                  <c:v>Coverage problems</c:v>
                </c:pt>
                <c:pt idx="2">
                  <c:v>Billing related</c:v>
                </c:pt>
                <c:pt idx="3">
                  <c:v>Activation of VAS service without knowledge of customer</c:v>
                </c:pt>
                <c:pt idx="4">
                  <c:v>Unsubscribing from some services</c:v>
                </c:pt>
                <c:pt idx="5">
                  <c:v>SIM not working</c:v>
                </c:pt>
                <c:pt idx="6">
                  <c:v>Unable to call other networks</c:v>
                </c:pt>
              </c:strCache>
            </c:strRef>
          </c:cat>
          <c:val>
            <c:numRef>
              <c:f>Sheet1!$B$222:$B$228</c:f>
              <c:numCache>
                <c:formatCode>0%</c:formatCode>
                <c:ptCount val="7"/>
                <c:pt idx="0">
                  <c:v>0.35503685503685573</c:v>
                </c:pt>
                <c:pt idx="1">
                  <c:v>0.28009828009828008</c:v>
                </c:pt>
                <c:pt idx="2">
                  <c:v>0.14004914004914051</c:v>
                </c:pt>
                <c:pt idx="3">
                  <c:v>8.3538083538083924E-2</c:v>
                </c:pt>
                <c:pt idx="4">
                  <c:v>6.879606879606881E-2</c:v>
                </c:pt>
                <c:pt idx="5">
                  <c:v>9.4594594594595058E-2</c:v>
                </c:pt>
                <c:pt idx="6">
                  <c:v>6.5110565110565108E-2</c:v>
                </c:pt>
              </c:numCache>
            </c:numRef>
          </c:val>
        </c:ser>
        <c:ser>
          <c:idx val="1"/>
          <c:order val="1"/>
          <c:tx>
            <c:strRef>
              <c:f>Sheet1!$C$221</c:f>
              <c:strCache>
                <c:ptCount val="1"/>
                <c:pt idx="0">
                  <c:v>Indian cities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Sheet1!$A$222:$A$228</c:f>
              <c:strCache>
                <c:ptCount val="7"/>
                <c:pt idx="0">
                  <c:v>Call drops</c:v>
                </c:pt>
                <c:pt idx="1">
                  <c:v>Coverage problems</c:v>
                </c:pt>
                <c:pt idx="2">
                  <c:v>Billing related</c:v>
                </c:pt>
                <c:pt idx="3">
                  <c:v>Activation of VAS service without knowledge of customer</c:v>
                </c:pt>
                <c:pt idx="4">
                  <c:v>Unsubscribing from some services</c:v>
                </c:pt>
                <c:pt idx="5">
                  <c:v>SIM not working</c:v>
                </c:pt>
                <c:pt idx="6">
                  <c:v>Unable to call other networks</c:v>
                </c:pt>
              </c:strCache>
            </c:strRef>
          </c:cat>
          <c:val>
            <c:numRef>
              <c:f>Sheet1!$C$222:$C$228</c:f>
              <c:numCache>
                <c:formatCode>0%</c:formatCode>
                <c:ptCount val="7"/>
                <c:pt idx="0">
                  <c:v>0.16691729323308271</c:v>
                </c:pt>
                <c:pt idx="1">
                  <c:v>0.20150375939849624</c:v>
                </c:pt>
                <c:pt idx="2">
                  <c:v>0.13834586466165413</c:v>
                </c:pt>
                <c:pt idx="3">
                  <c:v>0.14436090225563908</c:v>
                </c:pt>
                <c:pt idx="4">
                  <c:v>0.14285714285714343</c:v>
                </c:pt>
                <c:pt idx="5">
                  <c:v>8.8721804511278576E-2</c:v>
                </c:pt>
                <c:pt idx="6">
                  <c:v>1.0526315789473684E-2</c:v>
                </c:pt>
              </c:numCache>
            </c:numRef>
          </c:val>
        </c:ser>
        <c:ser>
          <c:idx val="2"/>
          <c:order val="2"/>
          <c:tx>
            <c:strRef>
              <c:f>Sheet1!$D$221</c:f>
              <c:strCache>
                <c:ptCount val="1"/>
                <c:pt idx="0">
                  <c:v>Sri Lankan cities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Sheet1!$A$222:$A$228</c:f>
              <c:strCache>
                <c:ptCount val="7"/>
                <c:pt idx="0">
                  <c:v>Call drops</c:v>
                </c:pt>
                <c:pt idx="1">
                  <c:v>Coverage problems</c:v>
                </c:pt>
                <c:pt idx="2">
                  <c:v>Billing related</c:v>
                </c:pt>
                <c:pt idx="3">
                  <c:v>Activation of VAS service without knowledge of customer</c:v>
                </c:pt>
                <c:pt idx="4">
                  <c:v>Unsubscribing from some services</c:v>
                </c:pt>
                <c:pt idx="5">
                  <c:v>SIM not working</c:v>
                </c:pt>
                <c:pt idx="6">
                  <c:v>Unable to call other networks</c:v>
                </c:pt>
              </c:strCache>
            </c:strRef>
          </c:cat>
          <c:val>
            <c:numRef>
              <c:f>Sheet1!$D$222:$D$228</c:f>
              <c:numCache>
                <c:formatCode>0%</c:formatCode>
                <c:ptCount val="7"/>
                <c:pt idx="0">
                  <c:v>0.26193548387096782</c:v>
                </c:pt>
                <c:pt idx="1">
                  <c:v>0.15612903225806454</c:v>
                </c:pt>
                <c:pt idx="2">
                  <c:v>3.3548387096774192E-2</c:v>
                </c:pt>
                <c:pt idx="3">
                  <c:v>2.0645161290322591E-2</c:v>
                </c:pt>
                <c:pt idx="4">
                  <c:v>7.7419354838709894E-3</c:v>
                </c:pt>
                <c:pt idx="5">
                  <c:v>8.6451612903225686E-2</c:v>
                </c:pt>
                <c:pt idx="6">
                  <c:v>3.4838709677419449E-2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199488"/>
        <c:axId val="104453760"/>
      </c:barChart>
      <c:catAx>
        <c:axId val="67199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04453760"/>
        <c:crosses val="autoZero"/>
        <c:auto val="1"/>
        <c:lblAlgn val="ctr"/>
        <c:lblOffset val="100"/>
        <c:noMultiLvlLbl val="0"/>
      </c:catAx>
      <c:valAx>
        <c:axId val="104453760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71994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Sheet1!$G$18</c:f>
              <c:strCache>
                <c:ptCount val="1"/>
                <c:pt idx="0">
                  <c:v>0-4 weeks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Sheet1!$H$17:$J$17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Sheet1!$H$18:$J$18</c:f>
              <c:numCache>
                <c:formatCode>0%</c:formatCode>
                <c:ptCount val="3"/>
                <c:pt idx="0">
                  <c:v>8.1081081081081086E-2</c:v>
                </c:pt>
                <c:pt idx="1">
                  <c:v>0.30075187969924938</c:v>
                </c:pt>
                <c:pt idx="2">
                  <c:v>0.10451612903225822</c:v>
                </c:pt>
              </c:numCache>
            </c:numRef>
          </c:val>
        </c:ser>
        <c:ser>
          <c:idx val="1"/>
          <c:order val="1"/>
          <c:tx>
            <c:strRef>
              <c:f>Sheet1!$G$19</c:f>
              <c:strCache>
                <c:ptCount val="1"/>
                <c:pt idx="0">
                  <c:v>Few months ago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Sheet1!$H$17:$J$17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Sheet1!$H$19:$J$19</c:f>
              <c:numCache>
                <c:formatCode>0%</c:formatCode>
                <c:ptCount val="3"/>
                <c:pt idx="0">
                  <c:v>9.7051597051597063E-2</c:v>
                </c:pt>
                <c:pt idx="1">
                  <c:v>0.12180451127819562</c:v>
                </c:pt>
                <c:pt idx="2">
                  <c:v>0.13419354838709679</c:v>
                </c:pt>
              </c:numCache>
            </c:numRef>
          </c:val>
        </c:ser>
        <c:ser>
          <c:idx val="2"/>
          <c:order val="2"/>
          <c:tx>
            <c:strRef>
              <c:f>Sheet1!$G$20</c:f>
              <c:strCache>
                <c:ptCount val="1"/>
                <c:pt idx="0">
                  <c:v>More than a few months ago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cat>
            <c:strRef>
              <c:f>Sheet1!$H$17:$J$17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Sheet1!$H$20:$J$20</c:f>
              <c:numCache>
                <c:formatCode>0%</c:formatCode>
                <c:ptCount val="3"/>
                <c:pt idx="0">
                  <c:v>7.6167076167076159E-2</c:v>
                </c:pt>
                <c:pt idx="1">
                  <c:v>3.308270676691729E-2</c:v>
                </c:pt>
                <c:pt idx="2">
                  <c:v>5.67741935483871E-2</c:v>
                </c:pt>
              </c:numCache>
            </c:numRef>
          </c:val>
        </c:ser>
        <c:ser>
          <c:idx val="3"/>
          <c:order val="3"/>
          <c:tx>
            <c:strRef>
              <c:f>Sheet1!$G$21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Sheet1!$H$17:$J$17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Sheet1!$H$21:$J$21</c:f>
              <c:numCache>
                <c:formatCode>0%</c:formatCode>
                <c:ptCount val="3"/>
                <c:pt idx="0">
                  <c:v>0.65110565110565233</c:v>
                </c:pt>
                <c:pt idx="1">
                  <c:v>0.37894736842105281</c:v>
                </c:pt>
                <c:pt idx="2">
                  <c:v>0.50322580645161363</c:v>
                </c:pt>
              </c:numCache>
            </c:numRef>
          </c:val>
        </c:ser>
        <c:ser>
          <c:idx val="4"/>
          <c:order val="4"/>
          <c:tx>
            <c:strRef>
              <c:f>Sheet1!$G$22</c:f>
              <c:strCache>
                <c:ptCount val="1"/>
                <c:pt idx="0">
                  <c:v>Can't remember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Sheet1!$H$17:$J$17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Sheet1!$H$22:$J$22</c:f>
              <c:numCache>
                <c:formatCode>0%</c:formatCode>
                <c:ptCount val="3"/>
                <c:pt idx="0">
                  <c:v>9.4594594594595058E-2</c:v>
                </c:pt>
                <c:pt idx="1">
                  <c:v>0.16541353383458646</c:v>
                </c:pt>
                <c:pt idx="2">
                  <c:v>0.20129032258064541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7314688"/>
        <c:axId val="104693760"/>
      </c:barChart>
      <c:catAx>
        <c:axId val="67314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04693760"/>
        <c:crosses val="autoZero"/>
        <c:auto val="1"/>
        <c:lblAlgn val="ctr"/>
        <c:lblOffset val="100"/>
        <c:noMultiLvlLbl val="0"/>
      </c:catAx>
      <c:valAx>
        <c:axId val="10469376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73146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Sheet1!$B$281</c:f>
              <c:strCache>
                <c:ptCount val="1"/>
                <c:pt idx="0">
                  <c:v>It's of no use/ did not think it was worth complaining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Sheet1!$C$280:$E$280</c:f>
              <c:strCache>
                <c:ptCount val="3"/>
                <c:pt idx="0">
                  <c:v>Bangladesh</c:v>
                </c:pt>
                <c:pt idx="1">
                  <c:v>India</c:v>
                </c:pt>
                <c:pt idx="2">
                  <c:v>Sri Lanka</c:v>
                </c:pt>
              </c:strCache>
            </c:strRef>
          </c:cat>
          <c:val>
            <c:numRef>
              <c:f>Sheet1!$C$281:$E$281</c:f>
              <c:numCache>
                <c:formatCode>0%</c:formatCode>
                <c:ptCount val="3"/>
                <c:pt idx="0">
                  <c:v>0.708463949843258</c:v>
                </c:pt>
                <c:pt idx="1">
                  <c:v>0.49264705882352872</c:v>
                </c:pt>
                <c:pt idx="2">
                  <c:v>0.8290155440414505</c:v>
                </c:pt>
              </c:numCache>
            </c:numRef>
          </c:val>
        </c:ser>
        <c:ser>
          <c:idx val="1"/>
          <c:order val="1"/>
          <c:tx>
            <c:strRef>
              <c:f>Sheet1!$B$282</c:f>
              <c:strCache>
                <c:ptCount val="1"/>
                <c:pt idx="0">
                  <c:v>I do not know how to contact them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Sheet1!$C$280:$E$280</c:f>
              <c:strCache>
                <c:ptCount val="3"/>
                <c:pt idx="0">
                  <c:v>Bangladesh</c:v>
                </c:pt>
                <c:pt idx="1">
                  <c:v>India</c:v>
                </c:pt>
                <c:pt idx="2">
                  <c:v>Sri Lanka</c:v>
                </c:pt>
              </c:strCache>
            </c:strRef>
          </c:cat>
          <c:val>
            <c:numRef>
              <c:f>Sheet1!$C$282:$E$282</c:f>
              <c:numCache>
                <c:formatCode>0%</c:formatCode>
                <c:ptCount val="3"/>
                <c:pt idx="0">
                  <c:v>0.27272727272727282</c:v>
                </c:pt>
                <c:pt idx="1">
                  <c:v>0.50735294117647056</c:v>
                </c:pt>
                <c:pt idx="2">
                  <c:v>0.15025906735751296</c:v>
                </c:pt>
              </c:numCache>
            </c:numRef>
          </c:val>
        </c:ser>
        <c:ser>
          <c:idx val="2"/>
          <c:order val="2"/>
          <c:tx>
            <c:strRef>
              <c:f>Sheet1!$B$283</c:f>
              <c:strCache>
                <c:ptCount val="1"/>
                <c:pt idx="0">
                  <c:v>I am scared of them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Sheet1!$C$280:$E$280</c:f>
              <c:strCache>
                <c:ptCount val="3"/>
                <c:pt idx="0">
                  <c:v>Bangladesh</c:v>
                </c:pt>
                <c:pt idx="1">
                  <c:v>India</c:v>
                </c:pt>
                <c:pt idx="2">
                  <c:v>Sri Lanka</c:v>
                </c:pt>
              </c:strCache>
            </c:strRef>
          </c:cat>
          <c:val>
            <c:numRef>
              <c:f>Sheet1!$C$283:$E$283</c:f>
              <c:numCache>
                <c:formatCode>0%</c:formatCode>
                <c:ptCount val="3"/>
                <c:pt idx="0">
                  <c:v>1.8808777429467155E-2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Sheet1!$B$284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Sheet1!$C$280:$E$280</c:f>
              <c:strCache>
                <c:ptCount val="3"/>
                <c:pt idx="0">
                  <c:v>Bangladesh</c:v>
                </c:pt>
                <c:pt idx="1">
                  <c:v>India</c:v>
                </c:pt>
                <c:pt idx="2">
                  <c:v>Sri Lanka</c:v>
                </c:pt>
              </c:strCache>
            </c:strRef>
          </c:cat>
          <c:val>
            <c:numRef>
              <c:f>Sheet1!$C$284:$E$284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2.072538860103627E-2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1300096"/>
        <c:axId val="104697216"/>
      </c:barChart>
      <c:catAx>
        <c:axId val="71300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04697216"/>
        <c:crosses val="autoZero"/>
        <c:auto val="1"/>
        <c:lblAlgn val="ctr"/>
        <c:lblOffset val="100"/>
        <c:noMultiLvlLbl val="0"/>
      </c:catAx>
      <c:valAx>
        <c:axId val="1046972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13000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Sheet2!$M$695</c:f>
              <c:strCache>
                <c:ptCount val="1"/>
                <c:pt idx="0">
                  <c:v>It's of no use/ not worth complaining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Sheet2!$N$694:$P$694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Sheet2!$N$695:$P$695</c:f>
              <c:numCache>
                <c:formatCode>0%</c:formatCode>
                <c:ptCount val="3"/>
                <c:pt idx="0">
                  <c:v>0.7911111111111111</c:v>
                </c:pt>
                <c:pt idx="1">
                  <c:v>0.64197530864197638</c:v>
                </c:pt>
                <c:pt idx="2">
                  <c:v>0.7967479674796758</c:v>
                </c:pt>
              </c:numCache>
            </c:numRef>
          </c:val>
        </c:ser>
        <c:ser>
          <c:idx val="1"/>
          <c:order val="1"/>
          <c:tx>
            <c:strRef>
              <c:f>Sheet2!$M$696</c:f>
              <c:strCache>
                <c:ptCount val="1"/>
                <c:pt idx="0">
                  <c:v>I do not know how to contact them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Sheet2!$N$694:$P$694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Sheet2!$N$696:$P$696</c:f>
              <c:numCache>
                <c:formatCode>0%</c:formatCode>
                <c:ptCount val="3"/>
                <c:pt idx="0">
                  <c:v>9.4814814814814824E-2</c:v>
                </c:pt>
                <c:pt idx="1">
                  <c:v>7.407407407407407E-2</c:v>
                </c:pt>
                <c:pt idx="2">
                  <c:v>4.2682926829268421E-2</c:v>
                </c:pt>
              </c:numCache>
            </c:numRef>
          </c:val>
        </c:ser>
        <c:ser>
          <c:idx val="2"/>
          <c:order val="2"/>
          <c:tx>
            <c:strRef>
              <c:f>Sheet2!$M$697</c:f>
              <c:strCache>
                <c:ptCount val="1"/>
                <c:pt idx="0">
                  <c:v>I do not know the process to complain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Sheet2!$N$694:$P$694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Sheet2!$N$697:$P$697</c:f>
              <c:numCache>
                <c:formatCode>0%</c:formatCode>
                <c:ptCount val="3"/>
                <c:pt idx="0">
                  <c:v>6.3703703703703721E-2</c:v>
                </c:pt>
                <c:pt idx="1">
                  <c:v>9.8765432098765621E-2</c:v>
                </c:pt>
                <c:pt idx="2">
                  <c:v>6.7073170731707321E-2</c:v>
                </c:pt>
              </c:numCache>
            </c:numRef>
          </c:val>
        </c:ser>
        <c:ser>
          <c:idx val="3"/>
          <c:order val="3"/>
          <c:tx>
            <c:strRef>
              <c:f>Sheet2!$M$698</c:f>
              <c:strCache>
                <c:ptCount val="1"/>
                <c:pt idx="0">
                  <c:v>I do not interact or pay to the service provider but interact or pay to my landlord/third party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Sheet2!$N$694:$P$694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Sheet2!$N$698:$P$698</c:f>
              <c:numCache>
                <c:formatCode>0%</c:formatCode>
                <c:ptCount val="3"/>
                <c:pt idx="0">
                  <c:v>3.259259259259259E-2</c:v>
                </c:pt>
                <c:pt idx="1">
                  <c:v>0.12962962962962934</c:v>
                </c:pt>
                <c:pt idx="2">
                  <c:v>5.6910569105691082E-2</c:v>
                </c:pt>
              </c:numCache>
            </c:numRef>
          </c:val>
        </c:ser>
        <c:ser>
          <c:idx val="4"/>
          <c:order val="4"/>
          <c:tx>
            <c:strRef>
              <c:f>Sheet2!$M$699</c:f>
              <c:strCache>
                <c:ptCount val="1"/>
                <c:pt idx="0">
                  <c:v>I am scared to complain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Sheet2!$N$694:$P$694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Sheet2!$N$699:$P$699</c:f>
              <c:numCache>
                <c:formatCode>0%</c:formatCode>
                <c:ptCount val="3"/>
                <c:pt idx="0">
                  <c:v>1.3333333333333341E-2</c:v>
                </c:pt>
                <c:pt idx="1">
                  <c:v>5.5555555555555469E-2</c:v>
                </c:pt>
                <c:pt idx="2">
                  <c:v>1.0162601626016281E-2</c:v>
                </c:pt>
              </c:numCache>
            </c:numRef>
          </c:val>
        </c:ser>
        <c:ser>
          <c:idx val="5"/>
          <c:order val="5"/>
          <c:tx>
            <c:strRef>
              <c:f>Sheet2!$M$700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Sheet2!$N$694:$P$694</c:f>
              <c:strCache>
                <c:ptCount val="3"/>
                <c:pt idx="0">
                  <c:v>Bangladeshi cities</c:v>
                </c:pt>
                <c:pt idx="1">
                  <c:v>Indian cities</c:v>
                </c:pt>
                <c:pt idx="2">
                  <c:v>Sri Lankan cities</c:v>
                </c:pt>
              </c:strCache>
            </c:strRef>
          </c:cat>
          <c:val>
            <c:numRef>
              <c:f>Sheet2!$N$700:$P$700</c:f>
              <c:numCache>
                <c:formatCode>0%</c:formatCode>
                <c:ptCount val="3"/>
                <c:pt idx="0">
                  <c:v>4.4444444444444505E-3</c:v>
                </c:pt>
                <c:pt idx="1">
                  <c:v>0</c:v>
                </c:pt>
                <c:pt idx="2">
                  <c:v>2.6422764227642274E-2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2489472"/>
        <c:axId val="143289152"/>
      </c:barChart>
      <c:catAx>
        <c:axId val="7248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143289152"/>
        <c:crosses val="autoZero"/>
        <c:auto val="1"/>
        <c:lblAlgn val="ctr"/>
        <c:lblOffset val="100"/>
        <c:noMultiLvlLbl val="0"/>
      </c:catAx>
      <c:valAx>
        <c:axId val="1432891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724894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c:spPr>
          </c:dPt>
          <c:cat>
            <c:strRef>
              <c:f>Sheet7!$M$26:$M$27</c:f>
              <c:strCache>
                <c:ptCount val="2"/>
                <c:pt idx="0">
                  <c:v>Did not complain about any problem</c:v>
                </c:pt>
                <c:pt idx="1">
                  <c:v>Complained about any problem</c:v>
                </c:pt>
              </c:strCache>
            </c:strRef>
          </c:cat>
          <c:val>
            <c:numRef>
              <c:f>Sheet7!$N$26:$N$27</c:f>
              <c:numCache>
                <c:formatCode>0%</c:formatCode>
                <c:ptCount val="2"/>
                <c:pt idx="0">
                  <c:v>0.60000000000000064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</c:pieChart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681477315335716"/>
          <c:y val="0.25228543307086632"/>
          <c:w val="0.53068702560828562"/>
          <c:h val="0.8548753041762206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8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</c:spPr>
          </c:dPt>
          <c:dLbls>
            <c:dLbl>
              <c:idx val="1"/>
              <c:layout>
                <c:manualLayout>
                  <c:x val="-0.23936376008554486"/>
                  <c:y val="7.47681539807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Sheet1!$A$25:$A$26</c:f>
              <c:strCache>
                <c:ptCount val="2"/>
                <c:pt idx="0">
                  <c:v>Have interacted with service provider</c:v>
                </c:pt>
                <c:pt idx="1">
                  <c:v>Have not interacted or can't remember </c:v>
                </c:pt>
              </c:strCache>
            </c:strRef>
          </c:cat>
          <c:val>
            <c:numRef>
              <c:f>Sheet1!$B$25:$B$26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2"/>
      </c:pieChart>
      <c:spPr>
        <a:effectLst>
          <a:outerShdw blurRad="50800" dist="50800" algn="ctr" rotWithShape="0">
            <a:srgbClr val="000000">
              <a:alpha val="43137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"/>
          <c:y val="0.73359222142686709"/>
          <c:w val="1"/>
          <c:h val="0.23610474827010261"/>
        </c:manualLayout>
      </c:layout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69314161816734E-2"/>
          <c:y val="2.8467999192408628E-2"/>
          <c:w val="0.84292103161018017"/>
          <c:h val="0.4959412477286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Sheet1!$B$136</c:f>
              <c:strCache>
                <c:ptCount val="1"/>
                <c:pt idx="0">
                  <c:v>Bangladeshi cities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Sheet1!$A$137:$A$145</c:f>
              <c:strCache>
                <c:ptCount val="9"/>
                <c:pt idx="0">
                  <c:v>I was treated politely </c:v>
                </c:pt>
                <c:pt idx="1">
                  <c:v>Information relevant was available easily</c:v>
                </c:pt>
                <c:pt idx="2">
                  <c:v>Time taken to resolve the problem was satisfactory</c:v>
                </c:pt>
                <c:pt idx="3">
                  <c:v>I am satisfied by the action taken by the operator</c:v>
                </c:pt>
                <c:pt idx="4">
                  <c:v>Waiting time was satisfactory</c:v>
                </c:pt>
                <c:pt idx="5">
                  <c:v>Information on procedures to file complaints was available</c:v>
                </c:pt>
                <c:pt idx="6">
                  <c:v>Information on how to contact the service provider was readily available</c:v>
                </c:pt>
                <c:pt idx="7">
                  <c:v>Automated responses are clear</c:v>
                </c:pt>
                <c:pt idx="8">
                  <c:v>Call center agent redirected me to use  (IVR, Internet, USSD etc) without answering the query</c:v>
                </c:pt>
              </c:strCache>
            </c:strRef>
          </c:cat>
          <c:val>
            <c:numRef>
              <c:f>Sheet1!$B$137:$B$145</c:f>
              <c:numCache>
                <c:formatCode>0%</c:formatCode>
                <c:ptCount val="9"/>
                <c:pt idx="0">
                  <c:v>0.85507246376811641</c:v>
                </c:pt>
                <c:pt idx="1">
                  <c:v>0.73913043478260876</c:v>
                </c:pt>
                <c:pt idx="2">
                  <c:v>0.64734299516908256</c:v>
                </c:pt>
                <c:pt idx="3">
                  <c:v>0.67632850241545961</c:v>
                </c:pt>
                <c:pt idx="4">
                  <c:v>0.36231884057971048</c:v>
                </c:pt>
                <c:pt idx="5">
                  <c:v>0.50724637681159424</c:v>
                </c:pt>
                <c:pt idx="6">
                  <c:v>0.45893719806763289</c:v>
                </c:pt>
                <c:pt idx="7">
                  <c:v>0.70531400966183566</c:v>
                </c:pt>
                <c:pt idx="8">
                  <c:v>0.26570048309178745</c:v>
                </c:pt>
              </c:numCache>
            </c:numRef>
          </c:val>
        </c:ser>
        <c:ser>
          <c:idx val="1"/>
          <c:order val="1"/>
          <c:tx>
            <c:strRef>
              <c:f>Sheet1!$C$136</c:f>
              <c:strCache>
                <c:ptCount val="1"/>
                <c:pt idx="0">
                  <c:v>Indian cities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Sheet1!$A$137:$A$145</c:f>
              <c:strCache>
                <c:ptCount val="9"/>
                <c:pt idx="0">
                  <c:v>I was treated politely </c:v>
                </c:pt>
                <c:pt idx="1">
                  <c:v>Information relevant was available easily</c:v>
                </c:pt>
                <c:pt idx="2">
                  <c:v>Time taken to resolve the problem was satisfactory</c:v>
                </c:pt>
                <c:pt idx="3">
                  <c:v>I am satisfied by the action taken by the operator</c:v>
                </c:pt>
                <c:pt idx="4">
                  <c:v>Waiting time was satisfactory</c:v>
                </c:pt>
                <c:pt idx="5">
                  <c:v>Information on procedures to file complaints was available</c:v>
                </c:pt>
                <c:pt idx="6">
                  <c:v>Information on how to contact the service provider was readily available</c:v>
                </c:pt>
                <c:pt idx="7">
                  <c:v>Automated responses are clear</c:v>
                </c:pt>
                <c:pt idx="8">
                  <c:v>Call center agent redirected me to use  (IVR, Internet, USSD etc) without answering the query</c:v>
                </c:pt>
              </c:strCache>
            </c:strRef>
          </c:cat>
          <c:val>
            <c:numRef>
              <c:f>Sheet1!$C$137:$C$145</c:f>
              <c:numCache>
                <c:formatCode>0%</c:formatCode>
                <c:ptCount val="9"/>
                <c:pt idx="0">
                  <c:v>0.90759075907590758</c:v>
                </c:pt>
                <c:pt idx="1">
                  <c:v>0.83168316831683176</c:v>
                </c:pt>
                <c:pt idx="2">
                  <c:v>0.77227722772277263</c:v>
                </c:pt>
                <c:pt idx="3">
                  <c:v>0.60726072607260728</c:v>
                </c:pt>
                <c:pt idx="4">
                  <c:v>0.7227722772277233</c:v>
                </c:pt>
                <c:pt idx="5">
                  <c:v>0.51485148514851531</c:v>
                </c:pt>
                <c:pt idx="6">
                  <c:v>0.43564356435643581</c:v>
                </c:pt>
                <c:pt idx="7">
                  <c:v>0.55445544554455461</c:v>
                </c:pt>
                <c:pt idx="8">
                  <c:v>0.30693069306930737</c:v>
                </c:pt>
              </c:numCache>
            </c:numRef>
          </c:val>
        </c:ser>
        <c:ser>
          <c:idx val="2"/>
          <c:order val="2"/>
          <c:tx>
            <c:strRef>
              <c:f>Sheet1!$D$136</c:f>
              <c:strCache>
                <c:ptCount val="1"/>
                <c:pt idx="0">
                  <c:v>Sri Lankan cities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Sheet1!$A$137:$A$145</c:f>
              <c:strCache>
                <c:ptCount val="9"/>
                <c:pt idx="0">
                  <c:v>I was treated politely </c:v>
                </c:pt>
                <c:pt idx="1">
                  <c:v>Information relevant was available easily</c:v>
                </c:pt>
                <c:pt idx="2">
                  <c:v>Time taken to resolve the problem was satisfactory</c:v>
                </c:pt>
                <c:pt idx="3">
                  <c:v>I am satisfied by the action taken by the operator</c:v>
                </c:pt>
                <c:pt idx="4">
                  <c:v>Waiting time was satisfactory</c:v>
                </c:pt>
                <c:pt idx="5">
                  <c:v>Information on procedures to file complaints was available</c:v>
                </c:pt>
                <c:pt idx="6">
                  <c:v>Information on how to contact the service provider was readily available</c:v>
                </c:pt>
                <c:pt idx="7">
                  <c:v>Automated responses are clear</c:v>
                </c:pt>
                <c:pt idx="8">
                  <c:v>Call center agent redirected me to use  (IVR, Internet, USSD etc) without answering the query</c:v>
                </c:pt>
              </c:strCache>
            </c:strRef>
          </c:cat>
          <c:val>
            <c:numRef>
              <c:f>Sheet1!$D$137:$D$145</c:f>
              <c:numCache>
                <c:formatCode>0%</c:formatCode>
                <c:ptCount val="9"/>
                <c:pt idx="0">
                  <c:v>0.93449781659388786</c:v>
                </c:pt>
                <c:pt idx="1">
                  <c:v>0.88646288209606927</c:v>
                </c:pt>
                <c:pt idx="2">
                  <c:v>0.79912663755458613</c:v>
                </c:pt>
                <c:pt idx="3">
                  <c:v>0.79912663755458613</c:v>
                </c:pt>
                <c:pt idx="4">
                  <c:v>0.74235807860262015</c:v>
                </c:pt>
                <c:pt idx="5">
                  <c:v>0.6986899563318788</c:v>
                </c:pt>
                <c:pt idx="6">
                  <c:v>0.68995633187772876</c:v>
                </c:pt>
                <c:pt idx="7">
                  <c:v>0.41484716157205287</c:v>
                </c:pt>
                <c:pt idx="8">
                  <c:v>0.15720524017467269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880128"/>
        <c:axId val="145696448"/>
      </c:barChart>
      <c:catAx>
        <c:axId val="72880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45696448"/>
        <c:crosses val="autoZero"/>
        <c:auto val="1"/>
        <c:lblAlgn val="ctr"/>
        <c:lblOffset val="100"/>
        <c:noMultiLvlLbl val="0"/>
      </c:catAx>
      <c:valAx>
        <c:axId val="1456964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28801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0.11402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0" y="0"/>
          <a:ext cx="6686550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 sz="1200" dirty="0">
            <a:latin typeface="Calibri"/>
            <a:cs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0.24272</cdr:x>
      <cdr:y>0.04</cdr:y>
    </cdr:from>
    <cdr:to>
      <cdr:x>0.38835</cdr:x>
      <cdr:y>0.14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905000" y="152400"/>
          <a:ext cx="1143000" cy="381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0.17476</cdr:x>
      <cdr:y>0.16</cdr:y>
    </cdr:from>
    <cdr:to>
      <cdr:x>0.39806</cdr:x>
      <cdr:y>0.27273</cdr:y>
    </cdr:to>
    <cdr:sp macro="" textlink="">
      <cdr:nvSpPr>
        <cdr:cNvPr id="3" name="Oval 2"/>
        <cdr:cNvSpPr/>
      </cdr:nvSpPr>
      <cdr:spPr>
        <a:xfrm xmlns:a="http://schemas.openxmlformats.org/drawingml/2006/main">
          <a:off x="1371621" y="536448"/>
          <a:ext cx="1752593" cy="3779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0.20388</cdr:x>
      <cdr:y>0.38636</cdr:y>
    </cdr:from>
    <cdr:to>
      <cdr:x>0.38835</cdr:x>
      <cdr:y>0.47727</cdr:y>
    </cdr:to>
    <cdr:sp macro="" textlink="">
      <cdr:nvSpPr>
        <cdr:cNvPr id="4" name="Oval 3"/>
        <cdr:cNvSpPr/>
      </cdr:nvSpPr>
      <cdr:spPr>
        <a:xfrm xmlns:a="http://schemas.openxmlformats.org/drawingml/2006/main">
          <a:off x="1600173" y="1295400"/>
          <a:ext cx="1447831" cy="30479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0.07767</cdr:x>
      <cdr:y>0.59091</cdr:y>
    </cdr:from>
    <cdr:to>
      <cdr:x>0.38835</cdr:x>
      <cdr:y>0.70455</cdr:y>
    </cdr:to>
    <cdr:sp macro="" textlink="">
      <cdr:nvSpPr>
        <cdr:cNvPr id="5" name="Oval 4"/>
        <cdr:cNvSpPr/>
      </cdr:nvSpPr>
      <cdr:spPr>
        <a:xfrm xmlns:a="http://schemas.openxmlformats.org/drawingml/2006/main">
          <a:off x="609601" y="1981200"/>
          <a:ext cx="2438403" cy="38101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0.72727</cdr:y>
    </cdr:from>
    <cdr:to>
      <cdr:x>0.38835</cdr:x>
      <cdr:y>0.84091</cdr:y>
    </cdr:to>
    <cdr:sp macro="" textlink="">
      <cdr:nvSpPr>
        <cdr:cNvPr id="6" name="Oval 5"/>
        <cdr:cNvSpPr/>
      </cdr:nvSpPr>
      <cdr:spPr>
        <a:xfrm xmlns:a="http://schemas.openxmlformats.org/drawingml/2006/main">
          <a:off x="0" y="2438390"/>
          <a:ext cx="3048004" cy="38100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9382D2-575D-4549-9D46-F50E104F31CE}" type="datetimeFigureOut">
              <a:rPr lang="en-US"/>
              <a:pPr/>
              <a:t>4/11/2014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E8F2AD-CE28-40E4-B049-EA256243F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19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DCA69B5-A504-40DA-920E-C169E8BF9D92}" type="datetimeFigureOut">
              <a:rPr lang="en-US"/>
              <a:pPr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FD691F4-709F-41F7-9A24-E8FBD61FA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0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A2FE103-A313-4747-A784-A8BBDA20370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0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D3B8A-2203-49DD-80EF-685E109F59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D3B8A-2203-49DD-80EF-685E109F59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CEC8-7C0C-4FC7-A528-5C8629CBD9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D3B8A-2203-49DD-80EF-685E109F599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91F4-709F-41F7-9A24-E8FBD61FAD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C8A09E-767A-4B56-A2E8-804E79ECC7EA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CEC8-7C0C-4FC7-A528-5C8629CBD9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CEC8-7C0C-4FC7-A528-5C8629CBD9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CEC8-7C0C-4FC7-A528-5C8629CBD9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CEC8-7C0C-4FC7-A528-5C8629CBD9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CEC8-7C0C-4FC7-A528-5C8629CBD9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9D3B8A-2203-49DD-80EF-685E109F59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11D9F-55FB-48E9-8910-2FA91A762ED3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F61D9-F708-4887-AFEE-B1DFB01FC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34619B-FC64-45FE-B57B-D4DD2C9DA952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2D735-5FD1-44F9-99A9-623B86138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92354-0D18-40F2-A711-6E8E42D343CE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9A0A3-2CCB-4F54-9DED-664FC2EAD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RNEasia\2012-13\IDRC\LIRNEasia-small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72200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643C3-127C-468D-8D2A-B41FCF8F93BF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D979D-1878-46F1-AE88-BCADFF98E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9B423-D311-4A74-8BDD-06A038352143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870EB-A845-4354-8FB2-C00B357FF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8ADA9-1A1B-4CCE-8DC7-B704B57CFDBC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F31-19FE-41C1-9602-15B9C98BF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1636E-BDBF-4D25-B254-377373734676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417C-FA17-4B8F-A34A-F30E9CD4B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DA4F8-B953-4A23-9A47-95E5487715B9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CAB0B-A43B-46D1-BBAF-10E0CD550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4D09A-6AF6-44A6-BED1-3DFA99C6EF01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474E-9C3D-4A9C-B853-01152DB2E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5B116B-7890-41EB-BB56-67C7A3C76738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5D09D-CD2C-45C3-BA88-CC5A09804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4E1A3-DAD9-4BB0-B683-753CE9BBF17A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870ED-888D-4CE7-A4C4-EF093F928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DA3E48B-4016-419B-BBF4-44136EA3BE99}" type="datetime1">
              <a:rPr lang="en-SG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C3FA03A-2602-4E05-93DB-07C0EB000C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3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0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altLang="en-US" b="1" dirty="0" smtClean="0"/>
              <a:t>Consumer protection and the regulator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600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Rohan Samarajiva</a:t>
            </a:r>
          </a:p>
          <a:p>
            <a:pPr>
              <a:buFont typeface="Arial" charset="0"/>
              <a:buNone/>
              <a:defRPr/>
            </a:pPr>
            <a:endParaRPr lang="en-US" sz="2400" dirty="0" smtClean="0"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ea typeface="+mn-ea"/>
              </a:rPr>
              <a:t>11 April 2014</a:t>
            </a:r>
            <a:endParaRPr lang="en-US" dirty="0">
              <a:ea typeface="+mn-ea"/>
            </a:endParaRPr>
          </a:p>
        </p:txBody>
      </p:sp>
      <p:grpSp>
        <p:nvGrpSpPr>
          <p:cNvPr id="3075" name="Group 10"/>
          <p:cNvGrpSpPr>
            <a:grpSpLocks/>
          </p:cNvGrpSpPr>
          <p:nvPr/>
        </p:nvGrpSpPr>
        <p:grpSpPr bwMode="auto">
          <a:xfrm>
            <a:off x="431800" y="6386513"/>
            <a:ext cx="8269288" cy="320675"/>
            <a:chOff x="554855" y="6156233"/>
            <a:chExt cx="8183247" cy="320767"/>
          </a:xfrm>
        </p:grpSpPr>
        <p:sp>
          <p:nvSpPr>
            <p:cNvPr id="3077" name="TextBox 5"/>
            <p:cNvSpPr txBox="1">
              <a:spLocks noChangeArrowheads="1"/>
            </p:cNvSpPr>
            <p:nvPr/>
          </p:nvSpPr>
          <p:spPr bwMode="auto">
            <a:xfrm>
              <a:off x="2190707" y="6235343"/>
              <a:ext cx="5503887" cy="228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en-US" sz="900">
                  <a:latin typeface="Calibri" pitchFamily="34" charset="0"/>
                </a:rPr>
                <a:t>This work was carried out with the aid of a grant from the International Development Research Centre, Canada. </a:t>
              </a:r>
            </a:p>
          </p:txBody>
        </p:sp>
        <p:pic>
          <p:nvPicPr>
            <p:cNvPr id="3078" name="Picture 5" descr="Canada_wordmark_red_flag_300 (2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59521" y="6220939"/>
              <a:ext cx="678581" cy="188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6" descr="bl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4855" y="6156233"/>
              <a:ext cx="1484898" cy="32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6" name="Picture 10" descr="D:\LIRNEasia\2012-13\IDRC\LIRNEasia-smaller.png"/>
          <p:cNvPicPr>
            <a:picLocks noChangeAspect="1" noChangeArrowheads="1"/>
          </p:cNvPicPr>
          <p:nvPr/>
        </p:nvPicPr>
        <p:blipFill>
          <a:blip r:embed="rId5" cstate="print"/>
          <a:srcRect l="1772" r="1965" b="4761"/>
          <a:stretch>
            <a:fillRect/>
          </a:stretch>
        </p:blipFill>
        <p:spPr bwMode="auto">
          <a:xfrm>
            <a:off x="2843213" y="5124450"/>
            <a:ext cx="33750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2502694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mobile users experience network-related problems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99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MEs do not interact with telecom service provider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860373"/>
              </p:ext>
            </p:extLst>
          </p:nvPr>
        </p:nvGraphicFramePr>
        <p:xfrm>
          <a:off x="533400" y="1905000"/>
          <a:ext cx="8305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85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Of those with mobile-service problems, most thought it was not worth complaining</a:t>
            </a:r>
            <a:endParaRPr lang="en-US" sz="3600" dirty="0"/>
          </a:p>
        </p:txBody>
      </p:sp>
      <p:graphicFrame>
        <p:nvGraphicFramePr>
          <p:cNvPr id="4" name="Content Placeholder 9"/>
          <p:cNvGraphicFramePr>
            <a:graphicFrameLocks noGrp="1"/>
          </p:cNvGraphicFramePr>
          <p:nvPr>
            <p:ph idx="1"/>
          </p:nvPr>
        </p:nvGraphicFramePr>
        <p:xfrm>
          <a:off x="1136073" y="1842655"/>
          <a:ext cx="7010400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38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Much worse in electricity . . 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+mn-lt"/>
              </a:rPr>
              <a:t>Why did you not complain to the service provider? (% low income MEs who use electricity for business)</a:t>
            </a:r>
          </a:p>
          <a:p>
            <a:pPr algn="r"/>
            <a:endParaRPr lang="en-US" sz="1800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934200" y="304800"/>
          <a:ext cx="2603500" cy="147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248400" y="1219200"/>
            <a:ext cx="1981200" cy="320040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94C6BE-AE7F-4A0F-BA0C-7C48230C77E4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391400" y="914400"/>
            <a:ext cx="533400" cy="3048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Satisfaction with mobile service-provider interaction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48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Experience with service provider – YES (% low income MEs who have interacted with service provider) </a:t>
            </a:r>
          </a:p>
          <a:p>
            <a:pPr algn="r"/>
            <a:endParaRPr lang="en-US" sz="18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7543800" y="533400"/>
          <a:ext cx="16002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94C6BE-AE7F-4A0F-BA0C-7C48230C77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Telecom: Most interactions with service providers through call centers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66294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248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+mn-lt"/>
              </a:rPr>
              <a:t>How do you normally contact your telecom service provider?</a:t>
            </a:r>
          </a:p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+mn-lt"/>
              </a:rPr>
              <a:t> (% low income MEs who have interacted with service provider)</a:t>
            </a: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6858000" y="0"/>
          <a:ext cx="2286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781800" y="1676400"/>
            <a:ext cx="609600" cy="762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181600" y="1600200"/>
            <a:ext cx="1600200" cy="304800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94C6BE-AE7F-4A0F-BA0C-7C48230C77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possible solutions in telecom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Supply- and demand-side studies show some overlap in problem perception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15B585-7DFE-4592-A02F-BEA0961F2F1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838200" y="2286000"/>
          <a:ext cx="7848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7400" y="5997714"/>
            <a:ext cx="6400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LK, network coverage related issues resulted in customers leaving for a competitor without complaining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905000"/>
            <a:ext cx="2819400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What the service providers said</a:t>
            </a:r>
            <a:endParaRPr lang="en-US" sz="16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1911925"/>
            <a:ext cx="2286000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What the customers said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7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dirty="0" smtClean="0"/>
              <a:t>Problem: Network Coverage / Frequent Call Drops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15B585-7DFE-4592-A02F-BEA0961F2F1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Placeholder 6" descr="IMG_0177.JPG"/>
          <p:cNvPicPr>
            <a:picLocks noChangeAspect="1"/>
          </p:cNvPicPr>
          <p:nvPr/>
        </p:nvPicPr>
        <p:blipFill>
          <a:blip r:embed="rId3" cstate="print">
            <a:grayscl/>
          </a:blip>
          <a:srcRect t="3646" b="3646"/>
          <a:stretch>
            <a:fillRect/>
          </a:stretch>
        </p:blipFill>
        <p:spPr>
          <a:xfrm>
            <a:off x="1828800" y="1143000"/>
            <a:ext cx="7315200" cy="50863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7200" y="1371600"/>
            <a:ext cx="3286148" cy="2286016"/>
          </a:xfrm>
          <a:prstGeom prst="wedgeRoundRectCallout">
            <a:avLst>
              <a:gd name="adj1" fmla="val 72172"/>
              <a:gd name="adj2" fmla="val 275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“There are times when there is no network coverage because of which I lose out on my business. I wish there was a way to resolve this instantly.”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828800" y="4343400"/>
            <a:ext cx="7315196" cy="1905000"/>
          </a:xfrm>
          <a:prstGeom prst="rect">
            <a:avLst/>
          </a:prstGeom>
          <a:solidFill>
            <a:srgbClr val="7F7F7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Name: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Asif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Ali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Age: 56 years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Education: Grade 9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Occupation: Rental company dealing with furniture, cutlery, glassware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 of Employees: Four (Family members)</a:t>
            </a:r>
          </a:p>
          <a:p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have been running my business for the 15 years and I need good telecom service for my business. I need to be constant touch with my customers to follow up with them about their requirements and my payments.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733800"/>
            <a:ext cx="525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70% in LK use mobiles for business purposes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40% in LK say connectivity issues affects their livelihood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Solution: Crowd Sourced Map of Problem Areas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15B585-7DFE-4592-A02F-BEA0961F2F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9" name="Picture 2" descr="C:\Users\cks\Desktop\Lirneasia\Bangladesh\Images\2013.07.09_CKS_Lirneasia_IDI_Mohammad Rassil_ME\IMG_0738.JPG"/>
          <p:cNvPicPr>
            <a:picLocks noChangeAspect="1" noChangeArrowheads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0" y="1214422"/>
            <a:ext cx="4572001" cy="5643578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2643182" y="3071810"/>
            <a:ext cx="1143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cxnSp>
        <p:nvCxnSpPr>
          <p:cNvPr id="44" name="Straight Connector 43"/>
          <p:cNvCxnSpPr>
            <a:stCxn id="41" idx="0"/>
            <a:endCxn id="42" idx="1"/>
          </p:cNvCxnSpPr>
          <p:nvPr/>
        </p:nvCxnSpPr>
        <p:spPr>
          <a:xfrm rot="5400000" flipH="1" flipV="1">
            <a:off x="3005136" y="2190746"/>
            <a:ext cx="1090610" cy="67151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7"/>
          </p:cNvCxnSpPr>
          <p:nvPr/>
        </p:nvCxnSpPr>
        <p:spPr>
          <a:xfrm rot="5400000" flipH="1" flipV="1">
            <a:off x="3692240" y="3062660"/>
            <a:ext cx="91932" cy="23882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050" y="1219200"/>
            <a:ext cx="434975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Text Placeholder 1"/>
          <p:cNvSpPr txBox="1">
            <a:spLocks/>
          </p:cNvSpPr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n-cs"/>
              </a:rPr>
              <a:t>Enable customers to log problems pertaining to coverage through USSD/ SMS. Operators can use this information to optimize the network and improve network connectivity.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886200" y="1600200"/>
            <a:ext cx="1752600" cy="7620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43" name="Rounded Rectangle 42"/>
          <p:cNvSpPr/>
          <p:nvPr/>
        </p:nvSpPr>
        <p:spPr>
          <a:xfrm>
            <a:off x="3929058" y="3052762"/>
            <a:ext cx="1785942" cy="90963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/>
          </a:p>
        </p:txBody>
      </p:sp>
      <p:sp>
        <p:nvSpPr>
          <p:cNvPr id="48" name="TextBox 31"/>
          <p:cNvSpPr txBox="1">
            <a:spLocks noChangeArrowheads="1"/>
          </p:cNvSpPr>
          <p:nvPr/>
        </p:nvSpPr>
        <p:spPr bwMode="auto">
          <a:xfrm>
            <a:off x="4114800" y="1717357"/>
            <a:ext cx="1524000" cy="492443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00" b="1" dirty="0" smtClean="0">
                <a:latin typeface="Agency FB" pitchFamily="34" charset="0"/>
              </a:rPr>
              <a:t>USSD / SMS  </a:t>
            </a:r>
          </a:p>
          <a:p>
            <a:pPr algn="ctr" eaLnBrk="1" hangingPunct="1"/>
            <a:r>
              <a:rPr lang="en-US" sz="1300" b="1" dirty="0" smtClean="0">
                <a:latin typeface="Agency FB" pitchFamily="34" charset="0"/>
              </a:rPr>
              <a:t>No Coverage &lt;AREA&gt;</a:t>
            </a:r>
            <a:endParaRPr lang="en-SG" sz="1300" b="1" dirty="0">
              <a:latin typeface="Agency FB" pitchFamily="34" charset="0"/>
            </a:endParaRPr>
          </a:p>
        </p:txBody>
      </p:sp>
      <p:sp>
        <p:nvSpPr>
          <p:cNvPr id="49" name="TextBox 38"/>
          <p:cNvSpPr txBox="1">
            <a:spLocks noChangeArrowheads="1"/>
          </p:cNvSpPr>
          <p:nvPr/>
        </p:nvSpPr>
        <p:spPr bwMode="auto">
          <a:xfrm>
            <a:off x="4114800" y="3317557"/>
            <a:ext cx="1524000" cy="492443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00" b="1" dirty="0" smtClean="0">
                <a:latin typeface="Agency FB" pitchFamily="34" charset="0"/>
              </a:rPr>
              <a:t>USSD / SMS </a:t>
            </a:r>
            <a:r>
              <a:rPr lang="en-US" sz="1300" b="1" dirty="0">
                <a:latin typeface="Agency FB" pitchFamily="34" charset="0"/>
              </a:rPr>
              <a:t>Thank you for your feedback.</a:t>
            </a:r>
            <a:endParaRPr lang="en-SG" sz="1300" b="1" dirty="0">
              <a:latin typeface="Agency FB" pitchFamily="34" charset="0"/>
            </a:endParaRP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3786182" y="1500172"/>
            <a:ext cx="609600" cy="457200"/>
            <a:chOff x="5867400" y="3810000"/>
            <a:chExt cx="1447800" cy="1143001"/>
          </a:xfrm>
        </p:grpSpPr>
        <p:sp>
          <p:nvSpPr>
            <p:cNvPr id="57" name="Rounded Rectangle 56"/>
            <p:cNvSpPr/>
            <p:nvPr/>
          </p:nvSpPr>
          <p:spPr>
            <a:xfrm>
              <a:off x="5867400" y="3960813"/>
              <a:ext cx="1296988" cy="9921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pic>
          <p:nvPicPr>
            <p:cNvPr id="58" name="Picture 17" descr="C:\Users\cks\Desktop\Lirneasia\image bank\12065629431871551574qubodup_16x16px-capable_black_and_white_icons_10.svg.m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45476">
              <a:off x="6106989" y="4049589"/>
              <a:ext cx="789146" cy="789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Down Arrow 58"/>
            <p:cNvSpPr/>
            <p:nvPr/>
          </p:nvSpPr>
          <p:spPr>
            <a:xfrm flipV="1">
              <a:off x="6858993" y="3810000"/>
              <a:ext cx="456207" cy="83740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3857620" y="2890841"/>
            <a:ext cx="608012" cy="457201"/>
            <a:chOff x="7467600" y="3200400"/>
            <a:chExt cx="1447800" cy="1066800"/>
          </a:xfrm>
        </p:grpSpPr>
        <p:sp>
          <p:nvSpPr>
            <p:cNvPr id="54" name="Rounded Rectangle 53"/>
            <p:cNvSpPr/>
            <p:nvPr/>
          </p:nvSpPr>
          <p:spPr>
            <a:xfrm>
              <a:off x="7467600" y="3278189"/>
              <a:ext cx="1296594" cy="9890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  <p:pic>
          <p:nvPicPr>
            <p:cNvPr id="55" name="Picture 17" descr="C:\Users\cks\Desktop\Lirneasia\image bank\12065629431871551574qubodup_16x16px-capable_black_and_white_icons_10.svg.me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54524">
              <a:off x="7707189" y="3474890"/>
              <a:ext cx="789143" cy="78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Down Arrow 55"/>
            <p:cNvSpPr/>
            <p:nvPr/>
          </p:nvSpPr>
          <p:spPr>
            <a:xfrm>
              <a:off x="8458002" y="3200400"/>
              <a:ext cx="457398" cy="83714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SG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>
            <a:off x="3962400" y="4495800"/>
            <a:ext cx="16002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9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Professor Stephen </a:t>
            </a:r>
            <a:r>
              <a:rPr lang="en-US" dirty="0" err="1" smtClean="0"/>
              <a:t>Littlechild</a:t>
            </a:r>
            <a:r>
              <a:rPr lang="en-US" dirty="0" smtClean="0"/>
              <a:t> on consumer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“Competition is indisputably the most effective -  perhaps the </a:t>
            </a:r>
            <a:r>
              <a:rPr lang="en-US" i="1" dirty="0" smtClean="0"/>
              <a:t>only</a:t>
            </a:r>
            <a:r>
              <a:rPr lang="en-US" dirty="0" smtClean="0"/>
              <a:t> effective – means of protecting consumers against monopoly power.  Regulation is essentially the means of preventing the worst excesses of monopoly; it is not a substitute for competition.  It is a means of ‘holding the fort until competition comes.’”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79D-1878-46F1-AE88-BCADFF98E73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9436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1983 Report to UK Government, Para 4.11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Unintended VAS activation: One of the top reasons to call contact centre</a:t>
            </a:r>
            <a:endParaRPr lang="en-US" dirty="0"/>
          </a:p>
        </p:txBody>
      </p:sp>
      <p:pic>
        <p:nvPicPr>
          <p:cNvPr id="4" name="Picture Placeholder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b="3472"/>
          <a:stretch>
            <a:fillRect/>
          </a:stretch>
        </p:blipFill>
        <p:spPr>
          <a:xfrm>
            <a:off x="0" y="1417640"/>
            <a:ext cx="9146034" cy="5440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2271" y="4518835"/>
            <a:ext cx="9133763" cy="1676400"/>
          </a:xfrm>
          <a:prstGeom prst="rect">
            <a:avLst/>
          </a:prstGeom>
          <a:solidFill>
            <a:srgbClr val="7F7F7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Name: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Supun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Fernando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Age: 38 years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Education: Grade 9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Occupation: Shoe Seller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 of Employees: Two</a:t>
            </a:r>
          </a:p>
          <a:p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have been running my business for the past seven years and I tend to get irritated with the messages I get from my telecom company.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90988" y="2009553"/>
            <a:ext cx="3529079" cy="2218754"/>
          </a:xfrm>
          <a:prstGeom prst="wedgeRoundRectCallout">
            <a:avLst>
              <a:gd name="adj1" fmla="val 87650"/>
              <a:gd name="adj2" fmla="val -98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“I am not educated, so it is difficult for me to understand the messages I receive and the messages are not in 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inhala. I tend to press the wrong button which activates the VAS without my knowledge. I realized this only when my balance was cut”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04972"/>
            <a:ext cx="913376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addition, MNOs send too many SMS; Most are ignored. In LK, SMS is not in local script; Cannot be understood.</a:t>
            </a:r>
          </a:p>
        </p:txBody>
      </p:sp>
    </p:spTree>
    <p:extLst>
      <p:ext uri="{BB962C8B-B14F-4D97-AF65-F5344CB8AC3E}">
        <p14:creationId xmlns:p14="http://schemas.microsoft.com/office/powerpoint/2010/main" val="41789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Solution: Active reconfirmation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15B585-7DFE-4592-A02F-BEA0961F2F1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0" y="1285860"/>
            <a:ext cx="9144000" cy="5572140"/>
            <a:chOff x="0" y="1285860"/>
            <a:chExt cx="9144000" cy="5572140"/>
          </a:xfrm>
        </p:grpSpPr>
        <p:pic>
          <p:nvPicPr>
            <p:cNvPr id="5" name="Picture 14" descr="C:\Users\cks\Desktop\Lirneasia\Bangladesh\Images\2013.07.09_CKS_Lirneasia_IDI_Mohammad Rassil_ME\IMG_0732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85860"/>
              <a:ext cx="9144000" cy="5572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>
              <a:stCxn id="17" idx="0"/>
            </p:cNvCxnSpPr>
            <p:nvPr/>
          </p:nvCxnSpPr>
          <p:spPr>
            <a:xfrm flipH="1" flipV="1">
              <a:off x="1637184" y="1828800"/>
              <a:ext cx="3715308" cy="3810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7" idx="4"/>
            </p:cNvCxnSpPr>
            <p:nvPr/>
          </p:nvCxnSpPr>
          <p:spPr>
            <a:xfrm flipH="1">
              <a:off x="1637184" y="4154016"/>
              <a:ext cx="3715308" cy="8751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36984" y="1828800"/>
              <a:ext cx="3200400" cy="3200400"/>
              <a:chOff x="304800" y="3657600"/>
              <a:chExt cx="3200400" cy="32004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04800" y="3657600"/>
                <a:ext cx="3200400" cy="3200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sz="13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US" sz="13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Kindly press 8 if you wish to confirm activation of service, press 9 if you wish to deactivate the service.</a:t>
                </a:r>
                <a:endParaRPr lang="en-SG" sz="13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609600" y="4267200"/>
                <a:ext cx="2590800" cy="1905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62000" y="4419600"/>
                <a:ext cx="2286000" cy="14478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SG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14400" y="5638800"/>
                <a:ext cx="7620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Agency FB" pitchFamily="34" charset="0"/>
                  </a:rPr>
                  <a:t>8</a:t>
                </a:r>
                <a:endParaRPr lang="en-SG" sz="14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33600" y="5638800"/>
                <a:ext cx="7620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Agency FB" pitchFamily="34" charset="0"/>
                  </a:rPr>
                  <a:t>9</a:t>
                </a:r>
                <a:endParaRPr lang="en-SG" sz="1400" b="1" dirty="0">
                  <a:solidFill>
                    <a:schemeClr val="tx1"/>
                  </a:solidFill>
                  <a:latin typeface="Agency FB" pitchFamily="34" charset="0"/>
                </a:endParaRPr>
              </a:p>
            </p:txBody>
          </p:sp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1528746" y="4071942"/>
                <a:ext cx="685800" cy="609600"/>
                <a:chOff x="4800600" y="1524000"/>
                <a:chExt cx="1905000" cy="1828800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4800600" y="1524000"/>
                  <a:ext cx="1905000" cy="1828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SG"/>
                </a:p>
              </p:txBody>
            </p:sp>
            <p:pic>
              <p:nvPicPr>
                <p:cNvPr id="16" name="Picture 16" descr="C:\Users\cks\Desktop\Lirneasia\image bank\phone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3000" y="1600200"/>
                  <a:ext cx="1600200" cy="1600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7" name="Oval 16"/>
            <p:cNvSpPr/>
            <p:nvPr/>
          </p:nvSpPr>
          <p:spPr>
            <a:xfrm>
              <a:off x="4380384" y="2209800"/>
              <a:ext cx="1944216" cy="19442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dirty="0"/>
            </a:p>
            <a:p>
              <a:pPr algn="ctr">
                <a:defRPr/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 Placeholder 1"/>
          <p:cNvSpPr txBox="1">
            <a:spLocks/>
          </p:cNvSpPr>
          <p:nvPr/>
        </p:nvSpPr>
        <p:spPr>
          <a:xfrm>
            <a:off x="0" y="5511224"/>
            <a:ext cx="9144000" cy="13467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Solution: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On activation of VAS, the ME receives a confirmation (automated call or SMS) requesting them to confirm their activation.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Reconfirmation request sent through SMS or IVR about VAS activated on phone at a given frequency (every 3-4 months). If VAS is not confirmed, it will get automatically deactivated.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data and solutions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http://lirneasia.net/projects/pro-poor-crm/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79D-1878-46F1-AE88-BCADFF98E73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something worth doing in the Pacific?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small populations, perhaps could be done for all consumers, not just urban, poor micro enterprises</a:t>
            </a:r>
          </a:p>
          <a:p>
            <a:r>
              <a:rPr lang="en-US" dirty="0" smtClean="0"/>
              <a:t>LIRNEasia will be happy to share questionnaires, protocols</a:t>
            </a:r>
            <a:r>
              <a:rPr lang="en-US" smtClean="0"/>
              <a:t>, etc.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79D-1878-46F1-AE88-BCADFF98E73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Best economist not have received a Nobel:  Albert Hirschman, 1915-2012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Economics privileges </a:t>
            </a:r>
            <a:r>
              <a:rPr lang="en-US" dirty="0" smtClean="0">
                <a:solidFill>
                  <a:srgbClr val="FF0000"/>
                </a:solidFill>
              </a:rPr>
              <a:t>exit</a:t>
            </a:r>
            <a:r>
              <a:rPr lang="en-US" dirty="0" smtClean="0"/>
              <a:t>; Politics </a:t>
            </a:r>
            <a:r>
              <a:rPr lang="en-US" dirty="0" smtClean="0">
                <a:solidFill>
                  <a:srgbClr val="FF0000"/>
                </a:solidFill>
              </a:rPr>
              <a:t>voice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i</a:t>
            </a:r>
            <a:r>
              <a:rPr lang="en-US" dirty="0" smtClean="0"/>
              <a:t>ncreasingly cross-overs occur</a:t>
            </a:r>
          </a:p>
          <a:p>
            <a:r>
              <a:rPr lang="en-US" dirty="0" smtClean="0"/>
              <a:t>Very useful framework for thinking about quality of service in telecom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79D-1878-46F1-AE88-BCADFF98E73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76400"/>
            <a:ext cx="28955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3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onsumer protection under monopoly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a monopoly environment, government has major responsibilities for consumer protection</a:t>
            </a:r>
          </a:p>
          <a:p>
            <a:r>
              <a:rPr lang="en-US" sz="2800" dirty="0" smtClean="0"/>
              <a:t>When there are no </a:t>
            </a:r>
            <a:r>
              <a:rPr lang="en-US" sz="2800" dirty="0" smtClean="0">
                <a:solidFill>
                  <a:srgbClr val="FF0000"/>
                </a:solidFill>
              </a:rPr>
              <a:t>exit</a:t>
            </a:r>
            <a:r>
              <a:rPr lang="en-US" sz="2800" dirty="0" smtClean="0"/>
              <a:t> options (alternative suppliers), </a:t>
            </a:r>
            <a:r>
              <a:rPr lang="en-US" sz="2800" dirty="0" smtClean="0">
                <a:solidFill>
                  <a:srgbClr val="FF0000"/>
                </a:solidFill>
              </a:rPr>
              <a:t>voice</a:t>
            </a:r>
            <a:r>
              <a:rPr lang="en-US" sz="2800" dirty="0" smtClean="0"/>
              <a:t> is only option (other than doing without)</a:t>
            </a:r>
          </a:p>
          <a:p>
            <a:pPr lvl="1"/>
            <a:r>
              <a:rPr lang="en-US" sz="2400" dirty="0" smtClean="0"/>
              <a:t>Voice can be direct: consumer speaks/complains to supplier</a:t>
            </a:r>
          </a:p>
          <a:p>
            <a:pPr lvl="1"/>
            <a:r>
              <a:rPr lang="en-US" sz="2400" dirty="0" smtClean="0"/>
              <a:t>Voice can be directed to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(consumer protection agency/utility regulator) who has authority over supplier</a:t>
            </a:r>
          </a:p>
        </p:txBody>
      </p:sp>
    </p:spTree>
    <p:extLst>
      <p:ext uri="{BB962C8B-B14F-4D97-AF65-F5344CB8AC3E}">
        <p14:creationId xmlns:p14="http://schemas.microsoft.com/office/powerpoint/2010/main" val="3881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 under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Caveat emptor </a:t>
            </a:r>
            <a:r>
              <a:rPr lang="en-US" sz="2800" dirty="0" smtClean="0"/>
              <a:t>(Let the buyer beware) is the starting position</a:t>
            </a:r>
          </a:p>
          <a:p>
            <a:pPr lvl="1"/>
            <a:r>
              <a:rPr lang="en-US" sz="2400" dirty="0" smtClean="0"/>
              <a:t>Assumes homogenous products and </a:t>
            </a:r>
            <a:r>
              <a:rPr lang="en-US" sz="2400" dirty="0" smtClean="0">
                <a:sym typeface="Wingdings" panose="05000000000000000000" pitchFamily="2" charset="2"/>
              </a:rPr>
              <a:t>costless exit options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Assumes perfect knowledge of competing products</a:t>
            </a:r>
          </a:p>
          <a:p>
            <a:pPr lvl="2"/>
            <a:r>
              <a:rPr lang="en-US" sz="2000" dirty="0" smtClean="0">
                <a:sym typeface="Wingdings" panose="05000000000000000000" pitchFamily="2" charset="2"/>
              </a:rPr>
              <a:t>Obviously unrealistic; For all markets, but especially for markets in infrastructure services</a:t>
            </a:r>
            <a:r>
              <a:rPr lang="en-US" sz="2000" dirty="0" smtClean="0"/>
              <a:t> </a:t>
            </a:r>
          </a:p>
          <a:p>
            <a:r>
              <a:rPr lang="en-US" sz="2800" dirty="0" smtClean="0"/>
              <a:t>Government actions in absence of assumptions</a:t>
            </a:r>
            <a:endParaRPr lang="en-US" dirty="0" smtClean="0"/>
          </a:p>
          <a:p>
            <a:pPr lvl="1"/>
            <a:r>
              <a:rPr lang="en-US" sz="2400" dirty="0"/>
              <a:t>Reduce information asymmetries </a:t>
            </a:r>
            <a:endParaRPr lang="en-US" sz="2400" dirty="0" smtClean="0"/>
          </a:p>
          <a:p>
            <a:pPr lvl="1"/>
            <a:r>
              <a:rPr lang="en-US" sz="2400" dirty="0" smtClean="0"/>
              <a:t>Regulate suppliers proportionate to deviation from competitive market</a:t>
            </a:r>
            <a:r>
              <a:rPr lang="en-US" sz="2400" dirty="0"/>
              <a:t> </a:t>
            </a:r>
            <a:r>
              <a:rPr lang="en-US" sz="2400" dirty="0" smtClean="0"/>
              <a:t>(e.g., differential  treatment of fixed v mobile telephony)  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979D-1878-46F1-AE88-BCADFF98E7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LIRNE</a:t>
            </a:r>
            <a:r>
              <a:rPr lang="en-US" i="1" dirty="0" smtClean="0"/>
              <a:t>asia’s </a:t>
            </a:r>
            <a:r>
              <a:rPr lang="en-US" dirty="0" smtClean="0"/>
              <a:t>2012-14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Extraordinary increase of customers served by mobile operators after competition introduced in South Asia</a:t>
            </a:r>
          </a:p>
          <a:p>
            <a:pPr lvl="1"/>
            <a:r>
              <a:rPr lang="en-US" sz="2000" dirty="0" smtClean="0"/>
              <a:t>Without commensurate increase in service personnel</a:t>
            </a:r>
          </a:p>
          <a:p>
            <a:pPr lvl="1"/>
            <a:r>
              <a:rPr lang="en-US" sz="2000" dirty="0" smtClean="0"/>
              <a:t>Not too bad a perception of service quality</a:t>
            </a:r>
          </a:p>
          <a:p>
            <a:r>
              <a:rPr lang="en-US" sz="2400" dirty="0" smtClean="0"/>
              <a:t>Electricity services provided by monopoly suppliers, mostly government-owned</a:t>
            </a:r>
          </a:p>
          <a:p>
            <a:r>
              <a:rPr lang="en-US" sz="2400" dirty="0" smtClean="0"/>
              <a:t>Could we offer suggestions on how consumers in both sectors could be better served, with emphasis on using the potential of the mobile platforms? </a:t>
            </a:r>
          </a:p>
          <a:p>
            <a:r>
              <a:rPr lang="en-US" sz="2400" dirty="0" smtClean="0"/>
              <a:t>Could we catalyze the offering of services useful to the poor on mobile platforms, so that their development potential  can be better realized?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01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Research methods 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179512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First, from supplier perspective</a:t>
            </a:r>
          </a:p>
          <a:p>
            <a:pPr lvl="1"/>
            <a:r>
              <a:rPr lang="en-US" altLang="en-US" dirty="0" smtClean="0"/>
              <a:t>How are customers served? How are the relationships managed? </a:t>
            </a:r>
          </a:p>
          <a:p>
            <a:pPr lvl="1"/>
            <a:r>
              <a:rPr lang="en-US" altLang="en-US" dirty="0" smtClean="0"/>
              <a:t>Interviews with service providers + desk research</a:t>
            </a:r>
          </a:p>
          <a:p>
            <a:r>
              <a:rPr lang="en-US" altLang="en-US" dirty="0" smtClean="0"/>
              <a:t>Then, from user </a:t>
            </a:r>
            <a:r>
              <a:rPr lang="en-US" altLang="en-US" dirty="0"/>
              <a:t>perspective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What services used? </a:t>
            </a:r>
            <a:r>
              <a:rPr lang="en-US" altLang="en-US" dirty="0"/>
              <a:t> </a:t>
            </a:r>
            <a:r>
              <a:rPr lang="en-US" altLang="en-US" dirty="0" smtClean="0"/>
              <a:t>Problems?  Satisfaction levels? </a:t>
            </a:r>
          </a:p>
          <a:p>
            <a:pPr lvl="1"/>
            <a:r>
              <a:rPr lang="en-US" altLang="en-US" dirty="0" smtClean="0"/>
              <a:t>Quantitative: Sample survey of 3,180 Micro Enterprises (MEs) in strong and weak cities in each country</a:t>
            </a:r>
          </a:p>
          <a:p>
            <a:pPr lvl="1"/>
            <a:r>
              <a:rPr lang="en-US" altLang="en-US" dirty="0" smtClean="0"/>
              <a:t>Qualitative: in-depth interviews of 76 participants and 12  ethnographies at sites of service provision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65DE5EE-6378-477A-A21E-D31DB984CABE}" type="slidenum">
              <a:rPr lang="en-US">
                <a:latin typeface="Arial" charset="0"/>
              </a:rPr>
              <a:pPr/>
              <a:t>7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Mobiles most  used by MEs for business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9600" y="1524001"/>
          <a:ext cx="8077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16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Mobiles used for business: Coordination with customers, suppliers &amp; employees</a:t>
            </a:r>
            <a:endParaRPr lang="en-US" sz="3600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39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arajiva_Hayleys_Nov 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Samarajiva_Hayleys_Nov 13</Template>
  <TotalTime>14236</TotalTime>
  <Words>1085</Words>
  <Application>Microsoft Office PowerPoint</Application>
  <PresentationFormat>On-screen Show (4:3)</PresentationFormat>
  <Paragraphs>123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Samarajiva_Hayleys_Nov 13</vt:lpstr>
      <vt:lpstr>Consumer protection and the regulator</vt:lpstr>
      <vt:lpstr>Professor Stephen Littlechild on consumer protection</vt:lpstr>
      <vt:lpstr>Best economist not have received a Nobel:  Albert Hirschman, 1915-2012</vt:lpstr>
      <vt:lpstr>Consumer protection under monopoly</vt:lpstr>
      <vt:lpstr>Consumer protection under competition</vt:lpstr>
      <vt:lpstr>Purpose of LIRNEasia’s 2012-14 study</vt:lpstr>
      <vt:lpstr>Research methods </vt:lpstr>
      <vt:lpstr>Mobiles most  used by MEs for business</vt:lpstr>
      <vt:lpstr>Mobiles used for business: Coordination with customers, suppliers &amp; employees</vt:lpstr>
      <vt:lpstr>Most mobile users experience network-related problems</vt:lpstr>
      <vt:lpstr>Most MEs do not interact with telecom service provider</vt:lpstr>
      <vt:lpstr>Of those with mobile-service problems, most thought it was not worth complaining</vt:lpstr>
      <vt:lpstr>Much worse in electricity . . . </vt:lpstr>
      <vt:lpstr>Satisfaction with mobile service-provider interaction</vt:lpstr>
      <vt:lpstr>Telecom: Most interactions with service providers through call centers</vt:lpstr>
      <vt:lpstr>Examples of possible solutions in telecom</vt:lpstr>
      <vt:lpstr>Supply- and demand-side studies show some overlap in problem perception</vt:lpstr>
      <vt:lpstr>Problem: Network Coverage / Frequent Call Drops</vt:lpstr>
      <vt:lpstr>Solution: Crowd Sourced Map of Problem Areas </vt:lpstr>
      <vt:lpstr>Unintended VAS activation: One of the top reasons to call contact centre</vt:lpstr>
      <vt:lpstr>Solution: Active reconfirmation</vt:lpstr>
      <vt:lpstr>More data and solutions at</vt:lpstr>
      <vt:lpstr>Is this something worth doing in the Pacific?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development/Business eco-systems</dc:title>
  <dc:creator>Rohan Samarajiva</dc:creator>
  <cp:lastModifiedBy>Rohan Samarajiva</cp:lastModifiedBy>
  <cp:revision>67</cp:revision>
  <dcterms:created xsi:type="dcterms:W3CDTF">2013-12-07T16:21:10Z</dcterms:created>
  <dcterms:modified xsi:type="dcterms:W3CDTF">2014-04-10T21:45:14Z</dcterms:modified>
</cp:coreProperties>
</file>