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tiff" ContentType="image/tiff"/>
  <Default Extension="xlsx" ContentType="application/vnd.openxmlformats-officedocument.spreadsheetml.sheet"/>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7021513" cy="9307513"/>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E4E14"/>
    <a:srgbClr val="F7FA86"/>
    <a:srgbClr val="F1F62E"/>
    <a:srgbClr val="D94BC8"/>
    <a:srgbClr val="EA9AE0"/>
    <a:srgbClr val="6DEB0F"/>
    <a:srgbClr val="037B2B"/>
    <a:srgbClr val="06F455"/>
    <a:srgbClr val="5EF8FC"/>
    <a:srgbClr val="25088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35" autoAdjust="0"/>
    <p:restoredTop sz="98866" autoAdjust="0"/>
  </p:normalViewPr>
  <p:slideViewPr>
    <p:cSldViewPr>
      <p:cViewPr varScale="1">
        <p:scale>
          <a:sx n="73" d="100"/>
          <a:sy n="73" d="100"/>
        </p:scale>
        <p:origin x="-4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Percentage (In terms of Consumption)</c:v>
                </c:pt>
              </c:strCache>
            </c:strRef>
          </c:tx>
          <c:spPr>
            <a:solidFill>
              <a:srgbClr val="FFC000"/>
            </a:solidFill>
            <a:ln>
              <a:noFill/>
            </a:ln>
            <a:effectLst/>
          </c:spPr>
          <c:cat>
            <c:strRef>
              <c:f>Sheet1!$A$2:$A$7</c:f>
              <c:strCache>
                <c:ptCount val="6"/>
                <c:pt idx="0">
                  <c:v>REB</c:v>
                </c:pt>
                <c:pt idx="1">
                  <c:v>BPDB</c:v>
                </c:pt>
                <c:pt idx="2">
                  <c:v>DPDC</c:v>
                </c:pt>
                <c:pt idx="3">
                  <c:v>DESCO</c:v>
                </c:pt>
                <c:pt idx="4">
                  <c:v>WZPDC</c:v>
                </c:pt>
                <c:pt idx="5">
                  <c:v>NWZPDC &amp; SZPDC</c:v>
                </c:pt>
              </c:strCache>
            </c:strRef>
          </c:cat>
          <c:val>
            <c:numRef>
              <c:f>Sheet1!$B$2:$B$7</c:f>
              <c:numCache>
                <c:formatCode>0.00%</c:formatCode>
                <c:ptCount val="6"/>
                <c:pt idx="0">
                  <c:v>0.36480000000000012</c:v>
                </c:pt>
                <c:pt idx="1">
                  <c:v>0.24410000000000001</c:v>
                </c:pt>
                <c:pt idx="2">
                  <c:v>0.21010000000000001</c:v>
                </c:pt>
                <c:pt idx="3">
                  <c:v>0.1108</c:v>
                </c:pt>
                <c:pt idx="4">
                  <c:v>6.0200000000000004E-2</c:v>
                </c:pt>
                <c:pt idx="5">
                  <c:v>1.0000000000000004E-2</c:v>
                </c:pt>
              </c:numCache>
            </c:numRef>
          </c:val>
        </c:ser>
        <c:ser>
          <c:idx val="1"/>
          <c:order val="1"/>
          <c:tx>
            <c:strRef>
              <c:f>Sheet1!$C$1</c:f>
              <c:strCache>
                <c:ptCount val="1"/>
                <c:pt idx="0">
                  <c:v>Percentage (In terms of Connection)</c:v>
                </c:pt>
              </c:strCache>
            </c:strRef>
          </c:tx>
          <c:spPr>
            <a:solidFill>
              <a:schemeClr val="accent1">
                <a:lumMod val="50000"/>
              </a:schemeClr>
            </a:solidFill>
            <a:ln>
              <a:noFill/>
            </a:ln>
            <a:effectLst/>
          </c:spPr>
          <c:cat>
            <c:strRef>
              <c:f>Sheet1!$A$2:$A$7</c:f>
              <c:strCache>
                <c:ptCount val="6"/>
                <c:pt idx="0">
                  <c:v>REB</c:v>
                </c:pt>
                <c:pt idx="1">
                  <c:v>BPDB</c:v>
                </c:pt>
                <c:pt idx="2">
                  <c:v>DPDC</c:v>
                </c:pt>
                <c:pt idx="3">
                  <c:v>DESCO</c:v>
                </c:pt>
                <c:pt idx="4">
                  <c:v>WZPDC</c:v>
                </c:pt>
                <c:pt idx="5">
                  <c:v>NWZPDC &amp; SZPDC</c:v>
                </c:pt>
              </c:strCache>
            </c:strRef>
          </c:cat>
          <c:val>
            <c:numRef>
              <c:f>Sheet1!$C$2:$C$7</c:f>
              <c:numCache>
                <c:formatCode>0.00%</c:formatCode>
                <c:ptCount val="6"/>
                <c:pt idx="0">
                  <c:v>0.67650000000000021</c:v>
                </c:pt>
                <c:pt idx="1">
                  <c:v>0.17940000000000006</c:v>
                </c:pt>
                <c:pt idx="2">
                  <c:v>5.9500000000000011E-2</c:v>
                </c:pt>
                <c:pt idx="3">
                  <c:v>3.8400000000000011E-2</c:v>
                </c:pt>
                <c:pt idx="4">
                  <c:v>4.4000000000000018E-2</c:v>
                </c:pt>
                <c:pt idx="5">
                  <c:v>2.3000000000000008E-3</c:v>
                </c:pt>
              </c:numCache>
            </c:numRef>
          </c:val>
        </c:ser>
        <c:gapWidth val="107"/>
        <c:overlap val="-3"/>
        <c:axId val="62641664"/>
        <c:axId val="62643200"/>
      </c:barChart>
      <c:catAx>
        <c:axId val="6264166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crossAx val="62643200"/>
        <c:crosses val="autoZero"/>
        <c:auto val="1"/>
        <c:lblAlgn val="ctr"/>
        <c:lblOffset val="100"/>
      </c:catAx>
      <c:valAx>
        <c:axId val="62643200"/>
        <c:scaling>
          <c:orientation val="minMax"/>
        </c:scaling>
        <c:axPos val="l"/>
        <c:numFmt formatCode="0%" sourceLinked="0"/>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crossAx val="62641664"/>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legend>
    <c:plotVisOnly val="1"/>
    <c:dispBlanksAs val="gap"/>
  </c:chart>
  <c:spPr>
    <a:noFill/>
    <a:ln>
      <a:noFill/>
    </a:ln>
    <a:effectLst/>
  </c:spPr>
  <c:txPr>
    <a:bodyPr/>
    <a:lstStyle/>
    <a:p>
      <a:pPr>
        <a:defRPr>
          <a:latin typeface="Cambria" panose="02040503050406030204" pitchFamily="18"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Sheet1!$B$3</c:f>
              <c:strCache>
                <c:ptCount val="1"/>
                <c:pt idx="0">
                  <c:v>Retail Price per unit (BDT)</c:v>
                </c:pt>
              </c:strCache>
            </c:strRef>
          </c:tx>
          <c:spPr>
            <a:solidFill>
              <a:schemeClr val="accent1">
                <a:lumMod val="50000"/>
              </a:schemeClr>
            </a:solidFill>
            <a:ln>
              <a:noFill/>
            </a:ln>
            <a:effectLst/>
          </c:spPr>
          <c:cat>
            <c:strRef>
              <c:f>Sheet1!$A$4:$A$10</c:f>
              <c:strCache>
                <c:ptCount val="7"/>
                <c:pt idx="0">
                  <c:v>Mar, 2010</c:v>
                </c:pt>
                <c:pt idx="1">
                  <c:v>Feb, 2011</c:v>
                </c:pt>
                <c:pt idx="2">
                  <c:v>Dec, 2011</c:v>
                </c:pt>
                <c:pt idx="3">
                  <c:v>Feb, 2012</c:v>
                </c:pt>
                <c:pt idx="4">
                  <c:v>Mar, 2012</c:v>
                </c:pt>
                <c:pt idx="5">
                  <c:v>Sep, 2012</c:v>
                </c:pt>
                <c:pt idx="6">
                  <c:v>Mar, 2013</c:v>
                </c:pt>
              </c:strCache>
            </c:strRef>
          </c:cat>
          <c:val>
            <c:numRef>
              <c:f>Sheet1!$B$4:$B$10</c:f>
              <c:numCache>
                <c:formatCode>0.0</c:formatCode>
                <c:ptCount val="7"/>
                <c:pt idx="0">
                  <c:v>4</c:v>
                </c:pt>
                <c:pt idx="1">
                  <c:v>4.1599999999999975</c:v>
                </c:pt>
                <c:pt idx="2">
                  <c:v>4.71</c:v>
                </c:pt>
                <c:pt idx="3">
                  <c:v>5</c:v>
                </c:pt>
                <c:pt idx="4">
                  <c:v>5.3199999999999976</c:v>
                </c:pt>
                <c:pt idx="5">
                  <c:v>5.75</c:v>
                </c:pt>
                <c:pt idx="6">
                  <c:v>6.1524999999999963</c:v>
                </c:pt>
              </c:numCache>
            </c:numRef>
          </c:val>
        </c:ser>
        <c:gapWidth val="219"/>
        <c:overlap val="-27"/>
        <c:axId val="61701504"/>
        <c:axId val="61699584"/>
      </c:barChart>
      <c:lineChart>
        <c:grouping val="standard"/>
        <c:ser>
          <c:idx val="1"/>
          <c:order val="1"/>
          <c:tx>
            <c:strRef>
              <c:f>Sheet1!$C$3</c:f>
              <c:strCache>
                <c:ptCount val="1"/>
                <c:pt idx="0">
                  <c:v>% increase in retail price per unit</c:v>
                </c:pt>
              </c:strCache>
            </c:strRef>
          </c:tx>
          <c:spPr>
            <a:ln w="3175" cap="rnd">
              <a:solidFill>
                <a:srgbClr val="CE4E14"/>
              </a:solidFill>
              <a:round/>
            </a:ln>
            <a:effectLst/>
          </c:spPr>
          <c:marker>
            <c:symbol val="none"/>
          </c:marker>
          <c:cat>
            <c:strRef>
              <c:f>Sheet1!$A$4:$A$10</c:f>
              <c:strCache>
                <c:ptCount val="7"/>
                <c:pt idx="0">
                  <c:v>Mar, 2010</c:v>
                </c:pt>
                <c:pt idx="1">
                  <c:v>Feb, 2011</c:v>
                </c:pt>
                <c:pt idx="2">
                  <c:v>Dec, 2011</c:v>
                </c:pt>
                <c:pt idx="3">
                  <c:v>Feb, 2012</c:v>
                </c:pt>
                <c:pt idx="4">
                  <c:v>Mar, 2012</c:v>
                </c:pt>
                <c:pt idx="5">
                  <c:v>Sep, 2012</c:v>
                </c:pt>
                <c:pt idx="6">
                  <c:v>Mar, 2013</c:v>
                </c:pt>
              </c:strCache>
            </c:strRef>
          </c:cat>
          <c:val>
            <c:numRef>
              <c:f>Sheet1!$C$4:$C$10</c:f>
              <c:numCache>
                <c:formatCode>0%</c:formatCode>
                <c:ptCount val="7"/>
                <c:pt idx="1">
                  <c:v>4.0000000000000015E-2</c:v>
                </c:pt>
                <c:pt idx="2">
                  <c:v>0.13221153846153805</c:v>
                </c:pt>
                <c:pt idx="3">
                  <c:v>6.1571125265392795E-2</c:v>
                </c:pt>
                <c:pt idx="4">
                  <c:v>6.4000000000000112E-2</c:v>
                </c:pt>
                <c:pt idx="5">
                  <c:v>8.0827067669172942E-2</c:v>
                </c:pt>
                <c:pt idx="6">
                  <c:v>7.0000000000000021E-2</c:v>
                </c:pt>
              </c:numCache>
            </c:numRef>
          </c:val>
        </c:ser>
        <c:marker val="1"/>
        <c:axId val="61683584"/>
        <c:axId val="61685120"/>
      </c:lineChart>
      <c:catAx>
        <c:axId val="6168358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crossAx val="61685120"/>
        <c:crosses val="autoZero"/>
        <c:auto val="1"/>
        <c:lblAlgn val="ctr"/>
        <c:lblOffset val="100"/>
      </c:catAx>
      <c:valAx>
        <c:axId val="61685120"/>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rgbClr val="C00000"/>
                    </a:solidFill>
                    <a:latin typeface="Cambria" panose="02040503050406030204" pitchFamily="18" charset="0"/>
                    <a:ea typeface="+mn-ea"/>
                    <a:cs typeface="+mn-cs"/>
                  </a:defRPr>
                </a:pPr>
                <a:r>
                  <a:rPr lang="en-US">
                    <a:solidFill>
                      <a:srgbClr val="C00000"/>
                    </a:solidFill>
                  </a:rPr>
                  <a:t>Percentage</a:t>
                </a:r>
              </a:p>
            </c:rich>
          </c:tx>
          <c:layout/>
          <c:spPr>
            <a:noFill/>
            <a:ln>
              <a:noFill/>
            </a:ln>
            <a:effectLst/>
          </c:spPr>
        </c:title>
        <c:numFmt formatCode="0%" sourceLinked="0"/>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C00000"/>
                </a:solidFill>
                <a:latin typeface="Cambria" panose="02040503050406030204" pitchFamily="18" charset="0"/>
                <a:ea typeface="+mn-ea"/>
                <a:cs typeface="+mn-cs"/>
              </a:defRPr>
            </a:pPr>
            <a:endParaRPr lang="en-US"/>
          </a:p>
        </c:txPr>
        <c:crossAx val="61683584"/>
        <c:crosses val="autoZero"/>
        <c:crossBetween val="between"/>
      </c:valAx>
      <c:valAx>
        <c:axId val="61699584"/>
        <c:scaling>
          <c:orientation val="minMax"/>
        </c:scaling>
        <c:axPos val="r"/>
        <c:title>
          <c:tx>
            <c:rich>
              <a:bodyPr rot="-5400000" spcFirstLastPara="1" vertOverflow="ellipsis" vert="horz" wrap="square" anchor="ctr" anchorCtr="1"/>
              <a:lstStyle/>
              <a:p>
                <a:pPr>
                  <a:defRPr sz="1000" b="0" i="0" u="none" strike="noStrike" kern="1200" baseline="0">
                    <a:solidFill>
                      <a:schemeClr val="accent1">
                        <a:lumMod val="25000"/>
                      </a:schemeClr>
                    </a:solidFill>
                    <a:latin typeface="Cambria" panose="02040503050406030204" pitchFamily="18" charset="0"/>
                    <a:ea typeface="+mn-ea"/>
                    <a:cs typeface="+mn-cs"/>
                  </a:defRPr>
                </a:pPr>
                <a:r>
                  <a:rPr lang="en-US">
                    <a:solidFill>
                      <a:schemeClr val="accent1">
                        <a:lumMod val="25000"/>
                      </a:schemeClr>
                    </a:solidFill>
                  </a:rPr>
                  <a:t>Retail Price per unit</a:t>
                </a:r>
              </a:p>
            </c:rich>
          </c:tx>
          <c:layout/>
          <c:spPr>
            <a:noFill/>
            <a:ln>
              <a:noFill/>
            </a:ln>
            <a:effectLst/>
          </c:spPr>
        </c:title>
        <c:numFmt formatCode="0.0"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accent1">
                    <a:lumMod val="25000"/>
                  </a:schemeClr>
                </a:solidFill>
                <a:latin typeface="Cambria" panose="02040503050406030204" pitchFamily="18" charset="0"/>
                <a:ea typeface="+mn-ea"/>
                <a:cs typeface="+mn-cs"/>
              </a:defRPr>
            </a:pPr>
            <a:endParaRPr lang="en-US"/>
          </a:p>
        </c:txPr>
        <c:crossAx val="61701504"/>
        <c:crosses val="max"/>
        <c:crossBetween val="between"/>
      </c:valAx>
      <c:catAx>
        <c:axId val="61701504"/>
        <c:scaling>
          <c:orientation val="minMax"/>
        </c:scaling>
        <c:delete val="1"/>
        <c:axPos val="b"/>
        <c:numFmt formatCode="General" sourceLinked="1"/>
        <c:tickLblPos val="none"/>
        <c:crossAx val="61699584"/>
        <c:crosses val="autoZero"/>
        <c:auto val="1"/>
        <c:lblAlgn val="ctr"/>
        <c:lblOffset val="100"/>
      </c:cat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legend>
    <c:plotVisOnly val="1"/>
    <c:dispBlanksAs val="gap"/>
  </c:chart>
  <c:spPr>
    <a:noFill/>
    <a:ln>
      <a:noFill/>
    </a:ln>
    <a:effectLst/>
  </c:spPr>
  <c:txPr>
    <a:bodyPr/>
    <a:lstStyle/>
    <a:p>
      <a:pPr>
        <a:defRPr>
          <a:latin typeface="Cambria" panose="02040503050406030204" pitchFamily="18" charset="0"/>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A283E3-0748-41AE-A520-53D45E56AB8A}" type="doc">
      <dgm:prSet loTypeId="urn:microsoft.com/office/officeart/2005/8/layout/cycle5" loCatId="cycle" qsTypeId="urn:microsoft.com/office/officeart/2005/8/quickstyle/simple2" qsCatId="simple" csTypeId="urn:microsoft.com/office/officeart/2005/8/colors/accent1_2" csCatId="accent1" phldr="1"/>
      <dgm:spPr/>
      <dgm:t>
        <a:bodyPr/>
        <a:lstStyle/>
        <a:p>
          <a:endParaRPr lang="en-US"/>
        </a:p>
      </dgm:t>
    </dgm:pt>
    <dgm:pt modelId="{2FEEE444-C654-43C1-AB31-4004D05DC125}">
      <dgm:prSet phldrT="[Text]" custT="1"/>
      <dgm:spPr>
        <a:solidFill>
          <a:schemeClr val="bg1">
            <a:lumMod val="65000"/>
          </a:schemeClr>
        </a:solidFill>
        <a:ln w="57150" cmpd="sng">
          <a:solidFill>
            <a:srgbClr val="CE4E14"/>
          </a:solidFill>
        </a:ln>
        <a:effectLst/>
      </dgm:spPr>
      <dgm:t>
        <a:bodyPr/>
        <a:lstStyle/>
        <a:p>
          <a:pPr algn="ctr"/>
          <a:r>
            <a:rPr lang="en-US" sz="1200" b="1">
              <a:latin typeface="Cambria" pitchFamily="18" charset="0"/>
            </a:rPr>
            <a:t>Targeting</a:t>
          </a:r>
        </a:p>
      </dgm:t>
    </dgm:pt>
    <dgm:pt modelId="{2F166C50-9C6D-4571-906E-0AD1EACDBBF4}" type="parTrans" cxnId="{99CFFB1F-698E-43F0-8CD0-4CE17F967F73}">
      <dgm:prSet/>
      <dgm:spPr/>
      <dgm:t>
        <a:bodyPr/>
        <a:lstStyle/>
        <a:p>
          <a:pPr algn="ctr"/>
          <a:endParaRPr lang="en-US" sz="1200">
            <a:latin typeface="Cambria" pitchFamily="18" charset="0"/>
          </a:endParaRPr>
        </a:p>
      </dgm:t>
    </dgm:pt>
    <dgm:pt modelId="{C9D8D79D-9007-413C-A29F-942DA27B19CD}" type="sibTrans" cxnId="{99CFFB1F-698E-43F0-8CD0-4CE17F967F73}">
      <dgm:prSet/>
      <dgm:spPr>
        <a:solidFill>
          <a:schemeClr val="bg1">
            <a:lumMod val="65000"/>
          </a:schemeClr>
        </a:solidFill>
        <a:ln w="19050">
          <a:solidFill>
            <a:schemeClr val="bg1">
              <a:lumMod val="85000"/>
            </a:schemeClr>
          </a:solidFill>
        </a:ln>
        <a:effectLst/>
      </dgm:spPr>
      <dgm:t>
        <a:bodyPr/>
        <a:lstStyle/>
        <a:p>
          <a:pPr algn="ctr"/>
          <a:endParaRPr lang="en-US" sz="1200" b="1">
            <a:latin typeface="Cambria" pitchFamily="18" charset="0"/>
          </a:endParaRPr>
        </a:p>
      </dgm:t>
    </dgm:pt>
    <dgm:pt modelId="{46147761-7A1B-4FA4-BD39-DE1A67BFD5C7}">
      <dgm:prSet custT="1"/>
      <dgm:spPr>
        <a:solidFill>
          <a:schemeClr val="bg1">
            <a:lumMod val="65000"/>
          </a:schemeClr>
        </a:solidFill>
        <a:ln w="19050">
          <a:solidFill>
            <a:schemeClr val="bg1">
              <a:lumMod val="85000"/>
            </a:schemeClr>
          </a:solidFill>
        </a:ln>
        <a:effectLst/>
      </dgm:spPr>
      <dgm:t>
        <a:bodyPr/>
        <a:lstStyle/>
        <a:p>
          <a:pPr algn="ctr"/>
          <a:r>
            <a:rPr lang="en-US" sz="1200" b="1">
              <a:latin typeface="Cambria" pitchFamily="18" charset="0"/>
            </a:rPr>
            <a:t>Enquiry Management</a:t>
          </a:r>
        </a:p>
      </dgm:t>
    </dgm:pt>
    <dgm:pt modelId="{5B1C785C-A77E-471A-ABBE-178FC2844874}" type="parTrans" cxnId="{99541C7A-4649-4417-9207-3EFB65FD73C8}">
      <dgm:prSet/>
      <dgm:spPr/>
      <dgm:t>
        <a:bodyPr/>
        <a:lstStyle/>
        <a:p>
          <a:pPr algn="ctr"/>
          <a:endParaRPr lang="en-US" sz="1200">
            <a:latin typeface="Cambria" pitchFamily="18" charset="0"/>
          </a:endParaRPr>
        </a:p>
      </dgm:t>
    </dgm:pt>
    <dgm:pt modelId="{AE795E80-7AB6-4BB3-9BE4-2E2A0B5F0B7B}" type="sibTrans" cxnId="{99541C7A-4649-4417-9207-3EFB65FD73C8}">
      <dgm:prSet/>
      <dgm:spPr>
        <a:solidFill>
          <a:schemeClr val="bg1">
            <a:lumMod val="65000"/>
          </a:schemeClr>
        </a:solidFill>
        <a:ln w="19050">
          <a:solidFill>
            <a:schemeClr val="bg1">
              <a:lumMod val="85000"/>
            </a:schemeClr>
          </a:solidFill>
        </a:ln>
        <a:effectLst/>
      </dgm:spPr>
      <dgm:t>
        <a:bodyPr/>
        <a:lstStyle/>
        <a:p>
          <a:pPr algn="ctr"/>
          <a:endParaRPr lang="en-US" sz="1200" b="1">
            <a:latin typeface="Cambria" pitchFamily="18" charset="0"/>
          </a:endParaRPr>
        </a:p>
      </dgm:t>
    </dgm:pt>
    <dgm:pt modelId="{27FC52EF-5C45-41C3-ACAA-A89B68A318CB}">
      <dgm:prSet custT="1"/>
      <dgm:spPr>
        <a:solidFill>
          <a:schemeClr val="bg1">
            <a:lumMod val="65000"/>
          </a:schemeClr>
        </a:solidFill>
        <a:ln w="19050">
          <a:solidFill>
            <a:schemeClr val="bg1">
              <a:lumMod val="85000"/>
            </a:schemeClr>
          </a:solidFill>
        </a:ln>
        <a:effectLst/>
      </dgm:spPr>
      <dgm:t>
        <a:bodyPr/>
        <a:lstStyle/>
        <a:p>
          <a:pPr algn="ctr"/>
          <a:r>
            <a:rPr lang="en-US" sz="1200" b="1" dirty="0">
              <a:latin typeface="Cambria" pitchFamily="18" charset="0"/>
            </a:rPr>
            <a:t>Welcoming</a:t>
          </a:r>
        </a:p>
      </dgm:t>
    </dgm:pt>
    <dgm:pt modelId="{4D81E448-8EF3-4A2F-A614-A27597BC9E53}" type="parTrans" cxnId="{E1DA3D04-F61A-4A43-A3AF-F7A576A118D7}">
      <dgm:prSet/>
      <dgm:spPr/>
      <dgm:t>
        <a:bodyPr/>
        <a:lstStyle/>
        <a:p>
          <a:pPr algn="ctr"/>
          <a:endParaRPr lang="en-US" sz="1200">
            <a:latin typeface="Cambria" pitchFamily="18" charset="0"/>
          </a:endParaRPr>
        </a:p>
      </dgm:t>
    </dgm:pt>
    <dgm:pt modelId="{F8CEAC62-0DDF-4C00-B25F-ECB9772A57FB}" type="sibTrans" cxnId="{E1DA3D04-F61A-4A43-A3AF-F7A576A118D7}">
      <dgm:prSet/>
      <dgm:spPr>
        <a:solidFill>
          <a:schemeClr val="bg1">
            <a:lumMod val="65000"/>
          </a:schemeClr>
        </a:solidFill>
        <a:ln w="19050">
          <a:solidFill>
            <a:schemeClr val="bg1">
              <a:lumMod val="85000"/>
            </a:schemeClr>
          </a:solidFill>
        </a:ln>
        <a:effectLst/>
      </dgm:spPr>
      <dgm:t>
        <a:bodyPr/>
        <a:lstStyle/>
        <a:p>
          <a:pPr algn="ctr"/>
          <a:endParaRPr lang="en-US" sz="1200" b="1">
            <a:latin typeface="Cambria" pitchFamily="18" charset="0"/>
          </a:endParaRPr>
        </a:p>
      </dgm:t>
    </dgm:pt>
    <dgm:pt modelId="{C80D0F01-E887-4C20-8523-5069573F3599}">
      <dgm:prSet custT="1"/>
      <dgm:spPr>
        <a:solidFill>
          <a:schemeClr val="bg1">
            <a:lumMod val="65000"/>
          </a:schemeClr>
        </a:solidFill>
        <a:ln w="19050">
          <a:solidFill>
            <a:schemeClr val="bg1">
              <a:lumMod val="85000"/>
            </a:schemeClr>
          </a:solidFill>
        </a:ln>
        <a:effectLst/>
      </dgm:spPr>
      <dgm:t>
        <a:bodyPr/>
        <a:lstStyle/>
        <a:p>
          <a:pPr algn="ctr"/>
          <a:r>
            <a:rPr lang="en-US" sz="1200" b="1" dirty="0">
              <a:latin typeface="Cambria" pitchFamily="18" charset="0"/>
            </a:rPr>
            <a:t>Getting to Know Customers</a:t>
          </a:r>
        </a:p>
      </dgm:t>
    </dgm:pt>
    <dgm:pt modelId="{6955C425-E5C8-435B-8AF5-DED7D7843040}" type="parTrans" cxnId="{24882DFC-C583-4620-8F90-D08799C5421B}">
      <dgm:prSet/>
      <dgm:spPr/>
      <dgm:t>
        <a:bodyPr/>
        <a:lstStyle/>
        <a:p>
          <a:pPr algn="ctr"/>
          <a:endParaRPr lang="en-US" sz="1200">
            <a:latin typeface="Cambria" pitchFamily="18" charset="0"/>
          </a:endParaRPr>
        </a:p>
      </dgm:t>
    </dgm:pt>
    <dgm:pt modelId="{0E7147A8-3857-4C36-8A2F-803B5BA73D71}" type="sibTrans" cxnId="{24882DFC-C583-4620-8F90-D08799C5421B}">
      <dgm:prSet/>
      <dgm:spPr>
        <a:solidFill>
          <a:schemeClr val="bg1">
            <a:lumMod val="65000"/>
          </a:schemeClr>
        </a:solidFill>
        <a:ln w="19050">
          <a:solidFill>
            <a:schemeClr val="bg1">
              <a:lumMod val="85000"/>
            </a:schemeClr>
          </a:solidFill>
        </a:ln>
        <a:effectLst/>
      </dgm:spPr>
      <dgm:t>
        <a:bodyPr/>
        <a:lstStyle/>
        <a:p>
          <a:pPr algn="ctr"/>
          <a:endParaRPr lang="en-US" sz="1200" b="1">
            <a:latin typeface="Cambria" pitchFamily="18" charset="0"/>
          </a:endParaRPr>
        </a:p>
      </dgm:t>
    </dgm:pt>
    <dgm:pt modelId="{5139CAA9-FC80-429A-B6A9-BCF3E310CCBD}">
      <dgm:prSet custT="1"/>
      <dgm:spPr>
        <a:solidFill>
          <a:schemeClr val="bg1">
            <a:lumMod val="65000"/>
          </a:schemeClr>
        </a:solidFill>
        <a:ln w="19050">
          <a:solidFill>
            <a:schemeClr val="bg1">
              <a:lumMod val="85000"/>
            </a:schemeClr>
          </a:solidFill>
        </a:ln>
        <a:effectLst/>
      </dgm:spPr>
      <dgm:t>
        <a:bodyPr/>
        <a:lstStyle/>
        <a:p>
          <a:pPr algn="ctr"/>
          <a:r>
            <a:rPr lang="en-US" sz="1200" b="1" dirty="0">
              <a:latin typeface="Cambria" pitchFamily="18" charset="0"/>
            </a:rPr>
            <a:t>Customer </a:t>
          </a:r>
          <a:r>
            <a:rPr lang="en-US" sz="1200" b="1" dirty="0" smtClean="0">
              <a:latin typeface="Cambria" pitchFamily="18" charset="0"/>
            </a:rPr>
            <a:t>Development</a:t>
          </a:r>
          <a:endParaRPr lang="en-US" sz="1200" b="1" dirty="0">
            <a:latin typeface="Cambria" pitchFamily="18" charset="0"/>
          </a:endParaRPr>
        </a:p>
      </dgm:t>
    </dgm:pt>
    <dgm:pt modelId="{9C198283-87D9-40AC-B6CD-33C9ECFE4533}" type="parTrans" cxnId="{FE89C7D8-E6F0-4547-BEBD-B10E8EB2FEDA}">
      <dgm:prSet/>
      <dgm:spPr/>
      <dgm:t>
        <a:bodyPr/>
        <a:lstStyle/>
        <a:p>
          <a:pPr algn="ctr"/>
          <a:endParaRPr lang="en-US" sz="1200">
            <a:latin typeface="Cambria" pitchFamily="18" charset="0"/>
          </a:endParaRPr>
        </a:p>
      </dgm:t>
    </dgm:pt>
    <dgm:pt modelId="{B865745A-DBB5-4D9B-9681-5929BD12FF2C}" type="sibTrans" cxnId="{FE89C7D8-E6F0-4547-BEBD-B10E8EB2FEDA}">
      <dgm:prSet/>
      <dgm:spPr>
        <a:solidFill>
          <a:schemeClr val="bg1">
            <a:lumMod val="65000"/>
          </a:schemeClr>
        </a:solidFill>
        <a:ln w="19050">
          <a:solidFill>
            <a:schemeClr val="bg1">
              <a:lumMod val="85000"/>
            </a:schemeClr>
          </a:solidFill>
        </a:ln>
        <a:effectLst/>
      </dgm:spPr>
      <dgm:t>
        <a:bodyPr/>
        <a:lstStyle/>
        <a:p>
          <a:pPr algn="ctr"/>
          <a:endParaRPr lang="en-US" sz="1200" b="1">
            <a:latin typeface="Cambria" pitchFamily="18" charset="0"/>
          </a:endParaRPr>
        </a:p>
      </dgm:t>
    </dgm:pt>
    <dgm:pt modelId="{B84D986C-8519-4379-A0AF-60C78F58CAB6}">
      <dgm:prSet custT="1"/>
      <dgm:spPr>
        <a:solidFill>
          <a:schemeClr val="bg1">
            <a:lumMod val="65000"/>
          </a:schemeClr>
        </a:solidFill>
        <a:ln w="19050">
          <a:solidFill>
            <a:schemeClr val="bg1">
              <a:lumMod val="85000"/>
            </a:schemeClr>
          </a:solidFill>
        </a:ln>
        <a:effectLst/>
      </dgm:spPr>
      <dgm:t>
        <a:bodyPr/>
        <a:lstStyle/>
        <a:p>
          <a:pPr algn="ctr"/>
          <a:r>
            <a:rPr lang="en-US" sz="1200" b="1">
              <a:latin typeface="Cambria" pitchFamily="18" charset="0"/>
            </a:rPr>
            <a:t>Managing Problems</a:t>
          </a:r>
        </a:p>
      </dgm:t>
    </dgm:pt>
    <dgm:pt modelId="{A4EBADBA-E16C-469E-BF5E-07F9181D2582}" type="parTrans" cxnId="{0BA5CCFD-02D9-42AA-9869-DA77C98A1FD0}">
      <dgm:prSet/>
      <dgm:spPr/>
      <dgm:t>
        <a:bodyPr/>
        <a:lstStyle/>
        <a:p>
          <a:pPr algn="ctr"/>
          <a:endParaRPr lang="en-US" sz="1200">
            <a:latin typeface="Cambria" pitchFamily="18" charset="0"/>
          </a:endParaRPr>
        </a:p>
      </dgm:t>
    </dgm:pt>
    <dgm:pt modelId="{6A09011B-8054-4206-BB66-400D3E76E287}" type="sibTrans" cxnId="{0BA5CCFD-02D9-42AA-9869-DA77C98A1FD0}">
      <dgm:prSet/>
      <dgm:spPr>
        <a:solidFill>
          <a:schemeClr val="bg1">
            <a:lumMod val="65000"/>
          </a:schemeClr>
        </a:solidFill>
        <a:ln w="19050">
          <a:solidFill>
            <a:schemeClr val="bg1">
              <a:lumMod val="85000"/>
            </a:schemeClr>
          </a:solidFill>
        </a:ln>
        <a:effectLst/>
      </dgm:spPr>
      <dgm:t>
        <a:bodyPr/>
        <a:lstStyle/>
        <a:p>
          <a:pPr algn="ctr"/>
          <a:endParaRPr lang="en-US" sz="1200" b="1">
            <a:latin typeface="Cambria" pitchFamily="18" charset="0"/>
          </a:endParaRPr>
        </a:p>
      </dgm:t>
    </dgm:pt>
    <dgm:pt modelId="{3285D54A-1C4B-49FA-A364-0D07E8135A10}">
      <dgm:prSet custT="1"/>
      <dgm:spPr>
        <a:solidFill>
          <a:schemeClr val="bg1">
            <a:lumMod val="65000"/>
          </a:schemeClr>
        </a:solidFill>
        <a:ln w="19050">
          <a:solidFill>
            <a:schemeClr val="bg1">
              <a:lumMod val="85000"/>
            </a:schemeClr>
          </a:solidFill>
        </a:ln>
        <a:effectLst/>
      </dgm:spPr>
      <dgm:t>
        <a:bodyPr/>
        <a:lstStyle/>
        <a:p>
          <a:pPr algn="ctr"/>
          <a:r>
            <a:rPr lang="en-US" sz="1200" b="1">
              <a:latin typeface="Cambria" pitchFamily="18" charset="0"/>
            </a:rPr>
            <a:t>Winback</a:t>
          </a:r>
        </a:p>
      </dgm:t>
    </dgm:pt>
    <dgm:pt modelId="{4ED2CB40-7516-409D-BA73-1F8FE02ECBB7}" type="parTrans" cxnId="{21273705-E7CB-4CF6-BAC2-BD8F23729D16}">
      <dgm:prSet/>
      <dgm:spPr/>
      <dgm:t>
        <a:bodyPr/>
        <a:lstStyle/>
        <a:p>
          <a:pPr algn="ctr"/>
          <a:endParaRPr lang="en-US" sz="1200">
            <a:latin typeface="Cambria" pitchFamily="18" charset="0"/>
          </a:endParaRPr>
        </a:p>
      </dgm:t>
    </dgm:pt>
    <dgm:pt modelId="{42B19248-6F59-485A-B6AC-5BB17B86037C}" type="sibTrans" cxnId="{21273705-E7CB-4CF6-BAC2-BD8F23729D16}">
      <dgm:prSet/>
      <dgm:spPr>
        <a:solidFill>
          <a:schemeClr val="bg1">
            <a:lumMod val="65000"/>
          </a:schemeClr>
        </a:solidFill>
        <a:ln w="19050">
          <a:solidFill>
            <a:schemeClr val="bg1">
              <a:lumMod val="85000"/>
            </a:schemeClr>
          </a:solidFill>
        </a:ln>
        <a:effectLst/>
      </dgm:spPr>
      <dgm:t>
        <a:bodyPr/>
        <a:lstStyle/>
        <a:p>
          <a:pPr algn="ctr"/>
          <a:endParaRPr lang="en-US" sz="1200" b="1">
            <a:latin typeface="Cambria" pitchFamily="18" charset="0"/>
          </a:endParaRPr>
        </a:p>
      </dgm:t>
    </dgm:pt>
    <dgm:pt modelId="{E931C9C3-8C2B-49D4-8963-C6B7A8783872}" type="pres">
      <dgm:prSet presAssocID="{55A283E3-0748-41AE-A520-53D45E56AB8A}" presName="cycle" presStyleCnt="0">
        <dgm:presLayoutVars>
          <dgm:dir/>
          <dgm:resizeHandles val="exact"/>
        </dgm:presLayoutVars>
      </dgm:prSet>
      <dgm:spPr/>
      <dgm:t>
        <a:bodyPr/>
        <a:lstStyle/>
        <a:p>
          <a:endParaRPr lang="en-US"/>
        </a:p>
      </dgm:t>
    </dgm:pt>
    <dgm:pt modelId="{D7A24EF2-59D3-441C-863D-D181F8FFE603}" type="pres">
      <dgm:prSet presAssocID="{2FEEE444-C654-43C1-AB31-4004D05DC125}" presName="node" presStyleLbl="node1" presStyleIdx="0" presStyleCnt="7" custScaleX="149298">
        <dgm:presLayoutVars>
          <dgm:bulletEnabled val="1"/>
        </dgm:presLayoutVars>
      </dgm:prSet>
      <dgm:spPr/>
      <dgm:t>
        <a:bodyPr/>
        <a:lstStyle/>
        <a:p>
          <a:endParaRPr lang="en-US"/>
        </a:p>
      </dgm:t>
    </dgm:pt>
    <dgm:pt modelId="{2AC4EB36-A385-4E6D-9EDB-49EB2DD88445}" type="pres">
      <dgm:prSet presAssocID="{2FEEE444-C654-43C1-AB31-4004D05DC125}" presName="spNode" presStyleCnt="0"/>
      <dgm:spPr/>
    </dgm:pt>
    <dgm:pt modelId="{355A9AE3-146F-4BDD-97AE-11998DA73BE1}" type="pres">
      <dgm:prSet presAssocID="{C9D8D79D-9007-413C-A29F-942DA27B19CD}" presName="sibTrans" presStyleLbl="sibTrans1D1" presStyleIdx="0" presStyleCnt="7" custScaleX="1846260"/>
      <dgm:spPr/>
      <dgm:t>
        <a:bodyPr/>
        <a:lstStyle/>
        <a:p>
          <a:endParaRPr lang="en-US"/>
        </a:p>
      </dgm:t>
    </dgm:pt>
    <dgm:pt modelId="{64CCB33A-A78D-49EC-BA59-08E88CF9355B}" type="pres">
      <dgm:prSet presAssocID="{46147761-7A1B-4FA4-BD39-DE1A67BFD5C7}" presName="node" presStyleLbl="node1" presStyleIdx="1" presStyleCnt="7" custScaleX="149298" custRadScaleRad="99280" custRadScaleInc="25382">
        <dgm:presLayoutVars>
          <dgm:bulletEnabled val="1"/>
        </dgm:presLayoutVars>
      </dgm:prSet>
      <dgm:spPr/>
      <dgm:t>
        <a:bodyPr/>
        <a:lstStyle/>
        <a:p>
          <a:endParaRPr lang="en-US"/>
        </a:p>
      </dgm:t>
    </dgm:pt>
    <dgm:pt modelId="{0AE988E0-2764-4F44-A0D8-14D57E475217}" type="pres">
      <dgm:prSet presAssocID="{46147761-7A1B-4FA4-BD39-DE1A67BFD5C7}" presName="spNode" presStyleCnt="0"/>
      <dgm:spPr/>
    </dgm:pt>
    <dgm:pt modelId="{9EF2113B-0E3C-4912-BF5C-6B00890767AF}" type="pres">
      <dgm:prSet presAssocID="{AE795E80-7AB6-4BB3-9BE4-2E2A0B5F0B7B}" presName="sibTrans" presStyleLbl="sibTrans1D1" presStyleIdx="1" presStyleCnt="7" custScaleX="1846260"/>
      <dgm:spPr/>
      <dgm:t>
        <a:bodyPr/>
        <a:lstStyle/>
        <a:p>
          <a:endParaRPr lang="en-US"/>
        </a:p>
      </dgm:t>
    </dgm:pt>
    <dgm:pt modelId="{F746DB02-3A78-4101-BFD8-0A58EBBD6A59}" type="pres">
      <dgm:prSet presAssocID="{27FC52EF-5C45-41C3-ACAA-A89B68A318CB}" presName="node" presStyleLbl="node1" presStyleIdx="2" presStyleCnt="7" custScaleX="149298" custRadScaleRad="97948" custRadScaleInc="-24707">
        <dgm:presLayoutVars>
          <dgm:bulletEnabled val="1"/>
        </dgm:presLayoutVars>
      </dgm:prSet>
      <dgm:spPr/>
      <dgm:t>
        <a:bodyPr/>
        <a:lstStyle/>
        <a:p>
          <a:endParaRPr lang="en-US"/>
        </a:p>
      </dgm:t>
    </dgm:pt>
    <dgm:pt modelId="{963832E5-D31F-4A93-A0C0-6654327BCD5F}" type="pres">
      <dgm:prSet presAssocID="{27FC52EF-5C45-41C3-ACAA-A89B68A318CB}" presName="spNode" presStyleCnt="0"/>
      <dgm:spPr/>
    </dgm:pt>
    <dgm:pt modelId="{9ECACA58-B0CE-48DD-A98E-84959E336476}" type="pres">
      <dgm:prSet presAssocID="{F8CEAC62-0DDF-4C00-B25F-ECB9772A57FB}" presName="sibTrans" presStyleLbl="sibTrans1D1" presStyleIdx="2" presStyleCnt="7" custScaleX="1846260"/>
      <dgm:spPr/>
      <dgm:t>
        <a:bodyPr/>
        <a:lstStyle/>
        <a:p>
          <a:endParaRPr lang="en-US"/>
        </a:p>
      </dgm:t>
    </dgm:pt>
    <dgm:pt modelId="{0812BC54-7646-4F89-9A2C-951DE5177563}" type="pres">
      <dgm:prSet presAssocID="{C80D0F01-E887-4C20-8523-5069573F3599}" presName="node" presStyleLbl="node1" presStyleIdx="3" presStyleCnt="7" custScaleX="148934" custRadScaleRad="101111" custRadScaleInc="-52527">
        <dgm:presLayoutVars>
          <dgm:bulletEnabled val="1"/>
        </dgm:presLayoutVars>
      </dgm:prSet>
      <dgm:spPr/>
      <dgm:t>
        <a:bodyPr/>
        <a:lstStyle/>
        <a:p>
          <a:endParaRPr lang="en-US"/>
        </a:p>
      </dgm:t>
    </dgm:pt>
    <dgm:pt modelId="{B36D3D4C-DC14-4574-82C6-7B018F8FE766}" type="pres">
      <dgm:prSet presAssocID="{C80D0F01-E887-4C20-8523-5069573F3599}" presName="spNode" presStyleCnt="0"/>
      <dgm:spPr/>
    </dgm:pt>
    <dgm:pt modelId="{3756792C-CBEE-4224-A4DF-C17B80341B8A}" type="pres">
      <dgm:prSet presAssocID="{0E7147A8-3857-4C36-8A2F-803B5BA73D71}" presName="sibTrans" presStyleLbl="sibTrans1D1" presStyleIdx="3" presStyleCnt="7" custScaleX="1846260"/>
      <dgm:spPr/>
      <dgm:t>
        <a:bodyPr/>
        <a:lstStyle/>
        <a:p>
          <a:endParaRPr lang="en-US"/>
        </a:p>
      </dgm:t>
    </dgm:pt>
    <dgm:pt modelId="{762CF695-F3E2-42E1-A20B-7352CD005B36}" type="pres">
      <dgm:prSet presAssocID="{5139CAA9-FC80-429A-B6A9-BCF3E310CCBD}" presName="node" presStyleLbl="node1" presStyleIdx="4" presStyleCnt="7" custScaleX="149298" custRadScaleRad="105317" custRadScaleInc="86574">
        <dgm:presLayoutVars>
          <dgm:bulletEnabled val="1"/>
        </dgm:presLayoutVars>
      </dgm:prSet>
      <dgm:spPr/>
      <dgm:t>
        <a:bodyPr/>
        <a:lstStyle/>
        <a:p>
          <a:endParaRPr lang="en-US"/>
        </a:p>
      </dgm:t>
    </dgm:pt>
    <dgm:pt modelId="{A0453A5C-D9B4-4F25-BD35-FED82EEA9245}" type="pres">
      <dgm:prSet presAssocID="{5139CAA9-FC80-429A-B6A9-BCF3E310CCBD}" presName="spNode" presStyleCnt="0"/>
      <dgm:spPr/>
    </dgm:pt>
    <dgm:pt modelId="{4107D755-372A-484C-BAA2-73A8A6C388D1}" type="pres">
      <dgm:prSet presAssocID="{B865745A-DBB5-4D9B-9681-5929BD12FF2C}" presName="sibTrans" presStyleLbl="sibTrans1D1" presStyleIdx="4" presStyleCnt="7" custScaleX="1846260"/>
      <dgm:spPr/>
      <dgm:t>
        <a:bodyPr/>
        <a:lstStyle/>
        <a:p>
          <a:endParaRPr lang="en-US"/>
        </a:p>
      </dgm:t>
    </dgm:pt>
    <dgm:pt modelId="{85DA3721-18E4-4368-ACA2-887AFB33538A}" type="pres">
      <dgm:prSet presAssocID="{B84D986C-8519-4379-A0AF-60C78F58CAB6}" presName="node" presStyleLbl="node1" presStyleIdx="5" presStyleCnt="7" custScaleX="149298" custRadScaleRad="98837" custRadScaleInc="35954">
        <dgm:presLayoutVars>
          <dgm:bulletEnabled val="1"/>
        </dgm:presLayoutVars>
      </dgm:prSet>
      <dgm:spPr/>
      <dgm:t>
        <a:bodyPr/>
        <a:lstStyle/>
        <a:p>
          <a:endParaRPr lang="en-US"/>
        </a:p>
      </dgm:t>
    </dgm:pt>
    <dgm:pt modelId="{99ADEA37-3C8F-4AA9-B2E5-C22175285080}" type="pres">
      <dgm:prSet presAssocID="{B84D986C-8519-4379-A0AF-60C78F58CAB6}" presName="spNode" presStyleCnt="0"/>
      <dgm:spPr/>
    </dgm:pt>
    <dgm:pt modelId="{0720624E-9DC4-466D-954C-A498A071A077}" type="pres">
      <dgm:prSet presAssocID="{6A09011B-8054-4206-BB66-400D3E76E287}" presName="sibTrans" presStyleLbl="sibTrans1D1" presStyleIdx="5" presStyleCnt="7" custScaleX="1846260"/>
      <dgm:spPr/>
      <dgm:t>
        <a:bodyPr/>
        <a:lstStyle/>
        <a:p>
          <a:endParaRPr lang="en-US"/>
        </a:p>
      </dgm:t>
    </dgm:pt>
    <dgm:pt modelId="{59A938D0-3040-427F-BF35-B7472D1E56E4}" type="pres">
      <dgm:prSet presAssocID="{3285D54A-1C4B-49FA-A364-0D07E8135A10}" presName="node" presStyleLbl="node1" presStyleIdx="6" presStyleCnt="7" custScaleX="149298" custRadScaleRad="103438" custRadScaleInc="-31930">
        <dgm:presLayoutVars>
          <dgm:bulletEnabled val="1"/>
        </dgm:presLayoutVars>
      </dgm:prSet>
      <dgm:spPr/>
      <dgm:t>
        <a:bodyPr/>
        <a:lstStyle/>
        <a:p>
          <a:endParaRPr lang="en-US"/>
        </a:p>
      </dgm:t>
    </dgm:pt>
    <dgm:pt modelId="{A1EDA407-15D0-4410-B1D8-731292573340}" type="pres">
      <dgm:prSet presAssocID="{3285D54A-1C4B-49FA-A364-0D07E8135A10}" presName="spNode" presStyleCnt="0"/>
      <dgm:spPr/>
    </dgm:pt>
    <dgm:pt modelId="{30FE127C-DEB8-454B-A74A-96E72B282011}" type="pres">
      <dgm:prSet presAssocID="{42B19248-6F59-485A-B6AC-5BB17B86037C}" presName="sibTrans" presStyleLbl="sibTrans1D1" presStyleIdx="6" presStyleCnt="7" custScaleX="1846260"/>
      <dgm:spPr/>
      <dgm:t>
        <a:bodyPr/>
        <a:lstStyle/>
        <a:p>
          <a:endParaRPr lang="en-US"/>
        </a:p>
      </dgm:t>
    </dgm:pt>
  </dgm:ptLst>
  <dgm:cxnLst>
    <dgm:cxn modelId="{FE89C7D8-E6F0-4547-BEBD-B10E8EB2FEDA}" srcId="{55A283E3-0748-41AE-A520-53D45E56AB8A}" destId="{5139CAA9-FC80-429A-B6A9-BCF3E310CCBD}" srcOrd="4" destOrd="0" parTransId="{9C198283-87D9-40AC-B6CD-33C9ECFE4533}" sibTransId="{B865745A-DBB5-4D9B-9681-5929BD12FF2C}"/>
    <dgm:cxn modelId="{15FE31B6-261E-4948-9F88-6BD05F1F81C7}" type="presOf" srcId="{6A09011B-8054-4206-BB66-400D3E76E287}" destId="{0720624E-9DC4-466D-954C-A498A071A077}" srcOrd="0" destOrd="0" presId="urn:microsoft.com/office/officeart/2005/8/layout/cycle5"/>
    <dgm:cxn modelId="{AF7001B8-8DB0-4111-9653-DBFB627B0D41}" type="presOf" srcId="{B84D986C-8519-4379-A0AF-60C78F58CAB6}" destId="{85DA3721-18E4-4368-ACA2-887AFB33538A}" srcOrd="0" destOrd="0" presId="urn:microsoft.com/office/officeart/2005/8/layout/cycle5"/>
    <dgm:cxn modelId="{B409AC03-BD97-4E50-A40E-9A6F2E286C43}" type="presOf" srcId="{B865745A-DBB5-4D9B-9681-5929BD12FF2C}" destId="{4107D755-372A-484C-BAA2-73A8A6C388D1}" srcOrd="0" destOrd="0" presId="urn:microsoft.com/office/officeart/2005/8/layout/cycle5"/>
    <dgm:cxn modelId="{986C2352-325D-4901-ADD2-622D849E7D28}" type="presOf" srcId="{F8CEAC62-0DDF-4C00-B25F-ECB9772A57FB}" destId="{9ECACA58-B0CE-48DD-A98E-84959E336476}" srcOrd="0" destOrd="0" presId="urn:microsoft.com/office/officeart/2005/8/layout/cycle5"/>
    <dgm:cxn modelId="{99541C7A-4649-4417-9207-3EFB65FD73C8}" srcId="{55A283E3-0748-41AE-A520-53D45E56AB8A}" destId="{46147761-7A1B-4FA4-BD39-DE1A67BFD5C7}" srcOrd="1" destOrd="0" parTransId="{5B1C785C-A77E-471A-ABBE-178FC2844874}" sibTransId="{AE795E80-7AB6-4BB3-9BE4-2E2A0B5F0B7B}"/>
    <dgm:cxn modelId="{5691A887-5AC4-45A4-85A8-2484ACC3F864}" type="presOf" srcId="{42B19248-6F59-485A-B6AC-5BB17B86037C}" destId="{30FE127C-DEB8-454B-A74A-96E72B282011}" srcOrd="0" destOrd="0" presId="urn:microsoft.com/office/officeart/2005/8/layout/cycle5"/>
    <dgm:cxn modelId="{E1DA3D04-F61A-4A43-A3AF-F7A576A118D7}" srcId="{55A283E3-0748-41AE-A520-53D45E56AB8A}" destId="{27FC52EF-5C45-41C3-ACAA-A89B68A318CB}" srcOrd="2" destOrd="0" parTransId="{4D81E448-8EF3-4A2F-A614-A27597BC9E53}" sibTransId="{F8CEAC62-0DDF-4C00-B25F-ECB9772A57FB}"/>
    <dgm:cxn modelId="{21273705-E7CB-4CF6-BAC2-BD8F23729D16}" srcId="{55A283E3-0748-41AE-A520-53D45E56AB8A}" destId="{3285D54A-1C4B-49FA-A364-0D07E8135A10}" srcOrd="6" destOrd="0" parTransId="{4ED2CB40-7516-409D-BA73-1F8FE02ECBB7}" sibTransId="{42B19248-6F59-485A-B6AC-5BB17B86037C}"/>
    <dgm:cxn modelId="{E99415E3-4904-4EF6-AB05-94F928C9518B}" type="presOf" srcId="{2FEEE444-C654-43C1-AB31-4004D05DC125}" destId="{D7A24EF2-59D3-441C-863D-D181F8FFE603}" srcOrd="0" destOrd="0" presId="urn:microsoft.com/office/officeart/2005/8/layout/cycle5"/>
    <dgm:cxn modelId="{99CFFB1F-698E-43F0-8CD0-4CE17F967F73}" srcId="{55A283E3-0748-41AE-A520-53D45E56AB8A}" destId="{2FEEE444-C654-43C1-AB31-4004D05DC125}" srcOrd="0" destOrd="0" parTransId="{2F166C50-9C6D-4571-906E-0AD1EACDBBF4}" sibTransId="{C9D8D79D-9007-413C-A29F-942DA27B19CD}"/>
    <dgm:cxn modelId="{649F1707-A0FD-4EDC-B03D-864622B1612F}" type="presOf" srcId="{AE795E80-7AB6-4BB3-9BE4-2E2A0B5F0B7B}" destId="{9EF2113B-0E3C-4912-BF5C-6B00890767AF}" srcOrd="0" destOrd="0" presId="urn:microsoft.com/office/officeart/2005/8/layout/cycle5"/>
    <dgm:cxn modelId="{0BA5CCFD-02D9-42AA-9869-DA77C98A1FD0}" srcId="{55A283E3-0748-41AE-A520-53D45E56AB8A}" destId="{B84D986C-8519-4379-A0AF-60C78F58CAB6}" srcOrd="5" destOrd="0" parTransId="{A4EBADBA-E16C-469E-BF5E-07F9181D2582}" sibTransId="{6A09011B-8054-4206-BB66-400D3E76E287}"/>
    <dgm:cxn modelId="{9E0694AF-A9B5-4726-9612-48386729E29D}" type="presOf" srcId="{27FC52EF-5C45-41C3-ACAA-A89B68A318CB}" destId="{F746DB02-3A78-4101-BFD8-0A58EBBD6A59}" srcOrd="0" destOrd="0" presId="urn:microsoft.com/office/officeart/2005/8/layout/cycle5"/>
    <dgm:cxn modelId="{D9BEDBAE-11CB-4BF2-8659-849CB391D5B9}" type="presOf" srcId="{0E7147A8-3857-4C36-8A2F-803B5BA73D71}" destId="{3756792C-CBEE-4224-A4DF-C17B80341B8A}" srcOrd="0" destOrd="0" presId="urn:microsoft.com/office/officeart/2005/8/layout/cycle5"/>
    <dgm:cxn modelId="{72B70B87-43F3-4BF1-9F30-AF7F41111862}" type="presOf" srcId="{C9D8D79D-9007-413C-A29F-942DA27B19CD}" destId="{355A9AE3-146F-4BDD-97AE-11998DA73BE1}" srcOrd="0" destOrd="0" presId="urn:microsoft.com/office/officeart/2005/8/layout/cycle5"/>
    <dgm:cxn modelId="{5F50BBA6-5D56-4A1E-8FE4-9B2A4DFCAF05}" type="presOf" srcId="{C80D0F01-E887-4C20-8523-5069573F3599}" destId="{0812BC54-7646-4F89-9A2C-951DE5177563}" srcOrd="0" destOrd="0" presId="urn:microsoft.com/office/officeart/2005/8/layout/cycle5"/>
    <dgm:cxn modelId="{1E9C3852-71FD-4473-94B1-6416FA4CC522}" type="presOf" srcId="{46147761-7A1B-4FA4-BD39-DE1A67BFD5C7}" destId="{64CCB33A-A78D-49EC-BA59-08E88CF9355B}" srcOrd="0" destOrd="0" presId="urn:microsoft.com/office/officeart/2005/8/layout/cycle5"/>
    <dgm:cxn modelId="{3A5BB907-ED06-4A08-BC59-11C19CF613BB}" type="presOf" srcId="{5139CAA9-FC80-429A-B6A9-BCF3E310CCBD}" destId="{762CF695-F3E2-42E1-A20B-7352CD005B36}" srcOrd="0" destOrd="0" presId="urn:microsoft.com/office/officeart/2005/8/layout/cycle5"/>
    <dgm:cxn modelId="{24882DFC-C583-4620-8F90-D08799C5421B}" srcId="{55A283E3-0748-41AE-A520-53D45E56AB8A}" destId="{C80D0F01-E887-4C20-8523-5069573F3599}" srcOrd="3" destOrd="0" parTransId="{6955C425-E5C8-435B-8AF5-DED7D7843040}" sibTransId="{0E7147A8-3857-4C36-8A2F-803B5BA73D71}"/>
    <dgm:cxn modelId="{11C048DE-7D48-4854-9460-9C561037C3B1}" type="presOf" srcId="{3285D54A-1C4B-49FA-A364-0D07E8135A10}" destId="{59A938D0-3040-427F-BF35-B7472D1E56E4}" srcOrd="0" destOrd="0" presId="urn:microsoft.com/office/officeart/2005/8/layout/cycle5"/>
    <dgm:cxn modelId="{585449F2-0C13-47BF-B6AD-541A68BE4AC2}" type="presOf" srcId="{55A283E3-0748-41AE-A520-53D45E56AB8A}" destId="{E931C9C3-8C2B-49D4-8963-C6B7A8783872}" srcOrd="0" destOrd="0" presId="urn:microsoft.com/office/officeart/2005/8/layout/cycle5"/>
    <dgm:cxn modelId="{E3B58639-0A1D-491E-AC21-4CEAC7B69A73}" type="presParOf" srcId="{E931C9C3-8C2B-49D4-8963-C6B7A8783872}" destId="{D7A24EF2-59D3-441C-863D-D181F8FFE603}" srcOrd="0" destOrd="0" presId="urn:microsoft.com/office/officeart/2005/8/layout/cycle5"/>
    <dgm:cxn modelId="{A17D2665-B175-4CCB-B86E-89BF0657D50E}" type="presParOf" srcId="{E931C9C3-8C2B-49D4-8963-C6B7A8783872}" destId="{2AC4EB36-A385-4E6D-9EDB-49EB2DD88445}" srcOrd="1" destOrd="0" presId="urn:microsoft.com/office/officeart/2005/8/layout/cycle5"/>
    <dgm:cxn modelId="{F8D2B829-4305-48B3-96C3-5DD2DFF297C4}" type="presParOf" srcId="{E931C9C3-8C2B-49D4-8963-C6B7A8783872}" destId="{355A9AE3-146F-4BDD-97AE-11998DA73BE1}" srcOrd="2" destOrd="0" presId="urn:microsoft.com/office/officeart/2005/8/layout/cycle5"/>
    <dgm:cxn modelId="{E96C7AC0-BFEF-4787-9A58-14D8D8627185}" type="presParOf" srcId="{E931C9C3-8C2B-49D4-8963-C6B7A8783872}" destId="{64CCB33A-A78D-49EC-BA59-08E88CF9355B}" srcOrd="3" destOrd="0" presId="urn:microsoft.com/office/officeart/2005/8/layout/cycle5"/>
    <dgm:cxn modelId="{88ED7A5A-D333-4FA9-985F-8FED28CDA998}" type="presParOf" srcId="{E931C9C3-8C2B-49D4-8963-C6B7A8783872}" destId="{0AE988E0-2764-4F44-A0D8-14D57E475217}" srcOrd="4" destOrd="0" presId="urn:microsoft.com/office/officeart/2005/8/layout/cycle5"/>
    <dgm:cxn modelId="{25A89475-0EF0-4546-A147-F0F995BE7272}" type="presParOf" srcId="{E931C9C3-8C2B-49D4-8963-C6B7A8783872}" destId="{9EF2113B-0E3C-4912-BF5C-6B00890767AF}" srcOrd="5" destOrd="0" presId="urn:microsoft.com/office/officeart/2005/8/layout/cycle5"/>
    <dgm:cxn modelId="{43E92975-5054-4612-B3AC-539F0B80DD4B}" type="presParOf" srcId="{E931C9C3-8C2B-49D4-8963-C6B7A8783872}" destId="{F746DB02-3A78-4101-BFD8-0A58EBBD6A59}" srcOrd="6" destOrd="0" presId="urn:microsoft.com/office/officeart/2005/8/layout/cycle5"/>
    <dgm:cxn modelId="{D1C021BE-B40C-4804-BA06-EA4DB14A15E6}" type="presParOf" srcId="{E931C9C3-8C2B-49D4-8963-C6B7A8783872}" destId="{963832E5-D31F-4A93-A0C0-6654327BCD5F}" srcOrd="7" destOrd="0" presId="urn:microsoft.com/office/officeart/2005/8/layout/cycle5"/>
    <dgm:cxn modelId="{0DBFDA70-0C7B-48E6-8854-165FF5BF84DB}" type="presParOf" srcId="{E931C9C3-8C2B-49D4-8963-C6B7A8783872}" destId="{9ECACA58-B0CE-48DD-A98E-84959E336476}" srcOrd="8" destOrd="0" presId="urn:microsoft.com/office/officeart/2005/8/layout/cycle5"/>
    <dgm:cxn modelId="{76E40C4A-E037-47F1-8576-718105A9931E}" type="presParOf" srcId="{E931C9C3-8C2B-49D4-8963-C6B7A8783872}" destId="{0812BC54-7646-4F89-9A2C-951DE5177563}" srcOrd="9" destOrd="0" presId="urn:microsoft.com/office/officeart/2005/8/layout/cycle5"/>
    <dgm:cxn modelId="{C74520A2-6D60-440D-9639-A0BABE464532}" type="presParOf" srcId="{E931C9C3-8C2B-49D4-8963-C6B7A8783872}" destId="{B36D3D4C-DC14-4574-82C6-7B018F8FE766}" srcOrd="10" destOrd="0" presId="urn:microsoft.com/office/officeart/2005/8/layout/cycle5"/>
    <dgm:cxn modelId="{58488E7E-13A1-4240-A36D-86A3039B9075}" type="presParOf" srcId="{E931C9C3-8C2B-49D4-8963-C6B7A8783872}" destId="{3756792C-CBEE-4224-A4DF-C17B80341B8A}" srcOrd="11" destOrd="0" presId="urn:microsoft.com/office/officeart/2005/8/layout/cycle5"/>
    <dgm:cxn modelId="{CD25F038-EAAB-4970-8589-A08FDADE4F6D}" type="presParOf" srcId="{E931C9C3-8C2B-49D4-8963-C6B7A8783872}" destId="{762CF695-F3E2-42E1-A20B-7352CD005B36}" srcOrd="12" destOrd="0" presId="urn:microsoft.com/office/officeart/2005/8/layout/cycle5"/>
    <dgm:cxn modelId="{62922E03-D47E-463A-A966-E736909D82B4}" type="presParOf" srcId="{E931C9C3-8C2B-49D4-8963-C6B7A8783872}" destId="{A0453A5C-D9B4-4F25-BD35-FED82EEA9245}" srcOrd="13" destOrd="0" presId="urn:microsoft.com/office/officeart/2005/8/layout/cycle5"/>
    <dgm:cxn modelId="{ACC4F4AB-CBBF-4244-ADFB-EC1C3ADFC407}" type="presParOf" srcId="{E931C9C3-8C2B-49D4-8963-C6B7A8783872}" destId="{4107D755-372A-484C-BAA2-73A8A6C388D1}" srcOrd="14" destOrd="0" presId="urn:microsoft.com/office/officeart/2005/8/layout/cycle5"/>
    <dgm:cxn modelId="{0DF0FC3B-E469-46FC-8C14-EEA5CD7AA79E}" type="presParOf" srcId="{E931C9C3-8C2B-49D4-8963-C6B7A8783872}" destId="{85DA3721-18E4-4368-ACA2-887AFB33538A}" srcOrd="15" destOrd="0" presId="urn:microsoft.com/office/officeart/2005/8/layout/cycle5"/>
    <dgm:cxn modelId="{EE457CA5-581F-4D64-BB32-9E4C750CDBAC}" type="presParOf" srcId="{E931C9C3-8C2B-49D4-8963-C6B7A8783872}" destId="{99ADEA37-3C8F-4AA9-B2E5-C22175285080}" srcOrd="16" destOrd="0" presId="urn:microsoft.com/office/officeart/2005/8/layout/cycle5"/>
    <dgm:cxn modelId="{113556DC-265F-4808-B3CF-A21B4CA54EA0}" type="presParOf" srcId="{E931C9C3-8C2B-49D4-8963-C6B7A8783872}" destId="{0720624E-9DC4-466D-954C-A498A071A077}" srcOrd="17" destOrd="0" presId="urn:microsoft.com/office/officeart/2005/8/layout/cycle5"/>
    <dgm:cxn modelId="{F875D000-E037-4091-86E6-770BADF6B52F}" type="presParOf" srcId="{E931C9C3-8C2B-49D4-8963-C6B7A8783872}" destId="{59A938D0-3040-427F-BF35-B7472D1E56E4}" srcOrd="18" destOrd="0" presId="urn:microsoft.com/office/officeart/2005/8/layout/cycle5"/>
    <dgm:cxn modelId="{E077FC62-7D4B-4847-B848-B40835221A18}" type="presParOf" srcId="{E931C9C3-8C2B-49D4-8963-C6B7A8783872}" destId="{A1EDA407-15D0-4410-B1D8-731292573340}" srcOrd="19" destOrd="0" presId="urn:microsoft.com/office/officeart/2005/8/layout/cycle5"/>
    <dgm:cxn modelId="{4CE62F68-A4D2-45FA-8BBE-9BDB8C92A926}" type="presParOf" srcId="{E931C9C3-8C2B-49D4-8963-C6B7A8783872}" destId="{30FE127C-DEB8-454B-A74A-96E72B282011}" srcOrd="20"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A24EF2-59D3-441C-863D-D181F8FFE603}">
      <dsp:nvSpPr>
        <dsp:cNvPr id="0" name=""/>
        <dsp:cNvSpPr/>
      </dsp:nvSpPr>
      <dsp:spPr>
        <a:xfrm>
          <a:off x="2448695" y="62"/>
          <a:ext cx="1312908" cy="571602"/>
        </a:xfrm>
        <a:prstGeom prst="roundRect">
          <a:avLst/>
        </a:prstGeom>
        <a:solidFill>
          <a:schemeClr val="bg1">
            <a:lumMod val="65000"/>
          </a:schemeClr>
        </a:solidFill>
        <a:ln w="57150" cap="flat" cmpd="sng" algn="ctr">
          <a:solidFill>
            <a:srgbClr val="CE4E14"/>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a:latin typeface="Cambria" pitchFamily="18" charset="0"/>
            </a:rPr>
            <a:t>Targeting</a:t>
          </a:r>
        </a:p>
      </dsp:txBody>
      <dsp:txXfrm>
        <a:off x="2448695" y="62"/>
        <a:ext cx="1312908" cy="571602"/>
      </dsp:txXfrm>
    </dsp:sp>
    <dsp:sp modelId="{355A9AE3-146F-4BDD-97AE-11998DA73BE1}">
      <dsp:nvSpPr>
        <dsp:cNvPr id="0" name=""/>
        <dsp:cNvSpPr/>
      </dsp:nvSpPr>
      <dsp:spPr>
        <a:xfrm>
          <a:off x="1438320" y="270711"/>
          <a:ext cx="3266673" cy="3266673"/>
        </a:xfrm>
        <a:custGeom>
          <a:avLst/>
          <a:gdLst/>
          <a:ahLst/>
          <a:cxnLst/>
          <a:rect l="0" t="0" r="0" b="0"/>
          <a:pathLst>
            <a:path>
              <a:moveTo>
                <a:pt x="2417597" y="200603"/>
              </a:moveTo>
              <a:arcTo wR="1633336" hR="1633336" stAng="17921744" swAng="672453"/>
            </a:path>
          </a:pathLst>
        </a:custGeom>
        <a:noFill/>
        <a:ln w="19050" cap="flat" cmpd="sng" algn="ctr">
          <a:solidFill>
            <a:schemeClr val="bg1">
              <a:lumMod val="85000"/>
            </a:schemeClr>
          </a:solidFill>
          <a:prstDash val="solid"/>
          <a:tailEnd type="arrow"/>
        </a:ln>
        <a:effectLst/>
      </dsp:spPr>
      <dsp:style>
        <a:lnRef idx="1">
          <a:scrgbClr r="0" g="0" b="0"/>
        </a:lnRef>
        <a:fillRef idx="0">
          <a:scrgbClr r="0" g="0" b="0"/>
        </a:fillRef>
        <a:effectRef idx="0">
          <a:scrgbClr r="0" g="0" b="0"/>
        </a:effectRef>
        <a:fontRef idx="minor"/>
      </dsp:style>
    </dsp:sp>
    <dsp:sp modelId="{64CCB33A-A78D-49EC-BA59-08E88CF9355B}">
      <dsp:nvSpPr>
        <dsp:cNvPr id="0" name=""/>
        <dsp:cNvSpPr/>
      </dsp:nvSpPr>
      <dsp:spPr>
        <a:xfrm>
          <a:off x="3789548" y="721464"/>
          <a:ext cx="1312908" cy="571602"/>
        </a:xfrm>
        <a:prstGeom prst="roundRect">
          <a:avLst/>
        </a:prstGeom>
        <a:solidFill>
          <a:schemeClr val="bg1">
            <a:lumMod val="65000"/>
          </a:schemeClr>
        </a:solidFill>
        <a:ln w="19050" cap="flat" cmpd="sng" algn="ctr">
          <a:solidFill>
            <a:schemeClr val="bg1">
              <a:lumMod val="8500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a:latin typeface="Cambria" pitchFamily="18" charset="0"/>
            </a:rPr>
            <a:t>Enquiry Management</a:t>
          </a:r>
        </a:p>
      </dsp:txBody>
      <dsp:txXfrm>
        <a:off x="3789548" y="721464"/>
        <a:ext cx="1312908" cy="571602"/>
      </dsp:txXfrm>
    </dsp:sp>
    <dsp:sp modelId="{9EF2113B-0E3C-4912-BF5C-6B00890767AF}">
      <dsp:nvSpPr>
        <dsp:cNvPr id="0" name=""/>
        <dsp:cNvSpPr/>
      </dsp:nvSpPr>
      <dsp:spPr>
        <a:xfrm>
          <a:off x="1437657" y="231546"/>
          <a:ext cx="3266673" cy="3266673"/>
        </a:xfrm>
        <a:custGeom>
          <a:avLst/>
          <a:gdLst/>
          <a:ahLst/>
          <a:cxnLst/>
          <a:rect l="0" t="0" r="0" b="0"/>
          <a:pathLst>
            <a:path>
              <a:moveTo>
                <a:pt x="3200553" y="1173312"/>
              </a:moveTo>
              <a:arcTo wR="1633336" hR="1633336" stAng="20618489" swAng="751011"/>
            </a:path>
          </a:pathLst>
        </a:custGeom>
        <a:noFill/>
        <a:ln w="19050" cap="flat" cmpd="sng" algn="ctr">
          <a:solidFill>
            <a:schemeClr val="bg1">
              <a:lumMod val="85000"/>
            </a:schemeClr>
          </a:solidFill>
          <a:prstDash val="solid"/>
          <a:tailEnd type="arrow"/>
        </a:ln>
        <a:effectLst/>
      </dsp:spPr>
      <dsp:style>
        <a:lnRef idx="1">
          <a:scrgbClr r="0" g="0" b="0"/>
        </a:lnRef>
        <a:fillRef idx="0">
          <a:scrgbClr r="0" g="0" b="0"/>
        </a:fillRef>
        <a:effectRef idx="0">
          <a:scrgbClr r="0" g="0" b="0"/>
        </a:effectRef>
        <a:fontRef idx="minor"/>
      </dsp:style>
    </dsp:sp>
    <dsp:sp modelId="{F746DB02-3A78-4101-BFD8-0A58EBBD6A59}">
      <dsp:nvSpPr>
        <dsp:cNvPr id="0" name=""/>
        <dsp:cNvSpPr/>
      </dsp:nvSpPr>
      <dsp:spPr>
        <a:xfrm>
          <a:off x="4030438" y="1873227"/>
          <a:ext cx="1312908" cy="571602"/>
        </a:xfrm>
        <a:prstGeom prst="roundRect">
          <a:avLst/>
        </a:prstGeom>
        <a:solidFill>
          <a:schemeClr val="bg1">
            <a:lumMod val="65000"/>
          </a:schemeClr>
        </a:solidFill>
        <a:ln w="19050" cap="flat" cmpd="sng" algn="ctr">
          <a:solidFill>
            <a:schemeClr val="bg1">
              <a:lumMod val="8500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latin typeface="Cambria" pitchFamily="18" charset="0"/>
            </a:rPr>
            <a:t>Welcoming</a:t>
          </a:r>
        </a:p>
      </dsp:txBody>
      <dsp:txXfrm>
        <a:off x="4030438" y="1873227"/>
        <a:ext cx="1312908" cy="571602"/>
      </dsp:txXfrm>
    </dsp:sp>
    <dsp:sp modelId="{9ECACA58-B0CE-48DD-A98E-84959E336476}">
      <dsp:nvSpPr>
        <dsp:cNvPr id="0" name=""/>
        <dsp:cNvSpPr/>
      </dsp:nvSpPr>
      <dsp:spPr>
        <a:xfrm>
          <a:off x="1400502" y="406448"/>
          <a:ext cx="3266673" cy="3266673"/>
        </a:xfrm>
        <a:custGeom>
          <a:avLst/>
          <a:gdLst/>
          <a:ahLst/>
          <a:cxnLst/>
          <a:rect l="0" t="0" r="0" b="0"/>
          <a:pathLst>
            <a:path>
              <a:moveTo>
                <a:pt x="3181502" y="2153888"/>
              </a:moveTo>
              <a:arcTo wR="1633336" hR="1633336" stAng="1115075" swAng="768019"/>
            </a:path>
          </a:pathLst>
        </a:custGeom>
        <a:noFill/>
        <a:ln w="19050" cap="flat" cmpd="sng" algn="ctr">
          <a:solidFill>
            <a:schemeClr val="bg1">
              <a:lumMod val="85000"/>
            </a:schemeClr>
          </a:solidFill>
          <a:prstDash val="solid"/>
          <a:tailEnd type="arrow"/>
        </a:ln>
        <a:effectLst/>
      </dsp:spPr>
      <dsp:style>
        <a:lnRef idx="1">
          <a:scrgbClr r="0" g="0" b="0"/>
        </a:lnRef>
        <a:fillRef idx="0">
          <a:scrgbClr r="0" g="0" b="0"/>
        </a:fillRef>
        <a:effectRef idx="0">
          <a:scrgbClr r="0" g="0" b="0"/>
        </a:effectRef>
        <a:fontRef idx="minor"/>
      </dsp:style>
    </dsp:sp>
    <dsp:sp modelId="{0812BC54-7646-4F89-9A2C-951DE5177563}">
      <dsp:nvSpPr>
        <dsp:cNvPr id="0" name=""/>
        <dsp:cNvSpPr/>
      </dsp:nvSpPr>
      <dsp:spPr>
        <a:xfrm>
          <a:off x="3390899" y="2990846"/>
          <a:ext cx="1309707" cy="571602"/>
        </a:xfrm>
        <a:prstGeom prst="roundRect">
          <a:avLst/>
        </a:prstGeom>
        <a:solidFill>
          <a:schemeClr val="bg1">
            <a:lumMod val="65000"/>
          </a:schemeClr>
        </a:solidFill>
        <a:ln w="19050" cap="flat" cmpd="sng" algn="ctr">
          <a:solidFill>
            <a:schemeClr val="bg1">
              <a:lumMod val="8500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latin typeface="Cambria" pitchFamily="18" charset="0"/>
            </a:rPr>
            <a:t>Getting to Know Customers</a:t>
          </a:r>
        </a:p>
      </dsp:txBody>
      <dsp:txXfrm>
        <a:off x="3390899" y="2990846"/>
        <a:ext cx="1309707" cy="571602"/>
      </dsp:txXfrm>
    </dsp:sp>
    <dsp:sp modelId="{3756792C-CBEE-4224-A4DF-C17B80341B8A}">
      <dsp:nvSpPr>
        <dsp:cNvPr id="0" name=""/>
        <dsp:cNvSpPr/>
      </dsp:nvSpPr>
      <dsp:spPr>
        <a:xfrm>
          <a:off x="1346355" y="331711"/>
          <a:ext cx="3266673" cy="3266673"/>
        </a:xfrm>
        <a:custGeom>
          <a:avLst/>
          <a:gdLst/>
          <a:ahLst/>
          <a:cxnLst/>
          <a:rect l="0" t="0" r="0" b="0"/>
          <a:pathLst>
            <a:path>
              <a:moveTo>
                <a:pt x="1861053" y="3250722"/>
              </a:moveTo>
              <a:arcTo wR="1633336" hR="1633336" stAng="4919151" swAng="1210159"/>
            </a:path>
          </a:pathLst>
        </a:custGeom>
        <a:noFill/>
        <a:ln w="19050" cap="flat" cmpd="sng" algn="ctr">
          <a:solidFill>
            <a:schemeClr val="bg1">
              <a:lumMod val="85000"/>
            </a:schemeClr>
          </a:solidFill>
          <a:prstDash val="solid"/>
          <a:tailEnd type="arrow"/>
        </a:ln>
        <a:effectLst/>
      </dsp:spPr>
      <dsp:style>
        <a:lnRef idx="1">
          <a:scrgbClr r="0" g="0" b="0"/>
        </a:lnRef>
        <a:fillRef idx="0">
          <a:scrgbClr r="0" g="0" b="0"/>
        </a:fillRef>
        <a:effectRef idx="0">
          <a:scrgbClr r="0" g="0" b="0"/>
        </a:effectRef>
        <a:fontRef idx="minor"/>
      </dsp:style>
    </dsp:sp>
    <dsp:sp modelId="{762CF695-F3E2-42E1-A20B-7352CD005B36}">
      <dsp:nvSpPr>
        <dsp:cNvPr id="0" name=""/>
        <dsp:cNvSpPr/>
      </dsp:nvSpPr>
      <dsp:spPr>
        <a:xfrm>
          <a:off x="1330259" y="2940352"/>
          <a:ext cx="1312908" cy="571602"/>
        </a:xfrm>
        <a:prstGeom prst="roundRect">
          <a:avLst/>
        </a:prstGeom>
        <a:solidFill>
          <a:schemeClr val="bg1">
            <a:lumMod val="65000"/>
          </a:schemeClr>
        </a:solidFill>
        <a:ln w="19050" cap="flat" cmpd="sng" algn="ctr">
          <a:solidFill>
            <a:schemeClr val="bg1">
              <a:lumMod val="8500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latin typeface="Cambria" pitchFamily="18" charset="0"/>
            </a:rPr>
            <a:t>Customer </a:t>
          </a:r>
          <a:r>
            <a:rPr lang="en-US" sz="1200" b="1" kern="1200" dirty="0" smtClean="0">
              <a:latin typeface="Cambria" pitchFamily="18" charset="0"/>
            </a:rPr>
            <a:t>Development</a:t>
          </a:r>
          <a:endParaRPr lang="en-US" sz="1200" b="1" kern="1200" dirty="0">
            <a:latin typeface="Cambria" pitchFamily="18" charset="0"/>
          </a:endParaRPr>
        </a:p>
      </dsp:txBody>
      <dsp:txXfrm>
        <a:off x="1330259" y="2940352"/>
        <a:ext cx="1312908" cy="571602"/>
      </dsp:txXfrm>
    </dsp:sp>
    <dsp:sp modelId="{4107D755-372A-484C-BAA2-73A8A6C388D1}">
      <dsp:nvSpPr>
        <dsp:cNvPr id="0" name=""/>
        <dsp:cNvSpPr/>
      </dsp:nvSpPr>
      <dsp:spPr>
        <a:xfrm>
          <a:off x="1552561" y="584908"/>
          <a:ext cx="3266673" cy="3266673"/>
        </a:xfrm>
        <a:custGeom>
          <a:avLst/>
          <a:gdLst/>
          <a:ahLst/>
          <a:cxnLst/>
          <a:rect l="0" t="0" r="0" b="0"/>
          <a:pathLst>
            <a:path>
              <a:moveTo>
                <a:pt x="121517" y="2251553"/>
              </a:moveTo>
              <a:arcTo wR="1633336" hR="1633336" stAng="9465556" swAng="725719"/>
            </a:path>
          </a:pathLst>
        </a:custGeom>
        <a:noFill/>
        <a:ln w="19050" cap="flat" cmpd="sng" algn="ctr">
          <a:solidFill>
            <a:schemeClr val="bg1">
              <a:lumMod val="85000"/>
            </a:schemeClr>
          </a:solidFill>
          <a:prstDash val="solid"/>
          <a:tailEnd type="arrow"/>
        </a:ln>
        <a:effectLst/>
      </dsp:spPr>
      <dsp:style>
        <a:lnRef idx="1">
          <a:scrgbClr r="0" g="0" b="0"/>
        </a:lnRef>
        <a:fillRef idx="0">
          <a:scrgbClr r="0" g="0" b="0"/>
        </a:fillRef>
        <a:effectRef idx="0">
          <a:scrgbClr r="0" g="0" b="0"/>
        </a:effectRef>
        <a:fontRef idx="minor"/>
      </dsp:style>
    </dsp:sp>
    <dsp:sp modelId="{85DA3721-18E4-4368-ACA2-887AFB33538A}">
      <dsp:nvSpPr>
        <dsp:cNvPr id="0" name=""/>
        <dsp:cNvSpPr/>
      </dsp:nvSpPr>
      <dsp:spPr>
        <a:xfrm>
          <a:off x="845358" y="1821566"/>
          <a:ext cx="1312908" cy="571602"/>
        </a:xfrm>
        <a:prstGeom prst="roundRect">
          <a:avLst/>
        </a:prstGeom>
        <a:solidFill>
          <a:schemeClr val="bg1">
            <a:lumMod val="65000"/>
          </a:schemeClr>
        </a:solidFill>
        <a:ln w="19050" cap="flat" cmpd="sng" algn="ctr">
          <a:solidFill>
            <a:schemeClr val="bg1">
              <a:lumMod val="8500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a:latin typeface="Cambria" pitchFamily="18" charset="0"/>
            </a:rPr>
            <a:t>Managing Problems</a:t>
          </a:r>
        </a:p>
      </dsp:txBody>
      <dsp:txXfrm>
        <a:off x="845358" y="1821566"/>
        <a:ext cx="1312908" cy="571602"/>
      </dsp:txXfrm>
    </dsp:sp>
    <dsp:sp modelId="{0720624E-9DC4-466D-954C-A498A071A077}">
      <dsp:nvSpPr>
        <dsp:cNvPr id="0" name=""/>
        <dsp:cNvSpPr/>
      </dsp:nvSpPr>
      <dsp:spPr>
        <a:xfrm>
          <a:off x="1488487" y="57044"/>
          <a:ext cx="3266673" cy="3266673"/>
        </a:xfrm>
        <a:custGeom>
          <a:avLst/>
          <a:gdLst/>
          <a:ahLst/>
          <a:cxnLst/>
          <a:rect l="0" t="0" r="0" b="0"/>
          <a:pathLst>
            <a:path>
              <a:moveTo>
                <a:pt x="163" y="1656433"/>
              </a:moveTo>
              <a:arcTo wR="1633336" hR="1633336" stAng="10751386" swAng="688654"/>
            </a:path>
          </a:pathLst>
        </a:custGeom>
        <a:noFill/>
        <a:ln w="19050" cap="flat" cmpd="sng" algn="ctr">
          <a:solidFill>
            <a:schemeClr val="bg1">
              <a:lumMod val="85000"/>
            </a:schemeClr>
          </a:solidFill>
          <a:prstDash val="solid"/>
          <a:tailEnd type="arrow"/>
        </a:ln>
        <a:effectLst/>
      </dsp:spPr>
      <dsp:style>
        <a:lnRef idx="1">
          <a:scrgbClr r="0" g="0" b="0"/>
        </a:lnRef>
        <a:fillRef idx="0">
          <a:scrgbClr r="0" g="0" b="0"/>
        </a:fillRef>
        <a:effectRef idx="0">
          <a:scrgbClr r="0" g="0" b="0"/>
        </a:effectRef>
        <a:fontRef idx="minor"/>
      </dsp:style>
    </dsp:sp>
    <dsp:sp modelId="{59A938D0-3040-427F-BF35-B7472D1E56E4}">
      <dsp:nvSpPr>
        <dsp:cNvPr id="0" name=""/>
        <dsp:cNvSpPr/>
      </dsp:nvSpPr>
      <dsp:spPr>
        <a:xfrm>
          <a:off x="1033340" y="710821"/>
          <a:ext cx="1312908" cy="571602"/>
        </a:xfrm>
        <a:prstGeom prst="roundRect">
          <a:avLst/>
        </a:prstGeom>
        <a:solidFill>
          <a:schemeClr val="bg1">
            <a:lumMod val="65000"/>
          </a:schemeClr>
        </a:solidFill>
        <a:ln w="19050" cap="flat" cmpd="sng" algn="ctr">
          <a:solidFill>
            <a:schemeClr val="bg1">
              <a:lumMod val="8500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a:latin typeface="Cambria" pitchFamily="18" charset="0"/>
            </a:rPr>
            <a:t>Winback</a:t>
          </a:r>
        </a:p>
      </dsp:txBody>
      <dsp:txXfrm>
        <a:off x="1033340" y="710821"/>
        <a:ext cx="1312908" cy="571602"/>
      </dsp:txXfrm>
    </dsp:sp>
    <dsp:sp modelId="{30FE127C-DEB8-454B-A74A-96E72B282011}">
      <dsp:nvSpPr>
        <dsp:cNvPr id="0" name=""/>
        <dsp:cNvSpPr/>
      </dsp:nvSpPr>
      <dsp:spPr>
        <a:xfrm>
          <a:off x="1324703" y="342139"/>
          <a:ext cx="3266673" cy="3266673"/>
        </a:xfrm>
        <a:custGeom>
          <a:avLst/>
          <a:gdLst/>
          <a:ahLst/>
          <a:cxnLst/>
          <a:rect l="0" t="0" r="0" b="0"/>
          <a:pathLst>
            <a:path>
              <a:moveTo>
                <a:pt x="694947" y="296469"/>
              </a:moveTo>
              <a:arcTo wR="1633336" hR="1633336" stAng="14096026" swAng="762099"/>
            </a:path>
          </a:pathLst>
        </a:custGeom>
        <a:noFill/>
        <a:ln w="19050" cap="flat" cmpd="sng" algn="ctr">
          <a:solidFill>
            <a:schemeClr val="bg1">
              <a:lumMod val="8500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42656" cy="465376"/>
          </a:xfrm>
          <a:prstGeom prst="rect">
            <a:avLst/>
          </a:prstGeom>
          <a:noFill/>
          <a:ln w="9525">
            <a:noFill/>
            <a:miter lim="800000"/>
            <a:headEnd/>
            <a:tailEnd/>
          </a:ln>
        </p:spPr>
        <p:txBody>
          <a:bodyPr vert="horz" wrap="square" lIns="93305" tIns="46653" rIns="93305" bIns="46653"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sz="quarter" idx="1"/>
          </p:nvPr>
        </p:nvSpPr>
        <p:spPr bwMode="auto">
          <a:xfrm>
            <a:off x="3978857" y="0"/>
            <a:ext cx="3042656" cy="465376"/>
          </a:xfrm>
          <a:prstGeom prst="rect">
            <a:avLst/>
          </a:prstGeom>
          <a:noFill/>
          <a:ln w="9525">
            <a:noFill/>
            <a:miter lim="800000"/>
            <a:headEnd/>
            <a:tailEnd/>
          </a:ln>
        </p:spPr>
        <p:txBody>
          <a:bodyPr vert="horz" wrap="square" lIns="93305" tIns="46653" rIns="93305" bIns="46653" numCol="1" anchor="t" anchorCtr="0" compatLnSpc="1">
            <a:prstTxWarp prst="textNoShape">
              <a:avLst/>
            </a:prstTxWarp>
          </a:bodyPr>
          <a:lstStyle>
            <a:lvl1pPr algn="r">
              <a:defRPr sz="1200"/>
            </a:lvl1pPr>
          </a:lstStyle>
          <a:p>
            <a:endParaRPr lang="en-US"/>
          </a:p>
        </p:txBody>
      </p:sp>
      <p:sp>
        <p:nvSpPr>
          <p:cNvPr id="8196" name="Rectangle 4"/>
          <p:cNvSpPr>
            <a:spLocks noGrp="1" noChangeArrowheads="1"/>
          </p:cNvSpPr>
          <p:nvPr>
            <p:ph type="ftr" sz="quarter" idx="2"/>
          </p:nvPr>
        </p:nvSpPr>
        <p:spPr bwMode="auto">
          <a:xfrm>
            <a:off x="0" y="8842137"/>
            <a:ext cx="3042656" cy="465376"/>
          </a:xfrm>
          <a:prstGeom prst="rect">
            <a:avLst/>
          </a:prstGeom>
          <a:noFill/>
          <a:ln w="9525">
            <a:noFill/>
            <a:miter lim="800000"/>
            <a:headEnd/>
            <a:tailEnd/>
          </a:ln>
        </p:spPr>
        <p:txBody>
          <a:bodyPr vert="horz" wrap="square" lIns="93305" tIns="46653" rIns="93305" bIns="46653" numCol="1" anchor="b" anchorCtr="0" compatLnSpc="1">
            <a:prstTxWarp prst="textNoShape">
              <a:avLst/>
            </a:prstTxWarp>
          </a:bodyPr>
          <a:lstStyle>
            <a:lvl1pPr>
              <a:defRPr sz="1200"/>
            </a:lvl1pPr>
          </a:lstStyle>
          <a:p>
            <a:endParaRPr lang="en-US"/>
          </a:p>
        </p:txBody>
      </p:sp>
      <p:sp>
        <p:nvSpPr>
          <p:cNvPr id="8197" name="Rectangle 5"/>
          <p:cNvSpPr>
            <a:spLocks noGrp="1" noChangeArrowheads="1"/>
          </p:cNvSpPr>
          <p:nvPr>
            <p:ph type="sldNum" sz="quarter" idx="3"/>
          </p:nvPr>
        </p:nvSpPr>
        <p:spPr bwMode="auto">
          <a:xfrm>
            <a:off x="3978857" y="8842137"/>
            <a:ext cx="3042656" cy="465376"/>
          </a:xfrm>
          <a:prstGeom prst="rect">
            <a:avLst/>
          </a:prstGeom>
          <a:noFill/>
          <a:ln w="9525">
            <a:noFill/>
            <a:miter lim="800000"/>
            <a:headEnd/>
            <a:tailEnd/>
          </a:ln>
        </p:spPr>
        <p:txBody>
          <a:bodyPr vert="horz" wrap="square" lIns="93305" tIns="46653" rIns="93305" bIns="46653" numCol="1" anchor="b" anchorCtr="0" compatLnSpc="1">
            <a:prstTxWarp prst="textNoShape">
              <a:avLst/>
            </a:prstTxWarp>
          </a:bodyPr>
          <a:lstStyle>
            <a:lvl1pPr algn="r">
              <a:defRPr sz="1200"/>
            </a:lvl1pPr>
          </a:lstStyle>
          <a:p>
            <a:fld id="{B52BBDE7-8C1E-4DF6-9FAC-B656A51BBBC2}" type="slidenum">
              <a:rPr lang="en-US"/>
              <a:pPr/>
              <a:t>‹#›</a:t>
            </a:fld>
            <a:endParaRPr lang="en-US"/>
          </a:p>
        </p:txBody>
      </p:sp>
    </p:spTree>
    <p:extLst>
      <p:ext uri="{BB962C8B-B14F-4D97-AF65-F5344CB8AC3E}">
        <p14:creationId xmlns="" xmlns:p14="http://schemas.microsoft.com/office/powerpoint/2010/main" val="36504474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2656" cy="465376"/>
          </a:xfrm>
          <a:prstGeom prst="rect">
            <a:avLst/>
          </a:prstGeom>
          <a:noFill/>
          <a:ln w="9525">
            <a:noFill/>
            <a:miter lim="800000"/>
            <a:headEnd/>
            <a:tailEnd/>
          </a:ln>
        </p:spPr>
        <p:txBody>
          <a:bodyPr vert="horz" wrap="square" lIns="93305" tIns="46653" rIns="93305" bIns="46653"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978857" y="0"/>
            <a:ext cx="3042656" cy="465376"/>
          </a:xfrm>
          <a:prstGeom prst="rect">
            <a:avLst/>
          </a:prstGeom>
          <a:noFill/>
          <a:ln w="9525">
            <a:noFill/>
            <a:miter lim="800000"/>
            <a:headEnd/>
            <a:tailEnd/>
          </a:ln>
        </p:spPr>
        <p:txBody>
          <a:bodyPr vert="horz" wrap="square" lIns="93305" tIns="46653" rIns="93305" bIns="46653" numCol="1" anchor="t" anchorCtr="0" compatLnSpc="1">
            <a:prstTxWarp prst="textNoShape">
              <a:avLst/>
            </a:prstTxWarp>
          </a:bodyPr>
          <a:lstStyle>
            <a:lvl1pPr algn="r">
              <a:defRPr sz="1200"/>
            </a:lvl1pPr>
          </a:lstStyle>
          <a:p>
            <a:endParaRPr lang="en-US"/>
          </a:p>
        </p:txBody>
      </p:sp>
      <p:sp>
        <p:nvSpPr>
          <p:cNvPr id="14340" name="Rectangle 4"/>
          <p:cNvSpPr>
            <a:spLocks noGrp="1" noRot="1" noChangeAspect="1" noChangeArrowheads="1" noTextEdit="1"/>
          </p:cNvSpPr>
          <p:nvPr>
            <p:ph type="sldImg" idx="2"/>
          </p:nvPr>
        </p:nvSpPr>
        <p:spPr bwMode="auto">
          <a:xfrm>
            <a:off x="1184275" y="698500"/>
            <a:ext cx="4652963" cy="34893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6202" y="4421069"/>
            <a:ext cx="5149110" cy="4188381"/>
          </a:xfrm>
          <a:prstGeom prst="rect">
            <a:avLst/>
          </a:prstGeom>
          <a:noFill/>
          <a:ln w="9525">
            <a:noFill/>
            <a:miter lim="800000"/>
            <a:headEnd/>
            <a:tailEnd/>
          </a:ln>
        </p:spPr>
        <p:txBody>
          <a:bodyPr vert="horz" wrap="square" lIns="93305" tIns="46653" rIns="93305" bIns="4665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42137"/>
            <a:ext cx="3042656" cy="465376"/>
          </a:xfrm>
          <a:prstGeom prst="rect">
            <a:avLst/>
          </a:prstGeom>
          <a:noFill/>
          <a:ln w="9525">
            <a:noFill/>
            <a:miter lim="800000"/>
            <a:headEnd/>
            <a:tailEnd/>
          </a:ln>
        </p:spPr>
        <p:txBody>
          <a:bodyPr vert="horz" wrap="square" lIns="93305" tIns="46653" rIns="93305" bIns="46653"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978857" y="8842137"/>
            <a:ext cx="3042656" cy="465376"/>
          </a:xfrm>
          <a:prstGeom prst="rect">
            <a:avLst/>
          </a:prstGeom>
          <a:noFill/>
          <a:ln w="9525">
            <a:noFill/>
            <a:miter lim="800000"/>
            <a:headEnd/>
            <a:tailEnd/>
          </a:ln>
        </p:spPr>
        <p:txBody>
          <a:bodyPr vert="horz" wrap="square" lIns="93305" tIns="46653" rIns="93305" bIns="46653" numCol="1" anchor="b" anchorCtr="0" compatLnSpc="1">
            <a:prstTxWarp prst="textNoShape">
              <a:avLst/>
            </a:prstTxWarp>
          </a:bodyPr>
          <a:lstStyle>
            <a:lvl1pPr algn="r">
              <a:defRPr sz="1200"/>
            </a:lvl1pPr>
          </a:lstStyle>
          <a:p>
            <a:fld id="{FA032124-629F-42D1-B35D-5A3CEF15A5A8}" type="slidenum">
              <a:rPr lang="en-US"/>
              <a:pPr/>
              <a:t>‹#›</a:t>
            </a:fld>
            <a:endParaRPr lang="en-US"/>
          </a:p>
        </p:txBody>
      </p:sp>
    </p:spTree>
    <p:extLst>
      <p:ext uri="{BB962C8B-B14F-4D97-AF65-F5344CB8AC3E}">
        <p14:creationId xmlns="" xmlns:p14="http://schemas.microsoft.com/office/powerpoint/2010/main" val="319854398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0" y="3124200"/>
            <a:ext cx="914400" cy="914400"/>
          </a:xfrm>
          <a:prstGeom prst="rect">
            <a:avLst/>
          </a:prstGeom>
          <a:solidFill>
            <a:schemeClr val="bg2"/>
          </a:solidFill>
          <a:ln w="9525">
            <a:solidFill>
              <a:schemeClr val="bg2"/>
            </a:solidFill>
            <a:miter lim="800000"/>
            <a:headEnd/>
            <a:tailEnd/>
          </a:ln>
        </p:spPr>
        <p:txBody>
          <a:bodyPr wrap="none" anchor="ctr"/>
          <a:lstStyle/>
          <a:p>
            <a:endParaRPr lang="en-US"/>
          </a:p>
        </p:txBody>
      </p:sp>
      <p:sp>
        <p:nvSpPr>
          <p:cNvPr id="5" name="Rectangle 5"/>
          <p:cNvSpPr>
            <a:spLocks noChangeArrowheads="1"/>
          </p:cNvSpPr>
          <p:nvPr userDrawn="1"/>
        </p:nvSpPr>
        <p:spPr bwMode="auto">
          <a:xfrm>
            <a:off x="0" y="6248400"/>
            <a:ext cx="9144000" cy="609600"/>
          </a:xfrm>
          <a:prstGeom prst="rect">
            <a:avLst/>
          </a:prstGeom>
          <a:solidFill>
            <a:schemeClr val="bg2"/>
          </a:solidFill>
          <a:ln w="9525">
            <a:noFill/>
            <a:miter lim="800000"/>
            <a:headEnd/>
            <a:tailEnd/>
          </a:ln>
        </p:spPr>
        <p:txBody>
          <a:bodyPr wrap="none" anchor="ctr"/>
          <a:lstStyle/>
          <a:p>
            <a:endParaRPr lang="en-US"/>
          </a:p>
        </p:txBody>
      </p:sp>
      <p:sp>
        <p:nvSpPr>
          <p:cNvPr id="6" name="Line 6"/>
          <p:cNvSpPr>
            <a:spLocks noChangeShapeType="1"/>
          </p:cNvSpPr>
          <p:nvPr userDrawn="1"/>
        </p:nvSpPr>
        <p:spPr bwMode="auto">
          <a:xfrm>
            <a:off x="0" y="6248400"/>
            <a:ext cx="9144000" cy="0"/>
          </a:xfrm>
          <a:prstGeom prst="line">
            <a:avLst/>
          </a:prstGeom>
          <a:noFill/>
          <a:ln w="38100">
            <a:solidFill>
              <a:srgbClr val="CE4E14"/>
            </a:solidFill>
            <a:round/>
            <a:headEnd/>
            <a:tailEnd/>
          </a:ln>
        </p:spPr>
        <p:txBody>
          <a:bodyPr wrap="none" anchor="ctr"/>
          <a:lstStyle/>
          <a:p>
            <a:pPr>
              <a:defRPr/>
            </a:pPr>
            <a:endParaRPr lang="en-US"/>
          </a:p>
        </p:txBody>
      </p:sp>
      <p:sp>
        <p:nvSpPr>
          <p:cNvPr id="7" name="Line 8"/>
          <p:cNvSpPr>
            <a:spLocks noChangeShapeType="1"/>
          </p:cNvSpPr>
          <p:nvPr userDrawn="1"/>
        </p:nvSpPr>
        <p:spPr bwMode="auto">
          <a:xfrm>
            <a:off x="3175" y="847725"/>
            <a:ext cx="9144000" cy="0"/>
          </a:xfrm>
          <a:prstGeom prst="line">
            <a:avLst/>
          </a:prstGeom>
          <a:noFill/>
          <a:ln w="38100">
            <a:solidFill>
              <a:srgbClr val="CE4E14"/>
            </a:solidFill>
            <a:round/>
            <a:headEnd/>
            <a:tailEnd/>
          </a:ln>
        </p:spPr>
        <p:txBody>
          <a:bodyPr wrap="none" anchor="ctr"/>
          <a:lstStyle/>
          <a:p>
            <a:pPr>
              <a:defRPr/>
            </a:pPr>
            <a:endParaRPr lang="en-US"/>
          </a:p>
        </p:txBody>
      </p:sp>
      <p:pic>
        <p:nvPicPr>
          <p:cNvPr id="8" name="Picture 10" descr="p8a"/>
          <p:cNvPicPr>
            <a:picLocks noChangeAspect="1" noChangeArrowheads="1"/>
          </p:cNvPicPr>
          <p:nvPr userDrawn="1"/>
        </p:nvPicPr>
        <p:blipFill>
          <a:blip r:embed="rId2"/>
          <a:srcRect/>
          <a:stretch>
            <a:fillRect/>
          </a:stretch>
        </p:blipFill>
        <p:spPr bwMode="auto">
          <a:xfrm>
            <a:off x="914400" y="866775"/>
            <a:ext cx="8229600" cy="1203325"/>
          </a:xfrm>
          <a:prstGeom prst="rect">
            <a:avLst/>
          </a:prstGeom>
          <a:noFill/>
          <a:ln w="9525">
            <a:noFill/>
            <a:miter lim="800000"/>
            <a:headEnd/>
            <a:tailEnd/>
          </a:ln>
        </p:spPr>
      </p:pic>
      <p:sp>
        <p:nvSpPr>
          <p:cNvPr id="9" name="Line 11"/>
          <p:cNvSpPr>
            <a:spLocks noChangeShapeType="1"/>
          </p:cNvSpPr>
          <p:nvPr userDrawn="1"/>
        </p:nvSpPr>
        <p:spPr bwMode="auto">
          <a:xfrm>
            <a:off x="5867400" y="2714625"/>
            <a:ext cx="0" cy="1828800"/>
          </a:xfrm>
          <a:prstGeom prst="line">
            <a:avLst/>
          </a:prstGeom>
          <a:noFill/>
          <a:ln w="6350">
            <a:solidFill>
              <a:srgbClr val="666666"/>
            </a:solidFill>
            <a:round/>
            <a:headEnd/>
            <a:tailEnd/>
          </a:ln>
        </p:spPr>
        <p:txBody>
          <a:bodyPr wrap="none" anchor="ctr"/>
          <a:lstStyle/>
          <a:p>
            <a:pPr>
              <a:defRPr/>
            </a:pPr>
            <a:endParaRPr lang="en-US"/>
          </a:p>
        </p:txBody>
      </p:sp>
      <p:sp>
        <p:nvSpPr>
          <p:cNvPr id="13314" name="Rectangle 2"/>
          <p:cNvSpPr>
            <a:spLocks noGrp="1" noChangeArrowheads="1"/>
          </p:cNvSpPr>
          <p:nvPr>
            <p:ph type="ctrTitle"/>
          </p:nvPr>
        </p:nvSpPr>
        <p:spPr>
          <a:xfrm>
            <a:off x="990600" y="3048000"/>
            <a:ext cx="4648200" cy="1143000"/>
          </a:xfrm>
        </p:spPr>
        <p:txBody>
          <a:bodyPr/>
          <a:lstStyle>
            <a:lvl1pPr algn="l">
              <a:defRPr sz="4800"/>
            </a:lvl1pPr>
          </a:lstStyle>
          <a:p>
            <a:r>
              <a:rPr lang="en-US"/>
              <a:t>Click to edit Master title style</a:t>
            </a:r>
          </a:p>
        </p:txBody>
      </p:sp>
      <p:sp>
        <p:nvSpPr>
          <p:cNvPr id="13315" name="Rectangle 3"/>
          <p:cNvSpPr>
            <a:spLocks noGrp="1" noChangeArrowheads="1"/>
          </p:cNvSpPr>
          <p:nvPr>
            <p:ph type="subTitle" idx="1"/>
          </p:nvPr>
        </p:nvSpPr>
        <p:spPr>
          <a:xfrm>
            <a:off x="5934075" y="3200400"/>
            <a:ext cx="3048000" cy="914400"/>
          </a:xfrm>
        </p:spPr>
        <p:txBody>
          <a:bodyPr anchor="ctr"/>
          <a:lstStyle>
            <a:lvl1pPr marL="0" indent="0">
              <a:buFont typeface="Wingdings" charset="2"/>
              <a:buNone/>
              <a:defRPr/>
            </a:lvl1pPr>
          </a:lstStyle>
          <a:p>
            <a:r>
              <a:rPr lang="en-US"/>
              <a:t>Click to edit Master subtitle style</a:t>
            </a:r>
          </a:p>
        </p:txBody>
      </p:sp>
      <p:pic>
        <p:nvPicPr>
          <p:cNvPr id="11" name="Picture 10"/>
          <p:cNvPicPr>
            <a:picLocks noChangeAspect="1"/>
          </p:cNvPicPr>
          <p:nvPr userDrawn="1"/>
        </p:nvPicPr>
        <p:blipFill>
          <a:blip r:embed="rId3"/>
          <a:stretch>
            <a:fillRect/>
          </a:stretch>
        </p:blipFill>
        <p:spPr>
          <a:xfrm>
            <a:off x="2310062" y="413637"/>
            <a:ext cx="2057400" cy="216694"/>
          </a:xfrm>
          <a:prstGeom prst="rect">
            <a:avLst/>
          </a:prstGeom>
        </p:spPr>
      </p:pic>
      <p:pic>
        <p:nvPicPr>
          <p:cNvPr id="13" name="Picture 12" descr="C:\Users\SUMUDU\AppData\Local\Temp\Rar$DIa0.811\Lirne Asia Logo.tif"/>
          <p:cNvPicPr/>
          <p:nvPr userDrawn="1"/>
        </p:nvPicPr>
        <p:blipFill>
          <a:blip r:embed="rId4" cstate="print"/>
          <a:srcRect/>
          <a:stretch>
            <a:fillRect/>
          </a:stretch>
        </p:blipFill>
        <p:spPr bwMode="auto">
          <a:xfrm>
            <a:off x="886326" y="226595"/>
            <a:ext cx="1295400" cy="573271"/>
          </a:xfrm>
          <a:prstGeom prst="rect">
            <a:avLst/>
          </a:prstGeom>
          <a:noFill/>
        </p:spPr>
      </p:pic>
      <p:cxnSp>
        <p:nvCxnSpPr>
          <p:cNvPr id="14" name="Straight Connector 13"/>
          <p:cNvCxnSpPr/>
          <p:nvPr userDrawn="1"/>
        </p:nvCxnSpPr>
        <p:spPr bwMode="auto">
          <a:xfrm rot="16200000">
            <a:off x="2005262" y="509891"/>
            <a:ext cx="457200" cy="0"/>
          </a:xfrm>
          <a:prstGeom prst="line">
            <a:avLst/>
          </a:prstGeom>
          <a:solidFill>
            <a:schemeClr val="accent1"/>
          </a:solidFill>
          <a:ln w="9525" cap="flat" cmpd="sng" algn="ctr">
            <a:solidFill>
              <a:srgbClr val="CE4E14"/>
            </a:solidFill>
            <a:prstDash val="solid"/>
            <a:round/>
            <a:headEnd type="none" w="med" len="med"/>
            <a:tailEnd type="none" w="med" len="med"/>
          </a:ln>
          <a:effectLst/>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1500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685800" y="304800"/>
            <a:ext cx="5676900" cy="57150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a:xfrm>
            <a:off x="685800" y="978568"/>
            <a:ext cx="7696200" cy="44196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666666"/>
                </a:solidFill>
              </a:defRPr>
            </a:lvl1pPr>
          </a:lstStyle>
          <a:p>
            <a:r>
              <a:rPr lang="en-CA" smtClean="0"/>
              <a:t>Click to edit Master title style</a:t>
            </a:r>
            <a:endParaRPr lang="en-US"/>
          </a:p>
        </p:txBody>
      </p:sp>
      <p:sp>
        <p:nvSpPr>
          <p:cNvPr id="3" name="Content Placeholder 2"/>
          <p:cNvSpPr>
            <a:spLocks noGrp="1"/>
          </p:cNvSpPr>
          <p:nvPr>
            <p:ph idx="1"/>
          </p:nvPr>
        </p:nvSpPr>
        <p:spPr>
          <a:xfrm>
            <a:off x="685800" y="990600"/>
            <a:ext cx="7696200" cy="44196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685800" y="1600200"/>
            <a:ext cx="37719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10100" y="1600200"/>
            <a:ext cx="37719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tif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04800"/>
            <a:ext cx="76962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00200"/>
            <a:ext cx="76962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userDrawn="1"/>
        </p:nvSpPr>
        <p:spPr bwMode="auto">
          <a:xfrm>
            <a:off x="0" y="3200400"/>
            <a:ext cx="609600" cy="609600"/>
          </a:xfrm>
          <a:prstGeom prst="rect">
            <a:avLst/>
          </a:prstGeom>
          <a:solidFill>
            <a:schemeClr val="bg2"/>
          </a:solidFill>
          <a:ln w="9525">
            <a:noFill/>
            <a:miter lim="800000"/>
            <a:headEnd/>
            <a:tailEnd/>
          </a:ln>
        </p:spPr>
        <p:txBody>
          <a:bodyPr wrap="none" anchor="ctr"/>
          <a:lstStyle/>
          <a:p>
            <a:endParaRPr lang="en-US"/>
          </a:p>
        </p:txBody>
      </p:sp>
      <p:sp>
        <p:nvSpPr>
          <p:cNvPr id="1034" name="Line 10"/>
          <p:cNvSpPr>
            <a:spLocks noChangeShapeType="1"/>
          </p:cNvSpPr>
          <p:nvPr userDrawn="1"/>
        </p:nvSpPr>
        <p:spPr bwMode="auto">
          <a:xfrm>
            <a:off x="0" y="6248400"/>
            <a:ext cx="9144000" cy="0"/>
          </a:xfrm>
          <a:prstGeom prst="line">
            <a:avLst/>
          </a:prstGeom>
          <a:noFill/>
          <a:ln w="38100">
            <a:solidFill>
              <a:srgbClr val="CE4E14"/>
            </a:solidFill>
            <a:round/>
            <a:headEnd/>
            <a:tailEnd/>
          </a:ln>
        </p:spPr>
        <p:txBody>
          <a:bodyPr wrap="none" anchor="ctr"/>
          <a:lstStyle/>
          <a:p>
            <a:pPr>
              <a:defRPr/>
            </a:pPr>
            <a:endParaRPr lang="en-US"/>
          </a:p>
        </p:txBody>
      </p:sp>
      <p:sp>
        <p:nvSpPr>
          <p:cNvPr id="1036" name="Line 12"/>
          <p:cNvSpPr>
            <a:spLocks noChangeShapeType="1"/>
          </p:cNvSpPr>
          <p:nvPr userDrawn="1"/>
        </p:nvSpPr>
        <p:spPr bwMode="auto">
          <a:xfrm>
            <a:off x="3175" y="847725"/>
            <a:ext cx="9144000" cy="0"/>
          </a:xfrm>
          <a:prstGeom prst="line">
            <a:avLst/>
          </a:prstGeom>
          <a:noFill/>
          <a:ln w="38100">
            <a:solidFill>
              <a:srgbClr val="CE4E14"/>
            </a:solidFill>
            <a:round/>
            <a:headEnd/>
            <a:tailEnd/>
          </a:ln>
        </p:spPr>
        <p:txBody>
          <a:bodyPr wrap="none" anchor="ctr"/>
          <a:lstStyle/>
          <a:p>
            <a:pPr>
              <a:defRPr/>
            </a:pPr>
            <a:endParaRPr lang="en-US"/>
          </a:p>
        </p:txBody>
      </p:sp>
      <p:sp>
        <p:nvSpPr>
          <p:cNvPr id="3" name="TextBox 2"/>
          <p:cNvSpPr txBox="1"/>
          <p:nvPr userDrawn="1"/>
        </p:nvSpPr>
        <p:spPr>
          <a:xfrm>
            <a:off x="8460432" y="6365673"/>
            <a:ext cx="504056" cy="369332"/>
          </a:xfrm>
          <a:prstGeom prst="rect">
            <a:avLst/>
          </a:prstGeom>
          <a:noFill/>
        </p:spPr>
        <p:txBody>
          <a:bodyPr wrap="square" rtlCol="0">
            <a:spAutoFit/>
          </a:bodyPr>
          <a:lstStyle/>
          <a:p>
            <a:pPr algn="ctr"/>
            <a:fld id="{3325D384-8FA1-0941-9073-7A164F7C678D}" type="slidenum">
              <a:rPr lang="en-US" sz="1800" smtClean="0">
                <a:solidFill>
                  <a:srgbClr val="CE4E14"/>
                </a:solidFill>
              </a:rPr>
              <a:pPr algn="ctr"/>
              <a:t>‹#›</a:t>
            </a:fld>
            <a:endParaRPr lang="en-US" dirty="0">
              <a:solidFill>
                <a:srgbClr val="CE4E14"/>
              </a:solidFill>
            </a:endParaRPr>
          </a:p>
        </p:txBody>
      </p:sp>
      <p:pic>
        <p:nvPicPr>
          <p:cNvPr id="12" name="Picture 11"/>
          <p:cNvPicPr>
            <a:picLocks noChangeAspect="1"/>
          </p:cNvPicPr>
          <p:nvPr userDrawn="1"/>
        </p:nvPicPr>
        <p:blipFill>
          <a:blip r:embed="rId14"/>
          <a:stretch>
            <a:fillRect/>
          </a:stretch>
        </p:blipFill>
        <p:spPr>
          <a:xfrm>
            <a:off x="2185736" y="6464969"/>
            <a:ext cx="2057400" cy="216694"/>
          </a:xfrm>
          <a:prstGeom prst="rect">
            <a:avLst/>
          </a:prstGeom>
        </p:spPr>
      </p:pic>
      <p:pic>
        <p:nvPicPr>
          <p:cNvPr id="13" name="Picture 12" descr="C:\Users\SUMUDU\AppData\Local\Temp\Rar$DIa0.811\Lirne Asia Logo.tif"/>
          <p:cNvPicPr/>
          <p:nvPr userDrawn="1"/>
        </p:nvPicPr>
        <p:blipFill>
          <a:blip r:embed="rId15" cstate="print"/>
          <a:srcRect/>
          <a:stretch>
            <a:fillRect/>
          </a:stretch>
        </p:blipFill>
        <p:spPr bwMode="auto">
          <a:xfrm>
            <a:off x="762000" y="6277927"/>
            <a:ext cx="1295400" cy="573271"/>
          </a:xfrm>
          <a:prstGeom prst="rect">
            <a:avLst/>
          </a:prstGeom>
          <a:noFill/>
        </p:spPr>
      </p:pic>
      <p:cxnSp>
        <p:nvCxnSpPr>
          <p:cNvPr id="14" name="Straight Connector 13"/>
          <p:cNvCxnSpPr/>
          <p:nvPr userDrawn="1"/>
        </p:nvCxnSpPr>
        <p:spPr bwMode="auto">
          <a:xfrm rot="16200000">
            <a:off x="1880936" y="6561223"/>
            <a:ext cx="457200" cy="0"/>
          </a:xfrm>
          <a:prstGeom prst="line">
            <a:avLst/>
          </a:prstGeom>
          <a:solidFill>
            <a:schemeClr val="accent1"/>
          </a:solidFill>
          <a:ln w="9525" cap="flat" cmpd="sng" algn="ctr">
            <a:solidFill>
              <a:srgbClr val="CE4E14"/>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743" r:id="rId1"/>
    <p:sldLayoutId id="2147483733" r:id="rId2"/>
    <p:sldLayoutId id="2147483744"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hf hdr="0" ftr="0" dt="0"/>
  <p:txStyles>
    <p:titleStyle>
      <a:lvl1pPr algn="r" rtl="0" eaLnBrk="0" fontAlgn="base" hangingPunct="0">
        <a:spcBef>
          <a:spcPct val="0"/>
        </a:spcBef>
        <a:spcAft>
          <a:spcPct val="0"/>
        </a:spcAft>
        <a:defRPr sz="3200">
          <a:solidFill>
            <a:srgbClr val="666666"/>
          </a:solidFill>
          <a:latin typeface="Cambria" pitchFamily="18" charset="0"/>
          <a:ea typeface="+mj-ea"/>
          <a:cs typeface="+mj-cs"/>
        </a:defRPr>
      </a:lvl1pPr>
      <a:lvl2pPr algn="r" rtl="0" eaLnBrk="0" fontAlgn="base" hangingPunct="0">
        <a:spcBef>
          <a:spcPct val="0"/>
        </a:spcBef>
        <a:spcAft>
          <a:spcPct val="0"/>
        </a:spcAft>
        <a:defRPr sz="3200">
          <a:solidFill>
            <a:srgbClr val="666666"/>
          </a:solidFill>
          <a:latin typeface="Abadi MT Condensed Extra Bold" charset="0"/>
          <a:ea typeface="ＭＳ Ｐゴシック" charset="-128"/>
          <a:cs typeface="ＭＳ Ｐゴシック" charset="-128"/>
        </a:defRPr>
      </a:lvl2pPr>
      <a:lvl3pPr algn="r" rtl="0" eaLnBrk="0" fontAlgn="base" hangingPunct="0">
        <a:spcBef>
          <a:spcPct val="0"/>
        </a:spcBef>
        <a:spcAft>
          <a:spcPct val="0"/>
        </a:spcAft>
        <a:defRPr sz="3200">
          <a:solidFill>
            <a:srgbClr val="666666"/>
          </a:solidFill>
          <a:latin typeface="Abadi MT Condensed Extra Bold" charset="0"/>
          <a:ea typeface="ＭＳ Ｐゴシック" charset="-128"/>
          <a:cs typeface="ＭＳ Ｐゴシック" charset="-128"/>
        </a:defRPr>
      </a:lvl3pPr>
      <a:lvl4pPr algn="r" rtl="0" eaLnBrk="0" fontAlgn="base" hangingPunct="0">
        <a:spcBef>
          <a:spcPct val="0"/>
        </a:spcBef>
        <a:spcAft>
          <a:spcPct val="0"/>
        </a:spcAft>
        <a:defRPr sz="3200">
          <a:solidFill>
            <a:srgbClr val="666666"/>
          </a:solidFill>
          <a:latin typeface="Abadi MT Condensed Extra Bold" charset="0"/>
          <a:ea typeface="ＭＳ Ｐゴシック" charset="-128"/>
          <a:cs typeface="ＭＳ Ｐゴシック" charset="-128"/>
        </a:defRPr>
      </a:lvl4pPr>
      <a:lvl5pPr algn="r" rtl="0" eaLnBrk="0" fontAlgn="base" hangingPunct="0">
        <a:spcBef>
          <a:spcPct val="0"/>
        </a:spcBef>
        <a:spcAft>
          <a:spcPct val="0"/>
        </a:spcAft>
        <a:defRPr sz="3200">
          <a:solidFill>
            <a:srgbClr val="666666"/>
          </a:solidFill>
          <a:latin typeface="Abadi MT Condensed Extra Bold" charset="0"/>
          <a:ea typeface="ＭＳ Ｐゴシック" charset="-128"/>
          <a:cs typeface="ＭＳ Ｐゴシック" charset="-128"/>
        </a:defRPr>
      </a:lvl5pPr>
      <a:lvl6pPr marL="457200" algn="r" rtl="0" fontAlgn="base">
        <a:spcBef>
          <a:spcPct val="0"/>
        </a:spcBef>
        <a:spcAft>
          <a:spcPct val="0"/>
        </a:spcAft>
        <a:defRPr sz="3200">
          <a:solidFill>
            <a:srgbClr val="666666"/>
          </a:solidFill>
          <a:latin typeface="Abadi MT Condensed Extra Bold" charset="0"/>
          <a:ea typeface="ＭＳ Ｐゴシック" charset="-128"/>
          <a:cs typeface="ＭＳ Ｐゴシック" charset="-128"/>
        </a:defRPr>
      </a:lvl6pPr>
      <a:lvl7pPr marL="914400" algn="r" rtl="0" fontAlgn="base">
        <a:spcBef>
          <a:spcPct val="0"/>
        </a:spcBef>
        <a:spcAft>
          <a:spcPct val="0"/>
        </a:spcAft>
        <a:defRPr sz="3200">
          <a:solidFill>
            <a:srgbClr val="666666"/>
          </a:solidFill>
          <a:latin typeface="Abadi MT Condensed Extra Bold" charset="0"/>
          <a:ea typeface="ＭＳ Ｐゴシック" charset="-128"/>
          <a:cs typeface="ＭＳ Ｐゴシック" charset="-128"/>
        </a:defRPr>
      </a:lvl7pPr>
      <a:lvl8pPr marL="1371600" algn="r" rtl="0" fontAlgn="base">
        <a:spcBef>
          <a:spcPct val="0"/>
        </a:spcBef>
        <a:spcAft>
          <a:spcPct val="0"/>
        </a:spcAft>
        <a:defRPr sz="3200">
          <a:solidFill>
            <a:srgbClr val="666666"/>
          </a:solidFill>
          <a:latin typeface="Abadi MT Condensed Extra Bold" charset="0"/>
          <a:ea typeface="ＭＳ Ｐゴシック" charset="-128"/>
          <a:cs typeface="ＭＳ Ｐゴシック" charset="-128"/>
        </a:defRPr>
      </a:lvl8pPr>
      <a:lvl9pPr marL="1828800" algn="r" rtl="0" fontAlgn="base">
        <a:spcBef>
          <a:spcPct val="0"/>
        </a:spcBef>
        <a:spcAft>
          <a:spcPct val="0"/>
        </a:spcAft>
        <a:defRPr sz="3200">
          <a:solidFill>
            <a:srgbClr val="666666"/>
          </a:solidFill>
          <a:latin typeface="Abadi MT Condensed Extra Bold"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Font typeface="Wingdings" charset="2"/>
        <a:buChar char="§"/>
        <a:defRPr sz="2800">
          <a:solidFill>
            <a:srgbClr val="666666"/>
          </a:solidFill>
          <a:latin typeface="Calibri"/>
          <a:ea typeface="+mn-ea"/>
          <a:cs typeface="Calibri"/>
        </a:defRPr>
      </a:lvl1pPr>
      <a:lvl2pPr marL="742950" indent="-285750" algn="l" rtl="0" eaLnBrk="0" fontAlgn="base" hangingPunct="0">
        <a:spcBef>
          <a:spcPct val="20000"/>
        </a:spcBef>
        <a:spcAft>
          <a:spcPct val="0"/>
        </a:spcAft>
        <a:buChar char="–"/>
        <a:defRPr sz="2400">
          <a:solidFill>
            <a:srgbClr val="666666"/>
          </a:solidFill>
          <a:latin typeface="Calibri"/>
          <a:ea typeface="+mn-ea"/>
          <a:cs typeface="Calibri"/>
        </a:defRPr>
      </a:lvl2pPr>
      <a:lvl3pPr marL="1143000" indent="-228600" algn="l" rtl="0" eaLnBrk="0" fontAlgn="base" hangingPunct="0">
        <a:spcBef>
          <a:spcPct val="20000"/>
        </a:spcBef>
        <a:spcAft>
          <a:spcPct val="0"/>
        </a:spcAft>
        <a:buFont typeface="Wingdings" charset="2"/>
        <a:buChar char="§"/>
        <a:defRPr sz="2000">
          <a:solidFill>
            <a:srgbClr val="666666"/>
          </a:solidFill>
          <a:latin typeface="Calibri"/>
          <a:ea typeface="+mn-ea"/>
          <a:cs typeface="Calibri"/>
        </a:defRPr>
      </a:lvl3pPr>
      <a:lvl4pPr marL="1600200" indent="-228600" algn="l" rtl="0" eaLnBrk="0" fontAlgn="base" hangingPunct="0">
        <a:spcBef>
          <a:spcPct val="20000"/>
        </a:spcBef>
        <a:spcAft>
          <a:spcPct val="0"/>
        </a:spcAft>
        <a:buChar char="–"/>
        <a:defRPr>
          <a:solidFill>
            <a:srgbClr val="666666"/>
          </a:solidFill>
          <a:latin typeface="Calibri"/>
          <a:ea typeface="+mn-ea"/>
          <a:cs typeface="Calibri"/>
        </a:defRPr>
      </a:lvl4pPr>
      <a:lvl5pPr marL="2057400" indent="-228600" algn="l" rtl="0" eaLnBrk="0" fontAlgn="base" hangingPunct="0">
        <a:spcBef>
          <a:spcPct val="20000"/>
        </a:spcBef>
        <a:spcAft>
          <a:spcPct val="0"/>
        </a:spcAft>
        <a:buChar char="»"/>
        <a:defRPr sz="1600">
          <a:solidFill>
            <a:srgbClr val="666666"/>
          </a:solidFill>
          <a:latin typeface="Calibri"/>
          <a:ea typeface="+mn-ea"/>
          <a:cs typeface="Calibri"/>
        </a:defRPr>
      </a:lvl5pPr>
      <a:lvl6pPr marL="2514600" indent="-228600" algn="l" rtl="0" fontAlgn="base">
        <a:spcBef>
          <a:spcPct val="20000"/>
        </a:spcBef>
        <a:spcAft>
          <a:spcPct val="0"/>
        </a:spcAft>
        <a:buChar char="»"/>
        <a:defRPr sz="1600">
          <a:solidFill>
            <a:srgbClr val="666666"/>
          </a:solidFill>
          <a:latin typeface="+mn-lt"/>
          <a:ea typeface="+mn-ea"/>
        </a:defRPr>
      </a:lvl6pPr>
      <a:lvl7pPr marL="2971800" indent="-228600" algn="l" rtl="0" fontAlgn="base">
        <a:spcBef>
          <a:spcPct val="20000"/>
        </a:spcBef>
        <a:spcAft>
          <a:spcPct val="0"/>
        </a:spcAft>
        <a:buChar char="»"/>
        <a:defRPr sz="1600">
          <a:solidFill>
            <a:srgbClr val="666666"/>
          </a:solidFill>
          <a:latin typeface="+mn-lt"/>
          <a:ea typeface="+mn-ea"/>
        </a:defRPr>
      </a:lvl7pPr>
      <a:lvl8pPr marL="3429000" indent="-228600" algn="l" rtl="0" fontAlgn="base">
        <a:spcBef>
          <a:spcPct val="20000"/>
        </a:spcBef>
        <a:spcAft>
          <a:spcPct val="0"/>
        </a:spcAft>
        <a:buChar char="»"/>
        <a:defRPr sz="1600">
          <a:solidFill>
            <a:srgbClr val="666666"/>
          </a:solidFill>
          <a:latin typeface="+mn-lt"/>
          <a:ea typeface="+mn-ea"/>
        </a:defRPr>
      </a:lvl8pPr>
      <a:lvl9pPr marL="3886200" indent="-228600" algn="l" rtl="0" fontAlgn="base">
        <a:spcBef>
          <a:spcPct val="20000"/>
        </a:spcBef>
        <a:spcAft>
          <a:spcPct val="0"/>
        </a:spcAft>
        <a:buChar char="»"/>
        <a:defRPr sz="1600">
          <a:solidFill>
            <a:srgbClr val="666666"/>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solidFill>
                  <a:schemeClr val="accent1">
                    <a:lumMod val="50000"/>
                  </a:schemeClr>
                </a:solidFill>
                <a:latin typeface="Avenir LT Std 35 Light" pitchFamily="34" charset="0"/>
                <a:cs typeface="Helvetica"/>
              </a:rPr>
              <a:t>SERVICE PROVIDERS PERSPECTIVE</a:t>
            </a:r>
            <a:endParaRPr lang="en-US" sz="3200" dirty="0">
              <a:solidFill>
                <a:schemeClr val="accent1">
                  <a:lumMod val="50000"/>
                </a:schemeClr>
              </a:solidFill>
              <a:latin typeface="Avenir LT Std 35 Light" pitchFamily="34" charset="0"/>
              <a:cs typeface="Helvetica"/>
            </a:endParaRPr>
          </a:p>
        </p:txBody>
      </p:sp>
      <p:sp>
        <p:nvSpPr>
          <p:cNvPr id="3" name="Subtitle 2"/>
          <p:cNvSpPr>
            <a:spLocks noGrp="1"/>
          </p:cNvSpPr>
          <p:nvPr>
            <p:ph type="subTitle" idx="1"/>
          </p:nvPr>
        </p:nvSpPr>
        <p:spPr/>
        <p:txBody>
          <a:bodyPr/>
          <a:lstStyle/>
          <a:p>
            <a:r>
              <a:rPr lang="en-US" sz="2400" dirty="0" smtClean="0">
                <a:solidFill>
                  <a:srgbClr val="C00000"/>
                </a:solidFill>
                <a:latin typeface="Avenir LT Std 35 Light" panose="020B0402020203020204" pitchFamily="34" charset="0"/>
              </a:rPr>
              <a:t>Electricity Sector</a:t>
            </a:r>
            <a:endParaRPr lang="en-US" sz="2400" dirty="0">
              <a:solidFill>
                <a:srgbClr val="C00000"/>
              </a:solidFill>
              <a:latin typeface="Avenir LT Std 35 Light" panose="020B0402020203020204" pitchFamily="34" charset="0"/>
            </a:endParaRPr>
          </a:p>
        </p:txBody>
      </p:sp>
      <p:sp>
        <p:nvSpPr>
          <p:cNvPr id="4" name="Subtitle 2"/>
          <p:cNvSpPr txBox="1">
            <a:spLocks/>
          </p:cNvSpPr>
          <p:nvPr/>
        </p:nvSpPr>
        <p:spPr bwMode="auto">
          <a:xfrm>
            <a:off x="762000" y="6248400"/>
            <a:ext cx="79248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0" indent="0" algn="l" rtl="0" eaLnBrk="0" fontAlgn="base" hangingPunct="0">
              <a:spcBef>
                <a:spcPct val="20000"/>
              </a:spcBef>
              <a:spcAft>
                <a:spcPct val="0"/>
              </a:spcAft>
              <a:buFont typeface="Wingdings" charset="2"/>
              <a:buNone/>
              <a:defRPr sz="2800">
                <a:solidFill>
                  <a:srgbClr val="666666"/>
                </a:solidFill>
                <a:latin typeface="Calibri"/>
                <a:ea typeface="+mn-ea"/>
                <a:cs typeface="Calibri"/>
              </a:defRPr>
            </a:lvl1pPr>
            <a:lvl2pPr marL="742950" indent="-285750" algn="l" rtl="0" eaLnBrk="0" fontAlgn="base" hangingPunct="0">
              <a:spcBef>
                <a:spcPct val="20000"/>
              </a:spcBef>
              <a:spcAft>
                <a:spcPct val="0"/>
              </a:spcAft>
              <a:buChar char="–"/>
              <a:defRPr sz="2400">
                <a:solidFill>
                  <a:srgbClr val="666666"/>
                </a:solidFill>
                <a:latin typeface="Calibri"/>
                <a:ea typeface="+mn-ea"/>
                <a:cs typeface="Calibri"/>
              </a:defRPr>
            </a:lvl2pPr>
            <a:lvl3pPr marL="1143000" indent="-228600" algn="l" rtl="0" eaLnBrk="0" fontAlgn="base" hangingPunct="0">
              <a:spcBef>
                <a:spcPct val="20000"/>
              </a:spcBef>
              <a:spcAft>
                <a:spcPct val="0"/>
              </a:spcAft>
              <a:buFont typeface="Wingdings" charset="2"/>
              <a:buChar char="§"/>
              <a:defRPr sz="2000">
                <a:solidFill>
                  <a:srgbClr val="666666"/>
                </a:solidFill>
                <a:latin typeface="Calibri"/>
                <a:ea typeface="+mn-ea"/>
                <a:cs typeface="Calibri"/>
              </a:defRPr>
            </a:lvl3pPr>
            <a:lvl4pPr marL="1600200" indent="-228600" algn="l" rtl="0" eaLnBrk="0" fontAlgn="base" hangingPunct="0">
              <a:spcBef>
                <a:spcPct val="20000"/>
              </a:spcBef>
              <a:spcAft>
                <a:spcPct val="0"/>
              </a:spcAft>
              <a:buChar char="–"/>
              <a:defRPr>
                <a:solidFill>
                  <a:srgbClr val="666666"/>
                </a:solidFill>
                <a:latin typeface="Calibri"/>
                <a:ea typeface="+mn-ea"/>
                <a:cs typeface="Calibri"/>
              </a:defRPr>
            </a:lvl4pPr>
            <a:lvl5pPr marL="2057400" indent="-228600" algn="l" rtl="0" eaLnBrk="0" fontAlgn="base" hangingPunct="0">
              <a:spcBef>
                <a:spcPct val="20000"/>
              </a:spcBef>
              <a:spcAft>
                <a:spcPct val="0"/>
              </a:spcAft>
              <a:buChar char="»"/>
              <a:defRPr sz="1600">
                <a:solidFill>
                  <a:srgbClr val="666666"/>
                </a:solidFill>
                <a:latin typeface="Calibri"/>
                <a:ea typeface="+mn-ea"/>
                <a:cs typeface="Calibri"/>
              </a:defRPr>
            </a:lvl5pPr>
            <a:lvl6pPr marL="2514600" indent="-228600" algn="l" rtl="0" fontAlgn="base">
              <a:spcBef>
                <a:spcPct val="20000"/>
              </a:spcBef>
              <a:spcAft>
                <a:spcPct val="0"/>
              </a:spcAft>
              <a:buChar char="»"/>
              <a:defRPr sz="1600">
                <a:solidFill>
                  <a:srgbClr val="666666"/>
                </a:solidFill>
                <a:latin typeface="+mn-lt"/>
                <a:ea typeface="+mn-ea"/>
              </a:defRPr>
            </a:lvl6pPr>
            <a:lvl7pPr marL="2971800" indent="-228600" algn="l" rtl="0" fontAlgn="base">
              <a:spcBef>
                <a:spcPct val="20000"/>
              </a:spcBef>
              <a:spcAft>
                <a:spcPct val="0"/>
              </a:spcAft>
              <a:buChar char="»"/>
              <a:defRPr sz="1600">
                <a:solidFill>
                  <a:srgbClr val="666666"/>
                </a:solidFill>
                <a:latin typeface="+mn-lt"/>
                <a:ea typeface="+mn-ea"/>
              </a:defRPr>
            </a:lvl7pPr>
            <a:lvl8pPr marL="3429000" indent="-228600" algn="l" rtl="0" fontAlgn="base">
              <a:spcBef>
                <a:spcPct val="20000"/>
              </a:spcBef>
              <a:spcAft>
                <a:spcPct val="0"/>
              </a:spcAft>
              <a:buChar char="»"/>
              <a:defRPr sz="1600">
                <a:solidFill>
                  <a:srgbClr val="666666"/>
                </a:solidFill>
                <a:latin typeface="+mn-lt"/>
                <a:ea typeface="+mn-ea"/>
              </a:defRPr>
            </a:lvl8pPr>
            <a:lvl9pPr marL="3886200" indent="-228600" algn="l" rtl="0" fontAlgn="base">
              <a:spcBef>
                <a:spcPct val="20000"/>
              </a:spcBef>
              <a:spcAft>
                <a:spcPct val="0"/>
              </a:spcAft>
              <a:buChar char="»"/>
              <a:defRPr sz="1600">
                <a:solidFill>
                  <a:srgbClr val="666666"/>
                </a:solidFill>
                <a:latin typeface="+mn-lt"/>
                <a:ea typeface="+mn-ea"/>
              </a:defRPr>
            </a:lvl9pPr>
          </a:lstStyle>
          <a:p>
            <a:r>
              <a:rPr lang="en-US" sz="1400" dirty="0" smtClean="0">
                <a:solidFill>
                  <a:schemeClr val="bg1">
                    <a:lumMod val="75000"/>
                  </a:schemeClr>
                </a:solidFill>
                <a:latin typeface="Avenir LT Std 35 Light" panose="020B0402020203020204" pitchFamily="34" charset="0"/>
              </a:rPr>
              <a:t>April 2014  					(data presented valid up to March 2013)</a:t>
            </a:r>
            <a:endParaRPr lang="en-US" sz="1400" dirty="0">
              <a:solidFill>
                <a:schemeClr val="bg1">
                  <a:lumMod val="75000"/>
                </a:schemeClr>
              </a:solidFill>
              <a:latin typeface="Avenir LT Std 35 Light" panose="020B0402020203020204" pitchFamily="34" charset="0"/>
            </a:endParaRPr>
          </a:p>
        </p:txBody>
      </p:sp>
    </p:spTree>
    <p:extLst>
      <p:ext uri="{BB962C8B-B14F-4D97-AF65-F5344CB8AC3E}">
        <p14:creationId xmlns="" xmlns:p14="http://schemas.microsoft.com/office/powerpoint/2010/main" val="3614757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Assessment (contd.)</a:t>
            </a:r>
            <a:endParaRPr lang="en-US" dirty="0"/>
          </a:p>
        </p:txBody>
      </p:sp>
      <p:sp>
        <p:nvSpPr>
          <p:cNvPr id="3" name="Content Placeholder 2"/>
          <p:cNvSpPr>
            <a:spLocks noGrp="1"/>
          </p:cNvSpPr>
          <p:nvPr>
            <p:ph idx="1"/>
          </p:nvPr>
        </p:nvSpPr>
        <p:spPr>
          <a:xfrm>
            <a:off x="685800" y="978568"/>
            <a:ext cx="7696200" cy="1155032"/>
          </a:xfrm>
        </p:spPr>
        <p:txBody>
          <a:bodyPr/>
          <a:lstStyle/>
          <a:p>
            <a:r>
              <a:rPr lang="en-US" sz="2000" dirty="0" smtClean="0"/>
              <a:t>Example: DESCO provides a list of services along with the respective time requirement to solve an issue.</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r>
              <a:rPr lang="en-US" sz="2400" dirty="0" smtClean="0"/>
              <a:t>Win </a:t>
            </a:r>
            <a:r>
              <a:rPr lang="en-US" sz="2400" dirty="0"/>
              <a:t>back</a:t>
            </a:r>
          </a:p>
          <a:p>
            <a:pPr lvl="1"/>
            <a:r>
              <a:rPr lang="en-US" sz="1800" dirty="0"/>
              <a:t>Since there is a single distributor for a particular region, customers don’t really have the option to switch distributing companies. Therefore, </a:t>
            </a:r>
            <a:r>
              <a:rPr lang="en-US" sz="1800" dirty="0" smtClean="0"/>
              <a:t>winning </a:t>
            </a:r>
            <a:r>
              <a:rPr lang="en-US" sz="1800" dirty="0"/>
              <a:t>back a customer is not relevant (yet) in Bangladesh.</a:t>
            </a:r>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pPr marL="0" indent="0" algn="r">
              <a:buNone/>
            </a:pPr>
            <a:r>
              <a:rPr lang="en-US" sz="1200" i="1" dirty="0"/>
              <a:t>(Source: DESCO website)</a:t>
            </a:r>
            <a:endParaRPr lang="en-US" sz="2000" dirty="0"/>
          </a:p>
          <a:p>
            <a:endParaRPr lang="en-US" sz="2000" dirty="0"/>
          </a:p>
        </p:txBody>
      </p:sp>
      <p:graphicFrame>
        <p:nvGraphicFramePr>
          <p:cNvPr id="4" name="Table 3"/>
          <p:cNvGraphicFramePr>
            <a:graphicFrameLocks noGrp="1"/>
          </p:cNvGraphicFramePr>
          <p:nvPr>
            <p:extLst>
              <p:ext uri="{D42A27DB-BD31-4B8C-83A1-F6EECF244321}">
                <p14:modId xmlns="" xmlns:p14="http://schemas.microsoft.com/office/powerpoint/2010/main" val="78491311"/>
              </p:ext>
            </p:extLst>
          </p:nvPr>
        </p:nvGraphicFramePr>
        <p:xfrm>
          <a:off x="1066800" y="1600200"/>
          <a:ext cx="7620000" cy="3070710"/>
        </p:xfrm>
        <a:graphic>
          <a:graphicData uri="http://schemas.openxmlformats.org/drawingml/2006/table">
            <a:tbl>
              <a:tblPr/>
              <a:tblGrid>
                <a:gridCol w="6019800"/>
                <a:gridCol w="1600200"/>
              </a:tblGrid>
              <a:tr h="300762">
                <a:tc>
                  <a:txBody>
                    <a:bodyPr/>
                    <a:lstStyle/>
                    <a:p>
                      <a:pPr marL="0" marR="0" algn="ctr">
                        <a:lnSpc>
                          <a:spcPct val="115000"/>
                        </a:lnSpc>
                        <a:spcBef>
                          <a:spcPts val="0"/>
                        </a:spcBef>
                        <a:spcAft>
                          <a:spcPts val="0"/>
                        </a:spcAft>
                      </a:pPr>
                      <a:r>
                        <a:rPr lang="en-US" sz="1300" b="1" dirty="0">
                          <a:solidFill>
                            <a:srgbClr val="000000"/>
                          </a:solidFill>
                          <a:latin typeface="Cambria"/>
                          <a:ea typeface="Times New Roman"/>
                          <a:cs typeface="Times New Roman"/>
                        </a:rPr>
                        <a:t>Description</a:t>
                      </a:r>
                      <a:endParaRPr lang="en-US" sz="1300" dirty="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300" b="1" dirty="0">
                          <a:solidFill>
                            <a:srgbClr val="000000"/>
                          </a:solidFill>
                          <a:latin typeface="Cambria"/>
                          <a:ea typeface="Times New Roman"/>
                          <a:cs typeface="Times New Roman"/>
                        </a:rPr>
                        <a:t>Req. Working days</a:t>
                      </a:r>
                      <a:endParaRPr lang="en-US" sz="1300" dirty="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167770">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Queries for not getting monthly Bill</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7</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167770">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Bill re-print</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Instant</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167770">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Correcting the amount in bill</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7</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167770">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Removing from the defaulter list after paying due bill</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7</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167770">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Not receiving acknowledgement of bill payment</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5</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235253">
                <a:tc>
                  <a:txBody>
                    <a:bodyPr/>
                    <a:lstStyle/>
                    <a:p>
                      <a:pPr marL="0" marR="0">
                        <a:lnSpc>
                          <a:spcPct val="115000"/>
                        </a:lnSpc>
                        <a:spcBef>
                          <a:spcPts val="0"/>
                        </a:spcBef>
                        <a:spcAft>
                          <a:spcPts val="0"/>
                        </a:spcAft>
                      </a:pPr>
                      <a:r>
                        <a:rPr lang="en-US" sz="1100" dirty="0">
                          <a:solidFill>
                            <a:srgbClr val="000000"/>
                          </a:solidFill>
                          <a:latin typeface="Cambria"/>
                          <a:ea typeface="Times New Roman"/>
                          <a:cs typeface="Times New Roman"/>
                        </a:rPr>
                        <a:t>Re-connection after getting due payment within 15 days of cut off (regular case)</a:t>
                      </a:r>
                      <a:endParaRPr lang="en-US" sz="1100" dirty="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1</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235253">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Re-connection after getting due payment (cut off due to illegal usage)</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3</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244181">
                <a:tc>
                  <a:txBody>
                    <a:bodyPr/>
                    <a:lstStyle/>
                    <a:p>
                      <a:pPr marL="0" marR="0">
                        <a:lnSpc>
                          <a:spcPct val="115000"/>
                        </a:lnSpc>
                        <a:spcBef>
                          <a:spcPts val="0"/>
                        </a:spcBef>
                        <a:spcAft>
                          <a:spcPts val="0"/>
                        </a:spcAft>
                      </a:pPr>
                      <a:r>
                        <a:rPr lang="en-US" sz="1100" dirty="0">
                          <a:solidFill>
                            <a:srgbClr val="000000"/>
                          </a:solidFill>
                          <a:latin typeface="Cambria"/>
                          <a:ea typeface="Times New Roman"/>
                          <a:cs typeface="Times New Roman"/>
                        </a:rPr>
                        <a:t>Re-connection after malfunctioning of the meter (service dropped, burnt, damaged, theft)</a:t>
                      </a:r>
                      <a:endParaRPr lang="en-US" sz="1100" dirty="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2</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167770">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Changing the name of consumer in existing connection</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5</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235253">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Meter (less than 50KW) examine after applying with due charge</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7</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235253">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Meter (equal or more than 50KW) examine after applying with due charge</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15</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167770">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Changing Tariff</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5</a:t>
                      </a:r>
                      <a:endParaRPr lang="en-US" sz="110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235253">
                <a:tc>
                  <a:txBody>
                    <a:bodyPr/>
                    <a:lstStyle/>
                    <a:p>
                      <a:pPr marL="0" marR="0">
                        <a:lnSpc>
                          <a:spcPct val="115000"/>
                        </a:lnSpc>
                        <a:spcBef>
                          <a:spcPts val="0"/>
                        </a:spcBef>
                        <a:spcAft>
                          <a:spcPts val="0"/>
                        </a:spcAft>
                      </a:pPr>
                      <a:r>
                        <a:rPr lang="en-US" sz="1100" dirty="0">
                          <a:solidFill>
                            <a:srgbClr val="000000"/>
                          </a:solidFill>
                          <a:latin typeface="Cambria"/>
                          <a:ea typeface="Times New Roman"/>
                          <a:cs typeface="Times New Roman"/>
                        </a:rPr>
                        <a:t>Withdrawal of security deposit after temporary connection</a:t>
                      </a:r>
                      <a:endParaRPr lang="en-US" sz="1100" dirty="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marR="0" algn="ctr">
                        <a:lnSpc>
                          <a:spcPct val="115000"/>
                        </a:lnSpc>
                        <a:spcBef>
                          <a:spcPts val="0"/>
                        </a:spcBef>
                        <a:spcAft>
                          <a:spcPts val="0"/>
                        </a:spcAft>
                      </a:pPr>
                      <a:r>
                        <a:rPr lang="en-US" sz="1100" dirty="0">
                          <a:solidFill>
                            <a:srgbClr val="000000"/>
                          </a:solidFill>
                          <a:latin typeface="Cambria"/>
                          <a:ea typeface="Times New Roman"/>
                          <a:cs typeface="Times New Roman"/>
                        </a:rPr>
                        <a:t>14</a:t>
                      </a:r>
                      <a:endParaRPr lang="en-US" sz="1100" dirty="0">
                        <a:latin typeface="Cambria"/>
                        <a:ea typeface="Times New Roman"/>
                        <a:cs typeface="Times New Roman"/>
                      </a:endParaRPr>
                    </a:p>
                  </a:txBody>
                  <a:tcPr marL="66022" marR="6602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bl>
          </a:graphicData>
        </a:graphic>
      </p:graphicFrame>
    </p:spTree>
    <p:extLst>
      <p:ext uri="{BB962C8B-B14F-4D97-AF65-F5344CB8AC3E}">
        <p14:creationId xmlns="" xmlns:p14="http://schemas.microsoft.com/office/powerpoint/2010/main" val="1619176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Assessment (contd.)</a:t>
            </a:r>
            <a:endParaRPr lang="en-US" dirty="0"/>
          </a:p>
        </p:txBody>
      </p:sp>
      <p:sp>
        <p:nvSpPr>
          <p:cNvPr id="3" name="Content Placeholder 2"/>
          <p:cNvSpPr>
            <a:spLocks noGrp="1"/>
          </p:cNvSpPr>
          <p:nvPr>
            <p:ph idx="1"/>
          </p:nvPr>
        </p:nvSpPr>
        <p:spPr>
          <a:xfrm>
            <a:off x="685800" y="978568"/>
            <a:ext cx="7696200" cy="1231232"/>
          </a:xfrm>
        </p:spPr>
        <p:txBody>
          <a:bodyPr/>
          <a:lstStyle/>
          <a:p>
            <a:r>
              <a:rPr lang="en-US" sz="2000" dirty="0" smtClean="0"/>
              <a:t>Following chart summarizes some of the major customer services provided by the distribution companies. </a:t>
            </a:r>
            <a:endParaRPr lang="en-US" sz="2000" i="1" dirty="0"/>
          </a:p>
          <a:p>
            <a:endParaRPr lang="en-US" sz="2000" i="1" dirty="0" smtClean="0"/>
          </a:p>
          <a:p>
            <a:endParaRPr lang="en-US" sz="2000" i="1" dirty="0"/>
          </a:p>
          <a:p>
            <a:endParaRPr lang="en-US" sz="2000" i="1" dirty="0" smtClean="0"/>
          </a:p>
          <a:p>
            <a:endParaRPr lang="en-US" sz="2000" i="1" dirty="0"/>
          </a:p>
          <a:p>
            <a:endParaRPr lang="en-US" sz="2000" i="1" dirty="0" smtClean="0"/>
          </a:p>
          <a:p>
            <a:endParaRPr lang="en-US" sz="2000" i="1" dirty="0"/>
          </a:p>
          <a:p>
            <a:endParaRPr lang="en-US" sz="2000" i="1" dirty="0" smtClean="0"/>
          </a:p>
          <a:p>
            <a:endParaRPr lang="en-US" sz="2000" i="1" dirty="0"/>
          </a:p>
          <a:p>
            <a:endParaRPr lang="en-US" sz="2000" i="1" dirty="0" smtClean="0"/>
          </a:p>
          <a:p>
            <a:pPr marL="0" indent="0" algn="r">
              <a:buNone/>
            </a:pPr>
            <a:r>
              <a:rPr lang="en-US" sz="1200" i="1" dirty="0"/>
              <a:t>(Source: Website of Distributors; Interviews; N/A = Not Available)</a:t>
            </a:r>
            <a:endParaRPr lang="en-US" sz="2000" i="1" dirty="0"/>
          </a:p>
          <a:p>
            <a:endParaRPr lang="en-US" sz="2000" i="1" dirty="0" smtClean="0"/>
          </a:p>
          <a:p>
            <a:pPr>
              <a:buNone/>
            </a:pPr>
            <a:endParaRPr lang="en-US" sz="2000" dirty="0"/>
          </a:p>
        </p:txBody>
      </p:sp>
      <p:graphicFrame>
        <p:nvGraphicFramePr>
          <p:cNvPr id="4" name="Table 3"/>
          <p:cNvGraphicFramePr>
            <a:graphicFrameLocks noGrp="1"/>
          </p:cNvGraphicFramePr>
          <p:nvPr>
            <p:extLst>
              <p:ext uri="{D42A27DB-BD31-4B8C-83A1-F6EECF244321}">
                <p14:modId xmlns="" xmlns:p14="http://schemas.microsoft.com/office/powerpoint/2010/main" val="1814974421"/>
              </p:ext>
            </p:extLst>
          </p:nvPr>
        </p:nvGraphicFramePr>
        <p:xfrm>
          <a:off x="1066800" y="2133600"/>
          <a:ext cx="7467599" cy="3073400"/>
        </p:xfrm>
        <a:graphic>
          <a:graphicData uri="http://schemas.openxmlformats.org/drawingml/2006/table">
            <a:tbl>
              <a:tblPr/>
              <a:tblGrid>
                <a:gridCol w="2115439"/>
                <a:gridCol w="693475"/>
                <a:gridCol w="717072"/>
                <a:gridCol w="806896"/>
                <a:gridCol w="806896"/>
                <a:gridCol w="806896"/>
                <a:gridCol w="851048"/>
                <a:gridCol w="669877"/>
              </a:tblGrid>
              <a:tr h="558800">
                <a:tc>
                  <a:txBody>
                    <a:bodyPr/>
                    <a:lstStyle/>
                    <a:p>
                      <a:pPr marL="0" marR="0" algn="ctr">
                        <a:lnSpc>
                          <a:spcPct val="115000"/>
                        </a:lnSpc>
                        <a:spcBef>
                          <a:spcPts val="0"/>
                        </a:spcBef>
                        <a:spcAft>
                          <a:spcPts val="0"/>
                        </a:spcAft>
                      </a:pPr>
                      <a:r>
                        <a:rPr lang="en-US" sz="1200" b="1" dirty="0">
                          <a:solidFill>
                            <a:srgbClr val="000000"/>
                          </a:solidFill>
                          <a:latin typeface="Cambria"/>
                          <a:ea typeface="Times New Roman"/>
                          <a:cs typeface="Times New Roman"/>
                        </a:rPr>
                        <a:t>Service Name</a:t>
                      </a:r>
                      <a:endParaRPr lang="en-US" sz="1200" dirty="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200" b="1">
                          <a:solidFill>
                            <a:srgbClr val="000000"/>
                          </a:solidFill>
                          <a:latin typeface="Cambria"/>
                          <a:ea typeface="Times New Roman"/>
                          <a:cs typeface="Times New Roman"/>
                        </a:rPr>
                        <a:t>BPDB</a:t>
                      </a:r>
                      <a:endParaRPr lang="en-US" sz="12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200" b="1">
                          <a:solidFill>
                            <a:srgbClr val="000000"/>
                          </a:solidFill>
                          <a:latin typeface="Cambria"/>
                          <a:ea typeface="Times New Roman"/>
                          <a:cs typeface="Times New Roman"/>
                        </a:rPr>
                        <a:t>REB</a:t>
                      </a:r>
                      <a:endParaRPr lang="en-US" sz="12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200" b="1">
                          <a:solidFill>
                            <a:srgbClr val="000000"/>
                          </a:solidFill>
                          <a:latin typeface="Cambria"/>
                          <a:ea typeface="Times New Roman"/>
                          <a:cs typeface="Times New Roman"/>
                        </a:rPr>
                        <a:t>DESCO</a:t>
                      </a:r>
                      <a:endParaRPr lang="en-US" sz="12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200" b="1">
                          <a:solidFill>
                            <a:srgbClr val="000000"/>
                          </a:solidFill>
                          <a:latin typeface="Cambria"/>
                          <a:ea typeface="Times New Roman"/>
                          <a:cs typeface="Times New Roman"/>
                        </a:rPr>
                        <a:t>DPDC</a:t>
                      </a:r>
                      <a:endParaRPr lang="en-US" sz="12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200" b="1">
                          <a:solidFill>
                            <a:srgbClr val="000000"/>
                          </a:solidFill>
                          <a:latin typeface="Cambria"/>
                          <a:ea typeface="Times New Roman"/>
                          <a:cs typeface="Times New Roman"/>
                        </a:rPr>
                        <a:t>WZPDC</a:t>
                      </a:r>
                      <a:endParaRPr lang="en-US" sz="12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200" b="1">
                          <a:solidFill>
                            <a:srgbClr val="000000"/>
                          </a:solidFill>
                          <a:latin typeface="Cambria"/>
                          <a:ea typeface="Times New Roman"/>
                          <a:cs typeface="Times New Roman"/>
                        </a:rPr>
                        <a:t>NWZPDC</a:t>
                      </a:r>
                      <a:endParaRPr lang="en-US" sz="12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200" b="1" dirty="0">
                          <a:solidFill>
                            <a:srgbClr val="000000"/>
                          </a:solidFill>
                          <a:latin typeface="Cambria"/>
                          <a:ea typeface="Times New Roman"/>
                          <a:cs typeface="Times New Roman"/>
                        </a:rPr>
                        <a:t>SZPDC</a:t>
                      </a:r>
                      <a:endParaRPr lang="en-US" sz="1200" dirty="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279400">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Online Application</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endParaRPr lang="en-US" sz="1100">
                        <a:latin typeface="Cambria"/>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endParaRPr lang="en-US" sz="1100">
                        <a:latin typeface="Cambria"/>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N/A</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N/A</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r>
              <a:tr h="279400">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Online bill payment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endParaRPr lang="en-US" sz="1100">
                        <a:latin typeface="Cambria"/>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endParaRPr lang="en-US" sz="1100">
                        <a:latin typeface="Cambria"/>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endParaRPr lang="en-US" sz="1100">
                        <a:latin typeface="Cambria"/>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N/A</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N/A</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r>
              <a:tr h="279400">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Mobile bill Payment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N/A</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N/A</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r>
              <a:tr h="279400">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Load Shedding Forecasting</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endParaRPr lang="en-US" sz="1100">
                        <a:latin typeface="Cambria"/>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N/A</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N/A</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r>
              <a:tr h="279400">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Help Line</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N/A</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N/A</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r>
              <a:tr h="279400">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24/7 Call Center</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endParaRPr lang="en-US" sz="1100">
                        <a:latin typeface="Cambria"/>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endParaRPr lang="en-US" sz="1100">
                        <a:latin typeface="Cambria"/>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endParaRPr lang="en-US" sz="1100" dirty="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endParaRPr lang="en-US" sz="1100">
                        <a:latin typeface="Cambria"/>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endParaRPr lang="en-US" sz="1100">
                        <a:latin typeface="Cambria"/>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N/A</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N/A</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r>
              <a:tr h="279400">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Customer Service Center</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N/A</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N/A</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r>
              <a:tr h="279400">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SMS notification</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endParaRPr lang="en-US" sz="1100">
                        <a:latin typeface="Cambria"/>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endParaRPr lang="en-US" sz="1100">
                        <a:latin typeface="Cambria"/>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endParaRPr lang="en-US" sz="1100">
                        <a:latin typeface="Cambria"/>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endParaRPr lang="en-US" sz="1100">
                        <a:latin typeface="Cambria"/>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N/A</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N/A</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r>
              <a:tr h="279400">
                <a:tc>
                  <a:txBody>
                    <a:bodyPr/>
                    <a:lstStyle/>
                    <a:p>
                      <a:pPr marL="0" marR="0">
                        <a:lnSpc>
                          <a:spcPct val="115000"/>
                        </a:lnSpc>
                        <a:spcBef>
                          <a:spcPts val="0"/>
                        </a:spcBef>
                        <a:spcAft>
                          <a:spcPts val="0"/>
                        </a:spcAft>
                      </a:pPr>
                      <a:r>
                        <a:rPr lang="en-US" sz="1100">
                          <a:solidFill>
                            <a:srgbClr val="000000"/>
                          </a:solidFill>
                          <a:latin typeface="Cambria"/>
                          <a:ea typeface="Times New Roman"/>
                          <a:cs typeface="Times New Roman"/>
                        </a:rPr>
                        <a:t>Pre paid meter</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endParaRPr lang="en-US" sz="1100">
                        <a:latin typeface="Cambria"/>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endParaRPr lang="en-US" sz="1100">
                        <a:latin typeface="Cambria"/>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endParaRPr lang="en-US" sz="1100">
                        <a:latin typeface="Cambria"/>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solidFill>
                            <a:srgbClr val="000000"/>
                          </a:solidFill>
                          <a:latin typeface="Cambria"/>
                          <a:ea typeface="Times New Roman"/>
                          <a:cs typeface="Times New Roman"/>
                        </a:rPr>
                        <a:t>N/A</a:t>
                      </a:r>
                      <a:endParaRPr lang="en-US" sz="110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dirty="0">
                          <a:solidFill>
                            <a:srgbClr val="000000"/>
                          </a:solidFill>
                          <a:latin typeface="Cambria"/>
                          <a:ea typeface="Times New Roman"/>
                          <a:cs typeface="Times New Roman"/>
                        </a:rPr>
                        <a:t>N/A</a:t>
                      </a:r>
                      <a:endParaRPr lang="en-US" sz="1100" dirty="0">
                        <a:latin typeface="Cambria"/>
                        <a:ea typeface="Times New Roman"/>
                        <a:cs typeface="Times New Roman"/>
                      </a:endParaRPr>
                    </a:p>
                  </a:txBody>
                  <a:tcPr marL="67112" marR="6711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r>
            </a:tbl>
          </a:graphicData>
        </a:graphic>
      </p:graphicFrame>
    </p:spTree>
    <p:extLst>
      <p:ext uri="{BB962C8B-B14F-4D97-AF65-F5344CB8AC3E}">
        <p14:creationId xmlns="" xmlns:p14="http://schemas.microsoft.com/office/powerpoint/2010/main" val="2595891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Assessment (contd.)</a:t>
            </a:r>
            <a:endParaRPr lang="en-US" dirty="0"/>
          </a:p>
        </p:txBody>
      </p:sp>
      <p:sp>
        <p:nvSpPr>
          <p:cNvPr id="3" name="Content Placeholder 2"/>
          <p:cNvSpPr>
            <a:spLocks noGrp="1"/>
          </p:cNvSpPr>
          <p:nvPr>
            <p:ph idx="1"/>
          </p:nvPr>
        </p:nvSpPr>
        <p:spPr>
          <a:xfrm>
            <a:off x="685800" y="978568"/>
            <a:ext cx="7772400" cy="2298032"/>
          </a:xfrm>
        </p:spPr>
        <p:txBody>
          <a:bodyPr/>
          <a:lstStyle/>
          <a:p>
            <a:r>
              <a:rPr lang="en-US" sz="2400" dirty="0" smtClean="0"/>
              <a:t>Pre-paid Meters</a:t>
            </a:r>
          </a:p>
          <a:p>
            <a:pPr lvl="1"/>
            <a:r>
              <a:rPr lang="en-US" sz="1800" dirty="0"/>
              <a:t>In order to limit the scope of unfair </a:t>
            </a:r>
            <a:r>
              <a:rPr lang="en-US" sz="1800" dirty="0" smtClean="0"/>
              <a:t>billing, </a:t>
            </a:r>
            <a:r>
              <a:rPr lang="en-US" sz="1800" dirty="0"/>
              <a:t>both DESCO and BPDB have piloted pre-paid meter in </a:t>
            </a:r>
            <a:r>
              <a:rPr lang="en-US" sz="1800" dirty="0" smtClean="0"/>
              <a:t>some service </a:t>
            </a:r>
            <a:r>
              <a:rPr lang="en-US" sz="1800" dirty="0"/>
              <a:t>areas. At present, there </a:t>
            </a:r>
            <a:r>
              <a:rPr lang="en-US" sz="1800" dirty="0" smtClean="0"/>
              <a:t>are 57,000 </a:t>
            </a:r>
            <a:r>
              <a:rPr lang="en-US" sz="1800" dirty="0"/>
              <a:t>pre-paid meters </a:t>
            </a:r>
            <a:r>
              <a:rPr lang="en-US" sz="1800" dirty="0" smtClean="0"/>
              <a:t>deployed. </a:t>
            </a:r>
            <a:r>
              <a:rPr lang="en-US" sz="1800" dirty="0"/>
              <a:t>DESCO has two vending stations to provide recharge and other services. BPDB is offering customer services to pre-paid users through </a:t>
            </a:r>
            <a:r>
              <a:rPr lang="en-US" sz="1800" dirty="0" smtClean="0"/>
              <a:t>existing </a:t>
            </a:r>
            <a:r>
              <a:rPr lang="en-US" sz="1800" dirty="0"/>
              <a:t>networks of customer service points</a:t>
            </a:r>
            <a:r>
              <a:rPr lang="en-US" sz="1800" dirty="0" smtClean="0"/>
              <a:t>.</a:t>
            </a:r>
          </a:p>
          <a:p>
            <a:pPr lvl="1"/>
            <a:r>
              <a:rPr lang="en-US" sz="1800" dirty="0"/>
              <a:t>Each pre-paid meter costs about US$50</a:t>
            </a:r>
            <a:r>
              <a:rPr lang="en-US" sz="1800" dirty="0" smtClean="0"/>
              <a:t>.</a:t>
            </a:r>
            <a:endParaRPr lang="en-US" sz="1800" dirty="0"/>
          </a:p>
        </p:txBody>
      </p:sp>
      <p:pic>
        <p:nvPicPr>
          <p:cNvPr id="4" name="Picture 3" descr="paidworks.png"/>
          <p:cNvPicPr>
            <a:picLocks noChangeAspect="1"/>
          </p:cNvPicPr>
          <p:nvPr/>
        </p:nvPicPr>
        <p:blipFill>
          <a:blip r:embed="rId2"/>
          <a:stretch>
            <a:fillRect/>
          </a:stretch>
        </p:blipFill>
        <p:spPr>
          <a:xfrm>
            <a:off x="4343400" y="3276600"/>
            <a:ext cx="4267200" cy="2415988"/>
          </a:xfrm>
          <a:prstGeom prst="rect">
            <a:avLst/>
          </a:prstGeom>
        </p:spPr>
      </p:pic>
      <p:sp>
        <p:nvSpPr>
          <p:cNvPr id="5" name="Content Placeholder 2"/>
          <p:cNvSpPr txBox="1">
            <a:spLocks/>
          </p:cNvSpPr>
          <p:nvPr/>
        </p:nvSpPr>
        <p:spPr bwMode="auto">
          <a:xfrm>
            <a:off x="762000" y="5638800"/>
            <a:ext cx="81534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charset="2"/>
              <a:buChar char="§"/>
              <a:defRPr sz="2800">
                <a:solidFill>
                  <a:srgbClr val="666666"/>
                </a:solidFill>
                <a:latin typeface="Calibri"/>
                <a:ea typeface="+mn-ea"/>
                <a:cs typeface="Calibri"/>
              </a:defRPr>
            </a:lvl1pPr>
            <a:lvl2pPr marL="742950" indent="-285750" algn="l" rtl="0" eaLnBrk="0" fontAlgn="base" hangingPunct="0">
              <a:spcBef>
                <a:spcPct val="20000"/>
              </a:spcBef>
              <a:spcAft>
                <a:spcPct val="0"/>
              </a:spcAft>
              <a:buChar char="–"/>
              <a:defRPr sz="2400">
                <a:solidFill>
                  <a:srgbClr val="666666"/>
                </a:solidFill>
                <a:latin typeface="Calibri"/>
                <a:ea typeface="+mn-ea"/>
                <a:cs typeface="Calibri"/>
              </a:defRPr>
            </a:lvl2pPr>
            <a:lvl3pPr marL="1143000" indent="-228600" algn="l" rtl="0" eaLnBrk="0" fontAlgn="base" hangingPunct="0">
              <a:spcBef>
                <a:spcPct val="20000"/>
              </a:spcBef>
              <a:spcAft>
                <a:spcPct val="0"/>
              </a:spcAft>
              <a:buFont typeface="Wingdings" charset="2"/>
              <a:buChar char="§"/>
              <a:defRPr sz="2000">
                <a:solidFill>
                  <a:srgbClr val="666666"/>
                </a:solidFill>
                <a:latin typeface="Calibri"/>
                <a:ea typeface="+mn-ea"/>
                <a:cs typeface="Calibri"/>
              </a:defRPr>
            </a:lvl3pPr>
            <a:lvl4pPr marL="1600200" indent="-228600" algn="l" rtl="0" eaLnBrk="0" fontAlgn="base" hangingPunct="0">
              <a:spcBef>
                <a:spcPct val="20000"/>
              </a:spcBef>
              <a:spcAft>
                <a:spcPct val="0"/>
              </a:spcAft>
              <a:buChar char="–"/>
              <a:defRPr>
                <a:solidFill>
                  <a:srgbClr val="666666"/>
                </a:solidFill>
                <a:latin typeface="Calibri"/>
                <a:ea typeface="+mn-ea"/>
                <a:cs typeface="Calibri"/>
              </a:defRPr>
            </a:lvl4pPr>
            <a:lvl5pPr marL="2057400" indent="-228600" algn="l" rtl="0" eaLnBrk="0" fontAlgn="base" hangingPunct="0">
              <a:spcBef>
                <a:spcPct val="20000"/>
              </a:spcBef>
              <a:spcAft>
                <a:spcPct val="0"/>
              </a:spcAft>
              <a:buChar char="»"/>
              <a:defRPr sz="1600">
                <a:solidFill>
                  <a:srgbClr val="666666"/>
                </a:solidFill>
                <a:latin typeface="Calibri"/>
                <a:ea typeface="+mn-ea"/>
                <a:cs typeface="Calibri"/>
              </a:defRPr>
            </a:lvl5pPr>
            <a:lvl6pPr marL="2514600" indent="-228600" algn="l" rtl="0" fontAlgn="base">
              <a:spcBef>
                <a:spcPct val="20000"/>
              </a:spcBef>
              <a:spcAft>
                <a:spcPct val="0"/>
              </a:spcAft>
              <a:buChar char="»"/>
              <a:defRPr sz="1600">
                <a:solidFill>
                  <a:srgbClr val="666666"/>
                </a:solidFill>
                <a:latin typeface="+mn-lt"/>
                <a:ea typeface="+mn-ea"/>
              </a:defRPr>
            </a:lvl6pPr>
            <a:lvl7pPr marL="2971800" indent="-228600" algn="l" rtl="0" fontAlgn="base">
              <a:spcBef>
                <a:spcPct val="20000"/>
              </a:spcBef>
              <a:spcAft>
                <a:spcPct val="0"/>
              </a:spcAft>
              <a:buChar char="»"/>
              <a:defRPr sz="1600">
                <a:solidFill>
                  <a:srgbClr val="666666"/>
                </a:solidFill>
                <a:latin typeface="+mn-lt"/>
                <a:ea typeface="+mn-ea"/>
              </a:defRPr>
            </a:lvl7pPr>
            <a:lvl8pPr marL="3429000" indent="-228600" algn="l" rtl="0" fontAlgn="base">
              <a:spcBef>
                <a:spcPct val="20000"/>
              </a:spcBef>
              <a:spcAft>
                <a:spcPct val="0"/>
              </a:spcAft>
              <a:buChar char="»"/>
              <a:defRPr sz="1600">
                <a:solidFill>
                  <a:srgbClr val="666666"/>
                </a:solidFill>
                <a:latin typeface="+mn-lt"/>
                <a:ea typeface="+mn-ea"/>
              </a:defRPr>
            </a:lvl8pPr>
            <a:lvl9pPr marL="3886200" indent="-228600" algn="l" rtl="0" fontAlgn="base">
              <a:spcBef>
                <a:spcPct val="20000"/>
              </a:spcBef>
              <a:spcAft>
                <a:spcPct val="0"/>
              </a:spcAft>
              <a:buChar char="»"/>
              <a:defRPr sz="1600">
                <a:solidFill>
                  <a:srgbClr val="666666"/>
                </a:solidFill>
                <a:latin typeface="+mn-lt"/>
                <a:ea typeface="+mn-ea"/>
              </a:defRPr>
            </a:lvl9pPr>
          </a:lstStyle>
          <a:p>
            <a:pPr marL="0" indent="0">
              <a:buFont typeface="Wingdings" charset="2"/>
              <a:buNone/>
            </a:pPr>
            <a:r>
              <a:rPr lang="en-US" sz="1200" i="1" dirty="0" smtClean="0"/>
              <a:t>At the time of re-charging, the vending station’s computer reads all the consumption information of the consumer in the consumer-database, which helps to analyze the consumer's electricity usage behavior. After re-charging when consumer inserts her smart card into the meter, the meter reads the card and downloads the amount of electricity bill that has been paid for.</a:t>
            </a:r>
            <a:endParaRPr lang="en-US" sz="1200" i="1" dirty="0"/>
          </a:p>
        </p:txBody>
      </p:sp>
      <p:sp>
        <p:nvSpPr>
          <p:cNvPr id="6" name="Content Placeholder 2"/>
          <p:cNvSpPr txBox="1">
            <a:spLocks/>
          </p:cNvSpPr>
          <p:nvPr/>
        </p:nvSpPr>
        <p:spPr bwMode="auto">
          <a:xfrm>
            <a:off x="685800" y="3124200"/>
            <a:ext cx="3657600" cy="2514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charset="2"/>
              <a:buChar char="§"/>
              <a:defRPr sz="2800">
                <a:solidFill>
                  <a:srgbClr val="666666"/>
                </a:solidFill>
                <a:latin typeface="Calibri"/>
                <a:ea typeface="+mn-ea"/>
                <a:cs typeface="Calibri"/>
              </a:defRPr>
            </a:lvl1pPr>
            <a:lvl2pPr marL="742950" indent="-285750" algn="l" rtl="0" eaLnBrk="0" fontAlgn="base" hangingPunct="0">
              <a:spcBef>
                <a:spcPct val="20000"/>
              </a:spcBef>
              <a:spcAft>
                <a:spcPct val="0"/>
              </a:spcAft>
              <a:buChar char="–"/>
              <a:defRPr sz="2400">
                <a:solidFill>
                  <a:srgbClr val="666666"/>
                </a:solidFill>
                <a:latin typeface="Calibri"/>
                <a:ea typeface="+mn-ea"/>
                <a:cs typeface="Calibri"/>
              </a:defRPr>
            </a:lvl2pPr>
            <a:lvl3pPr marL="1143000" indent="-228600" algn="l" rtl="0" eaLnBrk="0" fontAlgn="base" hangingPunct="0">
              <a:spcBef>
                <a:spcPct val="20000"/>
              </a:spcBef>
              <a:spcAft>
                <a:spcPct val="0"/>
              </a:spcAft>
              <a:buFont typeface="Wingdings" charset="2"/>
              <a:buChar char="§"/>
              <a:defRPr sz="2000">
                <a:solidFill>
                  <a:srgbClr val="666666"/>
                </a:solidFill>
                <a:latin typeface="Calibri"/>
                <a:ea typeface="+mn-ea"/>
                <a:cs typeface="Calibri"/>
              </a:defRPr>
            </a:lvl3pPr>
            <a:lvl4pPr marL="1600200" indent="-228600" algn="l" rtl="0" eaLnBrk="0" fontAlgn="base" hangingPunct="0">
              <a:spcBef>
                <a:spcPct val="20000"/>
              </a:spcBef>
              <a:spcAft>
                <a:spcPct val="0"/>
              </a:spcAft>
              <a:buChar char="–"/>
              <a:defRPr>
                <a:solidFill>
                  <a:srgbClr val="666666"/>
                </a:solidFill>
                <a:latin typeface="Calibri"/>
                <a:ea typeface="+mn-ea"/>
                <a:cs typeface="Calibri"/>
              </a:defRPr>
            </a:lvl4pPr>
            <a:lvl5pPr marL="2057400" indent="-228600" algn="l" rtl="0" eaLnBrk="0" fontAlgn="base" hangingPunct="0">
              <a:spcBef>
                <a:spcPct val="20000"/>
              </a:spcBef>
              <a:spcAft>
                <a:spcPct val="0"/>
              </a:spcAft>
              <a:buChar char="»"/>
              <a:defRPr sz="1600">
                <a:solidFill>
                  <a:srgbClr val="666666"/>
                </a:solidFill>
                <a:latin typeface="Calibri"/>
                <a:ea typeface="+mn-ea"/>
                <a:cs typeface="Calibri"/>
              </a:defRPr>
            </a:lvl5pPr>
            <a:lvl6pPr marL="2514600" indent="-228600" algn="l" rtl="0" fontAlgn="base">
              <a:spcBef>
                <a:spcPct val="20000"/>
              </a:spcBef>
              <a:spcAft>
                <a:spcPct val="0"/>
              </a:spcAft>
              <a:buChar char="»"/>
              <a:defRPr sz="1600">
                <a:solidFill>
                  <a:srgbClr val="666666"/>
                </a:solidFill>
                <a:latin typeface="+mn-lt"/>
                <a:ea typeface="+mn-ea"/>
              </a:defRPr>
            </a:lvl6pPr>
            <a:lvl7pPr marL="2971800" indent="-228600" algn="l" rtl="0" fontAlgn="base">
              <a:spcBef>
                <a:spcPct val="20000"/>
              </a:spcBef>
              <a:spcAft>
                <a:spcPct val="0"/>
              </a:spcAft>
              <a:buChar char="»"/>
              <a:defRPr sz="1600">
                <a:solidFill>
                  <a:srgbClr val="666666"/>
                </a:solidFill>
                <a:latin typeface="+mn-lt"/>
                <a:ea typeface="+mn-ea"/>
              </a:defRPr>
            </a:lvl7pPr>
            <a:lvl8pPr marL="3429000" indent="-228600" algn="l" rtl="0" fontAlgn="base">
              <a:spcBef>
                <a:spcPct val="20000"/>
              </a:spcBef>
              <a:spcAft>
                <a:spcPct val="0"/>
              </a:spcAft>
              <a:buChar char="»"/>
              <a:defRPr sz="1600">
                <a:solidFill>
                  <a:srgbClr val="666666"/>
                </a:solidFill>
                <a:latin typeface="+mn-lt"/>
                <a:ea typeface="+mn-ea"/>
              </a:defRPr>
            </a:lvl8pPr>
            <a:lvl9pPr marL="3886200" indent="-228600" algn="l" rtl="0" fontAlgn="base">
              <a:spcBef>
                <a:spcPct val="20000"/>
              </a:spcBef>
              <a:spcAft>
                <a:spcPct val="0"/>
              </a:spcAft>
              <a:buChar char="»"/>
              <a:defRPr sz="1600">
                <a:solidFill>
                  <a:srgbClr val="666666"/>
                </a:solidFill>
                <a:latin typeface="+mn-lt"/>
                <a:ea typeface="+mn-ea"/>
              </a:defRPr>
            </a:lvl9pPr>
          </a:lstStyle>
          <a:p>
            <a:pPr lvl="1"/>
            <a:r>
              <a:rPr lang="en-US" sz="1800" dirty="0" smtClean="0"/>
              <a:t>Power </a:t>
            </a:r>
            <a:r>
              <a:rPr lang="en-US" sz="1800" dirty="0"/>
              <a:t>Division has launched a 5-year scheme to </a:t>
            </a:r>
            <a:r>
              <a:rPr lang="en-US" sz="1800" dirty="0" smtClean="0"/>
              <a:t>introduce </a:t>
            </a:r>
            <a:r>
              <a:rPr lang="en-US" sz="1800" dirty="0"/>
              <a:t>pre-paid meters across the country starting from </a:t>
            </a:r>
            <a:r>
              <a:rPr lang="en-US" sz="1800" dirty="0" smtClean="0"/>
              <a:t>2013.</a:t>
            </a:r>
            <a:endParaRPr lang="en-US" sz="1800" dirty="0"/>
          </a:p>
          <a:p>
            <a:pPr lvl="2"/>
            <a:r>
              <a:rPr lang="en-US" sz="1400" dirty="0"/>
              <a:t>However, these meters are different </a:t>
            </a:r>
            <a:r>
              <a:rPr lang="en-US" sz="1400" dirty="0" smtClean="0"/>
              <a:t>from the </a:t>
            </a:r>
            <a:r>
              <a:rPr lang="en-US" sz="1400" dirty="0"/>
              <a:t>meters installed by DESCO and PDB.</a:t>
            </a:r>
          </a:p>
          <a:p>
            <a:pPr lvl="2"/>
            <a:r>
              <a:rPr lang="en-US" sz="1400" dirty="0"/>
              <a:t>These meters will have the ability to control high-load during peak hours. </a:t>
            </a:r>
          </a:p>
          <a:p>
            <a:pPr lvl="1"/>
            <a:endParaRPr lang="en-US" sz="1800" dirty="0"/>
          </a:p>
        </p:txBody>
      </p:sp>
    </p:spTree>
    <p:extLst>
      <p:ext uri="{BB962C8B-B14F-4D97-AF65-F5344CB8AC3E}">
        <p14:creationId xmlns="" xmlns:p14="http://schemas.microsoft.com/office/powerpoint/2010/main" val="3570516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a:xfrm>
            <a:off x="685800" y="978568"/>
            <a:ext cx="7696200" cy="1840832"/>
          </a:xfrm>
        </p:spPr>
        <p:txBody>
          <a:bodyPr/>
          <a:lstStyle/>
          <a:p>
            <a:r>
              <a:rPr lang="en-US" sz="2400" dirty="0" smtClean="0"/>
              <a:t>One of the biggest concerns in the power sector observed over the last few years in Bangladesh is the </a:t>
            </a:r>
            <a:r>
              <a:rPr lang="en-US" sz="2400" dirty="0" smtClean="0">
                <a:solidFill>
                  <a:srgbClr val="CE4E14"/>
                </a:solidFill>
              </a:rPr>
              <a:t>tariff hike</a:t>
            </a:r>
            <a:r>
              <a:rPr lang="en-US" sz="2400" dirty="0" smtClean="0"/>
              <a:t>. </a:t>
            </a:r>
          </a:p>
          <a:p>
            <a:pPr lvl="1"/>
            <a:r>
              <a:rPr lang="en-US" sz="1800" dirty="0" smtClean="0"/>
              <a:t>BERC has raised electricity tariff </a:t>
            </a:r>
            <a:r>
              <a:rPr lang="en-US" sz="1800" dirty="0" smtClean="0">
                <a:solidFill>
                  <a:srgbClr val="CE4E14"/>
                </a:solidFill>
              </a:rPr>
              <a:t>four times </a:t>
            </a:r>
            <a:r>
              <a:rPr lang="en-US" sz="1800" dirty="0" smtClean="0"/>
              <a:t>within around a year.</a:t>
            </a:r>
          </a:p>
          <a:p>
            <a:pPr lvl="1"/>
            <a:r>
              <a:rPr lang="en-US" sz="1800" dirty="0" smtClean="0"/>
              <a:t>A general consumer is paying around </a:t>
            </a:r>
            <a:r>
              <a:rPr lang="en-US" sz="1800" dirty="0" smtClean="0">
                <a:solidFill>
                  <a:srgbClr val="CE4E14"/>
                </a:solidFill>
              </a:rPr>
              <a:t>50% higher prices </a:t>
            </a:r>
            <a:r>
              <a:rPr lang="en-US" sz="1800" dirty="0" smtClean="0"/>
              <a:t>than what she used to pay in 2011</a:t>
            </a:r>
            <a:r>
              <a:rPr lang="en-US" sz="1600" dirty="0" smtClean="0"/>
              <a:t>.</a:t>
            </a:r>
            <a:endParaRPr lang="en-US" sz="3200" dirty="0"/>
          </a:p>
        </p:txBody>
      </p:sp>
      <p:graphicFrame>
        <p:nvGraphicFramePr>
          <p:cNvPr id="5" name="Chart 4"/>
          <p:cNvGraphicFramePr>
            <a:graphicFrameLocks/>
          </p:cNvGraphicFramePr>
          <p:nvPr>
            <p:extLst>
              <p:ext uri="{D42A27DB-BD31-4B8C-83A1-F6EECF244321}">
                <p14:modId xmlns="" xmlns:p14="http://schemas.microsoft.com/office/powerpoint/2010/main" val="1910186129"/>
              </p:ext>
            </p:extLst>
          </p:nvPr>
        </p:nvGraphicFramePr>
        <p:xfrm>
          <a:off x="1143000" y="2819400"/>
          <a:ext cx="6858000" cy="3114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1888143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(contd.)</a:t>
            </a:r>
            <a:endParaRPr lang="en-US" dirty="0"/>
          </a:p>
        </p:txBody>
      </p:sp>
      <p:sp>
        <p:nvSpPr>
          <p:cNvPr id="3" name="Content Placeholder 2"/>
          <p:cNvSpPr>
            <a:spLocks noGrp="1"/>
          </p:cNvSpPr>
          <p:nvPr>
            <p:ph idx="1"/>
          </p:nvPr>
        </p:nvSpPr>
        <p:spPr>
          <a:xfrm>
            <a:off x="685800" y="978568"/>
            <a:ext cx="7696200" cy="5269832"/>
          </a:xfrm>
        </p:spPr>
        <p:txBody>
          <a:bodyPr/>
          <a:lstStyle/>
          <a:p>
            <a:r>
              <a:rPr lang="en-US" sz="2000" dirty="0" smtClean="0"/>
              <a:t>Monopolistic Market Condition</a:t>
            </a:r>
          </a:p>
          <a:p>
            <a:pPr lvl="1"/>
            <a:r>
              <a:rPr lang="en-US" sz="1800" dirty="0" smtClean="0"/>
              <a:t>While Customer Relationship Management is a tool of great importance to obtain competitive edge over other competitors, being the sole player in a particular geography (</a:t>
            </a:r>
            <a:r>
              <a:rPr lang="en-US" sz="1800" dirty="0" smtClean="0">
                <a:solidFill>
                  <a:srgbClr val="CE4E14"/>
                </a:solidFill>
              </a:rPr>
              <a:t>in effect a monopoly</a:t>
            </a:r>
            <a:r>
              <a:rPr lang="en-US" sz="1800" dirty="0" smtClean="0"/>
              <a:t>) has not been providing enough incentives to the distributors to better serve the customers and keep them satisfied.</a:t>
            </a:r>
          </a:p>
          <a:p>
            <a:r>
              <a:rPr lang="en-US" sz="2000" dirty="0" smtClean="0"/>
              <a:t>Poorly Designed Services</a:t>
            </a:r>
          </a:p>
          <a:p>
            <a:pPr lvl="1"/>
            <a:r>
              <a:rPr lang="en-US" sz="1800" dirty="0" smtClean="0"/>
              <a:t>Despite some recent initiatives by the distributors to better serve the customers by introducing online/mobile services, most of the customer services still remain poor due to weak design of such services. </a:t>
            </a:r>
          </a:p>
          <a:p>
            <a:pPr lvl="2"/>
            <a:r>
              <a:rPr lang="en-US" sz="1400" dirty="0" smtClean="0"/>
              <a:t>For instance, on the DESCO website, anyone can check the consumption and billing history of DESCO consumers if she knows the account number of a consumer. As there is no password verification/authentication in the system, this poses a serious threat to the </a:t>
            </a:r>
            <a:r>
              <a:rPr lang="en-US" sz="1400" dirty="0" smtClean="0">
                <a:solidFill>
                  <a:srgbClr val="CE4E14"/>
                </a:solidFill>
              </a:rPr>
              <a:t>privacy of the consumers</a:t>
            </a:r>
            <a:r>
              <a:rPr lang="en-US" sz="1400" dirty="0" smtClean="0"/>
              <a:t>.</a:t>
            </a:r>
          </a:p>
        </p:txBody>
      </p:sp>
    </p:spTree>
    <p:extLst>
      <p:ext uri="{BB962C8B-B14F-4D97-AF65-F5344CB8AC3E}">
        <p14:creationId xmlns="" xmlns:p14="http://schemas.microsoft.com/office/powerpoint/2010/main" val="30133954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(contd.)</a:t>
            </a:r>
            <a:endParaRPr lang="en-US" dirty="0"/>
          </a:p>
        </p:txBody>
      </p:sp>
      <p:sp>
        <p:nvSpPr>
          <p:cNvPr id="3" name="Content Placeholder 2"/>
          <p:cNvSpPr>
            <a:spLocks noGrp="1"/>
          </p:cNvSpPr>
          <p:nvPr>
            <p:ph idx="1"/>
          </p:nvPr>
        </p:nvSpPr>
        <p:spPr>
          <a:xfrm>
            <a:off x="685800" y="978568"/>
            <a:ext cx="7696200" cy="5269832"/>
          </a:xfrm>
        </p:spPr>
        <p:txBody>
          <a:bodyPr/>
          <a:lstStyle/>
          <a:p>
            <a:r>
              <a:rPr lang="en-US" sz="2000" dirty="0" smtClean="0"/>
              <a:t>Lack of Automated Processes</a:t>
            </a:r>
          </a:p>
          <a:p>
            <a:pPr lvl="1"/>
            <a:r>
              <a:rPr lang="en-US" sz="1800" dirty="0" smtClean="0"/>
              <a:t>The level of human interaction and paper-based processes throughout the customer management system is a hindrance to the work process; this also creates scope for informal payments. </a:t>
            </a:r>
          </a:p>
          <a:p>
            <a:pPr lvl="1"/>
            <a:r>
              <a:rPr lang="en-US" sz="1800" dirty="0" smtClean="0"/>
              <a:t>To get a desired service, in most of the cases, consumers require clearances from multiple actors, which contribute to lengthening the process and opening up opportunities for mal-governance.</a:t>
            </a:r>
            <a:endParaRPr lang="en-US" sz="3200" dirty="0" smtClean="0"/>
          </a:p>
          <a:p>
            <a:r>
              <a:rPr lang="en-US" sz="2000" dirty="0" smtClean="0"/>
              <a:t>Customers not Well-informed</a:t>
            </a:r>
          </a:p>
          <a:p>
            <a:pPr lvl="1"/>
            <a:r>
              <a:rPr lang="en-US" sz="1800" dirty="0" smtClean="0"/>
              <a:t>Customers are often unaware of their rights and as long as customers remain unaware of their rights, they will not demand better services.</a:t>
            </a:r>
          </a:p>
          <a:p>
            <a:pPr lvl="1"/>
            <a:r>
              <a:rPr lang="en-US" sz="1800" dirty="0" smtClean="0"/>
              <a:t>The Consumers Association of Bangladesh (CAB) is the only organization that works on consumer protection rights; however, in the recent past they have limited their activities to address bigger challenges such as price hikes rather than addressing challenges such as weak CRM practices.</a:t>
            </a:r>
          </a:p>
          <a:p>
            <a:endParaRPr lang="en-US" dirty="0"/>
          </a:p>
        </p:txBody>
      </p:sp>
    </p:spTree>
    <p:extLst>
      <p:ext uri="{BB962C8B-B14F-4D97-AF65-F5344CB8AC3E}">
        <p14:creationId xmlns="" xmlns:p14="http://schemas.microsoft.com/office/powerpoint/2010/main" val="609912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lstStyle/>
          <a:p>
            <a:r>
              <a:rPr lang="en-US" sz="2000" dirty="0" smtClean="0"/>
              <a:t>At present, there are around </a:t>
            </a:r>
            <a:r>
              <a:rPr lang="en-US" sz="2000" dirty="0" smtClean="0">
                <a:solidFill>
                  <a:srgbClr val="C00000"/>
                </a:solidFill>
              </a:rPr>
              <a:t>13.5 million</a:t>
            </a:r>
            <a:r>
              <a:rPr lang="en-US" sz="2000" dirty="0" smtClean="0"/>
              <a:t> </a:t>
            </a:r>
            <a:r>
              <a:rPr lang="en-US" sz="2000" dirty="0" smtClean="0"/>
              <a:t>electricity </a:t>
            </a:r>
            <a:r>
              <a:rPr lang="en-US" sz="2000" dirty="0" smtClean="0"/>
              <a:t>connections in Bangladesh. Approximately, half of the total population has access to electricity. Major actors in the power sector of Bangladesh are:</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r>
              <a:rPr lang="en-US" sz="2000" dirty="0" smtClean="0"/>
              <a:t>At </a:t>
            </a:r>
            <a:r>
              <a:rPr lang="en-US" sz="2000" dirty="0"/>
              <a:t>present, there are </a:t>
            </a:r>
            <a:r>
              <a:rPr lang="en-US" sz="2000" dirty="0">
                <a:solidFill>
                  <a:srgbClr val="C00000"/>
                </a:solidFill>
              </a:rPr>
              <a:t>seven</a:t>
            </a:r>
            <a:r>
              <a:rPr lang="en-US" sz="2000" dirty="0"/>
              <a:t> distributors in the country. Three more distribution companies are getting ready to launch within the next few years.</a:t>
            </a:r>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smtClean="0"/>
          </a:p>
          <a:p>
            <a:endParaRPr lang="en-US" sz="2000" dirty="0"/>
          </a:p>
        </p:txBody>
      </p:sp>
      <p:grpSp>
        <p:nvGrpSpPr>
          <p:cNvPr id="4" name="Group 3"/>
          <p:cNvGrpSpPr/>
          <p:nvPr/>
        </p:nvGrpSpPr>
        <p:grpSpPr>
          <a:xfrm>
            <a:off x="990600" y="2133600"/>
            <a:ext cx="7619999" cy="2743200"/>
            <a:chOff x="1069976" y="1494198"/>
            <a:chExt cx="6169024" cy="2773002"/>
          </a:xfrm>
        </p:grpSpPr>
        <p:sp>
          <p:nvSpPr>
            <p:cNvPr id="5" name="Rectangle 2"/>
            <p:cNvSpPr>
              <a:spLocks noChangeArrowheads="1"/>
            </p:cNvSpPr>
            <p:nvPr/>
          </p:nvSpPr>
          <p:spPr bwMode="auto">
            <a:xfrm>
              <a:off x="2606675" y="1535113"/>
              <a:ext cx="4622800" cy="396875"/>
            </a:xfrm>
            <a:prstGeom prst="rect">
              <a:avLst/>
            </a:prstGeom>
            <a:solidFill>
              <a:srgbClr val="7F7F7F"/>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FFFFFF"/>
                  </a:solidFill>
                  <a:effectLst/>
                  <a:latin typeface="Cambria" pitchFamily="18" charset="0"/>
                  <a:ea typeface="MS Mincho" pitchFamily="49" charset="-128"/>
                  <a:cs typeface="Times New Roman" pitchFamily="18" charset="0"/>
                </a:rPr>
                <a:t>Power Division</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2606675" y="1962150"/>
              <a:ext cx="1879600" cy="361950"/>
            </a:xfrm>
            <a:prstGeom prst="rect">
              <a:avLst/>
            </a:prstGeom>
            <a:solidFill>
              <a:srgbClr val="A5A5A5"/>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FFFFFF"/>
                  </a:solidFill>
                  <a:effectLst/>
                  <a:latin typeface="Cambria" pitchFamily="18" charset="0"/>
                  <a:ea typeface="MS Mincho" pitchFamily="49" charset="-128"/>
                  <a:cs typeface="Times New Roman" pitchFamily="18" charset="0"/>
                </a:rPr>
                <a:t>Power Cell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5359400" y="1962150"/>
              <a:ext cx="1879600" cy="361950"/>
            </a:xfrm>
            <a:prstGeom prst="rect">
              <a:avLst/>
            </a:prstGeom>
            <a:solidFill>
              <a:srgbClr val="A5A5A5"/>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FFFFFF"/>
                  </a:solidFill>
                  <a:effectLst/>
                  <a:latin typeface="Cambria" pitchFamily="18" charset="0"/>
                  <a:ea typeface="MS Mincho" pitchFamily="49" charset="-128"/>
                  <a:cs typeface="Times New Roman" pitchFamily="18" charset="0"/>
                </a:rPr>
                <a:t>EA &amp; CEI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AutoShape 8"/>
            <p:cNvSpPr>
              <a:spLocks noChangeArrowheads="1"/>
            </p:cNvSpPr>
            <p:nvPr/>
          </p:nvSpPr>
          <p:spPr bwMode="auto">
            <a:xfrm>
              <a:off x="1552575" y="2566988"/>
              <a:ext cx="1054100" cy="476250"/>
            </a:xfrm>
            <a:prstGeom prst="rightArrow">
              <a:avLst>
                <a:gd name="adj1" fmla="val 50000"/>
                <a:gd name="adj2" fmla="val 55333"/>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mbria" pitchFamily="18" charset="0"/>
                  <a:ea typeface="MS Mincho" pitchFamily="49" charset="-128"/>
                  <a:cs typeface="Times New Roman" pitchFamily="18" charset="0"/>
                </a:rPr>
                <a:t>Generation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AutoShape 9"/>
            <p:cNvSpPr>
              <a:spLocks noChangeArrowheads="1"/>
            </p:cNvSpPr>
            <p:nvPr/>
          </p:nvSpPr>
          <p:spPr bwMode="auto">
            <a:xfrm>
              <a:off x="1552575" y="3070225"/>
              <a:ext cx="1050925" cy="476250"/>
            </a:xfrm>
            <a:prstGeom prst="rightArrow">
              <a:avLst>
                <a:gd name="adj1" fmla="val 50000"/>
                <a:gd name="adj2" fmla="val 55167"/>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mbria" pitchFamily="18" charset="0"/>
                  <a:ea typeface="MS Mincho" pitchFamily="49" charset="-128"/>
                  <a:cs typeface="Times New Roman" pitchFamily="18" charset="0"/>
                </a:rPr>
                <a:t>Transmission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AutoShape 10"/>
            <p:cNvSpPr>
              <a:spLocks noChangeArrowheads="1"/>
            </p:cNvSpPr>
            <p:nvPr/>
          </p:nvSpPr>
          <p:spPr bwMode="auto">
            <a:xfrm>
              <a:off x="1552575" y="3590925"/>
              <a:ext cx="1054100" cy="476250"/>
            </a:xfrm>
            <a:prstGeom prst="rightArrow">
              <a:avLst>
                <a:gd name="adj1" fmla="val 50000"/>
                <a:gd name="adj2" fmla="val 55333"/>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mbria" pitchFamily="18" charset="0"/>
                  <a:ea typeface="MS Mincho" pitchFamily="49" charset="-128"/>
                  <a:cs typeface="Times New Roman" pitchFamily="18" charset="0"/>
                </a:rPr>
                <a:t>Distribution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AutoShape 11"/>
            <p:cNvSpPr>
              <a:spLocks noChangeArrowheads="1"/>
            </p:cNvSpPr>
            <p:nvPr/>
          </p:nvSpPr>
          <p:spPr bwMode="auto">
            <a:xfrm rot="5400000">
              <a:off x="814893" y="1749281"/>
              <a:ext cx="986415" cy="476250"/>
            </a:xfrm>
            <a:prstGeom prst="rightArrow">
              <a:avLst>
                <a:gd name="adj1" fmla="val 50000"/>
                <a:gd name="adj2" fmla="val 47417"/>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ambria" pitchFamily="18" charset="0"/>
                  <a:ea typeface="MS Mincho" pitchFamily="49" charset="-128"/>
                  <a:cs typeface="Times New Roman" pitchFamily="18" charset="0"/>
                </a:rPr>
                <a:t>Regulation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2"/>
            <p:cNvSpPr>
              <a:spLocks noChangeArrowheads="1"/>
            </p:cNvSpPr>
            <p:nvPr/>
          </p:nvSpPr>
          <p:spPr bwMode="auto">
            <a:xfrm rot="5400000">
              <a:off x="487363" y="3130550"/>
              <a:ext cx="1657350" cy="396875"/>
            </a:xfrm>
            <a:prstGeom prst="rect">
              <a:avLst/>
            </a:prstGeom>
            <a:solidFill>
              <a:srgbClr val="205867"/>
            </a:solidFill>
            <a:ln w="9525">
              <a:noFill/>
              <a:miter lim="800000"/>
              <a:headEnd/>
              <a:tailEnd/>
            </a:ln>
          </p:spPr>
          <p:txBody>
            <a:bodyPr vert="vert270"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FFFFFF"/>
                  </a:solidFill>
                  <a:effectLst/>
                  <a:latin typeface="Cambria" pitchFamily="18" charset="0"/>
                  <a:ea typeface="MS Mincho" pitchFamily="49" charset="-128"/>
                  <a:cs typeface="Times New Roman" pitchFamily="18" charset="0"/>
                </a:rPr>
                <a:t>B</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FFFFFF"/>
                  </a:solidFill>
                  <a:effectLst/>
                  <a:latin typeface="Cambria" pitchFamily="18" charset="0"/>
                  <a:ea typeface="MS Mincho" pitchFamily="49" charset="-128"/>
                  <a:cs typeface="Times New Roman" pitchFamily="18" charset="0"/>
                </a:rPr>
                <a:t>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FFFFFF"/>
                  </a:solidFill>
                  <a:effectLst/>
                  <a:latin typeface="Cambria" pitchFamily="18" charset="0"/>
                  <a:ea typeface="MS Mincho" pitchFamily="49" charset="-128"/>
                  <a:cs typeface="Times New Roman" pitchFamily="18" charset="0"/>
                </a:rPr>
                <a:t>R</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FFFFFF"/>
                  </a:solidFill>
                  <a:effectLst/>
                  <a:latin typeface="Cambria" pitchFamily="18" charset="0"/>
                  <a:ea typeface="MS Mincho" pitchFamily="49" charset="-128"/>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2619375" y="3695700"/>
              <a:ext cx="628650" cy="266700"/>
            </a:xfrm>
            <a:prstGeom prst="rect">
              <a:avLst/>
            </a:prstGeom>
            <a:solidFill>
              <a:srgbClr val="31849B"/>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Cambria" pitchFamily="18" charset="0"/>
                  <a:ea typeface="MS Mincho" pitchFamily="49" charset="-128"/>
                  <a:cs typeface="Times New Roman" pitchFamily="18" charset="0"/>
                </a:rPr>
                <a:t>BPDB</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3286125" y="3695700"/>
              <a:ext cx="628650" cy="266700"/>
            </a:xfrm>
            <a:prstGeom prst="rect">
              <a:avLst/>
            </a:prstGeom>
            <a:solidFill>
              <a:srgbClr val="31849B"/>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Cambria" pitchFamily="18" charset="0"/>
                  <a:ea typeface="MS Mincho" pitchFamily="49" charset="-128"/>
                  <a:cs typeface="Times New Roman" pitchFamily="18" charset="0"/>
                </a:rPr>
                <a:t>REB</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5"/>
            <p:cNvSpPr>
              <a:spLocks noChangeArrowheads="1"/>
            </p:cNvSpPr>
            <p:nvPr/>
          </p:nvSpPr>
          <p:spPr bwMode="auto">
            <a:xfrm>
              <a:off x="3962400" y="3695700"/>
              <a:ext cx="628650" cy="266700"/>
            </a:xfrm>
            <a:prstGeom prst="rect">
              <a:avLst/>
            </a:prstGeom>
            <a:solidFill>
              <a:srgbClr val="31849B"/>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Cambria" pitchFamily="18" charset="0"/>
                  <a:ea typeface="MS Mincho" pitchFamily="49" charset="-128"/>
                  <a:cs typeface="Times New Roman" pitchFamily="18" charset="0"/>
                </a:rPr>
                <a:t>DESCO</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6"/>
            <p:cNvSpPr>
              <a:spLocks noChangeArrowheads="1"/>
            </p:cNvSpPr>
            <p:nvPr/>
          </p:nvSpPr>
          <p:spPr bwMode="auto">
            <a:xfrm>
              <a:off x="4629150" y="3695700"/>
              <a:ext cx="628650" cy="266700"/>
            </a:xfrm>
            <a:prstGeom prst="rect">
              <a:avLst/>
            </a:prstGeom>
            <a:solidFill>
              <a:srgbClr val="31849B"/>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Cambria" pitchFamily="18" charset="0"/>
                  <a:ea typeface="MS Mincho" pitchFamily="49" charset="-128"/>
                  <a:cs typeface="Times New Roman" pitchFamily="18" charset="0"/>
                </a:rPr>
                <a:t>DPDC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7"/>
            <p:cNvSpPr>
              <a:spLocks noChangeArrowheads="1"/>
            </p:cNvSpPr>
            <p:nvPr/>
          </p:nvSpPr>
          <p:spPr bwMode="auto">
            <a:xfrm>
              <a:off x="5295900" y="3695700"/>
              <a:ext cx="628650" cy="266700"/>
            </a:xfrm>
            <a:prstGeom prst="rect">
              <a:avLst/>
            </a:prstGeom>
            <a:solidFill>
              <a:srgbClr val="31849B"/>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Cambria" pitchFamily="18" charset="0"/>
                  <a:ea typeface="MS Mincho" pitchFamily="49" charset="-128"/>
                  <a:cs typeface="Times New Roman" pitchFamily="18" charset="0"/>
                </a:rPr>
                <a:t>WZPDC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8"/>
            <p:cNvSpPr>
              <a:spLocks noChangeArrowheads="1"/>
            </p:cNvSpPr>
            <p:nvPr/>
          </p:nvSpPr>
          <p:spPr bwMode="auto">
            <a:xfrm>
              <a:off x="5953125" y="3695700"/>
              <a:ext cx="628650" cy="266700"/>
            </a:xfrm>
            <a:prstGeom prst="rect">
              <a:avLst/>
            </a:prstGeom>
            <a:solidFill>
              <a:srgbClr val="31849B"/>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FFFFFF"/>
                  </a:solidFill>
                  <a:effectLst/>
                  <a:latin typeface="Cambria" pitchFamily="18" charset="0"/>
                  <a:ea typeface="MS Mincho" pitchFamily="49" charset="-128"/>
                  <a:cs typeface="Times New Roman" pitchFamily="18" charset="0"/>
                </a:rPr>
                <a:t>NWZPDC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9"/>
            <p:cNvSpPr>
              <a:spLocks noChangeArrowheads="1"/>
            </p:cNvSpPr>
            <p:nvPr/>
          </p:nvSpPr>
          <p:spPr bwMode="auto">
            <a:xfrm>
              <a:off x="6610350" y="3695700"/>
              <a:ext cx="628650" cy="266700"/>
            </a:xfrm>
            <a:prstGeom prst="rect">
              <a:avLst/>
            </a:prstGeom>
            <a:solidFill>
              <a:srgbClr val="31849B"/>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Cambria" pitchFamily="18" charset="0"/>
                  <a:ea typeface="MS Mincho" pitchFamily="49" charset="-128"/>
                  <a:cs typeface="Times New Roman" pitchFamily="18" charset="0"/>
                </a:rPr>
                <a:t>SZPDC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20"/>
            <p:cNvSpPr>
              <a:spLocks noChangeArrowheads="1"/>
            </p:cNvSpPr>
            <p:nvPr/>
          </p:nvSpPr>
          <p:spPr bwMode="auto">
            <a:xfrm>
              <a:off x="2619375" y="2660650"/>
              <a:ext cx="628650" cy="266700"/>
            </a:xfrm>
            <a:prstGeom prst="rect">
              <a:avLst/>
            </a:prstGeom>
            <a:solidFill>
              <a:srgbClr val="31849B"/>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Cambria" pitchFamily="18" charset="0"/>
                  <a:ea typeface="MS Mincho" pitchFamily="49" charset="-128"/>
                  <a:cs typeface="Times New Roman" pitchFamily="18" charset="0"/>
                </a:rPr>
                <a:t>BPDB</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1"/>
            <p:cNvSpPr>
              <a:spLocks noChangeArrowheads="1"/>
            </p:cNvSpPr>
            <p:nvPr/>
          </p:nvSpPr>
          <p:spPr bwMode="auto">
            <a:xfrm>
              <a:off x="3286125" y="2660650"/>
              <a:ext cx="628650" cy="266700"/>
            </a:xfrm>
            <a:prstGeom prst="rect">
              <a:avLst/>
            </a:prstGeom>
            <a:solidFill>
              <a:srgbClr val="31849B"/>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Cambria" pitchFamily="18" charset="0"/>
                  <a:ea typeface="MS Mincho" pitchFamily="49" charset="-128"/>
                  <a:cs typeface="Times New Roman" pitchFamily="18" charset="0"/>
                </a:rPr>
                <a:t>APSCL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2"/>
            <p:cNvSpPr>
              <a:spLocks noChangeArrowheads="1"/>
            </p:cNvSpPr>
            <p:nvPr/>
          </p:nvSpPr>
          <p:spPr bwMode="auto">
            <a:xfrm>
              <a:off x="3943350" y="2660650"/>
              <a:ext cx="628650" cy="266700"/>
            </a:xfrm>
            <a:prstGeom prst="rect">
              <a:avLst/>
            </a:prstGeom>
            <a:solidFill>
              <a:srgbClr val="31849B"/>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FFFFFF"/>
                  </a:solidFill>
                  <a:effectLst/>
                  <a:latin typeface="Cambria" pitchFamily="18" charset="0"/>
                  <a:ea typeface="MS Mincho" pitchFamily="49" charset="-128"/>
                  <a:cs typeface="Times New Roman" pitchFamily="18" charset="0"/>
                </a:rPr>
                <a:t>NWZPGC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3"/>
            <p:cNvSpPr>
              <a:spLocks noChangeArrowheads="1"/>
            </p:cNvSpPr>
            <p:nvPr/>
          </p:nvSpPr>
          <p:spPr bwMode="auto">
            <a:xfrm>
              <a:off x="4619625" y="2660650"/>
              <a:ext cx="628650" cy="266700"/>
            </a:xfrm>
            <a:prstGeom prst="rect">
              <a:avLst/>
            </a:prstGeom>
            <a:solidFill>
              <a:srgbClr val="31849B"/>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Cambria" pitchFamily="18" charset="0"/>
                  <a:ea typeface="MS Mincho" pitchFamily="49" charset="-128"/>
                  <a:cs typeface="Times New Roman" pitchFamily="18" charset="0"/>
                </a:rPr>
                <a:t>EGCB</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4"/>
            <p:cNvSpPr>
              <a:spLocks noChangeArrowheads="1"/>
            </p:cNvSpPr>
            <p:nvPr/>
          </p:nvSpPr>
          <p:spPr bwMode="auto">
            <a:xfrm>
              <a:off x="5286375" y="2660650"/>
              <a:ext cx="628650" cy="266700"/>
            </a:xfrm>
            <a:prstGeom prst="rect">
              <a:avLst/>
            </a:prstGeom>
            <a:solidFill>
              <a:srgbClr val="31849B"/>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Cambria" pitchFamily="18" charset="0"/>
                  <a:ea typeface="MS Mincho" pitchFamily="49" charset="-128"/>
                  <a:cs typeface="Times New Roman" pitchFamily="18" charset="0"/>
                </a:rPr>
                <a:t>RPCL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5"/>
            <p:cNvSpPr>
              <a:spLocks noChangeArrowheads="1"/>
            </p:cNvSpPr>
            <p:nvPr/>
          </p:nvSpPr>
          <p:spPr bwMode="auto">
            <a:xfrm>
              <a:off x="5962650" y="2660650"/>
              <a:ext cx="628650" cy="266700"/>
            </a:xfrm>
            <a:prstGeom prst="rect">
              <a:avLst/>
            </a:prstGeom>
            <a:solidFill>
              <a:srgbClr val="31849B"/>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Cambria" pitchFamily="18" charset="0"/>
                  <a:ea typeface="MS Mincho" pitchFamily="49" charset="-128"/>
                  <a:cs typeface="Times New Roman" pitchFamily="18" charset="0"/>
                </a:rPr>
                <a:t>IPP</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6"/>
            <p:cNvSpPr>
              <a:spLocks noChangeArrowheads="1"/>
            </p:cNvSpPr>
            <p:nvPr/>
          </p:nvSpPr>
          <p:spPr bwMode="auto">
            <a:xfrm>
              <a:off x="6600825" y="2660650"/>
              <a:ext cx="628650" cy="266700"/>
            </a:xfrm>
            <a:prstGeom prst="rect">
              <a:avLst/>
            </a:prstGeom>
            <a:solidFill>
              <a:srgbClr val="31849B"/>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Cambria" pitchFamily="18" charset="0"/>
                  <a:ea typeface="MS Mincho" pitchFamily="49" charset="-128"/>
                  <a:cs typeface="Times New Roman" pitchFamily="18" charset="0"/>
                </a:rPr>
                <a:t>SIPP</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7"/>
            <p:cNvSpPr>
              <a:spLocks noChangeArrowheads="1"/>
            </p:cNvSpPr>
            <p:nvPr/>
          </p:nvSpPr>
          <p:spPr bwMode="auto">
            <a:xfrm>
              <a:off x="2616200" y="3111500"/>
              <a:ext cx="4613275" cy="396875"/>
            </a:xfrm>
            <a:prstGeom prst="rect">
              <a:avLst/>
            </a:prstGeom>
            <a:solidFill>
              <a:srgbClr val="BFBFBF"/>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FFFF"/>
                  </a:solidFill>
                  <a:effectLst/>
                  <a:latin typeface="Cambria" pitchFamily="18" charset="0"/>
                  <a:ea typeface="MS Mincho" pitchFamily="49" charset="-128"/>
                  <a:cs typeface="Times New Roman" pitchFamily="18" charset="0"/>
                </a:rPr>
                <a:t>PGCB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29"/>
            <p:cNvSpPr>
              <a:spLocks noChangeArrowheads="1"/>
            </p:cNvSpPr>
            <p:nvPr/>
          </p:nvSpPr>
          <p:spPr bwMode="auto">
            <a:xfrm>
              <a:off x="3286125" y="4000500"/>
              <a:ext cx="628650" cy="266700"/>
            </a:xfrm>
            <a:prstGeom prst="rect">
              <a:avLst/>
            </a:prstGeom>
            <a:solidFill>
              <a:srgbClr val="92CDDC"/>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Cambria" pitchFamily="18" charset="0"/>
                  <a:ea typeface="MS Mincho" pitchFamily="49" charset="-128"/>
                  <a:cs typeface="Times New Roman" pitchFamily="18" charset="0"/>
                </a:rPr>
                <a:t>PBS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30"/>
            <p:cNvSpPr>
              <a:spLocks noChangeArrowheads="1"/>
            </p:cNvSpPr>
            <p:nvPr/>
          </p:nvSpPr>
          <p:spPr bwMode="auto">
            <a:xfrm>
              <a:off x="5359400" y="2341563"/>
              <a:ext cx="1879600" cy="225425"/>
            </a:xfrm>
            <a:prstGeom prst="rect">
              <a:avLst/>
            </a:prstGeom>
            <a:solidFill>
              <a:srgbClr val="BFBFBF"/>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Cambria" pitchFamily="18" charset="0"/>
                  <a:ea typeface="MS Mincho" pitchFamily="49" charset="-128"/>
                  <a:cs typeface="Times New Roman" pitchFamily="18" charset="0"/>
                </a:rPr>
                <a:t>EMU</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 xmlns:p14="http://schemas.microsoft.com/office/powerpoint/2010/main" val="2433919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(contd.)</a:t>
            </a:r>
            <a:endParaRPr lang="en-US" dirty="0"/>
          </a:p>
        </p:txBody>
      </p:sp>
      <p:sp>
        <p:nvSpPr>
          <p:cNvPr id="3" name="Content Placeholder 2"/>
          <p:cNvSpPr>
            <a:spLocks noGrp="1"/>
          </p:cNvSpPr>
          <p:nvPr>
            <p:ph idx="1"/>
          </p:nvPr>
        </p:nvSpPr>
        <p:spPr/>
        <p:txBody>
          <a:bodyPr/>
          <a:lstStyle/>
          <a:p>
            <a:r>
              <a:rPr lang="en-US" sz="1800" dirty="0" smtClean="0"/>
              <a:t>REB leads the distribution sector both in terms of the number of connections (around 68%) and consumption (around 36%). However, the per capita consumption is higher in mostly urban areas where DESCO, DPDC, BPDB are the major distributors. </a:t>
            </a:r>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pPr marL="0" indent="0">
              <a:buNone/>
            </a:pPr>
            <a:endParaRPr lang="en-US" sz="1800" dirty="0"/>
          </a:p>
          <a:p>
            <a:pPr marL="0" indent="0" algn="r">
              <a:buNone/>
            </a:pPr>
            <a:endParaRPr lang="en-US" sz="1400" i="1" dirty="0" smtClean="0"/>
          </a:p>
          <a:p>
            <a:pPr marL="0" indent="0" algn="r">
              <a:buNone/>
            </a:pPr>
            <a:endParaRPr lang="en-US" sz="1400" i="1" dirty="0" smtClean="0"/>
          </a:p>
          <a:p>
            <a:pPr marL="0" indent="0" algn="r">
              <a:buNone/>
            </a:pPr>
            <a:r>
              <a:rPr lang="en-US" sz="1400" i="1" dirty="0" smtClean="0"/>
              <a:t>(</a:t>
            </a:r>
            <a:r>
              <a:rPr lang="en-US" sz="1400" i="1" dirty="0"/>
              <a:t>Source: Website of Distributors)</a:t>
            </a:r>
            <a:endParaRPr lang="en-US" sz="1400" dirty="0"/>
          </a:p>
        </p:txBody>
      </p:sp>
      <p:graphicFrame>
        <p:nvGraphicFramePr>
          <p:cNvPr id="14" name="Chart 13"/>
          <p:cNvGraphicFramePr/>
          <p:nvPr>
            <p:extLst>
              <p:ext uri="{D42A27DB-BD31-4B8C-83A1-F6EECF244321}">
                <p14:modId xmlns="" xmlns:p14="http://schemas.microsoft.com/office/powerpoint/2010/main" val="18542691"/>
              </p:ext>
            </p:extLst>
          </p:nvPr>
        </p:nvGraphicFramePr>
        <p:xfrm>
          <a:off x="1828800" y="2286000"/>
          <a:ext cx="6096000" cy="3683000"/>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 Box 3"/>
          <p:cNvSpPr txBox="1">
            <a:spLocks noChangeArrowheads="1"/>
          </p:cNvSpPr>
          <p:nvPr/>
        </p:nvSpPr>
        <p:spPr bwMode="auto">
          <a:xfrm>
            <a:off x="2413950" y="2654300"/>
            <a:ext cx="938850" cy="241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dirty="0" smtClean="0">
                <a:ln>
                  <a:noFill/>
                </a:ln>
                <a:solidFill>
                  <a:srgbClr val="C00000"/>
                </a:solidFill>
                <a:effectLst/>
                <a:latin typeface="Cambria" pitchFamily="18" charset="0"/>
                <a:cs typeface="Arial" pitchFamily="34" charset="0"/>
              </a:rPr>
              <a:t>∆ = - 31.17%</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2"/>
          <p:cNvSpPr txBox="1">
            <a:spLocks noChangeArrowheads="1"/>
          </p:cNvSpPr>
          <p:nvPr/>
        </p:nvSpPr>
        <p:spPr bwMode="auto">
          <a:xfrm>
            <a:off x="3276600" y="4102100"/>
            <a:ext cx="938851" cy="241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dirty="0" smtClean="0">
                <a:ln>
                  <a:noFill/>
                </a:ln>
                <a:solidFill>
                  <a:srgbClr val="C00000"/>
                </a:solidFill>
                <a:effectLst/>
                <a:latin typeface="Cambria" pitchFamily="18" charset="0"/>
                <a:cs typeface="Arial" pitchFamily="34" charset="0"/>
              </a:rPr>
              <a:t>∆ = + 6.47%</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 Box 4"/>
          <p:cNvSpPr txBox="1">
            <a:spLocks noChangeArrowheads="1"/>
          </p:cNvSpPr>
          <p:nvPr/>
        </p:nvSpPr>
        <p:spPr bwMode="auto">
          <a:xfrm>
            <a:off x="4038600" y="4191000"/>
            <a:ext cx="1127333" cy="1857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dirty="0" smtClean="0">
                <a:ln>
                  <a:noFill/>
                </a:ln>
                <a:solidFill>
                  <a:srgbClr val="C00000"/>
                </a:solidFill>
                <a:effectLst/>
                <a:latin typeface="Cambria" pitchFamily="18" charset="0"/>
                <a:cs typeface="Arial" pitchFamily="34" charset="0"/>
              </a:rPr>
              <a:t>∆ = + 15.06%</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5"/>
          <p:cNvSpPr txBox="1">
            <a:spLocks noChangeArrowheads="1"/>
          </p:cNvSpPr>
          <p:nvPr/>
        </p:nvSpPr>
        <p:spPr bwMode="auto">
          <a:xfrm>
            <a:off x="5080950" y="4560888"/>
            <a:ext cx="938850" cy="239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dirty="0" smtClean="0">
                <a:ln>
                  <a:noFill/>
                </a:ln>
                <a:solidFill>
                  <a:srgbClr val="C00000"/>
                </a:solidFill>
                <a:effectLst/>
                <a:latin typeface="Cambria" pitchFamily="18" charset="0"/>
                <a:cs typeface="Arial" pitchFamily="34" charset="0"/>
              </a:rPr>
              <a:t>∆ = + 7.24%</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Text Box 6"/>
          <p:cNvSpPr txBox="1">
            <a:spLocks noChangeArrowheads="1"/>
          </p:cNvSpPr>
          <p:nvPr/>
        </p:nvSpPr>
        <p:spPr bwMode="auto">
          <a:xfrm>
            <a:off x="5995350" y="4724400"/>
            <a:ext cx="938850" cy="239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dirty="0" smtClean="0">
                <a:ln>
                  <a:noFill/>
                </a:ln>
                <a:solidFill>
                  <a:srgbClr val="C00000"/>
                </a:solidFill>
                <a:effectLst/>
                <a:latin typeface="Cambria" pitchFamily="18" charset="0"/>
                <a:cs typeface="Arial" pitchFamily="34" charset="0"/>
              </a:rPr>
              <a:t>∆ = + 1.62%</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ext Box 7"/>
          <p:cNvSpPr txBox="1">
            <a:spLocks noChangeArrowheads="1"/>
          </p:cNvSpPr>
          <p:nvPr/>
        </p:nvSpPr>
        <p:spPr bwMode="auto">
          <a:xfrm>
            <a:off x="6858000" y="4865688"/>
            <a:ext cx="938851" cy="239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dirty="0" smtClean="0">
                <a:ln>
                  <a:noFill/>
                </a:ln>
                <a:solidFill>
                  <a:srgbClr val="C00000"/>
                </a:solidFill>
                <a:effectLst/>
                <a:latin typeface="Cambria" pitchFamily="18" charset="0"/>
                <a:cs typeface="Arial" pitchFamily="34" charset="0"/>
              </a:rPr>
              <a:t>∆ = + 0.77%</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621654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(contd.)</a:t>
            </a:r>
            <a:endParaRPr lang="en-US" dirty="0"/>
          </a:p>
        </p:txBody>
      </p:sp>
      <p:sp>
        <p:nvSpPr>
          <p:cNvPr id="3" name="Content Placeholder 2"/>
          <p:cNvSpPr>
            <a:spLocks noGrp="1"/>
          </p:cNvSpPr>
          <p:nvPr>
            <p:ph idx="1"/>
          </p:nvPr>
        </p:nvSpPr>
        <p:spPr>
          <a:xfrm>
            <a:off x="685800" y="978568"/>
            <a:ext cx="7696200" cy="5269832"/>
          </a:xfrm>
        </p:spPr>
        <p:txBody>
          <a:bodyPr/>
          <a:lstStyle/>
          <a:p>
            <a:r>
              <a:rPr lang="en-US" sz="2000" dirty="0" smtClean="0"/>
              <a:t>Renewable energy sector has been growing rapidly in Bangladesh.</a:t>
            </a:r>
          </a:p>
          <a:p>
            <a:r>
              <a:rPr lang="en-US" sz="2000" dirty="0" smtClean="0"/>
              <a:t>It includes both solar energy and bio-gas; solar is the torch-bearer of innovations, including in areas of customer service.</a:t>
            </a:r>
          </a:p>
          <a:p>
            <a:r>
              <a:rPr lang="en-US" sz="2000" dirty="0" smtClean="0"/>
              <a:t>Solar: over 30 companies; up </a:t>
            </a:r>
            <a:r>
              <a:rPr lang="en-US" sz="2000" dirty="0"/>
              <a:t>to </a:t>
            </a:r>
            <a:r>
              <a:rPr lang="en-US" sz="2000" dirty="0" smtClean="0"/>
              <a:t>2013 the </a:t>
            </a:r>
            <a:r>
              <a:rPr lang="en-US" sz="2000" dirty="0"/>
              <a:t>total number of SHSs (Solar </a:t>
            </a:r>
            <a:r>
              <a:rPr lang="en-US" sz="2000" dirty="0" smtClean="0"/>
              <a:t>Home System) </a:t>
            </a:r>
            <a:r>
              <a:rPr lang="en-US" sz="2000" dirty="0"/>
              <a:t>installed across the country is around 2.7 million. (5 times than the number of </a:t>
            </a:r>
            <a:r>
              <a:rPr lang="en-US" sz="2000" dirty="0" err="1"/>
              <a:t>Desco’s</a:t>
            </a:r>
            <a:r>
              <a:rPr lang="en-US" sz="2000" dirty="0"/>
              <a:t> connection); </a:t>
            </a:r>
            <a:r>
              <a:rPr lang="en-US" sz="2000" dirty="0" smtClean="0"/>
              <a:t>but contributes only 0.5% of total electricity capacity; only offered in off-grid areas.</a:t>
            </a:r>
          </a:p>
          <a:p>
            <a:r>
              <a:rPr lang="en-US" sz="2000" dirty="0" smtClean="0"/>
              <a:t>CRM practices in the solar space:</a:t>
            </a:r>
          </a:p>
          <a:p>
            <a:pPr lvl="1"/>
            <a:r>
              <a:rPr lang="en-US" sz="1800" dirty="0" smtClean="0"/>
              <a:t>Basic call center functions among the market leaders; can call someone to get service.</a:t>
            </a:r>
          </a:p>
          <a:p>
            <a:pPr lvl="1"/>
            <a:r>
              <a:rPr lang="en-US" sz="1800" dirty="0" smtClean="0"/>
              <a:t>Monthly service visits (coinciding with payment collection visits).</a:t>
            </a:r>
          </a:p>
          <a:p>
            <a:pPr lvl="1"/>
            <a:r>
              <a:rPr lang="en-US" sz="1800" dirty="0" smtClean="0"/>
              <a:t>Micro-entrepreneurs (mostly women) trained to offer basic troubleshooting services across rural communities.</a:t>
            </a:r>
          </a:p>
          <a:p>
            <a:pPr lvl="1"/>
            <a:endParaRPr lang="en-US" sz="1800" dirty="0" smtClean="0"/>
          </a:p>
          <a:p>
            <a:endParaRPr lang="en-US" dirty="0" smtClean="0"/>
          </a:p>
          <a:p>
            <a:endParaRPr lang="en-US" sz="3200" dirty="0"/>
          </a:p>
        </p:txBody>
      </p:sp>
    </p:spTree>
    <p:extLst>
      <p:ext uri="{BB962C8B-B14F-4D97-AF65-F5344CB8AC3E}">
        <p14:creationId xmlns="" xmlns:p14="http://schemas.microsoft.com/office/powerpoint/2010/main" val="4271949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Assessment</a:t>
            </a:r>
            <a:endParaRPr lang="en-US" dirty="0"/>
          </a:p>
        </p:txBody>
      </p:sp>
      <p:sp>
        <p:nvSpPr>
          <p:cNvPr id="3" name="Content Placeholder 2"/>
          <p:cNvSpPr>
            <a:spLocks noGrp="1"/>
          </p:cNvSpPr>
          <p:nvPr>
            <p:ph idx="1"/>
          </p:nvPr>
        </p:nvSpPr>
        <p:spPr>
          <a:xfrm>
            <a:off x="685800" y="978568"/>
            <a:ext cx="7772400" cy="1612232"/>
          </a:xfrm>
        </p:spPr>
        <p:txBody>
          <a:bodyPr/>
          <a:lstStyle/>
          <a:p>
            <a:r>
              <a:rPr lang="en-US" sz="2000" dirty="0" smtClean="0"/>
              <a:t>To better understand the current CRM practices in the power sector of Bangladesh and the quality of different services offered by the distributors, a standard customer life cycle (CLC) model has been utilized.</a:t>
            </a:r>
          </a:p>
          <a:p>
            <a:endParaRPr lang="en-US" sz="2000" dirty="0"/>
          </a:p>
        </p:txBody>
      </p:sp>
      <p:graphicFrame>
        <p:nvGraphicFramePr>
          <p:cNvPr id="5" name="Diagram 4"/>
          <p:cNvGraphicFramePr/>
          <p:nvPr>
            <p:extLst/>
          </p:nvPr>
        </p:nvGraphicFramePr>
        <p:xfrm>
          <a:off x="1181100" y="2266950"/>
          <a:ext cx="6210300" cy="3676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792478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Assessment (contd.)</a:t>
            </a:r>
            <a:endParaRPr lang="en-US" dirty="0"/>
          </a:p>
        </p:txBody>
      </p:sp>
      <p:sp>
        <p:nvSpPr>
          <p:cNvPr id="3" name="Content Placeholder 2"/>
          <p:cNvSpPr>
            <a:spLocks noGrp="1"/>
          </p:cNvSpPr>
          <p:nvPr>
            <p:ph idx="1"/>
          </p:nvPr>
        </p:nvSpPr>
        <p:spPr>
          <a:xfrm>
            <a:off x="685800" y="990600"/>
            <a:ext cx="7696200" cy="5257800"/>
          </a:xfrm>
        </p:spPr>
        <p:txBody>
          <a:bodyPr/>
          <a:lstStyle/>
          <a:p>
            <a:r>
              <a:rPr lang="en-US" sz="2400" dirty="0" smtClean="0"/>
              <a:t>Targeting</a:t>
            </a:r>
          </a:p>
          <a:p>
            <a:pPr lvl="1"/>
            <a:r>
              <a:rPr lang="en-US" sz="1800" dirty="0" smtClean="0"/>
              <a:t>In Bangladesh, there is zero competition in the distribution sector at a geographic level</a:t>
            </a:r>
            <a:r>
              <a:rPr lang="en-US" sz="1800" dirty="0"/>
              <a:t>.</a:t>
            </a:r>
            <a:endParaRPr lang="en-US" sz="1800" dirty="0" smtClean="0"/>
          </a:p>
          <a:p>
            <a:pPr lvl="1"/>
            <a:r>
              <a:rPr lang="en-US" sz="1800" dirty="0" smtClean="0"/>
              <a:t>Because electricity is viewed as a necessity, targeting potential customers (and associated activities such as marketing) by a distributor is not something what is seen in practice. Rather, customers are found waiting in long queues to get an electricity connection. </a:t>
            </a:r>
          </a:p>
          <a:p>
            <a:r>
              <a:rPr lang="en-US" sz="2400" dirty="0" smtClean="0"/>
              <a:t>Enquiry Management</a:t>
            </a:r>
          </a:p>
          <a:p>
            <a:pPr lvl="1"/>
            <a:r>
              <a:rPr lang="en-US" sz="1800" dirty="0" smtClean="0"/>
              <a:t>In most cases, customers learn about the steps to get a connection by making calls or browsing the websites (except NWZPDC, SZPDC).</a:t>
            </a:r>
          </a:p>
          <a:p>
            <a:pPr lvl="1"/>
            <a:r>
              <a:rPr lang="en-US" sz="1800" dirty="0" smtClean="0"/>
              <a:t>The application form can be obtained from the customer service center or zonal office and also from the websites.</a:t>
            </a:r>
          </a:p>
          <a:p>
            <a:pPr lvl="1"/>
            <a:r>
              <a:rPr lang="en-US" sz="1800" dirty="0" smtClean="0"/>
              <a:t>Customers are often assisted with the application form filling-in process if they visit the offices of the distributors. However, such assistance through phone or email is rare.</a:t>
            </a:r>
          </a:p>
        </p:txBody>
      </p:sp>
    </p:spTree>
    <p:extLst>
      <p:ext uri="{BB962C8B-B14F-4D97-AF65-F5344CB8AC3E}">
        <p14:creationId xmlns="" xmlns:p14="http://schemas.microsoft.com/office/powerpoint/2010/main" val="4220493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Assessment (contd.)</a:t>
            </a:r>
            <a:endParaRPr lang="en-US" dirty="0"/>
          </a:p>
        </p:txBody>
      </p:sp>
      <p:sp>
        <p:nvSpPr>
          <p:cNvPr id="3" name="Content Placeholder 2"/>
          <p:cNvSpPr>
            <a:spLocks noGrp="1"/>
          </p:cNvSpPr>
          <p:nvPr>
            <p:ph idx="1"/>
          </p:nvPr>
        </p:nvSpPr>
        <p:spPr>
          <a:xfrm>
            <a:off x="685800" y="978568"/>
            <a:ext cx="7696200" cy="5193632"/>
          </a:xfrm>
        </p:spPr>
        <p:txBody>
          <a:bodyPr/>
          <a:lstStyle/>
          <a:p>
            <a:r>
              <a:rPr lang="en-US" sz="2400" dirty="0" smtClean="0"/>
              <a:t>Welcoming</a:t>
            </a:r>
          </a:p>
          <a:p>
            <a:pPr lvl="1"/>
            <a:r>
              <a:rPr lang="en-US" sz="1800" dirty="0"/>
              <a:t>In </a:t>
            </a:r>
            <a:r>
              <a:rPr lang="en-US" sz="1800" dirty="0" smtClean="0"/>
              <a:t>most customer </a:t>
            </a:r>
            <a:r>
              <a:rPr lang="en-US" sz="1800" dirty="0"/>
              <a:t>service </a:t>
            </a:r>
            <a:r>
              <a:rPr lang="en-US" sz="1800" dirty="0" smtClean="0"/>
              <a:t>centers (aka </a:t>
            </a:r>
            <a:r>
              <a:rPr lang="en-US" sz="1800" dirty="0"/>
              <a:t>‘One Point Service </a:t>
            </a:r>
            <a:r>
              <a:rPr lang="en-US" sz="1800" dirty="0" smtClean="0"/>
              <a:t>Centers’) </a:t>
            </a:r>
            <a:r>
              <a:rPr lang="en-US" sz="1800" dirty="0"/>
              <a:t>customer is provided with a serial number. According to the serial number provided, she is called to a counter where she can inquire about getting a connection and the necessary procedures.</a:t>
            </a:r>
            <a:endParaRPr lang="en-US" dirty="0"/>
          </a:p>
          <a:p>
            <a:pPr lvl="1"/>
            <a:r>
              <a:rPr lang="en-US" sz="1800" dirty="0" smtClean="0"/>
              <a:t>Only DESCO offers a 24/7 call center.</a:t>
            </a:r>
          </a:p>
          <a:p>
            <a:pPr lvl="1"/>
            <a:r>
              <a:rPr lang="en-US" sz="1800" dirty="0"/>
              <a:t>Distributors have brochures/leaflets on different services they are offering to the customers. Anyone can get a good sense of the customer’s rights and obligations from these publications</a:t>
            </a:r>
            <a:r>
              <a:rPr lang="en-US" sz="1800" dirty="0" smtClean="0"/>
              <a:t>.</a:t>
            </a:r>
          </a:p>
          <a:p>
            <a:r>
              <a:rPr lang="en-US" sz="2400" dirty="0"/>
              <a:t>Getting to know Customers</a:t>
            </a:r>
          </a:p>
          <a:p>
            <a:pPr lvl="1"/>
            <a:r>
              <a:rPr lang="en-US" sz="1800" dirty="0" smtClean="0"/>
              <a:t>Basic KYC information collected for new customers (during signup).</a:t>
            </a:r>
          </a:p>
          <a:p>
            <a:pPr lvl="1"/>
            <a:r>
              <a:rPr lang="en-US" sz="1800" dirty="0" smtClean="0"/>
              <a:t>No specific examples found of surveys, analysis etc. to identify unmet or latent needs of potential customers.</a:t>
            </a:r>
          </a:p>
          <a:p>
            <a:pPr lvl="1"/>
            <a:r>
              <a:rPr lang="en-US" sz="1800" dirty="0" smtClean="0"/>
              <a:t>So </a:t>
            </a:r>
            <a:r>
              <a:rPr lang="en-US" sz="1800" dirty="0"/>
              <a:t>far, none of the distributors were found conducting any </a:t>
            </a:r>
            <a:r>
              <a:rPr lang="en-US" sz="1800" dirty="0" smtClean="0"/>
              <a:t>large scale survey </a:t>
            </a:r>
            <a:r>
              <a:rPr lang="en-US" sz="1800" dirty="0"/>
              <a:t>to collect usage data and perform analysis thereafter as a part of getting to </a:t>
            </a:r>
            <a:r>
              <a:rPr lang="en-US" sz="1800" dirty="0" smtClean="0"/>
              <a:t>know existing customers better.</a:t>
            </a:r>
            <a:endParaRPr lang="en-US" sz="1800" dirty="0"/>
          </a:p>
          <a:p>
            <a:pPr lvl="1"/>
            <a:endParaRPr lang="en-US" sz="1800" dirty="0"/>
          </a:p>
          <a:p>
            <a:pPr lvl="1"/>
            <a:endParaRPr lang="en-US" sz="1800" dirty="0" smtClean="0"/>
          </a:p>
          <a:p>
            <a:endParaRPr lang="en-US" sz="2400" dirty="0" smtClean="0"/>
          </a:p>
        </p:txBody>
      </p:sp>
    </p:spTree>
    <p:extLst>
      <p:ext uri="{BB962C8B-B14F-4D97-AF65-F5344CB8AC3E}">
        <p14:creationId xmlns="" xmlns:p14="http://schemas.microsoft.com/office/powerpoint/2010/main" val="878510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Assessment (contd.)</a:t>
            </a:r>
            <a:endParaRPr lang="en-US" dirty="0"/>
          </a:p>
        </p:txBody>
      </p:sp>
      <p:sp>
        <p:nvSpPr>
          <p:cNvPr id="3" name="Content Placeholder 2"/>
          <p:cNvSpPr>
            <a:spLocks noGrp="1"/>
          </p:cNvSpPr>
          <p:nvPr>
            <p:ph idx="1"/>
          </p:nvPr>
        </p:nvSpPr>
        <p:spPr>
          <a:xfrm>
            <a:off x="685800" y="978568"/>
            <a:ext cx="7696200" cy="5269832"/>
          </a:xfrm>
        </p:spPr>
        <p:txBody>
          <a:bodyPr/>
          <a:lstStyle/>
          <a:p>
            <a:r>
              <a:rPr lang="en-US" sz="2400" dirty="0" smtClean="0"/>
              <a:t>Customer Development</a:t>
            </a:r>
          </a:p>
          <a:p>
            <a:pPr lvl="1"/>
            <a:r>
              <a:rPr lang="en-US" sz="1800" dirty="0" smtClean="0"/>
              <a:t>All distributors, except REB, provide load-shedding forecasts on their websites. With the help of the service, one can get a clear picture of the probable number of hours of load-shedding in their respective areas over the proceeding week.</a:t>
            </a:r>
          </a:p>
          <a:p>
            <a:pPr lvl="1"/>
            <a:r>
              <a:rPr lang="en-US" sz="1800" dirty="0" smtClean="0"/>
              <a:t>Distribution companies conduct awareness campaigns on energy savings by advertising in newspapers, televisions, websites and billboards.</a:t>
            </a:r>
          </a:p>
          <a:p>
            <a:pPr lvl="1"/>
            <a:r>
              <a:rPr lang="en-US" sz="1800" dirty="0" smtClean="0"/>
              <a:t>For visits </a:t>
            </a:r>
            <a:r>
              <a:rPr lang="en-US" sz="1800" dirty="0"/>
              <a:t>to </a:t>
            </a:r>
            <a:r>
              <a:rPr lang="en-US" sz="1800" dirty="0" smtClean="0"/>
              <a:t>homes, </a:t>
            </a:r>
            <a:r>
              <a:rPr lang="en-US" sz="1800" dirty="0"/>
              <a:t>the residents are informed </a:t>
            </a:r>
            <a:r>
              <a:rPr lang="en-US" sz="1800" dirty="0" smtClean="0"/>
              <a:t>in advance largely through </a:t>
            </a:r>
            <a:r>
              <a:rPr lang="en-US" sz="1800" dirty="0"/>
              <a:t>public announcements (often made through microphones from a traveling rickshaw) and in some </a:t>
            </a:r>
            <a:r>
              <a:rPr lang="en-US" sz="1800" dirty="0" smtClean="0"/>
              <a:t>cases, </a:t>
            </a:r>
            <a:r>
              <a:rPr lang="en-US" sz="1800" dirty="0"/>
              <a:t>through newspapers</a:t>
            </a:r>
            <a:r>
              <a:rPr lang="en-US" sz="1800" dirty="0" smtClean="0"/>
              <a:t>.</a:t>
            </a:r>
          </a:p>
          <a:p>
            <a:pPr lvl="1"/>
            <a:r>
              <a:rPr lang="en-US" sz="1800" dirty="0" smtClean="0"/>
              <a:t>Special efforts are made around the bill payment process:</a:t>
            </a:r>
          </a:p>
          <a:p>
            <a:pPr lvl="2"/>
            <a:r>
              <a:rPr lang="en-US" sz="1400" dirty="0"/>
              <a:t>Billing month is not necessarily the calendar month. Rather it is decided based on the meter reading schedule. Usually, the schedule remains same for a particular customer and </a:t>
            </a:r>
            <a:r>
              <a:rPr lang="en-US" sz="1400" dirty="0" smtClean="0"/>
              <a:t>she </a:t>
            </a:r>
            <a:r>
              <a:rPr lang="en-US" sz="1400" dirty="0"/>
              <a:t>is kept informed.</a:t>
            </a:r>
          </a:p>
          <a:p>
            <a:pPr lvl="2"/>
            <a:r>
              <a:rPr lang="en-US" sz="1400" dirty="0"/>
              <a:t>The bill is issued in paper </a:t>
            </a:r>
            <a:r>
              <a:rPr lang="en-US" sz="1400" dirty="0" smtClean="0"/>
              <a:t>format, it is easy to understand </a:t>
            </a:r>
            <a:r>
              <a:rPr lang="en-US" sz="1400" dirty="0"/>
              <a:t>and contains detailed breakdown of fixed charge, usage charge, taxes and surcharges.</a:t>
            </a:r>
          </a:p>
          <a:p>
            <a:pPr lvl="2"/>
            <a:r>
              <a:rPr lang="en-US" sz="1400" dirty="0"/>
              <a:t>Customer can pay bill through designated bank branches, customer service centers, mobile phones and the internet. First three options are available for any distributors, whereas DESCO and REB also offer the online bill payment service.</a:t>
            </a:r>
          </a:p>
          <a:p>
            <a:pPr lvl="1"/>
            <a:endParaRPr lang="en-US" sz="1800" dirty="0" smtClean="0"/>
          </a:p>
          <a:p>
            <a:pPr lvl="1"/>
            <a:endParaRPr lang="en-US" sz="1800" dirty="0"/>
          </a:p>
          <a:p>
            <a:pPr lvl="1"/>
            <a:endParaRPr lang="en-US" sz="1800" dirty="0"/>
          </a:p>
        </p:txBody>
      </p:sp>
    </p:spTree>
    <p:extLst>
      <p:ext uri="{BB962C8B-B14F-4D97-AF65-F5344CB8AC3E}">
        <p14:creationId xmlns="" xmlns:p14="http://schemas.microsoft.com/office/powerpoint/2010/main" val="804541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Assessment (contd.)</a:t>
            </a:r>
            <a:endParaRPr lang="en-US" dirty="0"/>
          </a:p>
        </p:txBody>
      </p:sp>
      <p:sp>
        <p:nvSpPr>
          <p:cNvPr id="3" name="Content Placeholder 2"/>
          <p:cNvSpPr>
            <a:spLocks noGrp="1"/>
          </p:cNvSpPr>
          <p:nvPr>
            <p:ph idx="1"/>
          </p:nvPr>
        </p:nvSpPr>
        <p:spPr>
          <a:xfrm>
            <a:off x="685800" y="978568"/>
            <a:ext cx="7696200" cy="5269832"/>
          </a:xfrm>
        </p:spPr>
        <p:txBody>
          <a:bodyPr/>
          <a:lstStyle/>
          <a:p>
            <a:r>
              <a:rPr lang="en-US" sz="2400" dirty="0" smtClean="0"/>
              <a:t>Managing Problems</a:t>
            </a:r>
          </a:p>
          <a:p>
            <a:pPr lvl="1"/>
            <a:r>
              <a:rPr lang="en-US" sz="1800" dirty="0" smtClean="0"/>
              <a:t>At a </a:t>
            </a:r>
            <a:r>
              <a:rPr lang="en-US" sz="1800" dirty="0"/>
              <a:t>customer service center, </a:t>
            </a:r>
            <a:r>
              <a:rPr lang="en-US" sz="1800" dirty="0" smtClean="0"/>
              <a:t>customers can </a:t>
            </a:r>
            <a:r>
              <a:rPr lang="en-US" sz="1800" dirty="0"/>
              <a:t>lodge a </a:t>
            </a:r>
            <a:r>
              <a:rPr lang="en-US" sz="1800" dirty="0" smtClean="0"/>
              <a:t>complaint in person.</a:t>
            </a:r>
            <a:r>
              <a:rPr lang="en-US" sz="1800" dirty="0"/>
              <a:t> To better address and trace the grievance, a reference number is provided</a:t>
            </a:r>
            <a:r>
              <a:rPr lang="en-US" sz="1800" dirty="0" smtClean="0"/>
              <a:t>.</a:t>
            </a:r>
          </a:p>
          <a:p>
            <a:pPr lvl="1"/>
            <a:r>
              <a:rPr lang="en-US" sz="1800" dirty="0" smtClean="0"/>
              <a:t>Time </a:t>
            </a:r>
            <a:r>
              <a:rPr lang="en-US" sz="1800" dirty="0"/>
              <a:t>required to resolve a complaint varies. However, DESCO provides a list of services along with the respective time requirement to solve an issue</a:t>
            </a:r>
            <a:r>
              <a:rPr lang="en-US" sz="1800" dirty="0" smtClean="0"/>
              <a:t>. (see next slide)</a:t>
            </a:r>
          </a:p>
          <a:p>
            <a:pPr lvl="1"/>
            <a:r>
              <a:rPr lang="en-US" sz="1800" dirty="0" smtClean="0"/>
              <a:t>For illegal connections and usage, tampering meter readings or any such issues, distributers can take legal actions according to the Electricity Act of Bangladesh.  For illegal usage there is also a provision of issuing penal bills, which is three times the actual rate.</a:t>
            </a:r>
          </a:p>
        </p:txBody>
      </p:sp>
    </p:spTree>
    <p:extLst>
      <p:ext uri="{BB962C8B-B14F-4D97-AF65-F5344CB8AC3E}">
        <p14:creationId xmlns="" xmlns:p14="http://schemas.microsoft.com/office/powerpoint/2010/main" val="2985570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badi MT Condensed Extra Bold"/>
        <a:ea typeface="ＭＳ Ｐゴシック"/>
        <a:cs typeface="ＭＳ Ｐゴシック"/>
      </a:majorFont>
      <a:minorFont>
        <a:latin typeface="Abadi MT Condensed Light"/>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13546</TotalTime>
  <Words>1867</Words>
  <Application>Microsoft Office PowerPoint</Application>
  <PresentationFormat>On-screen Show (4:3)</PresentationFormat>
  <Paragraphs>277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Blank Presentation</vt:lpstr>
      <vt:lpstr>SERVICE PROVIDERS PERSPECTIVE</vt:lpstr>
      <vt:lpstr>Context</vt:lpstr>
      <vt:lpstr>Context (contd.)</vt:lpstr>
      <vt:lpstr>Context (contd.)</vt:lpstr>
      <vt:lpstr>Current State Assessment</vt:lpstr>
      <vt:lpstr>Current State Assessment (contd.)</vt:lpstr>
      <vt:lpstr>Current State Assessment (contd.)</vt:lpstr>
      <vt:lpstr>Current State Assessment (contd.)</vt:lpstr>
      <vt:lpstr>Current State Assessment (contd.)</vt:lpstr>
      <vt:lpstr>Current State Assessment (contd.)</vt:lpstr>
      <vt:lpstr>Current State Assessment (contd.)</vt:lpstr>
      <vt:lpstr>Current State Assessment (contd.)</vt:lpstr>
      <vt:lpstr>Challenges</vt:lpstr>
      <vt:lpstr>Challenges (contd.)</vt:lpstr>
      <vt:lpstr>Challenges (contd.)</vt:lpstr>
    </vt:vector>
  </TitlesOfParts>
  <Company>Pial Islam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Pial Islam</dc:creator>
  <cp:lastModifiedBy>Administrator</cp:lastModifiedBy>
  <cp:revision>1483</cp:revision>
  <cp:lastPrinted>2009-10-26T19:10:39Z</cp:lastPrinted>
  <dcterms:created xsi:type="dcterms:W3CDTF">2010-01-10T23:08:14Z</dcterms:created>
  <dcterms:modified xsi:type="dcterms:W3CDTF">2014-04-30T07:33:05Z</dcterms:modified>
</cp:coreProperties>
</file>