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1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57" r:id="rId4"/>
    <p:sldId id="258" r:id="rId5"/>
    <p:sldId id="259" r:id="rId6"/>
    <p:sldId id="271" r:id="rId7"/>
    <p:sldId id="265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382D2-575D-4549-9D46-F50E104F31CE}" type="datetimeFigureOut">
              <a:rPr lang="en-US"/>
              <a:pPr/>
              <a:t>7/27/2014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E8F2AD-CE28-40E4-B049-EA256243F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063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DCA69B5-A504-40DA-920E-C169E8BF9D92}" type="datetimeFigureOut">
              <a:rPr lang="en-US"/>
              <a:pPr/>
              <a:t>7/27/2014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FD691F4-709F-41F7-9A24-E8FBD61FA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00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A2FE103-A313-4747-A784-A8BBDA20370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11D9F-55FB-48E9-8910-2FA91A762ED3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61D9-F708-4887-AFEE-B1DFB01FC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4619B-FC64-45FE-B57B-D4DD2C9DA952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2D735-5FD1-44F9-99A9-623B86138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92354-0D18-40F2-A711-6E8E42D343CE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9A0A3-2CCB-4F54-9DED-664FC2EAD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RNEasia\2012-13\IDRC\LIRNEasia-smal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72200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643C3-127C-468D-8D2A-B41FCF8F93BF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D979D-1878-46F1-AE88-BCADFF98E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9B423-D311-4A74-8BDD-06A038352143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870EB-A845-4354-8FB2-C00B357FF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8ADA9-1A1B-4CCE-8DC7-B704B57CFDBC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F31-19FE-41C1-9602-15B9C98BF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1636E-BDBF-4D25-B254-377373734676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17C-FA17-4B8F-A34A-F30E9CD4B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DA4F8-B953-4A23-9A47-95E5487715B9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CAB0B-A43B-46D1-BBAF-10E0CD550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4D09A-6AF6-44A6-BED1-3DFA99C6EF01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474E-9C3D-4A9C-B853-01152DB2E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5B116B-7890-41EB-BB56-67C7A3C76738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D09D-CD2C-45C3-BA88-CC5A09804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4E1A3-DAD9-4BB0-B683-753CE9BBF17A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70ED-888D-4CE7-A4C4-EF093F928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DA3E48B-4016-419B-BBF4-44136EA3BE99}" type="datetime1">
              <a:rPr lang="en-SG"/>
              <a:pPr/>
              <a:t>27/7/2014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C3FA03A-2602-4E05-93DB-07C0EB000C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3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0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Hope in the heart and money in the </a:t>
            </a:r>
            <a:r>
              <a:rPr lang="en-US" sz="4000" b="1" dirty="0" smtClean="0">
                <a:solidFill>
                  <a:srgbClr val="C00000"/>
                </a:solidFill>
              </a:rPr>
              <a:t>pocket</a:t>
            </a:r>
            <a:endParaRPr lang="en-US" alt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Rohan Samarajiva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Yangon, </a:t>
            </a:r>
            <a:r>
              <a:rPr lang="en-US" dirty="0" smtClean="0"/>
              <a:t>27 </a:t>
            </a:r>
            <a:r>
              <a:rPr lang="en-US" dirty="0"/>
              <a:t>July 2014</a:t>
            </a:r>
            <a:endParaRPr lang="en-US" dirty="0">
              <a:ea typeface="+mn-ea"/>
            </a:endParaRPr>
          </a:p>
        </p:txBody>
      </p:sp>
      <p:grpSp>
        <p:nvGrpSpPr>
          <p:cNvPr id="3075" name="Group 10"/>
          <p:cNvGrpSpPr>
            <a:grpSpLocks/>
          </p:cNvGrpSpPr>
          <p:nvPr/>
        </p:nvGrpSpPr>
        <p:grpSpPr bwMode="auto">
          <a:xfrm>
            <a:off x="557592" y="5943589"/>
            <a:ext cx="7214808" cy="655827"/>
            <a:chOff x="554855" y="6156233"/>
            <a:chExt cx="7139739" cy="656016"/>
          </a:xfrm>
        </p:grpSpPr>
        <p:sp>
          <p:nvSpPr>
            <p:cNvPr id="3077" name="TextBox 5"/>
            <p:cNvSpPr txBox="1">
              <a:spLocks noChangeArrowheads="1"/>
            </p:cNvSpPr>
            <p:nvPr/>
          </p:nvSpPr>
          <p:spPr bwMode="auto">
            <a:xfrm>
              <a:off x="2190707" y="6235343"/>
              <a:ext cx="5503887" cy="36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900" dirty="0">
                  <a:latin typeface="Calibri" pitchFamily="34" charset="0"/>
                </a:rPr>
                <a:t>This work was carried out with the aid of a grant from the International Development Research Centre, </a:t>
              </a:r>
              <a:r>
                <a:rPr lang="en-US" altLang="en-US" sz="900" dirty="0" smtClean="0">
                  <a:latin typeface="Calibri" pitchFamily="34" charset="0"/>
                </a:rPr>
                <a:t>Canada and the Department for International Development UK.. </a:t>
              </a:r>
              <a:endParaRPr lang="en-US" altLang="en-US" sz="900" dirty="0">
                <a:latin typeface="Calibri" pitchFamily="34" charset="0"/>
              </a:endParaRPr>
            </a:p>
          </p:txBody>
        </p:sp>
        <p:pic>
          <p:nvPicPr>
            <p:cNvPr id="3078" name="Picture 5" descr="Canada_wordmark_red_flag_300 (2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784" y="6583584"/>
              <a:ext cx="824824" cy="22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6" descr="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855" y="6156233"/>
              <a:ext cx="1484898" cy="32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10" descr="D:\LIRNEasia\2012-13\IDRC\LIRNEasia-smaller.png"/>
          <p:cNvPicPr>
            <a:picLocks noChangeAspect="1" noChangeArrowheads="1"/>
          </p:cNvPicPr>
          <p:nvPr/>
        </p:nvPicPr>
        <p:blipFill>
          <a:blip r:embed="rId5" cstate="print"/>
          <a:srcRect l="1772" r="1965" b="4761"/>
          <a:stretch>
            <a:fillRect/>
          </a:stretch>
        </p:blipFill>
        <p:spPr bwMode="auto">
          <a:xfrm>
            <a:off x="2843213" y="4876800"/>
            <a:ext cx="33750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5867400"/>
            <a:ext cx="89535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ICT hardware?</a:t>
            </a:r>
          </a:p>
          <a:p>
            <a:r>
              <a:rPr lang="en-US" dirty="0" smtClean="0"/>
              <a:t>Other?</a:t>
            </a:r>
          </a:p>
          <a:p>
            <a:r>
              <a:rPr lang="en-US" dirty="0" smtClean="0"/>
              <a:t>Apparel?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Connecting small holders to export supply chains</a:t>
            </a:r>
          </a:p>
          <a:p>
            <a:pPr lvl="1"/>
            <a:r>
              <a:rPr lang="en-US" dirty="0" smtClean="0"/>
              <a:t>Using ICTs for extension</a:t>
            </a:r>
          </a:p>
          <a:p>
            <a:pPr lvl="1"/>
            <a:r>
              <a:rPr lang="en-US" dirty="0" smtClean="0"/>
              <a:t>Reputation systems</a:t>
            </a:r>
          </a:p>
          <a:p>
            <a:pPr lvl="1"/>
            <a:r>
              <a:rPr lang="en-US" smtClean="0"/>
              <a:t>Traceability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1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government: Delivering services to the people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21"/>
            <a:ext cx="3657600" cy="27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810000"/>
            <a:ext cx="4050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Voice is part of the answer: 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Government </a:t>
            </a:r>
            <a:r>
              <a:rPr lang="en-US" dirty="0">
                <a:solidFill>
                  <a:srgbClr val="C00000"/>
                </a:solidFill>
              </a:rPr>
              <a:t>call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96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38"/>
          <p:cNvCxnSpPr>
            <a:cxnSpLocks noChangeShapeType="1"/>
          </p:cNvCxnSpPr>
          <p:nvPr/>
        </p:nvCxnSpPr>
        <p:spPr bwMode="auto">
          <a:xfrm>
            <a:off x="5628640" y="2353310"/>
            <a:ext cx="0" cy="638810"/>
          </a:xfrm>
          <a:prstGeom prst="straightConnector1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99515" y="1833245"/>
            <a:ext cx="5369560" cy="4975860"/>
            <a:chOff x="1889" y="1100"/>
            <a:chExt cx="8456" cy="7836"/>
          </a:xfrm>
        </p:grpSpPr>
        <p:cxnSp>
          <p:nvCxnSpPr>
            <p:cNvPr id="4" name="AutoShape 35"/>
            <p:cNvCxnSpPr>
              <a:cxnSpLocks noChangeShapeType="1"/>
            </p:cNvCxnSpPr>
            <p:nvPr/>
          </p:nvCxnSpPr>
          <p:spPr bwMode="auto">
            <a:xfrm flipV="1">
              <a:off x="9265" y="1909"/>
              <a:ext cx="0" cy="6346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50000"/>
                  <a:lumOff val="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AutoShape 33"/>
            <p:cNvCxnSpPr>
              <a:cxnSpLocks noChangeShapeType="1"/>
            </p:cNvCxnSpPr>
            <p:nvPr/>
          </p:nvCxnSpPr>
          <p:spPr bwMode="auto">
            <a:xfrm flipV="1">
              <a:off x="5742" y="1924"/>
              <a:ext cx="0" cy="6346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50000"/>
                  <a:lumOff val="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045" y="2913"/>
              <a:ext cx="2144" cy="8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Calibri"/>
                  <a:ea typeface="Calibri"/>
                  <a:cs typeface="Iskoola Pota"/>
                </a:rPr>
                <a:t>Web Interface 2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Calibri"/>
                  <a:ea typeface="Calibri"/>
                  <a:cs typeface="Iskoola Pota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7792" y="2913"/>
              <a:ext cx="2144" cy="8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Calibri"/>
                  <a:ea typeface="Calibri"/>
                  <a:cs typeface="Iskoola Pota"/>
                </a:rPr>
                <a:t>Web Interface n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Calibri"/>
                  <a:ea typeface="Calibri"/>
                  <a:cs typeface="Iskoola Pota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889" y="8255"/>
              <a:ext cx="8456" cy="6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Calibri"/>
                  <a:ea typeface="Calibri"/>
                  <a:cs typeface="Iskoola Pota"/>
                </a:rPr>
                <a:t>Citizens |  Industry  |  IGOs  |  Diaspora  |  CSOs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05" y="4973"/>
              <a:ext cx="3824" cy="1492"/>
              <a:chOff x="4308" y="5476"/>
              <a:chExt cx="3824" cy="1492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4308" y="5476"/>
                <a:ext cx="3824" cy="149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5152" y="5911"/>
                <a:ext cx="2144" cy="65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>
                    <a:effectLst/>
                    <a:latin typeface="Calibri"/>
                    <a:ea typeface="Calibri"/>
                    <a:cs typeface="Iskoola Pota"/>
                  </a:rPr>
                  <a:t>CALL CENTER</a:t>
                </a:r>
                <a:endParaRPr lang="en-US" sz="1100">
                  <a:effectLst/>
                  <a:latin typeface="Calibri"/>
                  <a:ea typeface="Calibri"/>
                  <a:cs typeface="Iskoola Pota"/>
                </a:endParaRPr>
              </a:p>
            </p:txBody>
          </p:sp>
        </p:grpSp>
        <p:cxnSp>
          <p:nvCxnSpPr>
            <p:cNvPr id="10" name="AutoShape 29"/>
            <p:cNvCxnSpPr>
              <a:cxnSpLocks noChangeShapeType="1"/>
            </p:cNvCxnSpPr>
            <p:nvPr/>
          </p:nvCxnSpPr>
          <p:spPr bwMode="auto">
            <a:xfrm flipV="1">
              <a:off x="2884" y="1907"/>
              <a:ext cx="0" cy="6346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50000"/>
                  <a:lumOff val="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230" y="1100"/>
              <a:ext cx="2144" cy="8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Calibri"/>
                  <a:ea typeface="Calibri"/>
                  <a:cs typeface="Iskoola Pota"/>
                </a:rPr>
                <a:t>Govt entity 1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230" y="2911"/>
              <a:ext cx="2144" cy="8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Calibri"/>
                  <a:ea typeface="Calibri"/>
                  <a:cs typeface="Iskoola Pota"/>
                </a:rPr>
                <a:t>Web Interface 1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</p:txBody>
        </p:sp>
        <p:cxnSp>
          <p:nvCxnSpPr>
            <p:cNvPr id="13" name="AutoShape 28"/>
            <p:cNvCxnSpPr>
              <a:cxnSpLocks noChangeShapeType="1"/>
            </p:cNvCxnSpPr>
            <p:nvPr/>
          </p:nvCxnSpPr>
          <p:spPr bwMode="auto">
            <a:xfrm flipV="1">
              <a:off x="3327" y="3737"/>
              <a:ext cx="1" cy="4518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36"/>
            <p:cNvCxnSpPr>
              <a:cxnSpLocks noChangeShapeType="1"/>
            </p:cNvCxnSpPr>
            <p:nvPr/>
          </p:nvCxnSpPr>
          <p:spPr bwMode="auto">
            <a:xfrm>
              <a:off x="3293" y="1926"/>
              <a:ext cx="0" cy="1006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AutoShape 40"/>
            <p:cNvCxnSpPr>
              <a:cxnSpLocks noChangeShapeType="1"/>
            </p:cNvCxnSpPr>
            <p:nvPr/>
          </p:nvCxnSpPr>
          <p:spPr bwMode="auto">
            <a:xfrm flipH="1" flipV="1">
              <a:off x="3727" y="3737"/>
              <a:ext cx="17" cy="1996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42"/>
            <p:cNvCxnSpPr>
              <a:cxnSpLocks noChangeShapeType="1"/>
            </p:cNvCxnSpPr>
            <p:nvPr/>
          </p:nvCxnSpPr>
          <p:spPr bwMode="auto">
            <a:xfrm flipH="1">
              <a:off x="3727" y="5733"/>
              <a:ext cx="512" cy="0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7792" y="1100"/>
              <a:ext cx="2144" cy="8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Calibri"/>
                  <a:ea typeface="Calibri"/>
                  <a:cs typeface="Iskoola Pota"/>
                </a:rPr>
                <a:t>Govt entity n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</p:txBody>
        </p:sp>
        <p:cxnSp>
          <p:nvCxnSpPr>
            <p:cNvPr id="18" name="AutoShape 34"/>
            <p:cNvCxnSpPr>
              <a:cxnSpLocks noChangeShapeType="1"/>
            </p:cNvCxnSpPr>
            <p:nvPr/>
          </p:nvCxnSpPr>
          <p:spPr bwMode="auto">
            <a:xfrm flipV="1">
              <a:off x="8892" y="3722"/>
              <a:ext cx="0" cy="4533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43"/>
            <p:cNvCxnSpPr>
              <a:cxnSpLocks noChangeShapeType="1"/>
            </p:cNvCxnSpPr>
            <p:nvPr/>
          </p:nvCxnSpPr>
          <p:spPr bwMode="auto">
            <a:xfrm flipH="1" flipV="1">
              <a:off x="8506" y="3705"/>
              <a:ext cx="17" cy="1996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44"/>
            <p:cNvCxnSpPr>
              <a:cxnSpLocks noChangeShapeType="1"/>
            </p:cNvCxnSpPr>
            <p:nvPr/>
          </p:nvCxnSpPr>
          <p:spPr bwMode="auto">
            <a:xfrm flipH="1">
              <a:off x="8029" y="5667"/>
              <a:ext cx="496" cy="0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32"/>
            <p:cNvCxnSpPr>
              <a:cxnSpLocks noChangeShapeType="1"/>
            </p:cNvCxnSpPr>
            <p:nvPr/>
          </p:nvCxnSpPr>
          <p:spPr bwMode="auto">
            <a:xfrm flipV="1">
              <a:off x="6516" y="3720"/>
              <a:ext cx="0" cy="4533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5045" y="1100"/>
              <a:ext cx="2144" cy="8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Calibri"/>
                  <a:ea typeface="Calibri"/>
                  <a:cs typeface="Iskoola Pota"/>
                </a:rPr>
                <a:t>Govt entity 2</a:t>
              </a:r>
              <a:endParaRPr lang="en-US" sz="1100">
                <a:effectLst/>
                <a:latin typeface="Calibri"/>
                <a:ea typeface="Calibri"/>
                <a:cs typeface="Iskoola Pota"/>
              </a:endParaRPr>
            </a:p>
          </p:txBody>
        </p:sp>
        <p:cxnSp>
          <p:nvCxnSpPr>
            <p:cNvPr id="23" name="AutoShape 23"/>
            <p:cNvCxnSpPr>
              <a:cxnSpLocks noChangeShapeType="1"/>
            </p:cNvCxnSpPr>
            <p:nvPr/>
          </p:nvCxnSpPr>
          <p:spPr bwMode="auto">
            <a:xfrm flipH="1" flipV="1">
              <a:off x="6125" y="6463"/>
              <a:ext cx="17" cy="1790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50000"/>
                  <a:lumOff val="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37"/>
            <p:cNvCxnSpPr>
              <a:cxnSpLocks noChangeShapeType="1"/>
            </p:cNvCxnSpPr>
            <p:nvPr/>
          </p:nvCxnSpPr>
          <p:spPr bwMode="auto">
            <a:xfrm>
              <a:off x="6108" y="1926"/>
              <a:ext cx="0" cy="1006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39"/>
            <p:cNvCxnSpPr>
              <a:cxnSpLocks noChangeShapeType="1"/>
            </p:cNvCxnSpPr>
            <p:nvPr/>
          </p:nvCxnSpPr>
          <p:spPr bwMode="auto">
            <a:xfrm flipV="1">
              <a:off x="6125" y="3720"/>
              <a:ext cx="0" cy="1253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Iskoola Pota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Iskoola Pota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" y="457200"/>
            <a:ext cx="78105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web OR voice, but web AND voice; supplemented by common access centers for specialized functions &amp; special groups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69075" y="3894772"/>
            <a:ext cx="27767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Even in smartphone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ich New York City, </a:t>
            </a:r>
          </a:p>
          <a:p>
            <a:r>
              <a:rPr lang="en-US" sz="2000" dirty="0" smtClean="0"/>
              <a:t>50,000 calls are made 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very day.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664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USD 46 million a year to operate </a:t>
            </a:r>
          </a:p>
          <a:p>
            <a:pPr marL="0" indent="0">
              <a:buNone/>
            </a:pPr>
            <a:r>
              <a:rPr lang="en-US" sz="2000" dirty="0" smtClean="0"/>
              <a:t>(because of high NYC salaries)</a:t>
            </a:r>
          </a:p>
          <a:p>
            <a:r>
              <a:rPr lang="en-US" sz="2000" dirty="0" smtClean="0"/>
              <a:t>306 full-time operators, handling </a:t>
            </a:r>
          </a:p>
          <a:p>
            <a:pPr marL="0" indent="0">
              <a:buNone/>
            </a:pPr>
            <a:r>
              <a:rPr lang="en-US" sz="2000" dirty="0" smtClean="0"/>
              <a:t>an average of 90 calls per shift</a:t>
            </a:r>
          </a:p>
          <a:p>
            <a:r>
              <a:rPr lang="en-US" sz="2000" dirty="0" smtClean="0"/>
              <a:t>More than 50,000 calls a day on </a:t>
            </a:r>
          </a:p>
          <a:p>
            <a:pPr marL="0" indent="0">
              <a:buNone/>
            </a:pPr>
            <a:r>
              <a:rPr lang="en-US" sz="2000" dirty="0" smtClean="0"/>
              <a:t>average</a:t>
            </a:r>
          </a:p>
          <a:p>
            <a:r>
              <a:rPr lang="en-US" sz="2000" dirty="0" smtClean="0"/>
              <a:t>3600 pieces of information </a:t>
            </a:r>
          </a:p>
          <a:p>
            <a:pPr marL="0" indent="0">
              <a:buNone/>
            </a:pPr>
            <a:r>
              <a:rPr lang="en-US" sz="2000" dirty="0" smtClean="0"/>
              <a:t>retrieved from database</a:t>
            </a:r>
          </a:p>
          <a:p>
            <a:r>
              <a:rPr lang="en-US" sz="2000" dirty="0" smtClean="0"/>
              <a:t>Preparing the database is the </a:t>
            </a:r>
          </a:p>
          <a:p>
            <a:pPr marL="0" indent="0">
              <a:buNone/>
            </a:pPr>
            <a:r>
              <a:rPr lang="en-US" sz="2000" dirty="0" smtClean="0"/>
              <a:t>Most important activity; part of </a:t>
            </a:r>
          </a:p>
          <a:p>
            <a:pPr marL="0" indent="0">
              <a:buNone/>
            </a:pPr>
            <a:r>
              <a:rPr lang="en-US" sz="2000" dirty="0" smtClean="0"/>
              <a:t>reengineering government</a:t>
            </a:r>
          </a:p>
          <a:p>
            <a:r>
              <a:rPr lang="en-US" sz="2000" dirty="0" smtClean="0"/>
              <a:t>“No door is wrong” except for 911 </a:t>
            </a:r>
          </a:p>
          <a:p>
            <a:pPr marL="0" indent="0">
              <a:buNone/>
            </a:pPr>
            <a:r>
              <a:rPr lang="en-US" sz="2000" dirty="0" smtClean="0"/>
              <a:t>(but even here calls will be redirected)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algn="l"/>
            <a:r>
              <a:rPr lang="en-US" dirty="0" smtClean="0"/>
              <a:t>New York City 311 </a:t>
            </a:r>
            <a:br>
              <a:rPr lang="en-US" dirty="0" smtClean="0"/>
            </a:br>
            <a:r>
              <a:rPr lang="en-US" dirty="0" smtClean="0"/>
              <a:t>Call Center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763" y="4763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199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calls to New York City 311 are about through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86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Big data from call centers (&amp; web inquiries) can help improve services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serve as diagnostics to identify geographical areas with problems and also particular services</a:t>
            </a:r>
          </a:p>
          <a:p>
            <a:r>
              <a:rPr lang="en-US" dirty="0" smtClean="0"/>
              <a:t>Can drive resource allocations</a:t>
            </a:r>
          </a:p>
          <a:p>
            <a:r>
              <a:rPr lang="en-US" dirty="0" smtClean="0"/>
              <a:t>Can also provide geo-spatial clues to identify problems and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24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some facts . .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my interns have found from the public “international” and national record</a:t>
            </a:r>
          </a:p>
          <a:p>
            <a:pPr lvl="1"/>
            <a:r>
              <a:rPr lang="en-US" dirty="0" smtClean="0"/>
              <a:t>Please correct</a:t>
            </a:r>
          </a:p>
          <a:p>
            <a:pPr lvl="1"/>
            <a:r>
              <a:rPr lang="en-US" dirty="0" smtClean="0"/>
              <a:t>If you need the sources, can provide</a:t>
            </a:r>
          </a:p>
          <a:p>
            <a:pPr lvl="1"/>
            <a:r>
              <a:rPr lang="en-US" dirty="0" smtClean="0"/>
              <a:t>In all cases, Myanmar is placed in context of peer countries (again, you may wish to change the comparators for your own purposes)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74E-9C3D-4A9C-B853-01152DB2E4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9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55588"/>
            <a:ext cx="5846763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858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0574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21230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2672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4102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40080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640080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4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74E-9C3D-4A9C-B853-01152DB2E4A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5234782"/>
              </p:ext>
            </p:extLst>
          </p:nvPr>
        </p:nvGraphicFramePr>
        <p:xfrm>
          <a:off x="533400" y="228596"/>
          <a:ext cx="8458200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1585472"/>
                <a:gridCol w="1385852"/>
                <a:gridCol w="1295876"/>
                <a:gridCol w="1451978"/>
                <a:gridCol w="1369952"/>
                <a:gridCol w="1369070"/>
              </a:tblGrid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 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Myanmar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Nepal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Sri Lanka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Thailand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Vietnam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GDP per capita / USD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1700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1500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6500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9900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4000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Population/’000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53259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27797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20483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67010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89709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Literacy rate adult (15 and above)/%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92.7(2011)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57.4(2011)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91.2(2010)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93.5 (2005)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93.4 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Secondary school enrolment/%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50 (2010)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67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99 (2012)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87 (2012)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N/A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Tertiary school enrolment/%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14 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14 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17 (2012)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51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25 (2012)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Median age of population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27.9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22.9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31.8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36.2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29.2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Expenditure on education (% of GDP)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0.8 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4.7 (2010)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1.7 (2012)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5.8 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6.3 (2010)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Population below poverty line/%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25.6(2010)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25.2(2011)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8.9 (2010)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13.2 (2011)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11.3 (2012)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Percentage urban population/%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26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24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22 (2009)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31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23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Net number of migrants (2012)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-100000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-400570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-316785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100000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-200002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Age dependency ratio (2013)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43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66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51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39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41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71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956662"/>
              </p:ext>
            </p:extLst>
          </p:nvPr>
        </p:nvGraphicFramePr>
        <p:xfrm>
          <a:off x="762000" y="838201"/>
          <a:ext cx="7620000" cy="6032293"/>
        </p:xfrm>
        <a:graphic>
          <a:graphicData uri="http://schemas.openxmlformats.org/drawingml/2006/table">
            <a:tbl>
              <a:tblPr firstRow="1" firstCol="1" bandRow="1"/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197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Myanmar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Nepal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Sri Lanka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Thailand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Vietnam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Inward FDI Potential Index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133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175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159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48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13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Ease of doing business index (2013)- ranking out of 189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182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105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85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18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99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Network Readiness Index (2013)- out of a possible 148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146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123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76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67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84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ICT Development Index (2012)- out of a possible 157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134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N/A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107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95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88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Knowledge Economy Index- 2012 (KEI)- out of a possible 145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145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135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101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66</a:t>
                      </a:r>
                      <a:endParaRPr lang="en-US" sz="105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Iskoola Pota"/>
                        </a:rPr>
                        <a:t>104</a:t>
                      </a:r>
                      <a:endParaRPr lang="en-US" sz="1050" dirty="0">
                        <a:effectLst/>
                        <a:latin typeface="Calibri"/>
                        <a:ea typeface="Times New Roman"/>
                        <a:cs typeface="Iskoola Pota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846263" y="154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846263" y="1549400"/>
            <a:ext cx="3017837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9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74E-9C3D-4A9C-B853-01152DB2E4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6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. . . Hope . 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money/save money</a:t>
            </a:r>
          </a:p>
          <a:p>
            <a:pPr lvl="1"/>
            <a:r>
              <a:rPr lang="en-US" dirty="0" smtClean="0"/>
              <a:t>Income (building new businesses, growing existing businesses, jobs)</a:t>
            </a:r>
          </a:p>
          <a:p>
            <a:pPr lvl="2"/>
            <a:r>
              <a:rPr lang="en-US" dirty="0" smtClean="0"/>
              <a:t>Selected . . . .</a:t>
            </a:r>
          </a:p>
          <a:p>
            <a:pPr marL="914400" lvl="2" indent="0">
              <a:buNone/>
            </a:pPr>
            <a:r>
              <a:rPr lang="en-US" smtClean="0"/>
              <a:t>OR</a:t>
            </a:r>
            <a:endParaRPr lang="en-US" dirty="0" smtClean="0"/>
          </a:p>
          <a:p>
            <a:pPr lvl="1"/>
            <a:r>
              <a:rPr lang="en-US" dirty="0" smtClean="0"/>
              <a:t>More efficient delivery of government services</a:t>
            </a:r>
          </a:p>
          <a:p>
            <a:pPr lvl="2"/>
            <a:r>
              <a:rPr lang="en-US" dirty="0" smtClean="0"/>
              <a:t>Selected . . . 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74E-9C3D-4A9C-B853-01152DB2E4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3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White-collar, service-sector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Software?</a:t>
            </a:r>
          </a:p>
          <a:p>
            <a:pPr lvl="1"/>
            <a:r>
              <a:rPr lang="en-US" dirty="0" smtClean="0"/>
              <a:t>Possible niche: all things mobile</a:t>
            </a:r>
          </a:p>
          <a:p>
            <a:pPr lvl="1"/>
            <a:r>
              <a:rPr lang="en-US" dirty="0" smtClean="0"/>
              <a:t>Challenges: finding export markets</a:t>
            </a:r>
          </a:p>
          <a:p>
            <a:r>
              <a:rPr lang="en-US" dirty="0" smtClean="0"/>
              <a:t>Business process outsourcing/management?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74E-9C3D-4A9C-B853-01152DB2E4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8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other service industries more efficient?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Tourism?</a:t>
            </a:r>
          </a:p>
          <a:p>
            <a:r>
              <a:rPr lang="en-US" dirty="0" smtClean="0"/>
              <a:t>Logistics?</a:t>
            </a:r>
          </a:p>
          <a:p>
            <a:pPr lvl="1"/>
            <a:r>
              <a:rPr lang="en-US" dirty="0" smtClean="0"/>
              <a:t>Transit ports to bypass Malacca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7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RNEasi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LIRNEasia presentation template</Template>
  <TotalTime>1801</TotalTime>
  <Words>717</Words>
  <Application>Microsoft Office PowerPoint</Application>
  <PresentationFormat>On-screen Show (4:3)</PresentationFormat>
  <Paragraphs>200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LIRNEasia presentation template</vt:lpstr>
      <vt:lpstr>Hope in the heart and money in the pocket</vt:lpstr>
      <vt:lpstr>First some facts . . .</vt:lpstr>
      <vt:lpstr>Slide 3</vt:lpstr>
      <vt:lpstr>Slide 4</vt:lpstr>
      <vt:lpstr>Slide 5</vt:lpstr>
      <vt:lpstr>Then discussion</vt:lpstr>
      <vt:lpstr>Money . . . Hope . . </vt:lpstr>
      <vt:lpstr>White-collar, service-sector jobs</vt:lpstr>
      <vt:lpstr>Making other service industries more efficient?</vt:lpstr>
      <vt:lpstr>Manufacturing</vt:lpstr>
      <vt:lpstr>Agriculture</vt:lpstr>
      <vt:lpstr>E government: Delivering services to the people</vt:lpstr>
      <vt:lpstr>Slide 13</vt:lpstr>
      <vt:lpstr>New York City 311  Call Center</vt:lpstr>
      <vt:lpstr>Slide 15</vt:lpstr>
      <vt:lpstr>Big data from call centers (&amp; web inquiries) can help improve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Roshanthi</dc:creator>
  <cp:lastModifiedBy>TOSHIBA</cp:lastModifiedBy>
  <cp:revision>35</cp:revision>
  <dcterms:created xsi:type="dcterms:W3CDTF">2013-11-13T06:16:48Z</dcterms:created>
  <dcterms:modified xsi:type="dcterms:W3CDTF">2014-07-27T03:30:34Z</dcterms:modified>
</cp:coreProperties>
</file>