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tiff" ContentType="image/tiff"/>
  <Default Extension="emf" ContentType="image/x-emf"/>
  <Default Extension="xlsx" ContentType="application/vnd.openxmlformats-officedocument.spreadsheetml.sheet"/>
  <Default Extension="rels" ContentType="application/vnd.openxmlformats-package.relationships+xml"/>
  <Default Extension="wdp" ContentType="image/vnd.ms-photo"/>
  <Default Extension="gif" ContentType="image/gif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notesSlides/notesSlide7.xml" ContentType="application/vnd.openxmlformats-officedocument.presentationml.notesSlide+xml"/>
  <Override PartName="/ppt/charts/chart7.xml" ContentType="application/vnd.openxmlformats-officedocument.drawingml.chart+xml"/>
  <Override PartName="/ppt/notesSlides/notesSlide8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9.xml" ContentType="application/vnd.openxmlformats-officedocument.presentationml.notesSlide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10.xml" ContentType="application/vnd.openxmlformats-officedocument.presentationml.notesSlide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handoutMasterIdLst>
    <p:handoutMasterId r:id="rId22"/>
  </p:handoutMasterIdLst>
  <p:sldIdLst>
    <p:sldId id="256" r:id="rId2"/>
    <p:sldId id="285" r:id="rId3"/>
    <p:sldId id="284" r:id="rId4"/>
    <p:sldId id="283" r:id="rId5"/>
    <p:sldId id="271" r:id="rId6"/>
    <p:sldId id="319" r:id="rId7"/>
    <p:sldId id="320" r:id="rId8"/>
    <p:sldId id="321" r:id="rId9"/>
    <p:sldId id="330" r:id="rId10"/>
    <p:sldId id="305" r:id="rId11"/>
    <p:sldId id="306" r:id="rId12"/>
    <p:sldId id="336" r:id="rId13"/>
    <p:sldId id="331" r:id="rId14"/>
    <p:sldId id="332" r:id="rId15"/>
    <p:sldId id="318" r:id="rId16"/>
    <p:sldId id="334" r:id="rId17"/>
    <p:sldId id="333" r:id="rId18"/>
    <p:sldId id="335" r:id="rId19"/>
    <p:sldId id="32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CAF9ED-07DC-4A11-8D7F-57B35C25682E}" styleName="Medium Style 1 - Accent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306799F8-075E-4A3A-A7F6-7FBC6576F1A4}" styleName="Themed Style 2 - Accent 3">
    <a:tblBg>
      <a:fillRef idx="3">
        <a:schemeClr val="accent3"/>
      </a:fillRef>
      <a:effectRef idx="3">
        <a:schemeClr val="accent3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3">
                <a:tint val="50000"/>
              </a:schemeClr>
            </a:lnRef>
          </a:left>
          <a:right>
            <a:lnRef idx="1">
              <a:schemeClr val="accent3">
                <a:tint val="50000"/>
              </a:schemeClr>
            </a:lnRef>
          </a:right>
          <a:top>
            <a:lnRef idx="1">
              <a:schemeClr val="accent3">
                <a:tint val="50000"/>
              </a:schemeClr>
            </a:lnRef>
          </a:top>
          <a:bottom>
            <a:lnRef idx="1">
              <a:schemeClr val="accent3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91" autoAdjust="0"/>
    <p:restoredTop sz="87563" autoAdjust="0"/>
  </p:normalViewPr>
  <p:slideViewPr>
    <p:cSldViewPr>
      <p:cViewPr varScale="1">
        <p:scale>
          <a:sx n="94" d="100"/>
          <a:sy n="94" d="100"/>
        </p:scale>
        <p:origin x="-2056" y="-11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Disk:Users:LIRNEasia03:Documents:Lalee_LIRNEasia-11.5.15:Ford:India_Survey:Data%20set_Nielsen:NOFN%20Study_Survey%201_Data%20Tables_v1_20.02.16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3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4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5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Disk:Users:LIRNEasia03:Documents:Lalee_LIRNEasia-11.5.15:Ford:India_Survey:Data%20set_Nielsen:NOFN%20Study_Survey%201_Data%20Tables_v1_20.02.16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Disk:Users:LIRNEasia03:Documents:Lalee_LIRNEasia-11.5.15:Ford:India_Survey:Data%20set_Nielsen:NOFN%20Study_Survey%201_Data%20Tables_v1_20.02.16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Disk:Users:LIRNEasia03:Documents:Lalee_LIRNEasia-11.5.15:Ford:India_Survey:Data%20set_Nielsen:NOFN%20Study_Survey%201_Data%20Tables_v1_20.02.16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Disk:Users:LIRNEasia03:Documents:Lalee_LIRNEasia-11.5.15:Ford:India_Survey:Data%20set_Nielsen:NOFN%20Study_Survey%201_Data%20Tables_v1_20.02.16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Disk:Users:LIRNEasia03:Documents:Lalee_LIRNEasia-11.5.15:Ford:India_Survey:Data%20set_Nielsen:NOFN%20Study_Survey%201_Data%20Tables_v1_20.02.16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Disk:Users:LIRNEasia03:Documents:Lalee_LIRNEasia-11.5.15:Ford:India_Survey:Data%20set_Nielsen:NOFN%20Study_Survey%201_Data%20Tables_v1_20.02.16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Disk:Users:LIRNEasia03:Documents:Lalee_LIRNEasia-11.5.15:Ford:India_Survey:Data%20set_Nielsen:NOFN%20Study_Survey%201_Data%20Tables_v1_20.02.16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1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Type</a:t>
            </a:r>
            <a:r>
              <a:rPr lang="en-US" baseline="0" dirty="0" smtClean="0"/>
              <a:t> of organization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Sheet1!$E$18:$H$18</c:f>
              <c:strCache>
                <c:ptCount val="4"/>
                <c:pt idx="0">
                  <c:v>Private Organizations</c:v>
                </c:pt>
                <c:pt idx="1">
                  <c:v>State Government Organization</c:v>
                </c:pt>
                <c:pt idx="2">
                  <c:v>Central Government Organization</c:v>
                </c:pt>
                <c:pt idx="3">
                  <c:v>Semi-governmental Organization</c:v>
                </c:pt>
              </c:strCache>
            </c:strRef>
          </c:cat>
          <c:val>
            <c:numRef>
              <c:f>Sheet1!$E$19:$H$19</c:f>
              <c:numCache>
                <c:formatCode>General</c:formatCode>
                <c:ptCount val="4"/>
                <c:pt idx="0">
                  <c:v>930.0</c:v>
                </c:pt>
                <c:pt idx="1">
                  <c:v>308.0</c:v>
                </c:pt>
                <c:pt idx="2">
                  <c:v>27.0</c:v>
                </c:pt>
                <c:pt idx="3">
                  <c:v>89.0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noFill/>
    </a:ln>
  </c:spPr>
  <c:txPr>
    <a:bodyPr/>
    <a:lstStyle/>
    <a:p>
      <a:pPr algn="ctr">
        <a:defRPr sz="900">
          <a:latin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pie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dPt>
            <c:idx val="0"/>
            <c:bubble3D val="0"/>
          </c:dPt>
          <c:dPt>
            <c:idx val="1"/>
            <c:bubble3D val="0"/>
          </c:dPt>
          <c:dPt>
            <c:idx val="2"/>
            <c:bubble3D val="0"/>
          </c:dPt>
          <c:dPt>
            <c:idx val="3"/>
            <c:bubble3D val="0"/>
          </c:dPt>
          <c:dPt>
            <c:idx val="4"/>
            <c:bubble3D val="0"/>
          </c:dPt>
          <c:dPt>
            <c:idx val="5"/>
            <c:bubble3D val="0"/>
          </c:dPt>
          <c:dPt>
            <c:idx val="6"/>
            <c:bubble3D val="0"/>
          </c:dPt>
          <c:dPt>
            <c:idx val="7"/>
            <c:bubble3D val="0"/>
          </c:dPt>
          <c:dPt>
            <c:idx val="8"/>
            <c:bubble3D val="0"/>
          </c:dPt>
          <c:dPt>
            <c:idx val="9"/>
            <c:bubble3D val="0"/>
          </c:dPt>
          <c:dPt>
            <c:idx val="10"/>
            <c:bubble3D val="0"/>
          </c:dPt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Sheet1!$A$2:$A$12</c:f>
              <c:strCache>
                <c:ptCount val="11"/>
                <c:pt idx="0">
                  <c:v>    To get instant information access</c:v>
                </c:pt>
                <c:pt idx="1">
                  <c:v>    Can do many things at once using internet</c:v>
                </c:pt>
                <c:pt idx="2">
                  <c:v>    Everyone around is using internet</c:v>
                </c:pt>
                <c:pt idx="3">
                  <c:v>    Influenced by colleagues/competitors using it</c:v>
                </c:pt>
                <c:pt idx="4">
                  <c:v>    For online transactions</c:v>
                </c:pt>
                <c:pt idx="5">
                  <c:v>    For social networking</c:v>
                </c:pt>
                <c:pt idx="6">
                  <c:v>    To stay connected with clients/vendors</c:v>
                </c:pt>
                <c:pt idx="7">
                  <c:v>    For Voice chatting</c:v>
                </c:pt>
                <c:pt idx="8">
                  <c:v>    Attractive deals (low internet tariff etc)</c:v>
                </c:pt>
                <c:pt idx="9">
                  <c:v>    For Video Calling</c:v>
                </c:pt>
                <c:pt idx="10">
                  <c:v>    Faster Video Streaming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69.0</c:v>
                </c:pt>
                <c:pt idx="1">
                  <c:v>58.0</c:v>
                </c:pt>
                <c:pt idx="2">
                  <c:v>51.0</c:v>
                </c:pt>
                <c:pt idx="3">
                  <c:v>41.0</c:v>
                </c:pt>
                <c:pt idx="4">
                  <c:v>35.0</c:v>
                </c:pt>
                <c:pt idx="5">
                  <c:v>26.0</c:v>
                </c:pt>
                <c:pt idx="6">
                  <c:v>23.0</c:v>
                </c:pt>
                <c:pt idx="7">
                  <c:v>20.0</c:v>
                </c:pt>
                <c:pt idx="8">
                  <c:v>10.0</c:v>
                </c:pt>
                <c:pt idx="9">
                  <c:v>9.0</c:v>
                </c:pt>
                <c:pt idx="10">
                  <c:v>5.0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025460458747"/>
          <c:y val="0.0480075547988934"/>
          <c:w val="0.486382289170375"/>
          <c:h val="0.903984890402213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Very Frequently</c:v>
                </c:pt>
              </c:strCache>
            </c:strRef>
          </c:tx>
          <c:invertIfNegative val="0"/>
          <c:cat>
            <c:strRef>
              <c:f>Sheet1!$A$2:$A$14</c:f>
              <c:strCache>
                <c:ptCount val="13"/>
                <c:pt idx="0">
                  <c:v>Google    </c:v>
                </c:pt>
                <c:pt idx="1">
                  <c:v>WhatsApp    </c:v>
                </c:pt>
                <c:pt idx="2">
                  <c:v>Facebook    </c:v>
                </c:pt>
                <c:pt idx="3">
                  <c:v>Email     </c:v>
                </c:pt>
                <c:pt idx="4">
                  <c:v>Government portals    </c:v>
                </c:pt>
                <c:pt idx="5">
                  <c:v>YouTube    </c:v>
                </c:pt>
                <c:pt idx="6">
                  <c:v>Online Newspapers    </c:v>
                </c:pt>
                <c:pt idx="7">
                  <c:v>Online Games    </c:v>
                </c:pt>
                <c:pt idx="8">
                  <c:v>Twitter    </c:v>
                </c:pt>
                <c:pt idx="9">
                  <c:v>WeChat    </c:v>
                </c:pt>
                <c:pt idx="10">
                  <c:v> Instagram    </c:v>
                </c:pt>
                <c:pt idx="11">
                  <c:v>Skype    </c:v>
                </c:pt>
                <c:pt idx="12">
                  <c:v>LinkedIn    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41.0</c:v>
                </c:pt>
                <c:pt idx="1">
                  <c:v>46.0</c:v>
                </c:pt>
                <c:pt idx="2">
                  <c:v>33.0</c:v>
                </c:pt>
                <c:pt idx="3">
                  <c:v>18.0</c:v>
                </c:pt>
                <c:pt idx="4">
                  <c:v>18.0</c:v>
                </c:pt>
                <c:pt idx="5">
                  <c:v>17.0</c:v>
                </c:pt>
                <c:pt idx="6">
                  <c:v>13.0</c:v>
                </c:pt>
                <c:pt idx="7">
                  <c:v>9.0</c:v>
                </c:pt>
                <c:pt idx="8">
                  <c:v>6.0</c:v>
                </c:pt>
                <c:pt idx="9">
                  <c:v>8.0</c:v>
                </c:pt>
                <c:pt idx="10">
                  <c:v>7.0</c:v>
                </c:pt>
                <c:pt idx="11">
                  <c:v>4.0</c:v>
                </c:pt>
                <c:pt idx="12">
                  <c:v>2.0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Frequently</c:v>
                </c:pt>
              </c:strCache>
            </c:strRef>
          </c:tx>
          <c:invertIfNegative val="0"/>
          <c:cat>
            <c:strRef>
              <c:f>Sheet1!$A$2:$A$14</c:f>
              <c:strCache>
                <c:ptCount val="13"/>
                <c:pt idx="0">
                  <c:v>Google    </c:v>
                </c:pt>
                <c:pt idx="1">
                  <c:v>WhatsApp    </c:v>
                </c:pt>
                <c:pt idx="2">
                  <c:v>Facebook    </c:v>
                </c:pt>
                <c:pt idx="3">
                  <c:v>Email     </c:v>
                </c:pt>
                <c:pt idx="4">
                  <c:v>Government portals    </c:v>
                </c:pt>
                <c:pt idx="5">
                  <c:v>YouTube    </c:v>
                </c:pt>
                <c:pt idx="6">
                  <c:v>Online Newspapers    </c:v>
                </c:pt>
                <c:pt idx="7">
                  <c:v>Online Games    </c:v>
                </c:pt>
                <c:pt idx="8">
                  <c:v>Twitter    </c:v>
                </c:pt>
                <c:pt idx="9">
                  <c:v>WeChat    </c:v>
                </c:pt>
                <c:pt idx="10">
                  <c:v> Instagram    </c:v>
                </c:pt>
                <c:pt idx="11">
                  <c:v>Skype    </c:v>
                </c:pt>
                <c:pt idx="12">
                  <c:v>LinkedIn    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28.0</c:v>
                </c:pt>
                <c:pt idx="1">
                  <c:v>26.0</c:v>
                </c:pt>
                <c:pt idx="2">
                  <c:v>28.0</c:v>
                </c:pt>
                <c:pt idx="3">
                  <c:v>19.0</c:v>
                </c:pt>
                <c:pt idx="4">
                  <c:v>16.0</c:v>
                </c:pt>
                <c:pt idx="5">
                  <c:v>22.0</c:v>
                </c:pt>
                <c:pt idx="6">
                  <c:v>15.0</c:v>
                </c:pt>
                <c:pt idx="7">
                  <c:v>10.0</c:v>
                </c:pt>
                <c:pt idx="8">
                  <c:v>7.0</c:v>
                </c:pt>
                <c:pt idx="9">
                  <c:v>4.0</c:v>
                </c:pt>
                <c:pt idx="10">
                  <c:v>4.0</c:v>
                </c:pt>
                <c:pt idx="11">
                  <c:v>2.0</c:v>
                </c:pt>
                <c:pt idx="12">
                  <c:v>3.0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Somewhat frequently</c:v>
                </c:pt>
              </c:strCache>
            </c:strRef>
          </c:tx>
          <c:invertIfNegative val="0"/>
          <c:cat>
            <c:strRef>
              <c:f>Sheet1!$A$2:$A$14</c:f>
              <c:strCache>
                <c:ptCount val="13"/>
                <c:pt idx="0">
                  <c:v>Google    </c:v>
                </c:pt>
                <c:pt idx="1">
                  <c:v>WhatsApp    </c:v>
                </c:pt>
                <c:pt idx="2">
                  <c:v>Facebook    </c:v>
                </c:pt>
                <c:pt idx="3">
                  <c:v>Email     </c:v>
                </c:pt>
                <c:pt idx="4">
                  <c:v>Government portals    </c:v>
                </c:pt>
                <c:pt idx="5">
                  <c:v>YouTube    </c:v>
                </c:pt>
                <c:pt idx="6">
                  <c:v>Online Newspapers    </c:v>
                </c:pt>
                <c:pt idx="7">
                  <c:v>Online Games    </c:v>
                </c:pt>
                <c:pt idx="8">
                  <c:v>Twitter    </c:v>
                </c:pt>
                <c:pt idx="9">
                  <c:v>WeChat    </c:v>
                </c:pt>
                <c:pt idx="10">
                  <c:v> Instagram    </c:v>
                </c:pt>
                <c:pt idx="11">
                  <c:v>Skype    </c:v>
                </c:pt>
                <c:pt idx="12">
                  <c:v>LinkedIn    </c:v>
                </c:pt>
              </c:strCache>
            </c:strRef>
          </c:cat>
          <c:val>
            <c:numRef>
              <c:f>Sheet1!$D$2:$D$14</c:f>
              <c:numCache>
                <c:formatCode>General</c:formatCode>
                <c:ptCount val="13"/>
                <c:pt idx="0">
                  <c:v>15.0</c:v>
                </c:pt>
                <c:pt idx="1">
                  <c:v>9.0</c:v>
                </c:pt>
                <c:pt idx="2">
                  <c:v>18.0</c:v>
                </c:pt>
                <c:pt idx="3">
                  <c:v>15.0</c:v>
                </c:pt>
                <c:pt idx="4">
                  <c:v>21.0</c:v>
                </c:pt>
                <c:pt idx="5">
                  <c:v>12.0</c:v>
                </c:pt>
                <c:pt idx="6">
                  <c:v>14.0</c:v>
                </c:pt>
                <c:pt idx="7">
                  <c:v>14.0</c:v>
                </c:pt>
                <c:pt idx="8">
                  <c:v>4.0</c:v>
                </c:pt>
                <c:pt idx="9">
                  <c:v>7.0</c:v>
                </c:pt>
                <c:pt idx="10">
                  <c:v>4.0</c:v>
                </c:pt>
                <c:pt idx="11">
                  <c:v>4.0</c:v>
                </c:pt>
                <c:pt idx="12">
                  <c:v>2.0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Less frequently</c:v>
                </c:pt>
              </c:strCache>
            </c:strRef>
          </c:tx>
          <c:invertIfNegative val="0"/>
          <c:cat>
            <c:strRef>
              <c:f>Sheet1!$A$2:$A$14</c:f>
              <c:strCache>
                <c:ptCount val="13"/>
                <c:pt idx="0">
                  <c:v>Google    </c:v>
                </c:pt>
                <c:pt idx="1">
                  <c:v>WhatsApp    </c:v>
                </c:pt>
                <c:pt idx="2">
                  <c:v>Facebook    </c:v>
                </c:pt>
                <c:pt idx="3">
                  <c:v>Email     </c:v>
                </c:pt>
                <c:pt idx="4">
                  <c:v>Government portals    </c:v>
                </c:pt>
                <c:pt idx="5">
                  <c:v>YouTube    </c:v>
                </c:pt>
                <c:pt idx="6">
                  <c:v>Online Newspapers    </c:v>
                </c:pt>
                <c:pt idx="7">
                  <c:v>Online Games    </c:v>
                </c:pt>
                <c:pt idx="8">
                  <c:v>Twitter    </c:v>
                </c:pt>
                <c:pt idx="9">
                  <c:v>WeChat    </c:v>
                </c:pt>
                <c:pt idx="10">
                  <c:v> Instagram    </c:v>
                </c:pt>
                <c:pt idx="11">
                  <c:v>Skype    </c:v>
                </c:pt>
                <c:pt idx="12">
                  <c:v>LinkedIn    </c:v>
                </c:pt>
              </c:strCache>
            </c:strRef>
          </c:cat>
          <c:val>
            <c:numRef>
              <c:f>Sheet1!$E$2:$E$14</c:f>
              <c:numCache>
                <c:formatCode>General</c:formatCode>
                <c:ptCount val="13"/>
                <c:pt idx="0">
                  <c:v>6.0</c:v>
                </c:pt>
                <c:pt idx="1">
                  <c:v>6.0</c:v>
                </c:pt>
                <c:pt idx="2">
                  <c:v>9.0</c:v>
                </c:pt>
                <c:pt idx="3">
                  <c:v>16.0</c:v>
                </c:pt>
                <c:pt idx="4">
                  <c:v>9.0</c:v>
                </c:pt>
                <c:pt idx="5">
                  <c:v>14.0</c:v>
                </c:pt>
                <c:pt idx="6">
                  <c:v>21.0</c:v>
                </c:pt>
                <c:pt idx="7">
                  <c:v>18.0</c:v>
                </c:pt>
                <c:pt idx="8">
                  <c:v>7.0</c:v>
                </c:pt>
                <c:pt idx="9">
                  <c:v>9.0</c:v>
                </c:pt>
                <c:pt idx="10">
                  <c:v>5.0</c:v>
                </c:pt>
                <c:pt idx="11">
                  <c:v>6.0</c:v>
                </c:pt>
                <c:pt idx="12">
                  <c:v>5.0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Never</c:v>
                </c:pt>
              </c:strCache>
            </c:strRef>
          </c:tx>
          <c:invertIfNegative val="0"/>
          <c:cat>
            <c:strRef>
              <c:f>Sheet1!$A$2:$A$14</c:f>
              <c:strCache>
                <c:ptCount val="13"/>
                <c:pt idx="0">
                  <c:v>Google    </c:v>
                </c:pt>
                <c:pt idx="1">
                  <c:v>WhatsApp    </c:v>
                </c:pt>
                <c:pt idx="2">
                  <c:v>Facebook    </c:v>
                </c:pt>
                <c:pt idx="3">
                  <c:v>Email     </c:v>
                </c:pt>
                <c:pt idx="4">
                  <c:v>Government portals    </c:v>
                </c:pt>
                <c:pt idx="5">
                  <c:v>YouTube    </c:v>
                </c:pt>
                <c:pt idx="6">
                  <c:v>Online Newspapers    </c:v>
                </c:pt>
                <c:pt idx="7">
                  <c:v>Online Games    </c:v>
                </c:pt>
                <c:pt idx="8">
                  <c:v>Twitter    </c:v>
                </c:pt>
                <c:pt idx="9">
                  <c:v>WeChat    </c:v>
                </c:pt>
                <c:pt idx="10">
                  <c:v> Instagram    </c:v>
                </c:pt>
                <c:pt idx="11">
                  <c:v>Skype    </c:v>
                </c:pt>
                <c:pt idx="12">
                  <c:v>LinkedIn    </c:v>
                </c:pt>
              </c:strCache>
            </c:strRef>
          </c:cat>
          <c:val>
            <c:numRef>
              <c:f>Sheet1!$F$2:$F$14</c:f>
              <c:numCache>
                <c:formatCode>General</c:formatCode>
                <c:ptCount val="13"/>
                <c:pt idx="0">
                  <c:v>8.0</c:v>
                </c:pt>
                <c:pt idx="1">
                  <c:v>9.0</c:v>
                </c:pt>
                <c:pt idx="2">
                  <c:v>11.0</c:v>
                </c:pt>
                <c:pt idx="3">
                  <c:v>30.0</c:v>
                </c:pt>
                <c:pt idx="4">
                  <c:v>29.0</c:v>
                </c:pt>
                <c:pt idx="5">
                  <c:v>31.0</c:v>
                </c:pt>
                <c:pt idx="6">
                  <c:v>33.0</c:v>
                </c:pt>
                <c:pt idx="7">
                  <c:v>44.0</c:v>
                </c:pt>
                <c:pt idx="8">
                  <c:v>57.0</c:v>
                </c:pt>
                <c:pt idx="9">
                  <c:v>60.0</c:v>
                </c:pt>
                <c:pt idx="10">
                  <c:v>61.0</c:v>
                </c:pt>
                <c:pt idx="11">
                  <c:v>66.0</c:v>
                </c:pt>
                <c:pt idx="12">
                  <c:v>67.0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Don't know / Cant say</c:v>
                </c:pt>
              </c:strCache>
            </c:strRef>
          </c:tx>
          <c:invertIfNegative val="0"/>
          <c:cat>
            <c:strRef>
              <c:f>Sheet1!$A$2:$A$14</c:f>
              <c:strCache>
                <c:ptCount val="13"/>
                <c:pt idx="0">
                  <c:v>Google    </c:v>
                </c:pt>
                <c:pt idx="1">
                  <c:v>WhatsApp    </c:v>
                </c:pt>
                <c:pt idx="2">
                  <c:v>Facebook    </c:v>
                </c:pt>
                <c:pt idx="3">
                  <c:v>Email     </c:v>
                </c:pt>
                <c:pt idx="4">
                  <c:v>Government portals    </c:v>
                </c:pt>
                <c:pt idx="5">
                  <c:v>YouTube    </c:v>
                </c:pt>
                <c:pt idx="6">
                  <c:v>Online Newspapers    </c:v>
                </c:pt>
                <c:pt idx="7">
                  <c:v>Online Games    </c:v>
                </c:pt>
                <c:pt idx="8">
                  <c:v>Twitter    </c:v>
                </c:pt>
                <c:pt idx="9">
                  <c:v>WeChat    </c:v>
                </c:pt>
                <c:pt idx="10">
                  <c:v> Instagram    </c:v>
                </c:pt>
                <c:pt idx="11">
                  <c:v>Skype    </c:v>
                </c:pt>
                <c:pt idx="12">
                  <c:v>LinkedIn    </c:v>
                </c:pt>
              </c:strCache>
            </c:strRef>
          </c:cat>
          <c:val>
            <c:numRef>
              <c:f>Sheet1!$G$2:$G$14</c:f>
              <c:numCache>
                <c:formatCode>General</c:formatCode>
                <c:ptCount val="13"/>
                <c:pt idx="0">
                  <c:v>2.0</c:v>
                </c:pt>
                <c:pt idx="1">
                  <c:v>4.0</c:v>
                </c:pt>
                <c:pt idx="2">
                  <c:v>1.0</c:v>
                </c:pt>
                <c:pt idx="3">
                  <c:v>2.0</c:v>
                </c:pt>
                <c:pt idx="4">
                  <c:v>7.0</c:v>
                </c:pt>
                <c:pt idx="5">
                  <c:v>4.0</c:v>
                </c:pt>
                <c:pt idx="6">
                  <c:v>4.0</c:v>
                </c:pt>
                <c:pt idx="7">
                  <c:v>5.0</c:v>
                </c:pt>
                <c:pt idx="8">
                  <c:v>19.0</c:v>
                </c:pt>
                <c:pt idx="9">
                  <c:v>12.0</c:v>
                </c:pt>
                <c:pt idx="10">
                  <c:v>19.0</c:v>
                </c:pt>
                <c:pt idx="11">
                  <c:v>18.0</c:v>
                </c:pt>
                <c:pt idx="12">
                  <c:v>21.0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-2070879112"/>
        <c:axId val="-2070064776"/>
      </c:barChart>
      <c:catAx>
        <c:axId val="-2070879112"/>
        <c:scaling>
          <c:orientation val="maxMin"/>
        </c:scaling>
        <c:delete val="0"/>
        <c:axPos val="l"/>
        <c:majorTickMark val="none"/>
        <c:minorTickMark val="none"/>
        <c:tickLblPos val="nextTo"/>
        <c:crossAx val="-2070064776"/>
        <c:crosses val="autoZero"/>
        <c:auto val="1"/>
        <c:lblAlgn val="ctr"/>
        <c:lblOffset val="100"/>
        <c:noMultiLvlLbl val="0"/>
      </c:catAx>
      <c:valAx>
        <c:axId val="-2070064776"/>
        <c:scaling>
          <c:orientation val="minMax"/>
          <c:max val="100.0"/>
        </c:scaling>
        <c:delete val="0"/>
        <c:axPos val="t"/>
        <c:numFmt formatCode="General" sourceLinked="1"/>
        <c:majorTickMark val="none"/>
        <c:minorTickMark val="none"/>
        <c:tickLblPos val="nextTo"/>
        <c:crossAx val="-2070879112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Agree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Learn new skills for personal use</c:v>
                </c:pt>
                <c:pt idx="1">
                  <c:v>Access better hospitals</c:v>
                </c:pt>
                <c:pt idx="2">
                  <c:v>Find new business opportunities</c:v>
                </c:pt>
                <c:pt idx="3">
                  <c:v>Access Internet banking</c:v>
                </c:pt>
                <c:pt idx="4">
                  <c:v>Expand the existing business</c:v>
                </c:pt>
                <c:pt idx="5">
                  <c:v>Find new job opportunities</c:v>
                </c:pt>
                <c:pt idx="6">
                  <c:v>Get information about government schemes</c:v>
                </c:pt>
                <c:pt idx="7">
                  <c:v>Learn new things through online videos</c:v>
                </c:pt>
                <c:pt idx="8">
                  <c:v>Learn new skills for employment</c:v>
                </c:pt>
                <c:pt idx="9">
                  <c:v>Receive required latest information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10"/>
                <c:pt idx="0">
                  <c:v>20.0</c:v>
                </c:pt>
                <c:pt idx="1">
                  <c:v>17.0</c:v>
                </c:pt>
                <c:pt idx="2">
                  <c:v>20.0</c:v>
                </c:pt>
                <c:pt idx="3">
                  <c:v>31.0</c:v>
                </c:pt>
                <c:pt idx="4">
                  <c:v>19.0</c:v>
                </c:pt>
                <c:pt idx="5">
                  <c:v>22.0</c:v>
                </c:pt>
                <c:pt idx="6">
                  <c:v>36.0</c:v>
                </c:pt>
                <c:pt idx="7">
                  <c:v>20.0</c:v>
                </c:pt>
                <c:pt idx="8">
                  <c:v>23.0</c:v>
                </c:pt>
                <c:pt idx="9">
                  <c:v>27.0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Agree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Learn new skills for personal use</c:v>
                </c:pt>
                <c:pt idx="1">
                  <c:v>Access better hospitals</c:v>
                </c:pt>
                <c:pt idx="2">
                  <c:v>Find new business opportunities</c:v>
                </c:pt>
                <c:pt idx="3">
                  <c:v>Access Internet banking</c:v>
                </c:pt>
                <c:pt idx="4">
                  <c:v>Expand the existing business</c:v>
                </c:pt>
                <c:pt idx="5">
                  <c:v>Find new job opportunities</c:v>
                </c:pt>
                <c:pt idx="6">
                  <c:v>Get information about government schemes</c:v>
                </c:pt>
                <c:pt idx="7">
                  <c:v>Learn new things through online videos</c:v>
                </c:pt>
                <c:pt idx="8">
                  <c:v>Learn new skills for employment</c:v>
                </c:pt>
                <c:pt idx="9">
                  <c:v>Receive required latest information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10"/>
                <c:pt idx="0">
                  <c:v>19.0</c:v>
                </c:pt>
                <c:pt idx="1">
                  <c:v>25.0</c:v>
                </c:pt>
                <c:pt idx="2">
                  <c:v>20.0</c:v>
                </c:pt>
                <c:pt idx="3">
                  <c:v>16.0</c:v>
                </c:pt>
                <c:pt idx="4">
                  <c:v>21.0</c:v>
                </c:pt>
                <c:pt idx="5">
                  <c:v>20.0</c:v>
                </c:pt>
                <c:pt idx="6">
                  <c:v>16.0</c:v>
                </c:pt>
                <c:pt idx="7">
                  <c:v>22.0</c:v>
                </c:pt>
                <c:pt idx="8">
                  <c:v>19.0</c:v>
                </c:pt>
                <c:pt idx="9">
                  <c:v>17.0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Agree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Learn new skills for personal use</c:v>
                </c:pt>
                <c:pt idx="1">
                  <c:v>Access better hospitals</c:v>
                </c:pt>
                <c:pt idx="2">
                  <c:v>Find new business opportunities</c:v>
                </c:pt>
                <c:pt idx="3">
                  <c:v>Access Internet banking</c:v>
                </c:pt>
                <c:pt idx="4">
                  <c:v>Expand the existing business</c:v>
                </c:pt>
                <c:pt idx="5">
                  <c:v>Find new job opportunities</c:v>
                </c:pt>
                <c:pt idx="6">
                  <c:v>Get information about government schemes</c:v>
                </c:pt>
                <c:pt idx="7">
                  <c:v>Learn new things through online videos</c:v>
                </c:pt>
                <c:pt idx="8">
                  <c:v>Learn new skills for employment</c:v>
                </c:pt>
                <c:pt idx="9">
                  <c:v>Receive required latest information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10"/>
                <c:pt idx="0">
                  <c:v>26.0</c:v>
                </c:pt>
                <c:pt idx="1">
                  <c:v>24.0</c:v>
                </c:pt>
                <c:pt idx="2">
                  <c:v>23.0</c:v>
                </c:pt>
                <c:pt idx="3">
                  <c:v>23.0</c:v>
                </c:pt>
                <c:pt idx="4">
                  <c:v>22.0</c:v>
                </c:pt>
                <c:pt idx="5">
                  <c:v>24.0</c:v>
                </c:pt>
                <c:pt idx="6">
                  <c:v>24.0</c:v>
                </c:pt>
                <c:pt idx="7">
                  <c:v>36.0</c:v>
                </c:pt>
                <c:pt idx="8">
                  <c:v>26.0</c:v>
                </c:pt>
                <c:pt idx="9">
                  <c:v>23.0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Somewhat Disagree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Learn new skills for personal use</c:v>
                </c:pt>
                <c:pt idx="1">
                  <c:v>Access better hospitals</c:v>
                </c:pt>
                <c:pt idx="2">
                  <c:v>Find new business opportunities</c:v>
                </c:pt>
                <c:pt idx="3">
                  <c:v>Access Internet banking</c:v>
                </c:pt>
                <c:pt idx="4">
                  <c:v>Expand the existing business</c:v>
                </c:pt>
                <c:pt idx="5">
                  <c:v>Find new job opportunities</c:v>
                </c:pt>
                <c:pt idx="6">
                  <c:v>Get information about government schemes</c:v>
                </c:pt>
                <c:pt idx="7">
                  <c:v>Learn new things through online videos</c:v>
                </c:pt>
                <c:pt idx="8">
                  <c:v>Learn new skills for employment</c:v>
                </c:pt>
                <c:pt idx="9">
                  <c:v>Receive required latest information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10"/>
                <c:pt idx="0">
                  <c:v>15.0</c:v>
                </c:pt>
                <c:pt idx="1">
                  <c:v>12.0</c:v>
                </c:pt>
                <c:pt idx="2">
                  <c:v>18.0</c:v>
                </c:pt>
                <c:pt idx="3">
                  <c:v>11.0</c:v>
                </c:pt>
                <c:pt idx="4">
                  <c:v>15.0</c:v>
                </c:pt>
                <c:pt idx="5">
                  <c:v>15.0</c:v>
                </c:pt>
                <c:pt idx="6">
                  <c:v>9.0</c:v>
                </c:pt>
                <c:pt idx="7">
                  <c:v>8.0</c:v>
                </c:pt>
                <c:pt idx="8">
                  <c:v>14.0</c:v>
                </c:pt>
                <c:pt idx="9">
                  <c:v>14.0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Strongly Disagree 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Learn new skills for personal use</c:v>
                </c:pt>
                <c:pt idx="1">
                  <c:v>Access better hospitals</c:v>
                </c:pt>
                <c:pt idx="2">
                  <c:v>Find new business opportunities</c:v>
                </c:pt>
                <c:pt idx="3">
                  <c:v>Access Internet banking</c:v>
                </c:pt>
                <c:pt idx="4">
                  <c:v>Expand the existing business</c:v>
                </c:pt>
                <c:pt idx="5">
                  <c:v>Find new job opportunities</c:v>
                </c:pt>
                <c:pt idx="6">
                  <c:v>Get information about government schemes</c:v>
                </c:pt>
                <c:pt idx="7">
                  <c:v>Learn new things through online videos</c:v>
                </c:pt>
                <c:pt idx="8">
                  <c:v>Learn new skills for employment</c:v>
                </c:pt>
                <c:pt idx="9">
                  <c:v>Receive required latest information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10"/>
                <c:pt idx="0">
                  <c:v>5.0</c:v>
                </c:pt>
                <c:pt idx="1">
                  <c:v>8.0</c:v>
                </c:pt>
                <c:pt idx="2">
                  <c:v>5.0</c:v>
                </c:pt>
                <c:pt idx="3">
                  <c:v>5.0</c:v>
                </c:pt>
                <c:pt idx="4">
                  <c:v>6.0</c:v>
                </c:pt>
                <c:pt idx="5">
                  <c:v>6.0</c:v>
                </c:pt>
                <c:pt idx="6">
                  <c:v>4.0</c:v>
                </c:pt>
                <c:pt idx="7">
                  <c:v>5.0</c:v>
                </c:pt>
                <c:pt idx="8">
                  <c:v>4.0</c:v>
                </c:pt>
                <c:pt idx="9">
                  <c:v>6.0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Don't know / Cant say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10"/>
                <c:pt idx="0">
                  <c:v>Learn new skills for personal use</c:v>
                </c:pt>
                <c:pt idx="1">
                  <c:v>Access better hospitals</c:v>
                </c:pt>
                <c:pt idx="2">
                  <c:v>Find new business opportunities</c:v>
                </c:pt>
                <c:pt idx="3">
                  <c:v>Access Internet banking</c:v>
                </c:pt>
                <c:pt idx="4">
                  <c:v>Expand the existing business</c:v>
                </c:pt>
                <c:pt idx="5">
                  <c:v>Find new job opportunities</c:v>
                </c:pt>
                <c:pt idx="6">
                  <c:v>Get information about government schemes</c:v>
                </c:pt>
                <c:pt idx="7">
                  <c:v>Learn new things through online videos</c:v>
                </c:pt>
                <c:pt idx="8">
                  <c:v>Learn new skills for employment</c:v>
                </c:pt>
                <c:pt idx="9">
                  <c:v>Receive required latest information</c:v>
                </c:pt>
              </c:strCache>
            </c:strRef>
          </c:cat>
          <c:val>
            <c:numRef>
              <c:f>Sheet1!$G$2:$G$11</c:f>
              <c:numCache>
                <c:formatCode>General</c:formatCode>
                <c:ptCount val="10"/>
                <c:pt idx="0">
                  <c:v>15.0</c:v>
                </c:pt>
                <c:pt idx="1">
                  <c:v>14.0</c:v>
                </c:pt>
                <c:pt idx="2">
                  <c:v>14.0</c:v>
                </c:pt>
                <c:pt idx="3">
                  <c:v>14.0</c:v>
                </c:pt>
                <c:pt idx="4">
                  <c:v>17.0</c:v>
                </c:pt>
                <c:pt idx="5">
                  <c:v>13.0</c:v>
                </c:pt>
                <c:pt idx="6">
                  <c:v>11.0</c:v>
                </c:pt>
                <c:pt idx="7">
                  <c:v>9.0</c:v>
                </c:pt>
                <c:pt idx="8">
                  <c:v>14.0</c:v>
                </c:pt>
                <c:pt idx="9">
                  <c:v>13.0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-2131778408"/>
        <c:axId val="-2131784712"/>
      </c:barChart>
      <c:catAx>
        <c:axId val="-2131778408"/>
        <c:scaling>
          <c:orientation val="maxMin"/>
        </c:scaling>
        <c:delete val="0"/>
        <c:axPos val="l"/>
        <c:majorTickMark val="none"/>
        <c:minorTickMark val="none"/>
        <c:tickLblPos val="nextTo"/>
        <c:crossAx val="-2131784712"/>
        <c:crosses val="autoZero"/>
        <c:auto val="1"/>
        <c:lblAlgn val="ctr"/>
        <c:lblOffset val="100"/>
        <c:noMultiLvlLbl val="0"/>
      </c:catAx>
      <c:valAx>
        <c:axId val="-2131784712"/>
        <c:scaling>
          <c:orientation val="minMax"/>
          <c:max val="100.0"/>
        </c:scaling>
        <c:delete val="1"/>
        <c:axPos val="t"/>
        <c:numFmt formatCode="General" sourceLinked="1"/>
        <c:majorTickMark val="out"/>
        <c:minorTickMark val="none"/>
        <c:tickLblPos val="nextTo"/>
        <c:crossAx val="-2131778408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0"/>
    </mc:Choice>
    <mc:Fallback>
      <c:style val="20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Sheet3!$A$125:$A$132</c:f>
              <c:strCache>
                <c:ptCount val="8"/>
                <c:pt idx="0">
                  <c:v>  Through Radio</c:v>
                </c:pt>
                <c:pt idx="1">
                  <c:v>  Others</c:v>
                </c:pt>
                <c:pt idx="2">
                  <c:v>  Internal official communication</c:v>
                </c:pt>
                <c:pt idx="3">
                  <c:v>  Through Internet</c:v>
                </c:pt>
                <c:pt idx="4">
                  <c:v>  Through people at office or business</c:v>
                </c:pt>
                <c:pt idx="5">
                  <c:v>  Through television</c:v>
                </c:pt>
                <c:pt idx="6">
                  <c:v>  Through friends and family</c:v>
                </c:pt>
                <c:pt idx="7">
                  <c:v>  Through newspapers</c:v>
                </c:pt>
              </c:strCache>
            </c:strRef>
          </c:cat>
          <c:val>
            <c:numRef>
              <c:f>Sheet3!$B$125:$B$132</c:f>
              <c:numCache>
                <c:formatCode>General</c:formatCode>
                <c:ptCount val="8"/>
                <c:pt idx="0">
                  <c:v>8.0</c:v>
                </c:pt>
                <c:pt idx="1">
                  <c:v>9.0</c:v>
                </c:pt>
                <c:pt idx="2">
                  <c:v>15.0</c:v>
                </c:pt>
                <c:pt idx="3">
                  <c:v>22.0</c:v>
                </c:pt>
                <c:pt idx="4">
                  <c:v>26.0</c:v>
                </c:pt>
                <c:pt idx="5">
                  <c:v>30.0</c:v>
                </c:pt>
                <c:pt idx="6">
                  <c:v>37.0</c:v>
                </c:pt>
                <c:pt idx="7">
                  <c:v>39.0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-2132188568"/>
        <c:axId val="-2132202392"/>
      </c:barChart>
      <c:catAx>
        <c:axId val="-2132188568"/>
        <c:scaling>
          <c:orientation val="minMax"/>
        </c:scaling>
        <c:delete val="0"/>
        <c:axPos val="l"/>
        <c:majorTickMark val="out"/>
        <c:minorTickMark val="none"/>
        <c:tickLblPos val="nextTo"/>
        <c:crossAx val="-2132202392"/>
        <c:crosses val="autoZero"/>
        <c:auto val="1"/>
        <c:lblAlgn val="ctr"/>
        <c:lblOffset val="100"/>
        <c:noMultiLvlLbl val="0"/>
      </c:catAx>
      <c:valAx>
        <c:axId val="-2132202392"/>
        <c:scaling>
          <c:orientation val="minMax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crossAx val="-2132188568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Tenure of organization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Sheet1!$B$307:$B$313</c:f>
              <c:strCache>
                <c:ptCount val="7"/>
                <c:pt idx="0">
                  <c:v>Less than a year ago</c:v>
                </c:pt>
                <c:pt idx="1">
                  <c:v>1 year to 2 years ago</c:v>
                </c:pt>
                <c:pt idx="2">
                  <c:v>2.1 to 3 years ago</c:v>
                </c:pt>
                <c:pt idx="3">
                  <c:v>3.1 to 5 years ago</c:v>
                </c:pt>
                <c:pt idx="4">
                  <c:v>5.1 years to 7 years ago</c:v>
                </c:pt>
                <c:pt idx="5">
                  <c:v>More than 7 years ago</c:v>
                </c:pt>
                <c:pt idx="6">
                  <c:v>Not disclosed / Refused</c:v>
                </c:pt>
              </c:strCache>
            </c:strRef>
          </c:cat>
          <c:val>
            <c:numRef>
              <c:f>Sheet1!$C$307:$C$313</c:f>
              <c:numCache>
                <c:formatCode>General</c:formatCode>
                <c:ptCount val="7"/>
                <c:pt idx="0">
                  <c:v>8.0</c:v>
                </c:pt>
                <c:pt idx="1">
                  <c:v>9.0</c:v>
                </c:pt>
                <c:pt idx="2">
                  <c:v>9.0</c:v>
                </c:pt>
                <c:pt idx="3">
                  <c:v>12.0</c:v>
                </c:pt>
                <c:pt idx="4">
                  <c:v>10.0</c:v>
                </c:pt>
                <c:pt idx="5">
                  <c:v>50.0</c:v>
                </c:pt>
                <c:pt idx="6">
                  <c:v>2.0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>
          <a:latin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 smtClean="0"/>
              <a:t>Spread of customers</a:t>
            </a:r>
            <a:endParaRPr lang="en-US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Sheet1!$B$350:$B$354</c:f>
              <c:strCache>
                <c:ptCount val="5"/>
                <c:pt idx="0">
                  <c:v>People from the same locality</c:v>
                </c:pt>
                <c:pt idx="1">
                  <c:v>People from the neighbouring locality</c:v>
                </c:pt>
                <c:pt idx="2">
                  <c:v>People from far away places</c:v>
                </c:pt>
                <c:pt idx="3">
                  <c:v>Others</c:v>
                </c:pt>
                <c:pt idx="4">
                  <c:v>Don't know / Can't say</c:v>
                </c:pt>
              </c:strCache>
            </c:strRef>
          </c:cat>
          <c:val>
            <c:numRef>
              <c:f>Sheet1!$C$350:$C$354</c:f>
              <c:numCache>
                <c:formatCode>General</c:formatCode>
                <c:ptCount val="5"/>
                <c:pt idx="0">
                  <c:v>68.0</c:v>
                </c:pt>
                <c:pt idx="1">
                  <c:v>28.0</c:v>
                </c:pt>
                <c:pt idx="2">
                  <c:v>2.0</c:v>
                </c:pt>
                <c:pt idx="3">
                  <c:v>1.0</c:v>
                </c:pt>
                <c:pt idx="4">
                  <c:v>1.0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noFill/>
    </a:ln>
  </c:spPr>
  <c:txPr>
    <a:bodyPr/>
    <a:lstStyle/>
    <a:p>
      <a:pPr algn="ctr">
        <a:defRPr sz="900">
          <a:latin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title>
      <c:tx>
        <c:rich>
          <a:bodyPr/>
          <a:lstStyle/>
          <a:p>
            <a:pPr>
              <a:defRPr sz="1050"/>
            </a:pPr>
            <a:r>
              <a:rPr lang="en-US" sz="1050" dirty="0" smtClean="0"/>
              <a:t>Number</a:t>
            </a:r>
            <a:r>
              <a:rPr lang="en-US" sz="1050" baseline="0" dirty="0" smtClean="0"/>
              <a:t> of customers served per month</a:t>
            </a:r>
            <a:endParaRPr lang="en-US" sz="1050" dirty="0"/>
          </a:p>
        </c:rich>
      </c:tx>
      <c:layout/>
      <c:overlay val="0"/>
    </c:title>
    <c:autoTitleDeleted val="0"/>
    <c:plotArea>
      <c:layout/>
      <c:pieChart>
        <c:varyColors val="1"/>
        <c:ser>
          <c:idx val="0"/>
          <c:order val="0"/>
          <c:dLbls>
            <c:showLegendKey val="0"/>
            <c:showVal val="0"/>
            <c:showCatName val="1"/>
            <c:showSerName val="0"/>
            <c:showPercent val="1"/>
            <c:showBubbleSize val="0"/>
            <c:showLeaderLines val="1"/>
          </c:dLbls>
          <c:cat>
            <c:strRef>
              <c:f>Sheet1!$B$334:$B$340</c:f>
              <c:strCache>
                <c:ptCount val="7"/>
                <c:pt idx="0">
                  <c:v>Less than 50</c:v>
                </c:pt>
                <c:pt idx="1">
                  <c:v>51 to 100</c:v>
                </c:pt>
                <c:pt idx="2">
                  <c:v>101 to 200</c:v>
                </c:pt>
                <c:pt idx="3">
                  <c:v>201 to 300</c:v>
                </c:pt>
                <c:pt idx="4">
                  <c:v>301 to 500</c:v>
                </c:pt>
                <c:pt idx="5">
                  <c:v>501 to 1000</c:v>
                </c:pt>
                <c:pt idx="6">
                  <c:v>More than 1000</c:v>
                </c:pt>
              </c:strCache>
            </c:strRef>
          </c:cat>
          <c:val>
            <c:numRef>
              <c:f>Sheet1!$C$334:$C$340</c:f>
              <c:numCache>
                <c:formatCode>General</c:formatCode>
                <c:ptCount val="7"/>
                <c:pt idx="0">
                  <c:v>27.0</c:v>
                </c:pt>
                <c:pt idx="1">
                  <c:v>15.0</c:v>
                </c:pt>
                <c:pt idx="2">
                  <c:v>16.0</c:v>
                </c:pt>
                <c:pt idx="3">
                  <c:v>12.0</c:v>
                </c:pt>
                <c:pt idx="4">
                  <c:v>10.0</c:v>
                </c:pt>
                <c:pt idx="5">
                  <c:v>6.0</c:v>
                </c:pt>
                <c:pt idx="6">
                  <c:v>9.0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/>
      <c:pieChart>
        <c:varyColors val="1"/>
        <c:ser>
          <c:idx val="0"/>
          <c:order val="0"/>
          <c:dLbls>
            <c:showLegendKey val="0"/>
            <c:showVal val="1"/>
            <c:showCatName val="1"/>
            <c:showSerName val="0"/>
            <c:showPercent val="0"/>
            <c:showBubbleSize val="0"/>
            <c:showLeaderLines val="1"/>
          </c:dLbls>
          <c:cat>
            <c:strRef>
              <c:f>Sheet3!$A$88:$A$90</c:f>
              <c:strCache>
                <c:ptCount val="3"/>
                <c:pt idx="0">
                  <c:v>I know it very well</c:v>
                </c:pt>
                <c:pt idx="1">
                  <c:v>I have heard about it, but I don't know many details</c:v>
                </c:pt>
                <c:pt idx="2">
                  <c:v>I do not know about it at all</c:v>
                </c:pt>
              </c:strCache>
            </c:strRef>
          </c:cat>
          <c:val>
            <c:numRef>
              <c:f>Sheet3!$B$88:$B$90</c:f>
              <c:numCache>
                <c:formatCode>General</c:formatCode>
                <c:ptCount val="3"/>
                <c:pt idx="0">
                  <c:v>8.0</c:v>
                </c:pt>
                <c:pt idx="1">
                  <c:v>22.0</c:v>
                </c:pt>
                <c:pt idx="2">
                  <c:v>70.0</c:v>
                </c:pt>
              </c:numCache>
            </c:numRef>
          </c:val>
        </c:ser>
        <c:dLbls>
          <c:showLegendKey val="0"/>
          <c:showVal val="1"/>
          <c:showCatName val="1"/>
          <c:showSerName val="0"/>
          <c:showPercent val="0"/>
          <c:showBubbleSize val="0"/>
          <c:showLeaderLines val="1"/>
        </c:dLbls>
        <c:firstSliceAng val="0"/>
      </c:pieChart>
    </c:plotArea>
    <c:plotVisOnly val="1"/>
    <c:dispBlanksAs val="gap"/>
    <c:showDLblsOverMax val="0"/>
  </c:chart>
  <c:spPr>
    <a:ln>
      <a:noFill/>
    </a:ln>
  </c:spPr>
  <c:txPr>
    <a:bodyPr/>
    <a:lstStyle/>
    <a:p>
      <a:pPr>
        <a:defRPr sz="900">
          <a:latin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34"/>
    </mc:Choice>
    <mc:Fallback>
      <c:style val="34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Sheet3!$J$95</c:f>
              <c:strCache>
                <c:ptCount val="1"/>
                <c:pt idx="0">
                  <c:v>I know it very well</c:v>
                </c:pt>
              </c:strCache>
            </c:strRef>
          </c:tx>
          <c:invertIfNegative val="0"/>
          <c:cat>
            <c:strRef>
              <c:f>Sheet3!$K$94:$L$94</c:f>
              <c:strCache>
                <c:ptCount val="2"/>
                <c:pt idx="0">
                  <c:v>Public</c:v>
                </c:pt>
                <c:pt idx="1">
                  <c:v>Private</c:v>
                </c:pt>
              </c:strCache>
            </c:strRef>
          </c:cat>
          <c:val>
            <c:numRef>
              <c:f>Sheet3!$K$95:$L$95</c:f>
              <c:numCache>
                <c:formatCode>General</c:formatCode>
                <c:ptCount val="2"/>
                <c:pt idx="0">
                  <c:v>11.0</c:v>
                </c:pt>
                <c:pt idx="1">
                  <c:v>6.0</c:v>
                </c:pt>
              </c:numCache>
            </c:numRef>
          </c:val>
        </c:ser>
        <c:ser>
          <c:idx val="1"/>
          <c:order val="1"/>
          <c:tx>
            <c:strRef>
              <c:f>Sheet3!$J$96</c:f>
              <c:strCache>
                <c:ptCount val="1"/>
                <c:pt idx="0">
                  <c:v>I have heard about it, but I don't know many details</c:v>
                </c:pt>
              </c:strCache>
            </c:strRef>
          </c:tx>
          <c:invertIfNegative val="0"/>
          <c:cat>
            <c:strRef>
              <c:f>Sheet3!$K$94:$L$94</c:f>
              <c:strCache>
                <c:ptCount val="2"/>
                <c:pt idx="0">
                  <c:v>Public</c:v>
                </c:pt>
                <c:pt idx="1">
                  <c:v>Private</c:v>
                </c:pt>
              </c:strCache>
            </c:strRef>
          </c:cat>
          <c:val>
            <c:numRef>
              <c:f>Sheet3!$K$96:$L$96</c:f>
              <c:numCache>
                <c:formatCode>General</c:formatCode>
                <c:ptCount val="2"/>
                <c:pt idx="0">
                  <c:v>27.0</c:v>
                </c:pt>
                <c:pt idx="1">
                  <c:v>19.0</c:v>
                </c:pt>
              </c:numCache>
            </c:numRef>
          </c:val>
        </c:ser>
        <c:ser>
          <c:idx val="2"/>
          <c:order val="2"/>
          <c:tx>
            <c:strRef>
              <c:f>Sheet3!$J$97</c:f>
              <c:strCache>
                <c:ptCount val="1"/>
                <c:pt idx="0">
                  <c:v>I do not know about it at all</c:v>
                </c:pt>
              </c:strCache>
            </c:strRef>
          </c:tx>
          <c:invertIfNegative val="0"/>
          <c:cat>
            <c:strRef>
              <c:f>Sheet3!$K$94:$L$94</c:f>
              <c:strCache>
                <c:ptCount val="2"/>
                <c:pt idx="0">
                  <c:v>Public</c:v>
                </c:pt>
                <c:pt idx="1">
                  <c:v>Private</c:v>
                </c:pt>
              </c:strCache>
            </c:strRef>
          </c:cat>
          <c:val>
            <c:numRef>
              <c:f>Sheet3!$K$97:$L$97</c:f>
              <c:numCache>
                <c:formatCode>General</c:formatCode>
                <c:ptCount val="2"/>
                <c:pt idx="0">
                  <c:v>62.0</c:v>
                </c:pt>
                <c:pt idx="1">
                  <c:v>75.0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75"/>
        <c:overlap val="100"/>
        <c:axId val="2123091736"/>
        <c:axId val="-1969508104"/>
      </c:barChart>
      <c:catAx>
        <c:axId val="2123091736"/>
        <c:scaling>
          <c:orientation val="minMax"/>
        </c:scaling>
        <c:delete val="0"/>
        <c:axPos val="l"/>
        <c:majorTickMark val="none"/>
        <c:minorTickMark val="none"/>
        <c:tickLblPos val="nextTo"/>
        <c:crossAx val="-1969508104"/>
        <c:crosses val="autoZero"/>
        <c:auto val="1"/>
        <c:lblAlgn val="ctr"/>
        <c:lblOffset val="100"/>
        <c:noMultiLvlLbl val="0"/>
      </c:catAx>
      <c:valAx>
        <c:axId val="-19695081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crossAx val="2123091736"/>
        <c:crosses val="autoZero"/>
        <c:crossBetween val="between"/>
      </c:valAx>
    </c:plotArea>
    <c:legend>
      <c:legendPos val="b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900">
          <a:latin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Sheet3!$B$113</c:f>
              <c:strCache>
                <c:ptCount val="1"/>
                <c:pt idx="0">
                  <c:v>Strongly Agree</c:v>
                </c:pt>
              </c:strCache>
            </c:strRef>
          </c:tx>
          <c:invertIfNegative val="0"/>
          <c:cat>
            <c:strRef>
              <c:f>Sheet3!$A$114:$A$122</c:f>
              <c:strCache>
                <c:ptCount val="9"/>
                <c:pt idx="0">
                  <c:v>Known to everyone in this locality</c:v>
                </c:pt>
                <c:pt idx="1">
                  <c:v>Affected by poor electricity supply</c:v>
                </c:pt>
                <c:pt idx="2">
                  <c:v>Working properly in my locality</c:v>
                </c:pt>
                <c:pt idx="3">
                  <c:v>More beneficial for personal use than business use</c:v>
                </c:pt>
                <c:pt idx="4">
                  <c:v>Provides 100 Mbps speed Internet</c:v>
                </c:pt>
                <c:pt idx="5">
                  <c:v>Will connect 250,000 gram panchayats in the entire country</c:v>
                </c:pt>
                <c:pt idx="6">
                  <c:v>Fully owned by the government</c:v>
                </c:pt>
                <c:pt idx="7">
                  <c:v>Internet from NOFN can be resold by private businesses</c:v>
                </c:pt>
                <c:pt idx="8">
                  <c:v>Provides Internet free of cost to people</c:v>
                </c:pt>
              </c:strCache>
            </c:strRef>
          </c:cat>
          <c:val>
            <c:numRef>
              <c:f>Sheet3!$B$114:$B$122</c:f>
              <c:numCache>
                <c:formatCode>General</c:formatCode>
                <c:ptCount val="9"/>
                <c:pt idx="0">
                  <c:v>10.0</c:v>
                </c:pt>
                <c:pt idx="1">
                  <c:v>15.0</c:v>
                </c:pt>
                <c:pt idx="2">
                  <c:v>19.0</c:v>
                </c:pt>
                <c:pt idx="3">
                  <c:v>18.0</c:v>
                </c:pt>
                <c:pt idx="4">
                  <c:v>19.0</c:v>
                </c:pt>
                <c:pt idx="5">
                  <c:v>21.0</c:v>
                </c:pt>
                <c:pt idx="6">
                  <c:v>31.0</c:v>
                </c:pt>
                <c:pt idx="7">
                  <c:v>10.0</c:v>
                </c:pt>
                <c:pt idx="8">
                  <c:v>20.0</c:v>
                </c:pt>
              </c:numCache>
            </c:numRef>
          </c:val>
        </c:ser>
        <c:ser>
          <c:idx val="1"/>
          <c:order val="1"/>
          <c:tx>
            <c:strRef>
              <c:f>Sheet3!$C$113</c:f>
              <c:strCache>
                <c:ptCount val="1"/>
                <c:pt idx="0">
                  <c:v>Somewhat Agree</c:v>
                </c:pt>
              </c:strCache>
            </c:strRef>
          </c:tx>
          <c:invertIfNegative val="0"/>
          <c:cat>
            <c:strRef>
              <c:f>Sheet3!$A$114:$A$122</c:f>
              <c:strCache>
                <c:ptCount val="9"/>
                <c:pt idx="0">
                  <c:v>Known to everyone in this locality</c:v>
                </c:pt>
                <c:pt idx="1">
                  <c:v>Affected by poor electricity supply</c:v>
                </c:pt>
                <c:pt idx="2">
                  <c:v>Working properly in my locality</c:v>
                </c:pt>
                <c:pt idx="3">
                  <c:v>More beneficial for personal use than business use</c:v>
                </c:pt>
                <c:pt idx="4">
                  <c:v>Provides 100 Mbps speed Internet</c:v>
                </c:pt>
                <c:pt idx="5">
                  <c:v>Will connect 250,000 gram panchayats in the entire country</c:v>
                </c:pt>
                <c:pt idx="6">
                  <c:v>Fully owned by the government</c:v>
                </c:pt>
                <c:pt idx="7">
                  <c:v>Internet from NOFN can be resold by private businesses</c:v>
                </c:pt>
                <c:pt idx="8">
                  <c:v>Provides Internet free of cost to people</c:v>
                </c:pt>
              </c:strCache>
            </c:strRef>
          </c:cat>
          <c:val>
            <c:numRef>
              <c:f>Sheet3!$C$114:$C$122</c:f>
              <c:numCache>
                <c:formatCode>General</c:formatCode>
                <c:ptCount val="9"/>
                <c:pt idx="0">
                  <c:v>15.0</c:v>
                </c:pt>
                <c:pt idx="1">
                  <c:v>11.0</c:v>
                </c:pt>
                <c:pt idx="2">
                  <c:v>16.0</c:v>
                </c:pt>
                <c:pt idx="3">
                  <c:v>18.0</c:v>
                </c:pt>
                <c:pt idx="4">
                  <c:v>21.0</c:v>
                </c:pt>
                <c:pt idx="5">
                  <c:v>20.0</c:v>
                </c:pt>
                <c:pt idx="6">
                  <c:v>14.0</c:v>
                </c:pt>
                <c:pt idx="7">
                  <c:v>5.0</c:v>
                </c:pt>
                <c:pt idx="8">
                  <c:v>14.0</c:v>
                </c:pt>
              </c:numCache>
            </c:numRef>
          </c:val>
        </c:ser>
        <c:ser>
          <c:idx val="2"/>
          <c:order val="2"/>
          <c:tx>
            <c:strRef>
              <c:f>Sheet3!$D$113</c:f>
              <c:strCache>
                <c:ptCount val="1"/>
                <c:pt idx="0">
                  <c:v>Agree</c:v>
                </c:pt>
              </c:strCache>
            </c:strRef>
          </c:tx>
          <c:invertIfNegative val="0"/>
          <c:cat>
            <c:strRef>
              <c:f>Sheet3!$A$114:$A$122</c:f>
              <c:strCache>
                <c:ptCount val="9"/>
                <c:pt idx="0">
                  <c:v>Known to everyone in this locality</c:v>
                </c:pt>
                <c:pt idx="1">
                  <c:v>Affected by poor electricity supply</c:v>
                </c:pt>
                <c:pt idx="2">
                  <c:v>Working properly in my locality</c:v>
                </c:pt>
                <c:pt idx="3">
                  <c:v>More beneficial for personal use than business use</c:v>
                </c:pt>
                <c:pt idx="4">
                  <c:v>Provides 100 Mbps speed Internet</c:v>
                </c:pt>
                <c:pt idx="5">
                  <c:v>Will connect 250,000 gram panchayats in the entire country</c:v>
                </c:pt>
                <c:pt idx="6">
                  <c:v>Fully owned by the government</c:v>
                </c:pt>
                <c:pt idx="7">
                  <c:v>Internet from NOFN can be resold by private businesses</c:v>
                </c:pt>
                <c:pt idx="8">
                  <c:v>Provides Internet free of cost to people</c:v>
                </c:pt>
              </c:strCache>
            </c:strRef>
          </c:cat>
          <c:val>
            <c:numRef>
              <c:f>Sheet3!$D$114:$D$122</c:f>
              <c:numCache>
                <c:formatCode>General</c:formatCode>
                <c:ptCount val="9"/>
                <c:pt idx="0">
                  <c:v>10.0</c:v>
                </c:pt>
                <c:pt idx="1">
                  <c:v>18.0</c:v>
                </c:pt>
                <c:pt idx="2">
                  <c:v>19.0</c:v>
                </c:pt>
                <c:pt idx="3">
                  <c:v>15.0</c:v>
                </c:pt>
                <c:pt idx="4">
                  <c:v>24.0</c:v>
                </c:pt>
                <c:pt idx="5">
                  <c:v>25.0</c:v>
                </c:pt>
                <c:pt idx="6">
                  <c:v>22.0</c:v>
                </c:pt>
                <c:pt idx="7">
                  <c:v>7.0</c:v>
                </c:pt>
                <c:pt idx="8">
                  <c:v>16.0</c:v>
                </c:pt>
              </c:numCache>
            </c:numRef>
          </c:val>
        </c:ser>
        <c:ser>
          <c:idx val="3"/>
          <c:order val="3"/>
          <c:tx>
            <c:strRef>
              <c:f>Sheet3!$E$113</c:f>
              <c:strCache>
                <c:ptCount val="1"/>
                <c:pt idx="0">
                  <c:v>Somewhat Disagree</c:v>
                </c:pt>
              </c:strCache>
            </c:strRef>
          </c:tx>
          <c:invertIfNegative val="0"/>
          <c:cat>
            <c:strRef>
              <c:f>Sheet3!$A$114:$A$122</c:f>
              <c:strCache>
                <c:ptCount val="9"/>
                <c:pt idx="0">
                  <c:v>Known to everyone in this locality</c:v>
                </c:pt>
                <c:pt idx="1">
                  <c:v>Affected by poor electricity supply</c:v>
                </c:pt>
                <c:pt idx="2">
                  <c:v>Working properly in my locality</c:v>
                </c:pt>
                <c:pt idx="3">
                  <c:v>More beneficial for personal use than business use</c:v>
                </c:pt>
                <c:pt idx="4">
                  <c:v>Provides 100 Mbps speed Internet</c:v>
                </c:pt>
                <c:pt idx="5">
                  <c:v>Will connect 250,000 gram panchayats in the entire country</c:v>
                </c:pt>
                <c:pt idx="6">
                  <c:v>Fully owned by the government</c:v>
                </c:pt>
                <c:pt idx="7">
                  <c:v>Internet from NOFN can be resold by private businesses</c:v>
                </c:pt>
                <c:pt idx="8">
                  <c:v>Provides Internet free of cost to people</c:v>
                </c:pt>
              </c:strCache>
            </c:strRef>
          </c:cat>
          <c:val>
            <c:numRef>
              <c:f>Sheet3!$E$114:$E$122</c:f>
              <c:numCache>
                <c:formatCode>General</c:formatCode>
                <c:ptCount val="9"/>
                <c:pt idx="0">
                  <c:v>20.0</c:v>
                </c:pt>
                <c:pt idx="1">
                  <c:v>23.0</c:v>
                </c:pt>
                <c:pt idx="2">
                  <c:v>13.0</c:v>
                </c:pt>
                <c:pt idx="3">
                  <c:v>22.0</c:v>
                </c:pt>
                <c:pt idx="4">
                  <c:v>9.0</c:v>
                </c:pt>
                <c:pt idx="5">
                  <c:v>8.0</c:v>
                </c:pt>
                <c:pt idx="6">
                  <c:v>9.0</c:v>
                </c:pt>
                <c:pt idx="7">
                  <c:v>10.0</c:v>
                </c:pt>
                <c:pt idx="8">
                  <c:v>15.0</c:v>
                </c:pt>
              </c:numCache>
            </c:numRef>
          </c:val>
        </c:ser>
        <c:ser>
          <c:idx val="4"/>
          <c:order val="4"/>
          <c:tx>
            <c:strRef>
              <c:f>Sheet3!$F$113</c:f>
              <c:strCache>
                <c:ptCount val="1"/>
                <c:pt idx="0">
                  <c:v>Strongly Disagree </c:v>
                </c:pt>
              </c:strCache>
            </c:strRef>
          </c:tx>
          <c:invertIfNegative val="0"/>
          <c:cat>
            <c:strRef>
              <c:f>Sheet3!$A$114:$A$122</c:f>
              <c:strCache>
                <c:ptCount val="9"/>
                <c:pt idx="0">
                  <c:v>Known to everyone in this locality</c:v>
                </c:pt>
                <c:pt idx="1">
                  <c:v>Affected by poor electricity supply</c:v>
                </c:pt>
                <c:pt idx="2">
                  <c:v>Working properly in my locality</c:v>
                </c:pt>
                <c:pt idx="3">
                  <c:v>More beneficial for personal use than business use</c:v>
                </c:pt>
                <c:pt idx="4">
                  <c:v>Provides 100 Mbps speed Internet</c:v>
                </c:pt>
                <c:pt idx="5">
                  <c:v>Will connect 250,000 gram panchayats in the entire country</c:v>
                </c:pt>
                <c:pt idx="6">
                  <c:v>Fully owned by the government</c:v>
                </c:pt>
                <c:pt idx="7">
                  <c:v>Internet from NOFN can be resold by private businesses</c:v>
                </c:pt>
                <c:pt idx="8">
                  <c:v>Provides Internet free of cost to people</c:v>
                </c:pt>
              </c:strCache>
            </c:strRef>
          </c:cat>
          <c:val>
            <c:numRef>
              <c:f>Sheet3!$F$114:$F$122</c:f>
              <c:numCache>
                <c:formatCode>General</c:formatCode>
                <c:ptCount val="9"/>
                <c:pt idx="0">
                  <c:v>14.0</c:v>
                </c:pt>
                <c:pt idx="1">
                  <c:v>21.0</c:v>
                </c:pt>
                <c:pt idx="2">
                  <c:v>12.0</c:v>
                </c:pt>
                <c:pt idx="3">
                  <c:v>8.0</c:v>
                </c:pt>
                <c:pt idx="4">
                  <c:v>8.0</c:v>
                </c:pt>
                <c:pt idx="5">
                  <c:v>1.0</c:v>
                </c:pt>
                <c:pt idx="6">
                  <c:v>4.0</c:v>
                </c:pt>
                <c:pt idx="7">
                  <c:v>8.0</c:v>
                </c:pt>
                <c:pt idx="8">
                  <c:v>7.0</c:v>
                </c:pt>
              </c:numCache>
            </c:numRef>
          </c:val>
        </c:ser>
        <c:ser>
          <c:idx val="5"/>
          <c:order val="5"/>
          <c:tx>
            <c:strRef>
              <c:f>Sheet3!$G$113</c:f>
              <c:strCache>
                <c:ptCount val="1"/>
                <c:pt idx="0">
                  <c:v>Don't know / Cant say</c:v>
                </c:pt>
              </c:strCache>
            </c:strRef>
          </c:tx>
          <c:invertIfNegative val="0"/>
          <c:cat>
            <c:strRef>
              <c:f>Sheet3!$A$114:$A$122</c:f>
              <c:strCache>
                <c:ptCount val="9"/>
                <c:pt idx="0">
                  <c:v>Known to everyone in this locality</c:v>
                </c:pt>
                <c:pt idx="1">
                  <c:v>Affected by poor electricity supply</c:v>
                </c:pt>
                <c:pt idx="2">
                  <c:v>Working properly in my locality</c:v>
                </c:pt>
                <c:pt idx="3">
                  <c:v>More beneficial for personal use than business use</c:v>
                </c:pt>
                <c:pt idx="4">
                  <c:v>Provides 100 Mbps speed Internet</c:v>
                </c:pt>
                <c:pt idx="5">
                  <c:v>Will connect 250,000 gram panchayats in the entire country</c:v>
                </c:pt>
                <c:pt idx="6">
                  <c:v>Fully owned by the government</c:v>
                </c:pt>
                <c:pt idx="7">
                  <c:v>Internet from NOFN can be resold by private businesses</c:v>
                </c:pt>
                <c:pt idx="8">
                  <c:v>Provides Internet free of cost to people</c:v>
                </c:pt>
              </c:strCache>
            </c:strRef>
          </c:cat>
          <c:val>
            <c:numRef>
              <c:f>Sheet3!$G$114:$G$122</c:f>
              <c:numCache>
                <c:formatCode>General</c:formatCode>
                <c:ptCount val="9"/>
                <c:pt idx="0">
                  <c:v>29.0</c:v>
                </c:pt>
                <c:pt idx="1">
                  <c:v>10.0</c:v>
                </c:pt>
                <c:pt idx="2">
                  <c:v>18.0</c:v>
                </c:pt>
                <c:pt idx="3">
                  <c:v>17.0</c:v>
                </c:pt>
                <c:pt idx="4">
                  <c:v>17.0</c:v>
                </c:pt>
                <c:pt idx="5">
                  <c:v>24.0</c:v>
                </c:pt>
                <c:pt idx="6">
                  <c:v>17.0</c:v>
                </c:pt>
                <c:pt idx="7">
                  <c:v>57.0</c:v>
                </c:pt>
                <c:pt idx="8">
                  <c:v>26.0</c:v>
                </c:pt>
              </c:numCache>
            </c:numRef>
          </c:val>
        </c:ser>
        <c:ser>
          <c:idx val="6"/>
          <c:order val="6"/>
          <c:tx>
            <c:strRef>
              <c:f>Sheet3!$H$113</c:f>
              <c:strCache>
                <c:ptCount val="1"/>
                <c:pt idx="0">
                  <c:v>Not applicable</c:v>
                </c:pt>
              </c:strCache>
            </c:strRef>
          </c:tx>
          <c:invertIfNegative val="0"/>
          <c:cat>
            <c:strRef>
              <c:f>Sheet3!$A$114:$A$122</c:f>
              <c:strCache>
                <c:ptCount val="9"/>
                <c:pt idx="0">
                  <c:v>Known to everyone in this locality</c:v>
                </c:pt>
                <c:pt idx="1">
                  <c:v>Affected by poor electricity supply</c:v>
                </c:pt>
                <c:pt idx="2">
                  <c:v>Working properly in my locality</c:v>
                </c:pt>
                <c:pt idx="3">
                  <c:v>More beneficial for personal use than business use</c:v>
                </c:pt>
                <c:pt idx="4">
                  <c:v>Provides 100 Mbps speed Internet</c:v>
                </c:pt>
                <c:pt idx="5">
                  <c:v>Will connect 250,000 gram panchayats in the entire country</c:v>
                </c:pt>
                <c:pt idx="6">
                  <c:v>Fully owned by the government</c:v>
                </c:pt>
                <c:pt idx="7">
                  <c:v>Internet from NOFN can be resold by private businesses</c:v>
                </c:pt>
                <c:pt idx="8">
                  <c:v>Provides Internet free of cost to people</c:v>
                </c:pt>
              </c:strCache>
            </c:strRef>
          </c:cat>
          <c:val>
            <c:numRef>
              <c:f>Sheet3!$H$114:$H$122</c:f>
              <c:numCache>
                <c:formatCode>General</c:formatCode>
                <c:ptCount val="9"/>
                <c:pt idx="0">
                  <c:v>3.0</c:v>
                </c:pt>
                <c:pt idx="1">
                  <c:v>2.0</c:v>
                </c:pt>
                <c:pt idx="2">
                  <c:v>3.0</c:v>
                </c:pt>
                <c:pt idx="3">
                  <c:v>2.0</c:v>
                </c:pt>
                <c:pt idx="4">
                  <c:v>1.0</c:v>
                </c:pt>
                <c:pt idx="5">
                  <c:v>0.0</c:v>
                </c:pt>
                <c:pt idx="6">
                  <c:v>2.0</c:v>
                </c:pt>
                <c:pt idx="7">
                  <c:v>3.0</c:v>
                </c:pt>
                <c:pt idx="8">
                  <c:v>1.0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-2005665336"/>
        <c:axId val="-2004937320"/>
      </c:barChart>
      <c:catAx>
        <c:axId val="-2005665336"/>
        <c:scaling>
          <c:orientation val="minMax"/>
        </c:scaling>
        <c:delete val="0"/>
        <c:axPos val="l"/>
        <c:majorTickMark val="none"/>
        <c:minorTickMark val="none"/>
        <c:tickLblPos val="nextTo"/>
        <c:crossAx val="-2004937320"/>
        <c:crosses val="autoZero"/>
        <c:auto val="1"/>
        <c:lblAlgn val="ctr"/>
        <c:lblOffset val="100"/>
        <c:noMultiLvlLbl val="0"/>
      </c:catAx>
      <c:valAx>
        <c:axId val="-2004937320"/>
        <c:scaling>
          <c:orientation val="minMax"/>
          <c:max val="100.0"/>
        </c:scaling>
        <c:delete val="1"/>
        <c:axPos val="b"/>
        <c:numFmt formatCode="General" sourceLinked="1"/>
        <c:majorTickMark val="none"/>
        <c:minorTickMark val="none"/>
        <c:tickLblPos val="nextTo"/>
        <c:crossAx val="-2005665336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spPr>
    <a:ln>
      <a:noFill/>
    </a:ln>
  </c:spPr>
  <c:txPr>
    <a:bodyPr/>
    <a:lstStyle/>
    <a:p>
      <a:pPr>
        <a:defRPr sz="900">
          <a:latin typeface="Calibri"/>
          <a:cs typeface="Calibri"/>
        </a:defRPr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Agree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cat>
            <c:strRef>
              <c:f>Sheet1!$A$2:$A$11</c:f>
              <c:strCache>
                <c:ptCount val="8"/>
                <c:pt idx="0">
                  <c:v>Can continue existing work without internet</c:v>
                </c:pt>
                <c:pt idx="1">
                  <c:v>Do not have required devices to access Internet</c:v>
                </c:pt>
                <c:pt idx="2">
                  <c:v>Do not have prior experience of using internet</c:v>
                </c:pt>
                <c:pt idx="3">
                  <c:v>Do not have the technical capacity to use internet</c:v>
                </c:pt>
                <c:pt idx="4">
                  <c:v>Employees do not know how to use internet</c:v>
                </c:pt>
                <c:pt idx="5">
                  <c:v>Using internet is too complicated</c:v>
                </c:pt>
                <c:pt idx="6">
                  <c:v>Internet connection is very slow</c:v>
                </c:pt>
                <c:pt idx="7">
                  <c:v>Customers do not use internet</c:v>
                </c:pt>
              </c:strCache>
            </c:strRef>
          </c:cat>
          <c:val>
            <c:numRef>
              <c:f>Sheet1!$B$2:$B$11</c:f>
              <c:numCache>
                <c:formatCode>General</c:formatCode>
                <c:ptCount val="8"/>
                <c:pt idx="0">
                  <c:v>38.0</c:v>
                </c:pt>
                <c:pt idx="1">
                  <c:v>35.0</c:v>
                </c:pt>
                <c:pt idx="2">
                  <c:v>25.0</c:v>
                </c:pt>
                <c:pt idx="3">
                  <c:v>22.0</c:v>
                </c:pt>
                <c:pt idx="4">
                  <c:v>23.0</c:v>
                </c:pt>
                <c:pt idx="5">
                  <c:v>20.0</c:v>
                </c:pt>
                <c:pt idx="6">
                  <c:v>14.0</c:v>
                </c:pt>
                <c:pt idx="7">
                  <c:v>16.0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Agree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8"/>
                <c:pt idx="0">
                  <c:v>Can continue existing work without internet</c:v>
                </c:pt>
                <c:pt idx="1">
                  <c:v>Do not have required devices to access Internet</c:v>
                </c:pt>
                <c:pt idx="2">
                  <c:v>Do not have prior experience of using internet</c:v>
                </c:pt>
                <c:pt idx="3">
                  <c:v>Do not have the technical capacity to use internet</c:v>
                </c:pt>
                <c:pt idx="4">
                  <c:v>Employees do not know how to use internet</c:v>
                </c:pt>
                <c:pt idx="5">
                  <c:v>Using internet is too complicated</c:v>
                </c:pt>
                <c:pt idx="6">
                  <c:v>Internet connection is very slow</c:v>
                </c:pt>
                <c:pt idx="7">
                  <c:v>Customers do not use internet</c:v>
                </c:pt>
              </c:strCache>
            </c:strRef>
          </c:cat>
          <c:val>
            <c:numRef>
              <c:f>Sheet1!$C$2:$C$11</c:f>
              <c:numCache>
                <c:formatCode>General</c:formatCode>
                <c:ptCount val="8"/>
                <c:pt idx="0">
                  <c:v>10.0</c:v>
                </c:pt>
                <c:pt idx="1">
                  <c:v>9.0</c:v>
                </c:pt>
                <c:pt idx="2">
                  <c:v>10.0</c:v>
                </c:pt>
                <c:pt idx="3">
                  <c:v>11.0</c:v>
                </c:pt>
                <c:pt idx="4">
                  <c:v>8.0</c:v>
                </c:pt>
                <c:pt idx="5">
                  <c:v>11.0</c:v>
                </c:pt>
                <c:pt idx="6">
                  <c:v>12.0</c:v>
                </c:pt>
                <c:pt idx="7">
                  <c:v>9.0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Agree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8"/>
                <c:pt idx="0">
                  <c:v>Can continue existing work without internet</c:v>
                </c:pt>
                <c:pt idx="1">
                  <c:v>Do not have required devices to access Internet</c:v>
                </c:pt>
                <c:pt idx="2">
                  <c:v>Do not have prior experience of using internet</c:v>
                </c:pt>
                <c:pt idx="3">
                  <c:v>Do not have the technical capacity to use internet</c:v>
                </c:pt>
                <c:pt idx="4">
                  <c:v>Employees do not know how to use internet</c:v>
                </c:pt>
                <c:pt idx="5">
                  <c:v>Using internet is too complicated</c:v>
                </c:pt>
                <c:pt idx="6">
                  <c:v>Internet connection is very slow</c:v>
                </c:pt>
                <c:pt idx="7">
                  <c:v>Customers do not use internet</c:v>
                </c:pt>
              </c:strCache>
            </c:strRef>
          </c:cat>
          <c:val>
            <c:numRef>
              <c:f>Sheet1!$D$2:$D$11</c:f>
              <c:numCache>
                <c:formatCode>General</c:formatCode>
                <c:ptCount val="8"/>
                <c:pt idx="0">
                  <c:v>27.0</c:v>
                </c:pt>
                <c:pt idx="1">
                  <c:v>26.0</c:v>
                </c:pt>
                <c:pt idx="2">
                  <c:v>17.0</c:v>
                </c:pt>
                <c:pt idx="3">
                  <c:v>20.0</c:v>
                </c:pt>
                <c:pt idx="4">
                  <c:v>17.0</c:v>
                </c:pt>
                <c:pt idx="5">
                  <c:v>19.0</c:v>
                </c:pt>
                <c:pt idx="6">
                  <c:v>18.0</c:v>
                </c:pt>
                <c:pt idx="7">
                  <c:v>16.0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Somewhat Disagree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8"/>
                <c:pt idx="0">
                  <c:v>Can continue existing work without internet</c:v>
                </c:pt>
                <c:pt idx="1">
                  <c:v>Do not have required devices to access Internet</c:v>
                </c:pt>
                <c:pt idx="2">
                  <c:v>Do not have prior experience of using internet</c:v>
                </c:pt>
                <c:pt idx="3">
                  <c:v>Do not have the technical capacity to use internet</c:v>
                </c:pt>
                <c:pt idx="4">
                  <c:v>Employees do not know how to use internet</c:v>
                </c:pt>
                <c:pt idx="5">
                  <c:v>Using internet is too complicated</c:v>
                </c:pt>
                <c:pt idx="6">
                  <c:v>Internet connection is very slow</c:v>
                </c:pt>
                <c:pt idx="7">
                  <c:v>Customers do not use internet</c:v>
                </c:pt>
              </c:strCache>
            </c:strRef>
          </c:cat>
          <c:val>
            <c:numRef>
              <c:f>Sheet1!$E$2:$E$11</c:f>
              <c:numCache>
                <c:formatCode>General</c:formatCode>
                <c:ptCount val="8"/>
                <c:pt idx="0">
                  <c:v>8.0</c:v>
                </c:pt>
                <c:pt idx="1">
                  <c:v>9.0</c:v>
                </c:pt>
                <c:pt idx="2">
                  <c:v>16.0</c:v>
                </c:pt>
                <c:pt idx="3">
                  <c:v>16.0</c:v>
                </c:pt>
                <c:pt idx="4">
                  <c:v>16.0</c:v>
                </c:pt>
                <c:pt idx="5">
                  <c:v>16.0</c:v>
                </c:pt>
                <c:pt idx="6">
                  <c:v>11.0</c:v>
                </c:pt>
                <c:pt idx="7">
                  <c:v>14.0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Strongly Disagree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8"/>
                <c:pt idx="0">
                  <c:v>Can continue existing work without internet</c:v>
                </c:pt>
                <c:pt idx="1">
                  <c:v>Do not have required devices to access Internet</c:v>
                </c:pt>
                <c:pt idx="2">
                  <c:v>Do not have prior experience of using internet</c:v>
                </c:pt>
                <c:pt idx="3">
                  <c:v>Do not have the technical capacity to use internet</c:v>
                </c:pt>
                <c:pt idx="4">
                  <c:v>Employees do not know how to use internet</c:v>
                </c:pt>
                <c:pt idx="5">
                  <c:v>Using internet is too complicated</c:v>
                </c:pt>
                <c:pt idx="6">
                  <c:v>Internet connection is very slow</c:v>
                </c:pt>
                <c:pt idx="7">
                  <c:v>Customers do not use internet</c:v>
                </c:pt>
              </c:strCache>
            </c:strRef>
          </c:cat>
          <c:val>
            <c:numRef>
              <c:f>Sheet1!$F$2:$F$11</c:f>
              <c:numCache>
                <c:formatCode>General</c:formatCode>
                <c:ptCount val="8"/>
                <c:pt idx="0">
                  <c:v>13.0</c:v>
                </c:pt>
                <c:pt idx="1">
                  <c:v>15.0</c:v>
                </c:pt>
                <c:pt idx="2">
                  <c:v>23.0</c:v>
                </c:pt>
                <c:pt idx="3">
                  <c:v>18.0</c:v>
                </c:pt>
                <c:pt idx="4">
                  <c:v>28.0</c:v>
                </c:pt>
                <c:pt idx="5">
                  <c:v>21.0</c:v>
                </c:pt>
                <c:pt idx="6">
                  <c:v>12.0</c:v>
                </c:pt>
                <c:pt idx="7">
                  <c:v>24.0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Don't know / Cant say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8"/>
                <c:pt idx="0">
                  <c:v>Can continue existing work without internet</c:v>
                </c:pt>
                <c:pt idx="1">
                  <c:v>Do not have required devices to access Internet</c:v>
                </c:pt>
                <c:pt idx="2">
                  <c:v>Do not have prior experience of using internet</c:v>
                </c:pt>
                <c:pt idx="3">
                  <c:v>Do not have the technical capacity to use internet</c:v>
                </c:pt>
                <c:pt idx="4">
                  <c:v>Employees do not know how to use internet</c:v>
                </c:pt>
                <c:pt idx="5">
                  <c:v>Using internet is too complicated</c:v>
                </c:pt>
                <c:pt idx="6">
                  <c:v>Internet connection is very slow</c:v>
                </c:pt>
                <c:pt idx="7">
                  <c:v>Customers do not use internet</c:v>
                </c:pt>
              </c:strCache>
            </c:strRef>
          </c:cat>
          <c:val>
            <c:numRef>
              <c:f>Sheet1!$G$2:$G$11</c:f>
              <c:numCache>
                <c:formatCode>General</c:formatCode>
                <c:ptCount val="8"/>
                <c:pt idx="0">
                  <c:v>3.0</c:v>
                </c:pt>
                <c:pt idx="1">
                  <c:v>6.0</c:v>
                </c:pt>
                <c:pt idx="2">
                  <c:v>9.0</c:v>
                </c:pt>
                <c:pt idx="3">
                  <c:v>12.0</c:v>
                </c:pt>
                <c:pt idx="4">
                  <c:v>8.0</c:v>
                </c:pt>
                <c:pt idx="5">
                  <c:v>13.0</c:v>
                </c:pt>
                <c:pt idx="6">
                  <c:v>33.0</c:v>
                </c:pt>
                <c:pt idx="7">
                  <c:v>20.0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No Response</c:v>
                </c:pt>
              </c:strCache>
            </c:strRef>
          </c:tx>
          <c:invertIfNegative val="0"/>
          <c:cat>
            <c:strRef>
              <c:f>Sheet1!$A$2:$A$11</c:f>
              <c:strCache>
                <c:ptCount val="8"/>
                <c:pt idx="0">
                  <c:v>Can continue existing work without internet</c:v>
                </c:pt>
                <c:pt idx="1">
                  <c:v>Do not have required devices to access Internet</c:v>
                </c:pt>
                <c:pt idx="2">
                  <c:v>Do not have prior experience of using internet</c:v>
                </c:pt>
                <c:pt idx="3">
                  <c:v>Do not have the technical capacity to use internet</c:v>
                </c:pt>
                <c:pt idx="4">
                  <c:v>Employees do not know how to use internet</c:v>
                </c:pt>
                <c:pt idx="5">
                  <c:v>Using internet is too complicated</c:v>
                </c:pt>
                <c:pt idx="6">
                  <c:v>Internet connection is very slow</c:v>
                </c:pt>
                <c:pt idx="7">
                  <c:v>Customers do not use internet</c:v>
                </c:pt>
              </c:strCache>
            </c:strRef>
          </c:cat>
          <c:val>
            <c:numRef>
              <c:f>Sheet1!$H$2:$H$11</c:f>
              <c:numCache>
                <c:formatCode>General</c:formatCode>
                <c:ptCount val="8"/>
                <c:pt idx="0">
                  <c:v>1.0</c:v>
                </c:pt>
                <c:pt idx="1">
                  <c:v>0.0</c:v>
                </c:pt>
                <c:pt idx="2">
                  <c:v>0.0</c:v>
                </c:pt>
                <c:pt idx="3">
                  <c:v>1.0</c:v>
                </c:pt>
                <c:pt idx="4">
                  <c:v>0.0</c:v>
                </c:pt>
                <c:pt idx="5">
                  <c:v>0.0</c:v>
                </c:pt>
                <c:pt idx="6">
                  <c:v>0.0</c:v>
                </c:pt>
                <c:pt idx="7">
                  <c:v>1.0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2097473992"/>
        <c:axId val="2097476840"/>
      </c:barChart>
      <c:catAx>
        <c:axId val="2097473992"/>
        <c:scaling>
          <c:orientation val="maxMin"/>
        </c:scaling>
        <c:delete val="0"/>
        <c:axPos val="l"/>
        <c:majorTickMark val="none"/>
        <c:minorTickMark val="none"/>
        <c:tickLblPos val="nextTo"/>
        <c:crossAx val="2097476840"/>
        <c:crosses val="autoZero"/>
        <c:auto val="1"/>
        <c:lblAlgn val="ctr"/>
        <c:lblOffset val="100"/>
        <c:noMultiLvlLbl val="0"/>
      </c:catAx>
      <c:valAx>
        <c:axId val="2097476840"/>
        <c:scaling>
          <c:orientation val="minMax"/>
          <c:max val="100.0"/>
        </c:scaling>
        <c:delete val="1"/>
        <c:axPos val="t"/>
        <c:numFmt formatCode="General" sourceLinked="1"/>
        <c:majorTickMark val="none"/>
        <c:minorTickMark val="none"/>
        <c:tickLblPos val="nextTo"/>
        <c:crossAx val="2097473992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percentStack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Strongly Agree</c:v>
                </c:pt>
              </c:strCache>
            </c:strRef>
          </c:tx>
          <c:invertIfNegative val="0"/>
          <c:dPt>
            <c:idx val="0"/>
            <c:invertIfNegative val="0"/>
            <c:bubble3D val="0"/>
          </c:dPt>
          <c:dPt>
            <c:idx val="1"/>
            <c:invertIfNegative val="0"/>
            <c:bubble3D val="0"/>
          </c:dPt>
          <c:dPt>
            <c:idx val="2"/>
            <c:invertIfNegative val="0"/>
            <c:bubble3D val="0"/>
          </c:dPt>
          <c:dPt>
            <c:idx val="3"/>
            <c:invertIfNegative val="0"/>
            <c:bubble3D val="0"/>
          </c:dPt>
          <c:dPt>
            <c:idx val="4"/>
            <c:invertIfNegative val="0"/>
            <c:bubble3D val="0"/>
          </c:dPt>
          <c:dPt>
            <c:idx val="5"/>
            <c:invertIfNegative val="0"/>
            <c:bubble3D val="0"/>
          </c:dPt>
          <c:dPt>
            <c:idx val="6"/>
            <c:invertIfNegative val="0"/>
            <c:bubble3D val="0"/>
          </c:dPt>
          <c:dPt>
            <c:idx val="7"/>
            <c:invertIfNegative val="0"/>
            <c:bubble3D val="0"/>
          </c:dPt>
          <c:dPt>
            <c:idx val="8"/>
            <c:invertIfNegative val="0"/>
            <c:bubble3D val="0"/>
          </c:dPt>
          <c:dPt>
            <c:idx val="9"/>
            <c:invertIfNegative val="0"/>
            <c:bubble3D val="0"/>
          </c:dPt>
          <c:dPt>
            <c:idx val="10"/>
            <c:invertIfNegative val="0"/>
            <c:bubble3D val="0"/>
          </c:dPt>
          <c:dPt>
            <c:idx val="11"/>
            <c:invertIfNegative val="0"/>
            <c:bubble3D val="0"/>
          </c:dPt>
          <c:cat>
            <c:strRef>
              <c:f>Sheet1!$A$2:$A$13</c:f>
              <c:strCache>
                <c:ptCount val="12"/>
                <c:pt idx="0">
                  <c:v>Equipment is breaking down often</c:v>
                </c:pt>
                <c:pt idx="1">
                  <c:v>BharatNet connection is very slow</c:v>
                </c:pt>
                <c:pt idx="2">
                  <c:v>Already having Internet </c:v>
                </c:pt>
                <c:pt idx="3">
                  <c:v>Lack of manpower/technical support</c:v>
                </c:pt>
                <c:pt idx="4">
                  <c:v>Maintenance of equipment is expensive</c:v>
                </c:pt>
                <c:pt idx="5">
                  <c:v>Can continue existing work without internet</c:v>
                </c:pt>
                <c:pt idx="6">
                  <c:v>BharatNet connection is not reliable</c:v>
                </c:pt>
                <c:pt idx="7">
                  <c:v>Do not have required device to access Internet</c:v>
                </c:pt>
                <c:pt idx="8">
                  <c:v>Internet from BSNL landline is already present</c:v>
                </c:pt>
                <c:pt idx="9">
                  <c:v>A lot of misuse of Internet</c:v>
                </c:pt>
                <c:pt idx="10">
                  <c:v>Not clear who would pay for the connection</c:v>
                </c:pt>
                <c:pt idx="11">
                  <c:v>Customers do not use BharatNet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19.0</c:v>
                </c:pt>
                <c:pt idx="1">
                  <c:v>20.0</c:v>
                </c:pt>
                <c:pt idx="2">
                  <c:v>25.0</c:v>
                </c:pt>
                <c:pt idx="3">
                  <c:v>16.0</c:v>
                </c:pt>
                <c:pt idx="4">
                  <c:v>11.0</c:v>
                </c:pt>
                <c:pt idx="5">
                  <c:v>15.0</c:v>
                </c:pt>
                <c:pt idx="6">
                  <c:v>12.0</c:v>
                </c:pt>
                <c:pt idx="7">
                  <c:v>13.0</c:v>
                </c:pt>
                <c:pt idx="8">
                  <c:v>14.0</c:v>
                </c:pt>
                <c:pt idx="9">
                  <c:v>7.0</c:v>
                </c:pt>
                <c:pt idx="10">
                  <c:v>12.0</c:v>
                </c:pt>
                <c:pt idx="11">
                  <c:v>10.0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Somewhat Agree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Equipment is breaking down often</c:v>
                </c:pt>
                <c:pt idx="1">
                  <c:v>BharatNet connection is very slow</c:v>
                </c:pt>
                <c:pt idx="2">
                  <c:v>Already having Internet </c:v>
                </c:pt>
                <c:pt idx="3">
                  <c:v>Lack of manpower/technical support</c:v>
                </c:pt>
                <c:pt idx="4">
                  <c:v>Maintenance of equipment is expensive</c:v>
                </c:pt>
                <c:pt idx="5">
                  <c:v>Can continue existing work without internet</c:v>
                </c:pt>
                <c:pt idx="6">
                  <c:v>BharatNet connection is not reliable</c:v>
                </c:pt>
                <c:pt idx="7">
                  <c:v>Do not have required device to access Internet</c:v>
                </c:pt>
                <c:pt idx="8">
                  <c:v>Internet from BSNL landline is already present</c:v>
                </c:pt>
                <c:pt idx="9">
                  <c:v>A lot of misuse of Internet</c:v>
                </c:pt>
                <c:pt idx="10">
                  <c:v>Not clear who would pay for the connection</c:v>
                </c:pt>
                <c:pt idx="11">
                  <c:v>Customers do not use BharatNet</c:v>
                </c:pt>
              </c:strCache>
            </c:strRef>
          </c:cat>
          <c:val>
            <c:numRef>
              <c:f>Sheet1!$C$2:$C$13</c:f>
              <c:numCache>
                <c:formatCode>General</c:formatCode>
                <c:ptCount val="12"/>
                <c:pt idx="0">
                  <c:v>18.0</c:v>
                </c:pt>
                <c:pt idx="1">
                  <c:v>17.0</c:v>
                </c:pt>
                <c:pt idx="2">
                  <c:v>8.0</c:v>
                </c:pt>
                <c:pt idx="3">
                  <c:v>13.0</c:v>
                </c:pt>
                <c:pt idx="4">
                  <c:v>17.0</c:v>
                </c:pt>
                <c:pt idx="5">
                  <c:v>13.0</c:v>
                </c:pt>
                <c:pt idx="6">
                  <c:v>14.0</c:v>
                </c:pt>
                <c:pt idx="7">
                  <c:v>12.0</c:v>
                </c:pt>
                <c:pt idx="8">
                  <c:v>9.0</c:v>
                </c:pt>
                <c:pt idx="9">
                  <c:v>15.0</c:v>
                </c:pt>
                <c:pt idx="10">
                  <c:v>10.0</c:v>
                </c:pt>
                <c:pt idx="11">
                  <c:v>12.0</c:v>
                </c:pt>
              </c:numCache>
            </c:numRef>
          </c:val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Agree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Equipment is breaking down often</c:v>
                </c:pt>
                <c:pt idx="1">
                  <c:v>BharatNet connection is very slow</c:v>
                </c:pt>
                <c:pt idx="2">
                  <c:v>Already having Internet </c:v>
                </c:pt>
                <c:pt idx="3">
                  <c:v>Lack of manpower/technical support</c:v>
                </c:pt>
                <c:pt idx="4">
                  <c:v>Maintenance of equipment is expensive</c:v>
                </c:pt>
                <c:pt idx="5">
                  <c:v>Can continue existing work without internet</c:v>
                </c:pt>
                <c:pt idx="6">
                  <c:v>BharatNet connection is not reliable</c:v>
                </c:pt>
                <c:pt idx="7">
                  <c:v>Do not have required device to access Internet</c:v>
                </c:pt>
                <c:pt idx="8">
                  <c:v>Internet from BSNL landline is already present</c:v>
                </c:pt>
                <c:pt idx="9">
                  <c:v>A lot of misuse of Internet</c:v>
                </c:pt>
                <c:pt idx="10">
                  <c:v>Not clear who would pay for the connection</c:v>
                </c:pt>
                <c:pt idx="11">
                  <c:v>Customers do not use BharatNet</c:v>
                </c:pt>
              </c:strCache>
            </c:strRef>
          </c:cat>
          <c:val>
            <c:numRef>
              <c:f>Sheet1!$D$2:$D$13</c:f>
              <c:numCache>
                <c:formatCode>General</c:formatCode>
                <c:ptCount val="12"/>
                <c:pt idx="0">
                  <c:v>17.0</c:v>
                </c:pt>
                <c:pt idx="1">
                  <c:v>16.0</c:v>
                </c:pt>
                <c:pt idx="2">
                  <c:v>21.0</c:v>
                </c:pt>
                <c:pt idx="3">
                  <c:v>16.0</c:v>
                </c:pt>
                <c:pt idx="4">
                  <c:v>15.0</c:v>
                </c:pt>
                <c:pt idx="5">
                  <c:v>15.0</c:v>
                </c:pt>
                <c:pt idx="6">
                  <c:v>12.0</c:v>
                </c:pt>
                <c:pt idx="7">
                  <c:v>13.0</c:v>
                </c:pt>
                <c:pt idx="8">
                  <c:v>16.0</c:v>
                </c:pt>
                <c:pt idx="9">
                  <c:v>13.0</c:v>
                </c:pt>
                <c:pt idx="10">
                  <c:v>11.0</c:v>
                </c:pt>
                <c:pt idx="11">
                  <c:v>11.0</c:v>
                </c:pt>
              </c:numCache>
            </c:numRef>
          </c:val>
        </c:ser>
        <c:ser>
          <c:idx val="3"/>
          <c:order val="3"/>
          <c:tx>
            <c:strRef>
              <c:f>Sheet1!$E$1</c:f>
              <c:strCache>
                <c:ptCount val="1"/>
                <c:pt idx="0">
                  <c:v>Somewhat Disagree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Equipment is breaking down often</c:v>
                </c:pt>
                <c:pt idx="1">
                  <c:v>BharatNet connection is very slow</c:v>
                </c:pt>
                <c:pt idx="2">
                  <c:v>Already having Internet </c:v>
                </c:pt>
                <c:pt idx="3">
                  <c:v>Lack of manpower/technical support</c:v>
                </c:pt>
                <c:pt idx="4">
                  <c:v>Maintenance of equipment is expensive</c:v>
                </c:pt>
                <c:pt idx="5">
                  <c:v>Can continue existing work without internet</c:v>
                </c:pt>
                <c:pt idx="6">
                  <c:v>BharatNet connection is not reliable</c:v>
                </c:pt>
                <c:pt idx="7">
                  <c:v>Do not have required device to access Internet</c:v>
                </c:pt>
                <c:pt idx="8">
                  <c:v>Internet from BSNL landline is already present</c:v>
                </c:pt>
                <c:pt idx="9">
                  <c:v>A lot of misuse of Internet</c:v>
                </c:pt>
                <c:pt idx="10">
                  <c:v>Not clear who would pay for the connection</c:v>
                </c:pt>
                <c:pt idx="11">
                  <c:v>Customers do not use BharatNet</c:v>
                </c:pt>
              </c:strCache>
            </c:strRef>
          </c:cat>
          <c:val>
            <c:numRef>
              <c:f>Sheet1!$E$2:$E$13</c:f>
              <c:numCache>
                <c:formatCode>General</c:formatCode>
                <c:ptCount val="12"/>
                <c:pt idx="0">
                  <c:v>11.0</c:v>
                </c:pt>
                <c:pt idx="1">
                  <c:v>12.0</c:v>
                </c:pt>
                <c:pt idx="2">
                  <c:v>14.0</c:v>
                </c:pt>
                <c:pt idx="3">
                  <c:v>20.0</c:v>
                </c:pt>
                <c:pt idx="4">
                  <c:v>22.0</c:v>
                </c:pt>
                <c:pt idx="5">
                  <c:v>16.0</c:v>
                </c:pt>
                <c:pt idx="6">
                  <c:v>17.0</c:v>
                </c:pt>
                <c:pt idx="7">
                  <c:v>23.0</c:v>
                </c:pt>
                <c:pt idx="8">
                  <c:v>11.0</c:v>
                </c:pt>
                <c:pt idx="9">
                  <c:v>28.0</c:v>
                </c:pt>
                <c:pt idx="10">
                  <c:v>16.0</c:v>
                </c:pt>
                <c:pt idx="11">
                  <c:v>18.0</c:v>
                </c:pt>
              </c:numCache>
            </c:numRef>
          </c:val>
        </c:ser>
        <c:ser>
          <c:idx val="4"/>
          <c:order val="4"/>
          <c:tx>
            <c:strRef>
              <c:f>Sheet1!$F$1</c:f>
              <c:strCache>
                <c:ptCount val="1"/>
                <c:pt idx="0">
                  <c:v>Strongly Disagree 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Equipment is breaking down often</c:v>
                </c:pt>
                <c:pt idx="1">
                  <c:v>BharatNet connection is very slow</c:v>
                </c:pt>
                <c:pt idx="2">
                  <c:v>Already having Internet </c:v>
                </c:pt>
                <c:pt idx="3">
                  <c:v>Lack of manpower/technical support</c:v>
                </c:pt>
                <c:pt idx="4">
                  <c:v>Maintenance of equipment is expensive</c:v>
                </c:pt>
                <c:pt idx="5">
                  <c:v>Can continue existing work without internet</c:v>
                </c:pt>
                <c:pt idx="6">
                  <c:v>BharatNet connection is not reliable</c:v>
                </c:pt>
                <c:pt idx="7">
                  <c:v>Do not have required device to access Internet</c:v>
                </c:pt>
                <c:pt idx="8">
                  <c:v>Internet from BSNL landline is already present</c:v>
                </c:pt>
                <c:pt idx="9">
                  <c:v>A lot of misuse of Internet</c:v>
                </c:pt>
                <c:pt idx="10">
                  <c:v>Not clear who would pay for the connection</c:v>
                </c:pt>
                <c:pt idx="11">
                  <c:v>Customers do not use BharatNet</c:v>
                </c:pt>
              </c:strCache>
            </c:strRef>
          </c:cat>
          <c:val>
            <c:numRef>
              <c:f>Sheet1!$F$2:$F$13</c:f>
              <c:numCache>
                <c:formatCode>General</c:formatCode>
                <c:ptCount val="12"/>
                <c:pt idx="0">
                  <c:v>22.0</c:v>
                </c:pt>
                <c:pt idx="1">
                  <c:v>20.0</c:v>
                </c:pt>
                <c:pt idx="2">
                  <c:v>24.0</c:v>
                </c:pt>
                <c:pt idx="3">
                  <c:v>25.0</c:v>
                </c:pt>
                <c:pt idx="4">
                  <c:v>23.0</c:v>
                </c:pt>
                <c:pt idx="5">
                  <c:v>34.0</c:v>
                </c:pt>
                <c:pt idx="6">
                  <c:v>30.0</c:v>
                </c:pt>
                <c:pt idx="7">
                  <c:v>33.0</c:v>
                </c:pt>
                <c:pt idx="8">
                  <c:v>42.0</c:v>
                </c:pt>
                <c:pt idx="9">
                  <c:v>26.0</c:v>
                </c:pt>
                <c:pt idx="10">
                  <c:v>38.0</c:v>
                </c:pt>
                <c:pt idx="11">
                  <c:v>34.0</c:v>
                </c:pt>
              </c:numCache>
            </c:numRef>
          </c:val>
        </c:ser>
        <c:ser>
          <c:idx val="5"/>
          <c:order val="5"/>
          <c:tx>
            <c:strRef>
              <c:f>Sheet1!$G$1</c:f>
              <c:strCache>
                <c:ptCount val="1"/>
                <c:pt idx="0">
                  <c:v>Don't know / Cant say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Equipment is breaking down often</c:v>
                </c:pt>
                <c:pt idx="1">
                  <c:v>BharatNet connection is very slow</c:v>
                </c:pt>
                <c:pt idx="2">
                  <c:v>Already having Internet </c:v>
                </c:pt>
                <c:pt idx="3">
                  <c:v>Lack of manpower/technical support</c:v>
                </c:pt>
                <c:pt idx="4">
                  <c:v>Maintenance of equipment is expensive</c:v>
                </c:pt>
                <c:pt idx="5">
                  <c:v>Can continue existing work without internet</c:v>
                </c:pt>
                <c:pt idx="6">
                  <c:v>BharatNet connection is not reliable</c:v>
                </c:pt>
                <c:pt idx="7">
                  <c:v>Do not have required device to access Internet</c:v>
                </c:pt>
                <c:pt idx="8">
                  <c:v>Internet from BSNL landline is already present</c:v>
                </c:pt>
                <c:pt idx="9">
                  <c:v>A lot of misuse of Internet</c:v>
                </c:pt>
                <c:pt idx="10">
                  <c:v>Not clear who would pay for the connection</c:v>
                </c:pt>
                <c:pt idx="11">
                  <c:v>Customers do not use BharatNet</c:v>
                </c:pt>
              </c:strCache>
            </c:strRef>
          </c:cat>
          <c:val>
            <c:numRef>
              <c:f>Sheet1!$G$2:$G$13</c:f>
              <c:numCache>
                <c:formatCode>General</c:formatCode>
                <c:ptCount val="12"/>
                <c:pt idx="0">
                  <c:v>8.0</c:v>
                </c:pt>
                <c:pt idx="1">
                  <c:v>11.0</c:v>
                </c:pt>
                <c:pt idx="2">
                  <c:v>3.0</c:v>
                </c:pt>
                <c:pt idx="3">
                  <c:v>7.0</c:v>
                </c:pt>
                <c:pt idx="4">
                  <c:v>8.0</c:v>
                </c:pt>
                <c:pt idx="5">
                  <c:v>3.0</c:v>
                </c:pt>
                <c:pt idx="6">
                  <c:v>10.0</c:v>
                </c:pt>
                <c:pt idx="7">
                  <c:v>3.0</c:v>
                </c:pt>
                <c:pt idx="8">
                  <c:v>3.0</c:v>
                </c:pt>
                <c:pt idx="9">
                  <c:v>8.0</c:v>
                </c:pt>
                <c:pt idx="10">
                  <c:v>10.0</c:v>
                </c:pt>
                <c:pt idx="11">
                  <c:v>11.0</c:v>
                </c:pt>
              </c:numCache>
            </c:numRef>
          </c:val>
        </c:ser>
        <c:ser>
          <c:idx val="6"/>
          <c:order val="6"/>
          <c:tx>
            <c:strRef>
              <c:f>Sheet1!$H$1</c:f>
              <c:strCache>
                <c:ptCount val="1"/>
                <c:pt idx="0">
                  <c:v>Not applicable</c:v>
                </c:pt>
              </c:strCache>
            </c:strRef>
          </c:tx>
          <c:invertIfNegative val="0"/>
          <c:cat>
            <c:strRef>
              <c:f>Sheet1!$A$2:$A$13</c:f>
              <c:strCache>
                <c:ptCount val="12"/>
                <c:pt idx="0">
                  <c:v>Equipment is breaking down often</c:v>
                </c:pt>
                <c:pt idx="1">
                  <c:v>BharatNet connection is very slow</c:v>
                </c:pt>
                <c:pt idx="2">
                  <c:v>Already having Internet </c:v>
                </c:pt>
                <c:pt idx="3">
                  <c:v>Lack of manpower/technical support</c:v>
                </c:pt>
                <c:pt idx="4">
                  <c:v>Maintenance of equipment is expensive</c:v>
                </c:pt>
                <c:pt idx="5">
                  <c:v>Can continue existing work without internet</c:v>
                </c:pt>
                <c:pt idx="6">
                  <c:v>BharatNet connection is not reliable</c:v>
                </c:pt>
                <c:pt idx="7">
                  <c:v>Do not have required device to access Internet</c:v>
                </c:pt>
                <c:pt idx="8">
                  <c:v>Internet from BSNL landline is already present</c:v>
                </c:pt>
                <c:pt idx="9">
                  <c:v>A lot of misuse of Internet</c:v>
                </c:pt>
                <c:pt idx="10">
                  <c:v>Not clear who would pay for the connection</c:v>
                </c:pt>
                <c:pt idx="11">
                  <c:v>Customers do not use BharatNet</c:v>
                </c:pt>
              </c:strCache>
            </c:strRef>
          </c:cat>
          <c:val>
            <c:numRef>
              <c:f>Sheet1!$H$2:$H$13</c:f>
              <c:numCache>
                <c:formatCode>General</c:formatCode>
                <c:ptCount val="12"/>
                <c:pt idx="0">
                  <c:v>5.0</c:v>
                </c:pt>
                <c:pt idx="1">
                  <c:v>4.0</c:v>
                </c:pt>
                <c:pt idx="2">
                  <c:v>5.0</c:v>
                </c:pt>
                <c:pt idx="3">
                  <c:v>3.0</c:v>
                </c:pt>
                <c:pt idx="4">
                  <c:v>4.0</c:v>
                </c:pt>
                <c:pt idx="5">
                  <c:v>4.0</c:v>
                </c:pt>
                <c:pt idx="6">
                  <c:v>5.0</c:v>
                </c:pt>
                <c:pt idx="7">
                  <c:v>3.0</c:v>
                </c:pt>
                <c:pt idx="8">
                  <c:v>5.0</c:v>
                </c:pt>
                <c:pt idx="9">
                  <c:v>3.0</c:v>
                </c:pt>
                <c:pt idx="10">
                  <c:v>3.0</c:v>
                </c:pt>
                <c:pt idx="11">
                  <c:v>4.0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95"/>
        <c:overlap val="100"/>
        <c:axId val="-2070191464"/>
        <c:axId val="-2070694024"/>
      </c:barChart>
      <c:catAx>
        <c:axId val="-2070191464"/>
        <c:scaling>
          <c:orientation val="maxMin"/>
        </c:scaling>
        <c:delete val="0"/>
        <c:axPos val="l"/>
        <c:majorTickMark val="none"/>
        <c:minorTickMark val="none"/>
        <c:tickLblPos val="nextTo"/>
        <c:crossAx val="-2070694024"/>
        <c:crosses val="autoZero"/>
        <c:auto val="1"/>
        <c:lblAlgn val="ctr"/>
        <c:lblOffset val="100"/>
        <c:noMultiLvlLbl val="0"/>
      </c:catAx>
      <c:valAx>
        <c:axId val="-2070694024"/>
        <c:scaling>
          <c:orientation val="minMax"/>
        </c:scaling>
        <c:delete val="1"/>
        <c:axPos val="t"/>
        <c:numFmt formatCode="0%" sourceLinked="1"/>
        <c:majorTickMark val="none"/>
        <c:minorTickMark val="none"/>
        <c:tickLblPos val="nextTo"/>
        <c:crossAx val="-2070191464"/>
        <c:crosses val="autoZero"/>
        <c:crossBetween val="between"/>
      </c:valAx>
    </c:plotArea>
    <c:legend>
      <c:legendPos val="t"/>
      <c:layout/>
      <c:overlay val="0"/>
    </c:legend>
    <c:plotVisOnly val="1"/>
    <c:dispBlanksAs val="gap"/>
    <c:showDLblsOverMax val="0"/>
  </c:chart>
  <c:txPr>
    <a:bodyPr/>
    <a:lstStyle/>
    <a:p>
      <a:pPr>
        <a:defRPr sz="1400"/>
      </a:pPr>
      <a:endParaRPr lang="en-US"/>
    </a:p>
  </c:txPr>
  <c:externalData r:id="rId1">
    <c:autoUpdate val="0"/>
  </c:externalData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C81BA82-9075-5941-86E4-684F0EF84067}" type="doc">
      <dgm:prSet loTypeId="urn:microsoft.com/office/officeart/2005/8/layout/hierarchy6" loCatId="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7EA990B5-54B5-9F4B-880E-8B9269B51D3B}">
      <dgm:prSet phldrT="[Text]" custT="1"/>
      <dgm:spPr/>
      <dgm:t>
        <a:bodyPr/>
        <a:lstStyle/>
        <a:p>
          <a:r>
            <a:rPr lang="en-US" sz="1200" b="0" smtClean="0">
              <a:latin typeface="Calibri"/>
              <a:cs typeface="Calibri"/>
            </a:rPr>
            <a:t>All base: 1359</a:t>
          </a:r>
          <a:endParaRPr lang="en-US" sz="1200" b="0">
            <a:latin typeface="Calibri"/>
            <a:cs typeface="Calibri"/>
          </a:endParaRPr>
        </a:p>
      </dgm:t>
    </dgm:pt>
    <dgm:pt modelId="{21CC9FBB-8C18-9547-98B9-91333519F07A}" type="parTrans" cxnId="{6FA86009-49E5-BD41-87FA-CA111AD41715}">
      <dgm:prSet/>
      <dgm:spPr/>
      <dgm:t>
        <a:bodyPr/>
        <a:lstStyle/>
        <a:p>
          <a:endParaRPr lang="en-US" sz="1200" b="0">
            <a:solidFill>
              <a:srgbClr val="000000"/>
            </a:solidFill>
            <a:latin typeface="Calibri"/>
            <a:cs typeface="Calibri"/>
          </a:endParaRPr>
        </a:p>
      </dgm:t>
    </dgm:pt>
    <dgm:pt modelId="{BCF6C0DD-A82E-6349-AC3A-55A11B41FBB7}" type="sibTrans" cxnId="{6FA86009-49E5-BD41-87FA-CA111AD41715}">
      <dgm:prSet/>
      <dgm:spPr/>
      <dgm:t>
        <a:bodyPr/>
        <a:lstStyle/>
        <a:p>
          <a:endParaRPr lang="en-US" sz="1200" b="0">
            <a:solidFill>
              <a:srgbClr val="000000"/>
            </a:solidFill>
            <a:latin typeface="Calibri"/>
            <a:cs typeface="Calibri"/>
          </a:endParaRPr>
        </a:p>
      </dgm:t>
    </dgm:pt>
    <dgm:pt modelId="{F183305F-C6B1-E84F-B9AF-FFAE13A1F169}">
      <dgm:prSet phldrT="[Text]" custT="1"/>
      <dgm:spPr/>
      <dgm:t>
        <a:bodyPr/>
        <a:lstStyle/>
        <a:p>
          <a:r>
            <a:rPr lang="en-US" sz="1200" b="0" dirty="0" smtClean="0">
              <a:latin typeface="Calibri"/>
              <a:cs typeface="Calibri"/>
            </a:rPr>
            <a:t>Organizations Use Internet (35%)</a:t>
          </a:r>
          <a:endParaRPr lang="en-US" sz="1200" b="0" dirty="0">
            <a:latin typeface="Calibri"/>
            <a:cs typeface="Calibri"/>
          </a:endParaRPr>
        </a:p>
      </dgm:t>
    </dgm:pt>
    <dgm:pt modelId="{A5273988-246A-EE4F-8B12-0FA88E8BB085}" type="parTrans" cxnId="{B3A24A77-E3CF-C74C-9A29-EB6D1938E563}">
      <dgm:prSet/>
      <dgm:spPr/>
      <dgm:t>
        <a:bodyPr/>
        <a:lstStyle/>
        <a:p>
          <a:endParaRPr lang="en-US" sz="1200" b="0">
            <a:solidFill>
              <a:srgbClr val="000000"/>
            </a:solidFill>
            <a:latin typeface="Calibri"/>
            <a:cs typeface="Calibri"/>
          </a:endParaRPr>
        </a:p>
      </dgm:t>
    </dgm:pt>
    <dgm:pt modelId="{EBA9037E-4913-1044-B441-2C3E5E6A4D9F}" type="sibTrans" cxnId="{B3A24A77-E3CF-C74C-9A29-EB6D1938E563}">
      <dgm:prSet/>
      <dgm:spPr/>
      <dgm:t>
        <a:bodyPr/>
        <a:lstStyle/>
        <a:p>
          <a:endParaRPr lang="en-US" sz="1200" b="0">
            <a:solidFill>
              <a:srgbClr val="000000"/>
            </a:solidFill>
            <a:latin typeface="Calibri"/>
            <a:cs typeface="Calibri"/>
          </a:endParaRPr>
        </a:p>
      </dgm:t>
    </dgm:pt>
    <dgm:pt modelId="{EE44F4BD-3043-6F4B-8158-53C204ECD1E3}">
      <dgm:prSet phldrT="[Text]" custT="1"/>
      <dgm:spPr/>
      <dgm:t>
        <a:bodyPr/>
        <a:lstStyle/>
        <a:p>
          <a:r>
            <a:rPr lang="en-US" sz="1200" b="0" dirty="0" smtClean="0">
              <a:latin typeface="Calibri"/>
              <a:cs typeface="Calibri"/>
            </a:rPr>
            <a:t>Organizations Don't use Internet (65%)</a:t>
          </a:r>
          <a:endParaRPr lang="en-US" sz="1200" b="0" dirty="0">
            <a:latin typeface="Calibri"/>
            <a:cs typeface="Calibri"/>
          </a:endParaRPr>
        </a:p>
      </dgm:t>
    </dgm:pt>
    <dgm:pt modelId="{003FC28B-8380-0A43-AAF2-C1A52793B840}" type="parTrans" cxnId="{203D83C9-DC55-AC41-9657-720102F08E3F}">
      <dgm:prSet/>
      <dgm:spPr/>
      <dgm:t>
        <a:bodyPr/>
        <a:lstStyle/>
        <a:p>
          <a:endParaRPr lang="en-US" sz="1200" b="0">
            <a:solidFill>
              <a:srgbClr val="000000"/>
            </a:solidFill>
            <a:latin typeface="Calibri"/>
            <a:cs typeface="Calibri"/>
          </a:endParaRPr>
        </a:p>
      </dgm:t>
    </dgm:pt>
    <dgm:pt modelId="{3D7AB217-483B-9C4A-AA5D-E2DC4F5D9067}" type="sibTrans" cxnId="{203D83C9-DC55-AC41-9657-720102F08E3F}">
      <dgm:prSet/>
      <dgm:spPr/>
      <dgm:t>
        <a:bodyPr/>
        <a:lstStyle/>
        <a:p>
          <a:endParaRPr lang="en-US" sz="1200" b="0">
            <a:solidFill>
              <a:srgbClr val="000000"/>
            </a:solidFill>
            <a:latin typeface="Calibri"/>
            <a:cs typeface="Calibri"/>
          </a:endParaRPr>
        </a:p>
      </dgm:t>
    </dgm:pt>
    <dgm:pt modelId="{6C5098C1-5858-5448-9BD9-CE3C552275EB}">
      <dgm:prSet phldrT="[Text]" custT="1"/>
      <dgm:spPr/>
      <dgm:t>
        <a:bodyPr/>
        <a:lstStyle/>
        <a:p>
          <a:r>
            <a:rPr lang="en-US" sz="1200" b="0" dirty="0" smtClean="0">
              <a:latin typeface="Calibri"/>
              <a:cs typeface="Calibri"/>
            </a:rPr>
            <a:t>Use </a:t>
          </a:r>
          <a:r>
            <a:rPr lang="en-US" sz="1200" b="0" dirty="0" err="1" smtClean="0">
              <a:latin typeface="Calibri"/>
              <a:cs typeface="Calibri"/>
            </a:rPr>
            <a:t>BharatNet</a:t>
          </a:r>
          <a:r>
            <a:rPr lang="en-US" sz="1200" b="0" dirty="0" smtClean="0">
              <a:latin typeface="Calibri"/>
              <a:cs typeface="Calibri"/>
            </a:rPr>
            <a:t> (3%)</a:t>
          </a:r>
          <a:endParaRPr lang="en-US" sz="1200" b="0" dirty="0">
            <a:latin typeface="Calibri"/>
            <a:cs typeface="Calibri"/>
          </a:endParaRPr>
        </a:p>
      </dgm:t>
    </dgm:pt>
    <dgm:pt modelId="{AA429AC3-1E42-234E-AA8A-0999E7A99EC1}" type="parTrans" cxnId="{2229A1F3-1434-8E4C-8F11-3A26130F8F08}">
      <dgm:prSet/>
      <dgm:spPr/>
      <dgm:t>
        <a:bodyPr/>
        <a:lstStyle/>
        <a:p>
          <a:endParaRPr lang="en-US" sz="1200" b="0">
            <a:solidFill>
              <a:srgbClr val="000000"/>
            </a:solidFill>
            <a:latin typeface="Calibri"/>
            <a:cs typeface="Calibri"/>
          </a:endParaRPr>
        </a:p>
      </dgm:t>
    </dgm:pt>
    <dgm:pt modelId="{62EBD988-4817-2C4C-9E14-916FAE3C2B54}" type="sibTrans" cxnId="{2229A1F3-1434-8E4C-8F11-3A26130F8F08}">
      <dgm:prSet/>
      <dgm:spPr/>
      <dgm:t>
        <a:bodyPr/>
        <a:lstStyle/>
        <a:p>
          <a:endParaRPr lang="en-US" sz="1200" b="0">
            <a:solidFill>
              <a:srgbClr val="000000"/>
            </a:solidFill>
            <a:latin typeface="Calibri"/>
            <a:cs typeface="Calibri"/>
          </a:endParaRPr>
        </a:p>
      </dgm:t>
    </dgm:pt>
    <dgm:pt modelId="{6E128559-537E-D545-9686-3A2515060F8D}">
      <dgm:prSet phldrT="[Text]" custT="1"/>
      <dgm:spPr/>
      <dgm:t>
        <a:bodyPr/>
        <a:lstStyle/>
        <a:p>
          <a:r>
            <a:rPr lang="en-US" sz="1200" b="0" dirty="0" smtClean="0">
              <a:latin typeface="Calibri"/>
              <a:cs typeface="Calibri"/>
            </a:rPr>
            <a:t>Do not use  </a:t>
          </a:r>
          <a:r>
            <a:rPr lang="en-US" sz="1200" b="0" dirty="0" err="1" smtClean="0">
              <a:latin typeface="Calibri"/>
              <a:cs typeface="Calibri"/>
            </a:rPr>
            <a:t>BharatNet</a:t>
          </a:r>
          <a:r>
            <a:rPr lang="en-US" sz="1200" b="0" dirty="0" smtClean="0">
              <a:latin typeface="Calibri"/>
              <a:cs typeface="Calibri"/>
            </a:rPr>
            <a:t> (32%)</a:t>
          </a:r>
          <a:endParaRPr lang="en-US" sz="1200" b="0" dirty="0">
            <a:latin typeface="Calibri"/>
            <a:cs typeface="Calibri"/>
          </a:endParaRPr>
        </a:p>
      </dgm:t>
    </dgm:pt>
    <dgm:pt modelId="{0FE75D68-12C6-C945-AA1F-D16A9C7BAE7B}" type="parTrans" cxnId="{3F268923-D15B-D04A-BF7A-A80AEE64D91E}">
      <dgm:prSet/>
      <dgm:spPr/>
      <dgm:t>
        <a:bodyPr/>
        <a:lstStyle/>
        <a:p>
          <a:endParaRPr lang="en-US" sz="1200" b="0">
            <a:solidFill>
              <a:srgbClr val="000000"/>
            </a:solidFill>
            <a:latin typeface="Calibri"/>
            <a:cs typeface="Calibri"/>
          </a:endParaRPr>
        </a:p>
      </dgm:t>
    </dgm:pt>
    <dgm:pt modelId="{8A30D206-5CEA-EC48-AC1D-6EB913A57937}" type="sibTrans" cxnId="{3F268923-D15B-D04A-BF7A-A80AEE64D91E}">
      <dgm:prSet/>
      <dgm:spPr/>
      <dgm:t>
        <a:bodyPr/>
        <a:lstStyle/>
        <a:p>
          <a:endParaRPr lang="en-US" sz="1200" b="0">
            <a:solidFill>
              <a:srgbClr val="000000"/>
            </a:solidFill>
            <a:latin typeface="Calibri"/>
            <a:cs typeface="Calibri"/>
          </a:endParaRPr>
        </a:p>
      </dgm:t>
    </dgm:pt>
    <dgm:pt modelId="{5D9D343F-A1AA-B744-A15E-2FE19334F880}">
      <dgm:prSet phldrT="[Text]" custT="1"/>
      <dgm:spPr>
        <a:solidFill>
          <a:srgbClr val="FDEADA"/>
        </a:solidFill>
      </dgm:spPr>
      <dgm:t>
        <a:bodyPr/>
        <a:lstStyle/>
        <a:p>
          <a:r>
            <a:rPr lang="en-US" sz="1200" b="1" dirty="0" smtClean="0">
              <a:solidFill>
                <a:srgbClr val="000000"/>
              </a:solidFill>
              <a:latin typeface="Calibri"/>
              <a:cs typeface="Calibri"/>
            </a:rPr>
            <a:t>Purchase intention to use </a:t>
          </a:r>
          <a:r>
            <a:rPr lang="en-US" sz="1200" b="1" dirty="0" err="1" smtClean="0">
              <a:solidFill>
                <a:srgbClr val="000000"/>
              </a:solidFill>
              <a:latin typeface="Calibri"/>
              <a:cs typeface="Calibri"/>
            </a:rPr>
            <a:t>BharatNet</a:t>
          </a:r>
          <a:r>
            <a:rPr lang="en-US" sz="1200" b="1" dirty="0" smtClean="0">
              <a:solidFill>
                <a:srgbClr val="000000"/>
              </a:solidFill>
              <a:latin typeface="Calibri"/>
              <a:cs typeface="Calibri"/>
            </a:rPr>
            <a:t> (21%)</a:t>
          </a:r>
          <a:endParaRPr lang="en-US" sz="1200" b="1" dirty="0">
            <a:solidFill>
              <a:srgbClr val="000000"/>
            </a:solidFill>
            <a:latin typeface="Calibri"/>
            <a:cs typeface="Calibri"/>
          </a:endParaRPr>
        </a:p>
      </dgm:t>
    </dgm:pt>
    <dgm:pt modelId="{16E751C7-4C2B-4046-A629-295D3DDB92D5}" type="parTrans" cxnId="{5A494BD9-695C-494A-A434-44662D7E4051}">
      <dgm:prSet/>
      <dgm:spPr/>
      <dgm:t>
        <a:bodyPr/>
        <a:lstStyle/>
        <a:p>
          <a:endParaRPr lang="en-US" sz="1200" b="0"/>
        </a:p>
      </dgm:t>
    </dgm:pt>
    <dgm:pt modelId="{BB6D364B-75F4-F142-8C48-97C6D16024B7}" type="sibTrans" cxnId="{5A494BD9-695C-494A-A434-44662D7E4051}">
      <dgm:prSet/>
      <dgm:spPr/>
      <dgm:t>
        <a:bodyPr/>
        <a:lstStyle/>
        <a:p>
          <a:endParaRPr lang="en-US" sz="1200" b="0"/>
        </a:p>
      </dgm:t>
    </dgm:pt>
    <dgm:pt modelId="{3C06D60F-AA6F-EA44-9F21-7A4579331C96}">
      <dgm:prSet phldrT="[Text]" custT="1"/>
      <dgm:spPr/>
      <dgm:t>
        <a:bodyPr/>
        <a:lstStyle/>
        <a:p>
          <a:endParaRPr lang="en-US" sz="1400" b="0" dirty="0" smtClean="0">
            <a:latin typeface="Calibri"/>
            <a:cs typeface="Calibri"/>
          </a:endParaRPr>
        </a:p>
        <a:p>
          <a:r>
            <a:rPr lang="en-US" sz="1400" b="0" dirty="0" smtClean="0">
              <a:latin typeface="Calibri"/>
              <a:cs typeface="Calibri"/>
            </a:rPr>
            <a:t>Purchase intention not to use </a:t>
          </a:r>
          <a:r>
            <a:rPr lang="en-US" sz="1400" b="0" dirty="0" err="1" smtClean="0">
              <a:latin typeface="Calibri"/>
              <a:cs typeface="Calibri"/>
            </a:rPr>
            <a:t>BharatNet</a:t>
          </a:r>
          <a:r>
            <a:rPr lang="en-US" sz="1400" b="0" dirty="0" smtClean="0">
              <a:latin typeface="Calibri"/>
              <a:cs typeface="Calibri"/>
            </a:rPr>
            <a:t> (11%)</a:t>
          </a:r>
        </a:p>
        <a:p>
          <a:endParaRPr lang="en-US" sz="1400" b="0" dirty="0">
            <a:latin typeface="Calibri"/>
            <a:cs typeface="Calibri"/>
          </a:endParaRPr>
        </a:p>
      </dgm:t>
    </dgm:pt>
    <dgm:pt modelId="{939BBC73-EA96-A544-8452-6EE42B4A3AED}" type="parTrans" cxnId="{E1CC821A-6546-2B48-9F1D-3C3C0657B344}">
      <dgm:prSet/>
      <dgm:spPr/>
      <dgm:t>
        <a:bodyPr/>
        <a:lstStyle/>
        <a:p>
          <a:endParaRPr lang="en-US" sz="1200" b="0"/>
        </a:p>
      </dgm:t>
    </dgm:pt>
    <dgm:pt modelId="{832DD8C6-398B-454D-AA8D-92F691FBBB65}" type="sibTrans" cxnId="{E1CC821A-6546-2B48-9F1D-3C3C0657B344}">
      <dgm:prSet/>
      <dgm:spPr/>
      <dgm:t>
        <a:bodyPr/>
        <a:lstStyle/>
        <a:p>
          <a:endParaRPr lang="en-US" sz="1200" b="0"/>
        </a:p>
      </dgm:t>
    </dgm:pt>
    <dgm:pt modelId="{D276E2C7-EBA9-FB4B-9528-3B3AC7F5EFB8}">
      <dgm:prSet phldrT="[Text]" custT="1"/>
      <dgm:spPr>
        <a:solidFill>
          <a:srgbClr val="FDEADA"/>
        </a:solidFill>
      </dgm:spPr>
      <dgm:t>
        <a:bodyPr/>
        <a:lstStyle/>
        <a:p>
          <a:r>
            <a:rPr lang="en-US" sz="1200" b="1" dirty="0" smtClean="0">
              <a:solidFill>
                <a:srgbClr val="000000"/>
              </a:solidFill>
              <a:latin typeface="Calibri"/>
              <a:cs typeface="Calibri"/>
            </a:rPr>
            <a:t>Purchase intention to use </a:t>
          </a:r>
          <a:r>
            <a:rPr lang="en-US" sz="1200" b="1" dirty="0" err="1" smtClean="0">
              <a:solidFill>
                <a:srgbClr val="000000"/>
              </a:solidFill>
              <a:latin typeface="Calibri"/>
              <a:cs typeface="Calibri"/>
            </a:rPr>
            <a:t>BharatNet</a:t>
          </a:r>
          <a:r>
            <a:rPr lang="en-US" sz="1200" b="1" dirty="0" smtClean="0">
              <a:solidFill>
                <a:srgbClr val="000000"/>
              </a:solidFill>
              <a:latin typeface="Calibri"/>
              <a:cs typeface="Calibri"/>
            </a:rPr>
            <a:t> (9%)</a:t>
          </a:r>
          <a:endParaRPr lang="en-US" sz="1200" b="1" dirty="0">
            <a:solidFill>
              <a:srgbClr val="000000"/>
            </a:solidFill>
            <a:latin typeface="Calibri"/>
            <a:cs typeface="Calibri"/>
          </a:endParaRPr>
        </a:p>
      </dgm:t>
    </dgm:pt>
    <dgm:pt modelId="{28D59B31-ED38-724A-B20A-459B0E128D55}" type="parTrans" cxnId="{75BFABD3-AEA7-8649-89BE-35B3F172F7F8}">
      <dgm:prSet/>
      <dgm:spPr/>
      <dgm:t>
        <a:bodyPr/>
        <a:lstStyle/>
        <a:p>
          <a:endParaRPr lang="en-US" b="0"/>
        </a:p>
      </dgm:t>
    </dgm:pt>
    <dgm:pt modelId="{588637F1-E45A-9E4C-B076-F11CEEAADB4C}" type="sibTrans" cxnId="{75BFABD3-AEA7-8649-89BE-35B3F172F7F8}">
      <dgm:prSet/>
      <dgm:spPr/>
      <dgm:t>
        <a:bodyPr/>
        <a:lstStyle/>
        <a:p>
          <a:endParaRPr lang="en-US" b="0"/>
        </a:p>
      </dgm:t>
    </dgm:pt>
    <dgm:pt modelId="{CF9E481C-A30E-9A48-8B1D-31C4867B1463}">
      <dgm:prSet phldrT="[Text]" custT="1"/>
      <dgm:spPr/>
      <dgm:t>
        <a:bodyPr/>
        <a:lstStyle/>
        <a:p>
          <a:r>
            <a:rPr lang="en-US" sz="1200" b="0" dirty="0" smtClean="0">
              <a:latin typeface="Calibri"/>
              <a:cs typeface="Calibri"/>
            </a:rPr>
            <a:t>Purchase intention to not use </a:t>
          </a:r>
          <a:r>
            <a:rPr lang="en-US" sz="1200" b="0" dirty="0" err="1" smtClean="0">
              <a:latin typeface="Calibri"/>
              <a:cs typeface="Calibri"/>
            </a:rPr>
            <a:t>BharatNet</a:t>
          </a:r>
          <a:r>
            <a:rPr lang="en-US" sz="1200" b="0" dirty="0" smtClean="0">
              <a:latin typeface="Calibri"/>
              <a:cs typeface="Calibri"/>
            </a:rPr>
            <a:t> (6%)</a:t>
          </a:r>
          <a:endParaRPr lang="en-US" sz="1200" b="0" dirty="0">
            <a:latin typeface="Calibri"/>
            <a:cs typeface="Calibri"/>
          </a:endParaRPr>
        </a:p>
      </dgm:t>
    </dgm:pt>
    <dgm:pt modelId="{D8E49A89-EEF2-B24E-907B-80871BD2AC69}" type="parTrans" cxnId="{17171AD9-ACEA-DD41-BF4A-3B7E46E72CD3}">
      <dgm:prSet/>
      <dgm:spPr/>
      <dgm:t>
        <a:bodyPr/>
        <a:lstStyle/>
        <a:p>
          <a:endParaRPr lang="en-US" b="0"/>
        </a:p>
      </dgm:t>
    </dgm:pt>
    <dgm:pt modelId="{3AA26992-A4B0-8148-937B-E2C4657CC63D}" type="sibTrans" cxnId="{17171AD9-ACEA-DD41-BF4A-3B7E46E72CD3}">
      <dgm:prSet/>
      <dgm:spPr/>
      <dgm:t>
        <a:bodyPr/>
        <a:lstStyle/>
        <a:p>
          <a:endParaRPr lang="en-US" b="0"/>
        </a:p>
      </dgm:t>
    </dgm:pt>
    <dgm:pt modelId="{7BFA7A94-904B-1046-ABC6-2110E762535C}" type="pres">
      <dgm:prSet presAssocID="{1C81BA82-9075-5941-86E4-684F0EF84067}" presName="mainComposite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CFA32DBC-D764-3146-9B10-0617C232A628}" type="pres">
      <dgm:prSet presAssocID="{1C81BA82-9075-5941-86E4-684F0EF84067}" presName="hierFlow" presStyleCnt="0"/>
      <dgm:spPr/>
      <dgm:t>
        <a:bodyPr/>
        <a:lstStyle/>
        <a:p>
          <a:endParaRPr lang="en-US"/>
        </a:p>
      </dgm:t>
    </dgm:pt>
    <dgm:pt modelId="{40C453A4-383A-414C-9CFA-BCAD45D49BBD}" type="pres">
      <dgm:prSet presAssocID="{1C81BA82-9075-5941-86E4-684F0EF84067}" presName="hierChild1" presStyleCnt="0">
        <dgm:presLayoutVars>
          <dgm:chPref val="1"/>
          <dgm:animOne val="branch"/>
          <dgm:animLvl val="lvl"/>
        </dgm:presLayoutVars>
      </dgm:prSet>
      <dgm:spPr/>
      <dgm:t>
        <a:bodyPr/>
        <a:lstStyle/>
        <a:p>
          <a:endParaRPr lang="en-US"/>
        </a:p>
      </dgm:t>
    </dgm:pt>
    <dgm:pt modelId="{42547464-1C98-0742-BBA8-F2AA60F34391}" type="pres">
      <dgm:prSet presAssocID="{7EA990B5-54B5-9F4B-880E-8B9269B51D3B}" presName="Name14" presStyleCnt="0"/>
      <dgm:spPr/>
      <dgm:t>
        <a:bodyPr/>
        <a:lstStyle/>
        <a:p>
          <a:endParaRPr lang="en-US"/>
        </a:p>
      </dgm:t>
    </dgm:pt>
    <dgm:pt modelId="{387E3E70-FB62-ED48-A6A4-2B25D6FB0425}" type="pres">
      <dgm:prSet presAssocID="{7EA990B5-54B5-9F4B-880E-8B9269B51D3B}" presName="level1Shap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A9DC706-ECA6-AD4C-BB66-2087138A77FC}" type="pres">
      <dgm:prSet presAssocID="{7EA990B5-54B5-9F4B-880E-8B9269B51D3B}" presName="hierChild2" presStyleCnt="0"/>
      <dgm:spPr/>
      <dgm:t>
        <a:bodyPr/>
        <a:lstStyle/>
        <a:p>
          <a:endParaRPr lang="en-US"/>
        </a:p>
      </dgm:t>
    </dgm:pt>
    <dgm:pt modelId="{0EC27429-DA79-2B44-834D-19FA4106B895}" type="pres">
      <dgm:prSet presAssocID="{A5273988-246A-EE4F-8B12-0FA88E8BB085}" presName="Name19" presStyleLbl="parChTrans1D2" presStyleIdx="0" presStyleCnt="2"/>
      <dgm:spPr/>
      <dgm:t>
        <a:bodyPr/>
        <a:lstStyle/>
        <a:p>
          <a:endParaRPr lang="en-US"/>
        </a:p>
      </dgm:t>
    </dgm:pt>
    <dgm:pt modelId="{88C61761-8CA9-3B44-A643-9B13B5AB292A}" type="pres">
      <dgm:prSet presAssocID="{F183305F-C6B1-E84F-B9AF-FFAE13A1F169}" presName="Name21" presStyleCnt="0"/>
      <dgm:spPr/>
      <dgm:t>
        <a:bodyPr/>
        <a:lstStyle/>
        <a:p>
          <a:endParaRPr lang="en-US"/>
        </a:p>
      </dgm:t>
    </dgm:pt>
    <dgm:pt modelId="{3BC26897-C7F8-504C-8225-7CA803C96B7D}" type="pres">
      <dgm:prSet presAssocID="{F183305F-C6B1-E84F-B9AF-FFAE13A1F169}" presName="level2Shape" presStyleLbl="node2" presStyleIdx="0" presStyleCnt="2" custScaleX="176873"/>
      <dgm:spPr/>
      <dgm:t>
        <a:bodyPr/>
        <a:lstStyle/>
        <a:p>
          <a:endParaRPr lang="en-US"/>
        </a:p>
      </dgm:t>
    </dgm:pt>
    <dgm:pt modelId="{5046469C-3036-7549-9ABC-C2A59C42F7C5}" type="pres">
      <dgm:prSet presAssocID="{F183305F-C6B1-E84F-B9AF-FFAE13A1F169}" presName="hierChild3" presStyleCnt="0"/>
      <dgm:spPr/>
      <dgm:t>
        <a:bodyPr/>
        <a:lstStyle/>
        <a:p>
          <a:endParaRPr lang="en-US"/>
        </a:p>
      </dgm:t>
    </dgm:pt>
    <dgm:pt modelId="{D5936773-85BC-0443-9FFB-4639A3ACB966}" type="pres">
      <dgm:prSet presAssocID="{AA429AC3-1E42-234E-AA8A-0999E7A99EC1}" presName="Name19" presStyleLbl="parChTrans1D3" presStyleIdx="0" presStyleCnt="4"/>
      <dgm:spPr/>
      <dgm:t>
        <a:bodyPr/>
        <a:lstStyle/>
        <a:p>
          <a:endParaRPr lang="en-US"/>
        </a:p>
      </dgm:t>
    </dgm:pt>
    <dgm:pt modelId="{A716AD4C-385A-924E-A1B7-9703E2A2C24F}" type="pres">
      <dgm:prSet presAssocID="{6C5098C1-5858-5448-9BD9-CE3C552275EB}" presName="Name21" presStyleCnt="0"/>
      <dgm:spPr/>
      <dgm:t>
        <a:bodyPr/>
        <a:lstStyle/>
        <a:p>
          <a:endParaRPr lang="en-US"/>
        </a:p>
      </dgm:t>
    </dgm:pt>
    <dgm:pt modelId="{F3800471-1662-6A4E-9B3B-F6FB769E8EBB}" type="pres">
      <dgm:prSet presAssocID="{6C5098C1-5858-5448-9BD9-CE3C552275EB}" presName="level2Shape" presStyleLbl="node3" presStyleIdx="0" presStyleCnt="4"/>
      <dgm:spPr/>
      <dgm:t>
        <a:bodyPr/>
        <a:lstStyle/>
        <a:p>
          <a:endParaRPr lang="en-US"/>
        </a:p>
      </dgm:t>
    </dgm:pt>
    <dgm:pt modelId="{23E24B31-9094-1A48-94DF-FF0A729123F1}" type="pres">
      <dgm:prSet presAssocID="{6C5098C1-5858-5448-9BD9-CE3C552275EB}" presName="hierChild3" presStyleCnt="0"/>
      <dgm:spPr/>
      <dgm:t>
        <a:bodyPr/>
        <a:lstStyle/>
        <a:p>
          <a:endParaRPr lang="en-US"/>
        </a:p>
      </dgm:t>
    </dgm:pt>
    <dgm:pt modelId="{F5D7D7A4-9AA3-B94D-A3D4-341E6DA64AAF}" type="pres">
      <dgm:prSet presAssocID="{0FE75D68-12C6-C945-AA1F-D16A9C7BAE7B}" presName="Name19" presStyleLbl="parChTrans1D3" presStyleIdx="1" presStyleCnt="4"/>
      <dgm:spPr/>
      <dgm:t>
        <a:bodyPr/>
        <a:lstStyle/>
        <a:p>
          <a:endParaRPr lang="en-US"/>
        </a:p>
      </dgm:t>
    </dgm:pt>
    <dgm:pt modelId="{532EC48F-A386-9E40-A32D-88647C7974FC}" type="pres">
      <dgm:prSet presAssocID="{6E128559-537E-D545-9686-3A2515060F8D}" presName="Name21" presStyleCnt="0"/>
      <dgm:spPr/>
      <dgm:t>
        <a:bodyPr/>
        <a:lstStyle/>
        <a:p>
          <a:endParaRPr lang="en-US"/>
        </a:p>
      </dgm:t>
    </dgm:pt>
    <dgm:pt modelId="{E3403D8F-F5D3-AC4F-8A41-5B8204DF9FE6}" type="pres">
      <dgm:prSet presAssocID="{6E128559-537E-D545-9686-3A2515060F8D}" presName="level2Shape" presStyleLbl="node3" presStyleIdx="1" presStyleCnt="4" custScaleX="135815"/>
      <dgm:spPr/>
      <dgm:t>
        <a:bodyPr/>
        <a:lstStyle/>
        <a:p>
          <a:endParaRPr lang="en-US"/>
        </a:p>
      </dgm:t>
    </dgm:pt>
    <dgm:pt modelId="{D7F07093-5CD9-D646-9A5E-BAA801C48410}" type="pres">
      <dgm:prSet presAssocID="{6E128559-537E-D545-9686-3A2515060F8D}" presName="hierChild3" presStyleCnt="0"/>
      <dgm:spPr/>
      <dgm:t>
        <a:bodyPr/>
        <a:lstStyle/>
        <a:p>
          <a:endParaRPr lang="en-US"/>
        </a:p>
      </dgm:t>
    </dgm:pt>
    <dgm:pt modelId="{71883EA9-404A-6C4B-9046-79BE76CE79A7}" type="pres">
      <dgm:prSet presAssocID="{16E751C7-4C2B-4046-A629-295D3DDB92D5}" presName="Name19" presStyleLbl="parChTrans1D4" presStyleIdx="0" presStyleCnt="2"/>
      <dgm:spPr/>
      <dgm:t>
        <a:bodyPr/>
        <a:lstStyle/>
        <a:p>
          <a:endParaRPr lang="en-US"/>
        </a:p>
      </dgm:t>
    </dgm:pt>
    <dgm:pt modelId="{508F5BCF-1905-6D4C-B60C-5B826EDECA10}" type="pres">
      <dgm:prSet presAssocID="{5D9D343F-A1AA-B744-A15E-2FE19334F880}" presName="Name21" presStyleCnt="0"/>
      <dgm:spPr/>
      <dgm:t>
        <a:bodyPr/>
        <a:lstStyle/>
        <a:p>
          <a:endParaRPr lang="en-US"/>
        </a:p>
      </dgm:t>
    </dgm:pt>
    <dgm:pt modelId="{A10B4886-B10C-0641-A8C2-ECA9B2F03D98}" type="pres">
      <dgm:prSet presAssocID="{5D9D343F-A1AA-B744-A15E-2FE19334F880}" presName="level2Shape" presStyleLbl="node4" presStyleIdx="0" presStyleCnt="2" custScaleX="179827"/>
      <dgm:spPr/>
      <dgm:t>
        <a:bodyPr/>
        <a:lstStyle/>
        <a:p>
          <a:endParaRPr lang="en-US"/>
        </a:p>
      </dgm:t>
    </dgm:pt>
    <dgm:pt modelId="{5058689F-A0F5-4241-BBCF-19766C9EE2F9}" type="pres">
      <dgm:prSet presAssocID="{5D9D343F-A1AA-B744-A15E-2FE19334F880}" presName="hierChild3" presStyleCnt="0"/>
      <dgm:spPr/>
      <dgm:t>
        <a:bodyPr/>
        <a:lstStyle/>
        <a:p>
          <a:endParaRPr lang="en-US"/>
        </a:p>
      </dgm:t>
    </dgm:pt>
    <dgm:pt modelId="{B578823D-9957-3E45-899E-FFEBB4FE1121}" type="pres">
      <dgm:prSet presAssocID="{939BBC73-EA96-A544-8452-6EE42B4A3AED}" presName="Name19" presStyleLbl="parChTrans1D4" presStyleIdx="1" presStyleCnt="2"/>
      <dgm:spPr/>
      <dgm:t>
        <a:bodyPr/>
        <a:lstStyle/>
        <a:p>
          <a:endParaRPr lang="en-US"/>
        </a:p>
      </dgm:t>
    </dgm:pt>
    <dgm:pt modelId="{3F935E2D-D774-384E-9661-1867E0AAA4A0}" type="pres">
      <dgm:prSet presAssocID="{3C06D60F-AA6F-EA44-9F21-7A4579331C96}" presName="Name21" presStyleCnt="0"/>
      <dgm:spPr/>
      <dgm:t>
        <a:bodyPr/>
        <a:lstStyle/>
        <a:p>
          <a:endParaRPr lang="en-US"/>
        </a:p>
      </dgm:t>
    </dgm:pt>
    <dgm:pt modelId="{5799DE30-E874-074A-850B-D86B1359BF77}" type="pres">
      <dgm:prSet presAssocID="{3C06D60F-AA6F-EA44-9F21-7A4579331C96}" presName="level2Shape" presStyleLbl="node4" presStyleIdx="1" presStyleCnt="2" custScaleX="240668"/>
      <dgm:spPr/>
      <dgm:t>
        <a:bodyPr/>
        <a:lstStyle/>
        <a:p>
          <a:endParaRPr lang="en-US"/>
        </a:p>
      </dgm:t>
    </dgm:pt>
    <dgm:pt modelId="{DC7AE7F0-3510-1845-A066-4CB82A034523}" type="pres">
      <dgm:prSet presAssocID="{3C06D60F-AA6F-EA44-9F21-7A4579331C96}" presName="hierChild3" presStyleCnt="0"/>
      <dgm:spPr/>
      <dgm:t>
        <a:bodyPr/>
        <a:lstStyle/>
        <a:p>
          <a:endParaRPr lang="en-US"/>
        </a:p>
      </dgm:t>
    </dgm:pt>
    <dgm:pt modelId="{D0D22E09-AA99-7746-B6F0-ECFDAD3E12DB}" type="pres">
      <dgm:prSet presAssocID="{003FC28B-8380-0A43-AAF2-C1A52793B840}" presName="Name19" presStyleLbl="parChTrans1D2" presStyleIdx="1" presStyleCnt="2"/>
      <dgm:spPr/>
      <dgm:t>
        <a:bodyPr/>
        <a:lstStyle/>
        <a:p>
          <a:endParaRPr lang="en-US"/>
        </a:p>
      </dgm:t>
    </dgm:pt>
    <dgm:pt modelId="{55342111-CA5D-4949-A58A-A041CF4F111B}" type="pres">
      <dgm:prSet presAssocID="{EE44F4BD-3043-6F4B-8158-53C204ECD1E3}" presName="Name21" presStyleCnt="0"/>
      <dgm:spPr/>
      <dgm:t>
        <a:bodyPr/>
        <a:lstStyle/>
        <a:p>
          <a:endParaRPr lang="en-US"/>
        </a:p>
      </dgm:t>
    </dgm:pt>
    <dgm:pt modelId="{2CEE6FE6-0142-4448-8749-9B824B156D0D}" type="pres">
      <dgm:prSet presAssocID="{EE44F4BD-3043-6F4B-8158-53C204ECD1E3}" presName="level2Shape" presStyleLbl="node2" presStyleIdx="1" presStyleCnt="2" custScaleX="165781"/>
      <dgm:spPr/>
      <dgm:t>
        <a:bodyPr/>
        <a:lstStyle/>
        <a:p>
          <a:endParaRPr lang="en-US"/>
        </a:p>
      </dgm:t>
    </dgm:pt>
    <dgm:pt modelId="{39C6B019-F6B4-CE44-B360-1785510EC069}" type="pres">
      <dgm:prSet presAssocID="{EE44F4BD-3043-6F4B-8158-53C204ECD1E3}" presName="hierChild3" presStyleCnt="0"/>
      <dgm:spPr/>
      <dgm:t>
        <a:bodyPr/>
        <a:lstStyle/>
        <a:p>
          <a:endParaRPr lang="en-US"/>
        </a:p>
      </dgm:t>
    </dgm:pt>
    <dgm:pt modelId="{20106773-8BF0-0340-BBD4-1A4C364415E6}" type="pres">
      <dgm:prSet presAssocID="{28D59B31-ED38-724A-B20A-459B0E128D55}" presName="Name19" presStyleLbl="parChTrans1D3" presStyleIdx="2" presStyleCnt="4"/>
      <dgm:spPr/>
      <dgm:t>
        <a:bodyPr/>
        <a:lstStyle/>
        <a:p>
          <a:endParaRPr lang="en-US"/>
        </a:p>
      </dgm:t>
    </dgm:pt>
    <dgm:pt modelId="{0317A1D8-C51B-454F-9A91-FE160D0BF593}" type="pres">
      <dgm:prSet presAssocID="{D276E2C7-EBA9-FB4B-9528-3B3AC7F5EFB8}" presName="Name21" presStyleCnt="0"/>
      <dgm:spPr/>
      <dgm:t>
        <a:bodyPr/>
        <a:lstStyle/>
        <a:p>
          <a:endParaRPr lang="en-US"/>
        </a:p>
      </dgm:t>
    </dgm:pt>
    <dgm:pt modelId="{115E5783-1C0D-AC40-B4E2-17943A36BC8B}" type="pres">
      <dgm:prSet presAssocID="{D276E2C7-EBA9-FB4B-9528-3B3AC7F5EFB8}" presName="level2Shape" presStyleLbl="node3" presStyleIdx="2" presStyleCnt="4"/>
      <dgm:spPr/>
      <dgm:t>
        <a:bodyPr/>
        <a:lstStyle/>
        <a:p>
          <a:endParaRPr lang="en-US"/>
        </a:p>
      </dgm:t>
    </dgm:pt>
    <dgm:pt modelId="{D8984275-2D1F-FB49-9787-F9E02696E78A}" type="pres">
      <dgm:prSet presAssocID="{D276E2C7-EBA9-FB4B-9528-3B3AC7F5EFB8}" presName="hierChild3" presStyleCnt="0"/>
      <dgm:spPr/>
      <dgm:t>
        <a:bodyPr/>
        <a:lstStyle/>
        <a:p>
          <a:endParaRPr lang="en-US"/>
        </a:p>
      </dgm:t>
    </dgm:pt>
    <dgm:pt modelId="{FC4F47D9-5689-D54B-B62A-90B70D1CFBD6}" type="pres">
      <dgm:prSet presAssocID="{D8E49A89-EEF2-B24E-907B-80871BD2AC69}" presName="Name19" presStyleLbl="parChTrans1D3" presStyleIdx="3" presStyleCnt="4"/>
      <dgm:spPr/>
      <dgm:t>
        <a:bodyPr/>
        <a:lstStyle/>
        <a:p>
          <a:endParaRPr lang="en-US"/>
        </a:p>
      </dgm:t>
    </dgm:pt>
    <dgm:pt modelId="{95270227-181C-2B41-AA4D-69CDAC674BB4}" type="pres">
      <dgm:prSet presAssocID="{CF9E481C-A30E-9A48-8B1D-31C4867B1463}" presName="Name21" presStyleCnt="0"/>
      <dgm:spPr/>
      <dgm:t>
        <a:bodyPr/>
        <a:lstStyle/>
        <a:p>
          <a:endParaRPr lang="en-US"/>
        </a:p>
      </dgm:t>
    </dgm:pt>
    <dgm:pt modelId="{7C234170-557E-CD46-8247-1DA3278A4C76}" type="pres">
      <dgm:prSet presAssocID="{CF9E481C-A30E-9A48-8B1D-31C4867B1463}" presName="level2Shape" presStyleLbl="node3" presStyleIdx="3" presStyleCnt="4" custScaleX="170661"/>
      <dgm:spPr/>
      <dgm:t>
        <a:bodyPr/>
        <a:lstStyle/>
        <a:p>
          <a:endParaRPr lang="en-US"/>
        </a:p>
      </dgm:t>
    </dgm:pt>
    <dgm:pt modelId="{63B8D8C9-BC50-BC47-8BF0-D073AE56457B}" type="pres">
      <dgm:prSet presAssocID="{CF9E481C-A30E-9A48-8B1D-31C4867B1463}" presName="hierChild3" presStyleCnt="0"/>
      <dgm:spPr/>
      <dgm:t>
        <a:bodyPr/>
        <a:lstStyle/>
        <a:p>
          <a:endParaRPr lang="en-US"/>
        </a:p>
      </dgm:t>
    </dgm:pt>
    <dgm:pt modelId="{618FFE5C-92D7-CD4F-82E1-5CF6A0C8FA8D}" type="pres">
      <dgm:prSet presAssocID="{1C81BA82-9075-5941-86E4-684F0EF84067}" presName="bgShapesFlow" presStyleCnt="0"/>
      <dgm:spPr/>
      <dgm:t>
        <a:bodyPr/>
        <a:lstStyle/>
        <a:p>
          <a:endParaRPr lang="en-US"/>
        </a:p>
      </dgm:t>
    </dgm:pt>
  </dgm:ptLst>
  <dgm:cxnLst>
    <dgm:cxn modelId="{32289679-706C-2447-BA85-B60B210D663B}" type="presOf" srcId="{003FC28B-8380-0A43-AAF2-C1A52793B840}" destId="{D0D22E09-AA99-7746-B6F0-ECFDAD3E12DB}" srcOrd="0" destOrd="0" presId="urn:microsoft.com/office/officeart/2005/8/layout/hierarchy6"/>
    <dgm:cxn modelId="{75BFABD3-AEA7-8649-89BE-35B3F172F7F8}" srcId="{EE44F4BD-3043-6F4B-8158-53C204ECD1E3}" destId="{D276E2C7-EBA9-FB4B-9528-3B3AC7F5EFB8}" srcOrd="0" destOrd="0" parTransId="{28D59B31-ED38-724A-B20A-459B0E128D55}" sibTransId="{588637F1-E45A-9E4C-B076-F11CEEAADB4C}"/>
    <dgm:cxn modelId="{6FA86009-49E5-BD41-87FA-CA111AD41715}" srcId="{1C81BA82-9075-5941-86E4-684F0EF84067}" destId="{7EA990B5-54B5-9F4B-880E-8B9269B51D3B}" srcOrd="0" destOrd="0" parTransId="{21CC9FBB-8C18-9547-98B9-91333519F07A}" sibTransId="{BCF6C0DD-A82E-6349-AC3A-55A11B41FBB7}"/>
    <dgm:cxn modelId="{203D83C9-DC55-AC41-9657-720102F08E3F}" srcId="{7EA990B5-54B5-9F4B-880E-8B9269B51D3B}" destId="{EE44F4BD-3043-6F4B-8158-53C204ECD1E3}" srcOrd="1" destOrd="0" parTransId="{003FC28B-8380-0A43-AAF2-C1A52793B840}" sibTransId="{3D7AB217-483B-9C4A-AA5D-E2DC4F5D9067}"/>
    <dgm:cxn modelId="{5D7F7AF3-6689-F443-B2AC-90DDF21383E3}" type="presOf" srcId="{7EA990B5-54B5-9F4B-880E-8B9269B51D3B}" destId="{387E3E70-FB62-ED48-A6A4-2B25D6FB0425}" srcOrd="0" destOrd="0" presId="urn:microsoft.com/office/officeart/2005/8/layout/hierarchy6"/>
    <dgm:cxn modelId="{09D32EC9-EC82-D849-961D-141E0DFD2A4F}" type="presOf" srcId="{3C06D60F-AA6F-EA44-9F21-7A4579331C96}" destId="{5799DE30-E874-074A-850B-D86B1359BF77}" srcOrd="0" destOrd="0" presId="urn:microsoft.com/office/officeart/2005/8/layout/hierarchy6"/>
    <dgm:cxn modelId="{40FA3EDE-1821-AF4A-99AB-37A82C15EE91}" type="presOf" srcId="{CF9E481C-A30E-9A48-8B1D-31C4867B1463}" destId="{7C234170-557E-CD46-8247-1DA3278A4C76}" srcOrd="0" destOrd="0" presId="urn:microsoft.com/office/officeart/2005/8/layout/hierarchy6"/>
    <dgm:cxn modelId="{C09DCD40-F9C6-DC4C-96A5-B9C4520CAFE3}" type="presOf" srcId="{0FE75D68-12C6-C945-AA1F-D16A9C7BAE7B}" destId="{F5D7D7A4-9AA3-B94D-A3D4-341E6DA64AAF}" srcOrd="0" destOrd="0" presId="urn:microsoft.com/office/officeart/2005/8/layout/hierarchy6"/>
    <dgm:cxn modelId="{B99EFA23-674E-9D4F-902B-010E5249CB7B}" type="presOf" srcId="{939BBC73-EA96-A544-8452-6EE42B4A3AED}" destId="{B578823D-9957-3E45-899E-FFEBB4FE1121}" srcOrd="0" destOrd="0" presId="urn:microsoft.com/office/officeart/2005/8/layout/hierarchy6"/>
    <dgm:cxn modelId="{0295BC8F-68AE-7C40-A101-DC932E42006B}" type="presOf" srcId="{D276E2C7-EBA9-FB4B-9528-3B3AC7F5EFB8}" destId="{115E5783-1C0D-AC40-B4E2-17943A36BC8B}" srcOrd="0" destOrd="0" presId="urn:microsoft.com/office/officeart/2005/8/layout/hierarchy6"/>
    <dgm:cxn modelId="{2229A1F3-1434-8E4C-8F11-3A26130F8F08}" srcId="{F183305F-C6B1-E84F-B9AF-FFAE13A1F169}" destId="{6C5098C1-5858-5448-9BD9-CE3C552275EB}" srcOrd="0" destOrd="0" parTransId="{AA429AC3-1E42-234E-AA8A-0999E7A99EC1}" sibTransId="{62EBD988-4817-2C4C-9E14-916FAE3C2B54}"/>
    <dgm:cxn modelId="{8923982E-447A-5D4F-8BFB-8D2CA8FE7A26}" type="presOf" srcId="{D8E49A89-EEF2-B24E-907B-80871BD2AC69}" destId="{FC4F47D9-5689-D54B-B62A-90B70D1CFBD6}" srcOrd="0" destOrd="0" presId="urn:microsoft.com/office/officeart/2005/8/layout/hierarchy6"/>
    <dgm:cxn modelId="{85C75D3D-DF22-9B40-95AA-E5F06088CC99}" type="presOf" srcId="{AA429AC3-1E42-234E-AA8A-0999E7A99EC1}" destId="{D5936773-85BC-0443-9FFB-4639A3ACB966}" srcOrd="0" destOrd="0" presId="urn:microsoft.com/office/officeart/2005/8/layout/hierarchy6"/>
    <dgm:cxn modelId="{3F268923-D15B-D04A-BF7A-A80AEE64D91E}" srcId="{F183305F-C6B1-E84F-B9AF-FFAE13A1F169}" destId="{6E128559-537E-D545-9686-3A2515060F8D}" srcOrd="1" destOrd="0" parTransId="{0FE75D68-12C6-C945-AA1F-D16A9C7BAE7B}" sibTransId="{8A30D206-5CEA-EC48-AC1D-6EB913A57937}"/>
    <dgm:cxn modelId="{B3A24A77-E3CF-C74C-9A29-EB6D1938E563}" srcId="{7EA990B5-54B5-9F4B-880E-8B9269B51D3B}" destId="{F183305F-C6B1-E84F-B9AF-FFAE13A1F169}" srcOrd="0" destOrd="0" parTransId="{A5273988-246A-EE4F-8B12-0FA88E8BB085}" sibTransId="{EBA9037E-4913-1044-B441-2C3E5E6A4D9F}"/>
    <dgm:cxn modelId="{3964A978-C51B-DD4D-8999-CBF0AFE5688D}" type="presOf" srcId="{5D9D343F-A1AA-B744-A15E-2FE19334F880}" destId="{A10B4886-B10C-0641-A8C2-ECA9B2F03D98}" srcOrd="0" destOrd="0" presId="urn:microsoft.com/office/officeart/2005/8/layout/hierarchy6"/>
    <dgm:cxn modelId="{CB9897CA-C58E-0343-AD26-DD7543C87E2B}" type="presOf" srcId="{16E751C7-4C2B-4046-A629-295D3DDB92D5}" destId="{71883EA9-404A-6C4B-9046-79BE76CE79A7}" srcOrd="0" destOrd="0" presId="urn:microsoft.com/office/officeart/2005/8/layout/hierarchy6"/>
    <dgm:cxn modelId="{3591F35C-E976-1345-A5EF-DFF8E996AEFC}" type="presOf" srcId="{6E128559-537E-D545-9686-3A2515060F8D}" destId="{E3403D8F-F5D3-AC4F-8A41-5B8204DF9FE6}" srcOrd="0" destOrd="0" presId="urn:microsoft.com/office/officeart/2005/8/layout/hierarchy6"/>
    <dgm:cxn modelId="{044C7284-4F2A-ED49-BC07-74358FBC5DFA}" type="presOf" srcId="{28D59B31-ED38-724A-B20A-459B0E128D55}" destId="{20106773-8BF0-0340-BBD4-1A4C364415E6}" srcOrd="0" destOrd="0" presId="urn:microsoft.com/office/officeart/2005/8/layout/hierarchy6"/>
    <dgm:cxn modelId="{1F7138D9-EF64-4B43-969F-92AB4872FDCE}" type="presOf" srcId="{F183305F-C6B1-E84F-B9AF-FFAE13A1F169}" destId="{3BC26897-C7F8-504C-8225-7CA803C96B7D}" srcOrd="0" destOrd="0" presId="urn:microsoft.com/office/officeart/2005/8/layout/hierarchy6"/>
    <dgm:cxn modelId="{CEC0C9BD-4909-2F49-9784-A20DBEFB032B}" type="presOf" srcId="{1C81BA82-9075-5941-86E4-684F0EF84067}" destId="{7BFA7A94-904B-1046-ABC6-2110E762535C}" srcOrd="0" destOrd="0" presId="urn:microsoft.com/office/officeart/2005/8/layout/hierarchy6"/>
    <dgm:cxn modelId="{FDD41A30-80D9-134F-AEB0-EE91FF84F09C}" type="presOf" srcId="{EE44F4BD-3043-6F4B-8158-53C204ECD1E3}" destId="{2CEE6FE6-0142-4448-8749-9B824B156D0D}" srcOrd="0" destOrd="0" presId="urn:microsoft.com/office/officeart/2005/8/layout/hierarchy6"/>
    <dgm:cxn modelId="{17171AD9-ACEA-DD41-BF4A-3B7E46E72CD3}" srcId="{EE44F4BD-3043-6F4B-8158-53C204ECD1E3}" destId="{CF9E481C-A30E-9A48-8B1D-31C4867B1463}" srcOrd="1" destOrd="0" parTransId="{D8E49A89-EEF2-B24E-907B-80871BD2AC69}" sibTransId="{3AA26992-A4B0-8148-937B-E2C4657CC63D}"/>
    <dgm:cxn modelId="{E1CC821A-6546-2B48-9F1D-3C3C0657B344}" srcId="{6E128559-537E-D545-9686-3A2515060F8D}" destId="{3C06D60F-AA6F-EA44-9F21-7A4579331C96}" srcOrd="1" destOrd="0" parTransId="{939BBC73-EA96-A544-8452-6EE42B4A3AED}" sibTransId="{832DD8C6-398B-454D-AA8D-92F691FBBB65}"/>
    <dgm:cxn modelId="{4CFA75F2-FB2F-DB40-A3CB-547533AFB4B0}" type="presOf" srcId="{A5273988-246A-EE4F-8B12-0FA88E8BB085}" destId="{0EC27429-DA79-2B44-834D-19FA4106B895}" srcOrd="0" destOrd="0" presId="urn:microsoft.com/office/officeart/2005/8/layout/hierarchy6"/>
    <dgm:cxn modelId="{5A494BD9-695C-494A-A434-44662D7E4051}" srcId="{6E128559-537E-D545-9686-3A2515060F8D}" destId="{5D9D343F-A1AA-B744-A15E-2FE19334F880}" srcOrd="0" destOrd="0" parTransId="{16E751C7-4C2B-4046-A629-295D3DDB92D5}" sibTransId="{BB6D364B-75F4-F142-8C48-97C6D16024B7}"/>
    <dgm:cxn modelId="{4204146D-A352-2D43-BD22-AE9BBA2B8CE6}" type="presOf" srcId="{6C5098C1-5858-5448-9BD9-CE3C552275EB}" destId="{F3800471-1662-6A4E-9B3B-F6FB769E8EBB}" srcOrd="0" destOrd="0" presId="urn:microsoft.com/office/officeart/2005/8/layout/hierarchy6"/>
    <dgm:cxn modelId="{7FC99644-E826-CF44-AAE6-8D78099ED698}" type="presParOf" srcId="{7BFA7A94-904B-1046-ABC6-2110E762535C}" destId="{CFA32DBC-D764-3146-9B10-0617C232A628}" srcOrd="0" destOrd="0" presId="urn:microsoft.com/office/officeart/2005/8/layout/hierarchy6"/>
    <dgm:cxn modelId="{3B9A7672-F2D9-FE41-9597-B774D0D54697}" type="presParOf" srcId="{CFA32DBC-D764-3146-9B10-0617C232A628}" destId="{40C453A4-383A-414C-9CFA-BCAD45D49BBD}" srcOrd="0" destOrd="0" presId="urn:microsoft.com/office/officeart/2005/8/layout/hierarchy6"/>
    <dgm:cxn modelId="{9CE0D2E8-3F21-1943-A311-4905C4B01E52}" type="presParOf" srcId="{40C453A4-383A-414C-9CFA-BCAD45D49BBD}" destId="{42547464-1C98-0742-BBA8-F2AA60F34391}" srcOrd="0" destOrd="0" presId="urn:microsoft.com/office/officeart/2005/8/layout/hierarchy6"/>
    <dgm:cxn modelId="{ADD0A4C1-A8E5-A549-BDF2-C6E0471A4C04}" type="presParOf" srcId="{42547464-1C98-0742-BBA8-F2AA60F34391}" destId="{387E3E70-FB62-ED48-A6A4-2B25D6FB0425}" srcOrd="0" destOrd="0" presId="urn:microsoft.com/office/officeart/2005/8/layout/hierarchy6"/>
    <dgm:cxn modelId="{1FB8EFFB-0A82-4A4C-B87C-B8115D14DDD0}" type="presParOf" srcId="{42547464-1C98-0742-BBA8-F2AA60F34391}" destId="{6A9DC706-ECA6-AD4C-BB66-2087138A77FC}" srcOrd="1" destOrd="0" presId="urn:microsoft.com/office/officeart/2005/8/layout/hierarchy6"/>
    <dgm:cxn modelId="{9AE7ADE7-465F-1941-B38C-69298E7D85F5}" type="presParOf" srcId="{6A9DC706-ECA6-AD4C-BB66-2087138A77FC}" destId="{0EC27429-DA79-2B44-834D-19FA4106B895}" srcOrd="0" destOrd="0" presId="urn:microsoft.com/office/officeart/2005/8/layout/hierarchy6"/>
    <dgm:cxn modelId="{6A4A74E7-6341-7E4E-AB9B-BE0440E4A40E}" type="presParOf" srcId="{6A9DC706-ECA6-AD4C-BB66-2087138A77FC}" destId="{88C61761-8CA9-3B44-A643-9B13B5AB292A}" srcOrd="1" destOrd="0" presId="urn:microsoft.com/office/officeart/2005/8/layout/hierarchy6"/>
    <dgm:cxn modelId="{82AF636A-E004-3C48-BE3A-73367CCE8B4D}" type="presParOf" srcId="{88C61761-8CA9-3B44-A643-9B13B5AB292A}" destId="{3BC26897-C7F8-504C-8225-7CA803C96B7D}" srcOrd="0" destOrd="0" presId="urn:microsoft.com/office/officeart/2005/8/layout/hierarchy6"/>
    <dgm:cxn modelId="{AF03C1FE-6870-E547-96AC-5267491C46FE}" type="presParOf" srcId="{88C61761-8CA9-3B44-A643-9B13B5AB292A}" destId="{5046469C-3036-7549-9ABC-C2A59C42F7C5}" srcOrd="1" destOrd="0" presId="urn:microsoft.com/office/officeart/2005/8/layout/hierarchy6"/>
    <dgm:cxn modelId="{B7A49CC9-2AEB-A544-BC2E-0D8DECB95A74}" type="presParOf" srcId="{5046469C-3036-7549-9ABC-C2A59C42F7C5}" destId="{D5936773-85BC-0443-9FFB-4639A3ACB966}" srcOrd="0" destOrd="0" presId="urn:microsoft.com/office/officeart/2005/8/layout/hierarchy6"/>
    <dgm:cxn modelId="{9AB1077D-4C50-D544-A8CD-AC2368C2396F}" type="presParOf" srcId="{5046469C-3036-7549-9ABC-C2A59C42F7C5}" destId="{A716AD4C-385A-924E-A1B7-9703E2A2C24F}" srcOrd="1" destOrd="0" presId="urn:microsoft.com/office/officeart/2005/8/layout/hierarchy6"/>
    <dgm:cxn modelId="{EF69FDBD-9133-AA4C-95F5-7328F3236292}" type="presParOf" srcId="{A716AD4C-385A-924E-A1B7-9703E2A2C24F}" destId="{F3800471-1662-6A4E-9B3B-F6FB769E8EBB}" srcOrd="0" destOrd="0" presId="urn:microsoft.com/office/officeart/2005/8/layout/hierarchy6"/>
    <dgm:cxn modelId="{0AA4A3A7-C60D-9249-9CAF-C592E96737F6}" type="presParOf" srcId="{A716AD4C-385A-924E-A1B7-9703E2A2C24F}" destId="{23E24B31-9094-1A48-94DF-FF0A729123F1}" srcOrd="1" destOrd="0" presId="urn:microsoft.com/office/officeart/2005/8/layout/hierarchy6"/>
    <dgm:cxn modelId="{1F92DDE3-F696-8941-96C6-80DC1530C887}" type="presParOf" srcId="{5046469C-3036-7549-9ABC-C2A59C42F7C5}" destId="{F5D7D7A4-9AA3-B94D-A3D4-341E6DA64AAF}" srcOrd="2" destOrd="0" presId="urn:microsoft.com/office/officeart/2005/8/layout/hierarchy6"/>
    <dgm:cxn modelId="{4A46A54A-8D8B-4140-B8F6-25D3A86856BE}" type="presParOf" srcId="{5046469C-3036-7549-9ABC-C2A59C42F7C5}" destId="{532EC48F-A386-9E40-A32D-88647C7974FC}" srcOrd="3" destOrd="0" presId="urn:microsoft.com/office/officeart/2005/8/layout/hierarchy6"/>
    <dgm:cxn modelId="{0BA0D031-29D6-A849-AA0F-8DCE975C5CCB}" type="presParOf" srcId="{532EC48F-A386-9E40-A32D-88647C7974FC}" destId="{E3403D8F-F5D3-AC4F-8A41-5B8204DF9FE6}" srcOrd="0" destOrd="0" presId="urn:microsoft.com/office/officeart/2005/8/layout/hierarchy6"/>
    <dgm:cxn modelId="{6949AB8C-ACBA-F546-AC31-92AB2CBD0945}" type="presParOf" srcId="{532EC48F-A386-9E40-A32D-88647C7974FC}" destId="{D7F07093-5CD9-D646-9A5E-BAA801C48410}" srcOrd="1" destOrd="0" presId="urn:microsoft.com/office/officeart/2005/8/layout/hierarchy6"/>
    <dgm:cxn modelId="{B401C834-3FDF-0643-A786-50555A7EC474}" type="presParOf" srcId="{D7F07093-5CD9-D646-9A5E-BAA801C48410}" destId="{71883EA9-404A-6C4B-9046-79BE76CE79A7}" srcOrd="0" destOrd="0" presId="urn:microsoft.com/office/officeart/2005/8/layout/hierarchy6"/>
    <dgm:cxn modelId="{C3F26D96-8FA7-464D-A672-6126318F0F01}" type="presParOf" srcId="{D7F07093-5CD9-D646-9A5E-BAA801C48410}" destId="{508F5BCF-1905-6D4C-B60C-5B826EDECA10}" srcOrd="1" destOrd="0" presId="urn:microsoft.com/office/officeart/2005/8/layout/hierarchy6"/>
    <dgm:cxn modelId="{41DCFCBB-E69B-C741-893E-8EC903C74632}" type="presParOf" srcId="{508F5BCF-1905-6D4C-B60C-5B826EDECA10}" destId="{A10B4886-B10C-0641-A8C2-ECA9B2F03D98}" srcOrd="0" destOrd="0" presId="urn:microsoft.com/office/officeart/2005/8/layout/hierarchy6"/>
    <dgm:cxn modelId="{C047E0AC-A542-B14D-8F77-2429EFBDF0E4}" type="presParOf" srcId="{508F5BCF-1905-6D4C-B60C-5B826EDECA10}" destId="{5058689F-A0F5-4241-BBCF-19766C9EE2F9}" srcOrd="1" destOrd="0" presId="urn:microsoft.com/office/officeart/2005/8/layout/hierarchy6"/>
    <dgm:cxn modelId="{34751BCC-2F4D-544C-A14C-911009B59A3E}" type="presParOf" srcId="{D7F07093-5CD9-D646-9A5E-BAA801C48410}" destId="{B578823D-9957-3E45-899E-FFEBB4FE1121}" srcOrd="2" destOrd="0" presId="urn:microsoft.com/office/officeart/2005/8/layout/hierarchy6"/>
    <dgm:cxn modelId="{8D416304-4C51-9C46-83DF-273A5B14C849}" type="presParOf" srcId="{D7F07093-5CD9-D646-9A5E-BAA801C48410}" destId="{3F935E2D-D774-384E-9661-1867E0AAA4A0}" srcOrd="3" destOrd="0" presId="urn:microsoft.com/office/officeart/2005/8/layout/hierarchy6"/>
    <dgm:cxn modelId="{57E3301F-E152-5C4A-9DAA-5EB7F1EE9077}" type="presParOf" srcId="{3F935E2D-D774-384E-9661-1867E0AAA4A0}" destId="{5799DE30-E874-074A-850B-D86B1359BF77}" srcOrd="0" destOrd="0" presId="urn:microsoft.com/office/officeart/2005/8/layout/hierarchy6"/>
    <dgm:cxn modelId="{9852984E-970A-0F48-9475-197C44D7528C}" type="presParOf" srcId="{3F935E2D-D774-384E-9661-1867E0AAA4A0}" destId="{DC7AE7F0-3510-1845-A066-4CB82A034523}" srcOrd="1" destOrd="0" presId="urn:microsoft.com/office/officeart/2005/8/layout/hierarchy6"/>
    <dgm:cxn modelId="{2C9E50E4-7391-304B-8846-2B4F5A400DFC}" type="presParOf" srcId="{6A9DC706-ECA6-AD4C-BB66-2087138A77FC}" destId="{D0D22E09-AA99-7746-B6F0-ECFDAD3E12DB}" srcOrd="2" destOrd="0" presId="urn:microsoft.com/office/officeart/2005/8/layout/hierarchy6"/>
    <dgm:cxn modelId="{51757AB0-EFA8-BA4B-9F32-47C1394692A6}" type="presParOf" srcId="{6A9DC706-ECA6-AD4C-BB66-2087138A77FC}" destId="{55342111-CA5D-4949-A58A-A041CF4F111B}" srcOrd="3" destOrd="0" presId="urn:microsoft.com/office/officeart/2005/8/layout/hierarchy6"/>
    <dgm:cxn modelId="{26F88546-1F31-B046-8008-0C506632C18C}" type="presParOf" srcId="{55342111-CA5D-4949-A58A-A041CF4F111B}" destId="{2CEE6FE6-0142-4448-8749-9B824B156D0D}" srcOrd="0" destOrd="0" presId="urn:microsoft.com/office/officeart/2005/8/layout/hierarchy6"/>
    <dgm:cxn modelId="{06956C1C-5613-1745-A020-9D12FF9C9A7B}" type="presParOf" srcId="{55342111-CA5D-4949-A58A-A041CF4F111B}" destId="{39C6B019-F6B4-CE44-B360-1785510EC069}" srcOrd="1" destOrd="0" presId="urn:microsoft.com/office/officeart/2005/8/layout/hierarchy6"/>
    <dgm:cxn modelId="{46DA2370-FA48-004C-98E5-BBCA3E6BB372}" type="presParOf" srcId="{39C6B019-F6B4-CE44-B360-1785510EC069}" destId="{20106773-8BF0-0340-BBD4-1A4C364415E6}" srcOrd="0" destOrd="0" presId="urn:microsoft.com/office/officeart/2005/8/layout/hierarchy6"/>
    <dgm:cxn modelId="{1BDF102F-866B-2241-8609-4D0C2D198AAD}" type="presParOf" srcId="{39C6B019-F6B4-CE44-B360-1785510EC069}" destId="{0317A1D8-C51B-454F-9A91-FE160D0BF593}" srcOrd="1" destOrd="0" presId="urn:microsoft.com/office/officeart/2005/8/layout/hierarchy6"/>
    <dgm:cxn modelId="{5886264E-EC1F-4F42-9AFC-9B7A5471C4EC}" type="presParOf" srcId="{0317A1D8-C51B-454F-9A91-FE160D0BF593}" destId="{115E5783-1C0D-AC40-B4E2-17943A36BC8B}" srcOrd="0" destOrd="0" presId="urn:microsoft.com/office/officeart/2005/8/layout/hierarchy6"/>
    <dgm:cxn modelId="{0AAEDB1B-E0AE-0449-BA6F-1F8E110BCD71}" type="presParOf" srcId="{0317A1D8-C51B-454F-9A91-FE160D0BF593}" destId="{D8984275-2D1F-FB49-9787-F9E02696E78A}" srcOrd="1" destOrd="0" presId="urn:microsoft.com/office/officeart/2005/8/layout/hierarchy6"/>
    <dgm:cxn modelId="{229A2571-195B-5C4D-BF14-9C3D234A78DF}" type="presParOf" srcId="{39C6B019-F6B4-CE44-B360-1785510EC069}" destId="{FC4F47D9-5689-D54B-B62A-90B70D1CFBD6}" srcOrd="2" destOrd="0" presId="urn:microsoft.com/office/officeart/2005/8/layout/hierarchy6"/>
    <dgm:cxn modelId="{A9A1EE4B-7B0B-5F4F-A3D4-401CB96CBB69}" type="presParOf" srcId="{39C6B019-F6B4-CE44-B360-1785510EC069}" destId="{95270227-181C-2B41-AA4D-69CDAC674BB4}" srcOrd="3" destOrd="0" presId="urn:microsoft.com/office/officeart/2005/8/layout/hierarchy6"/>
    <dgm:cxn modelId="{BB29C972-0676-E54E-98CF-B0C4B9836393}" type="presParOf" srcId="{95270227-181C-2B41-AA4D-69CDAC674BB4}" destId="{7C234170-557E-CD46-8247-1DA3278A4C76}" srcOrd="0" destOrd="0" presId="urn:microsoft.com/office/officeart/2005/8/layout/hierarchy6"/>
    <dgm:cxn modelId="{F7BA39FA-0DBA-9B48-9E95-DF9BAADA840C}" type="presParOf" srcId="{95270227-181C-2B41-AA4D-69CDAC674BB4}" destId="{63B8D8C9-BC50-BC47-8BF0-D073AE56457B}" srcOrd="1" destOrd="0" presId="urn:microsoft.com/office/officeart/2005/8/layout/hierarchy6"/>
    <dgm:cxn modelId="{339D1D24-BE77-5E40-9625-BAF3772DA4EB}" type="presParOf" srcId="{7BFA7A94-904B-1046-ABC6-2110E762535C}" destId="{618FFE5C-92D7-CD4F-82E1-5CF6A0C8FA8D}" srcOrd="1" destOrd="0" presId="urn:microsoft.com/office/officeart/2005/8/layout/hierarchy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7E3E70-FB62-ED48-A6A4-2B25D6FB0425}">
      <dsp:nvSpPr>
        <dsp:cNvPr id="0" name=""/>
        <dsp:cNvSpPr/>
      </dsp:nvSpPr>
      <dsp:spPr>
        <a:xfrm>
          <a:off x="3952895" y="3571"/>
          <a:ext cx="1294804" cy="8632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smtClean="0">
              <a:latin typeface="Calibri"/>
              <a:cs typeface="Calibri"/>
            </a:rPr>
            <a:t>All base: 1359</a:t>
          </a:r>
          <a:endParaRPr lang="en-US" sz="1200" b="0" kern="1200">
            <a:latin typeface="Calibri"/>
            <a:cs typeface="Calibri"/>
          </a:endParaRPr>
        </a:p>
      </dsp:txBody>
      <dsp:txXfrm>
        <a:off x="3978177" y="28853"/>
        <a:ext cx="1244240" cy="812639"/>
      </dsp:txXfrm>
    </dsp:sp>
    <dsp:sp modelId="{0EC27429-DA79-2B44-834D-19FA4106B895}">
      <dsp:nvSpPr>
        <dsp:cNvPr id="0" name=""/>
        <dsp:cNvSpPr/>
      </dsp:nvSpPr>
      <dsp:spPr>
        <a:xfrm>
          <a:off x="2608292" y="866774"/>
          <a:ext cx="1992005" cy="345281"/>
        </a:xfrm>
        <a:custGeom>
          <a:avLst/>
          <a:gdLst/>
          <a:ahLst/>
          <a:cxnLst/>
          <a:rect l="0" t="0" r="0" b="0"/>
          <a:pathLst>
            <a:path>
              <a:moveTo>
                <a:pt x="1992005" y="0"/>
              </a:moveTo>
              <a:lnTo>
                <a:pt x="1992005" y="172640"/>
              </a:lnTo>
              <a:lnTo>
                <a:pt x="0" y="172640"/>
              </a:lnTo>
              <a:lnTo>
                <a:pt x="0" y="34528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BC26897-C7F8-504C-8225-7CA803C96B7D}">
      <dsp:nvSpPr>
        <dsp:cNvPr id="0" name=""/>
        <dsp:cNvSpPr/>
      </dsp:nvSpPr>
      <dsp:spPr>
        <a:xfrm>
          <a:off x="1463212" y="1212056"/>
          <a:ext cx="2290159" cy="8632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latin typeface="Calibri"/>
              <a:cs typeface="Calibri"/>
            </a:rPr>
            <a:t>Organizations Use Internet (35%)</a:t>
          </a:r>
          <a:endParaRPr lang="en-US" sz="1200" b="0" kern="1200" dirty="0">
            <a:latin typeface="Calibri"/>
            <a:cs typeface="Calibri"/>
          </a:endParaRPr>
        </a:p>
      </dsp:txBody>
      <dsp:txXfrm>
        <a:off x="1488494" y="1237338"/>
        <a:ext cx="2239595" cy="812639"/>
      </dsp:txXfrm>
    </dsp:sp>
    <dsp:sp modelId="{D5936773-85BC-0443-9FFB-4639A3ACB966}">
      <dsp:nvSpPr>
        <dsp:cNvPr id="0" name=""/>
        <dsp:cNvSpPr/>
      </dsp:nvSpPr>
      <dsp:spPr>
        <a:xfrm>
          <a:off x="1534802" y="2075259"/>
          <a:ext cx="1073490" cy="345281"/>
        </a:xfrm>
        <a:custGeom>
          <a:avLst/>
          <a:gdLst/>
          <a:ahLst/>
          <a:cxnLst/>
          <a:rect l="0" t="0" r="0" b="0"/>
          <a:pathLst>
            <a:path>
              <a:moveTo>
                <a:pt x="1073490" y="0"/>
              </a:moveTo>
              <a:lnTo>
                <a:pt x="1073490" y="172640"/>
              </a:lnTo>
              <a:lnTo>
                <a:pt x="0" y="172640"/>
              </a:lnTo>
              <a:lnTo>
                <a:pt x="0" y="34528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3800471-1662-6A4E-9B3B-F6FB769E8EBB}">
      <dsp:nvSpPr>
        <dsp:cNvPr id="0" name=""/>
        <dsp:cNvSpPr/>
      </dsp:nvSpPr>
      <dsp:spPr>
        <a:xfrm>
          <a:off x="887400" y="2420540"/>
          <a:ext cx="1294804" cy="8632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latin typeface="Calibri"/>
              <a:cs typeface="Calibri"/>
            </a:rPr>
            <a:t>Use </a:t>
          </a:r>
          <a:r>
            <a:rPr lang="en-US" sz="1200" b="0" kern="1200" dirty="0" err="1" smtClean="0">
              <a:latin typeface="Calibri"/>
              <a:cs typeface="Calibri"/>
            </a:rPr>
            <a:t>BharatNet</a:t>
          </a:r>
          <a:r>
            <a:rPr lang="en-US" sz="1200" b="0" kern="1200" dirty="0" smtClean="0">
              <a:latin typeface="Calibri"/>
              <a:cs typeface="Calibri"/>
            </a:rPr>
            <a:t> (3%)</a:t>
          </a:r>
          <a:endParaRPr lang="en-US" sz="1200" b="0" kern="1200" dirty="0">
            <a:latin typeface="Calibri"/>
            <a:cs typeface="Calibri"/>
          </a:endParaRPr>
        </a:p>
      </dsp:txBody>
      <dsp:txXfrm>
        <a:off x="912682" y="2445822"/>
        <a:ext cx="1244240" cy="812639"/>
      </dsp:txXfrm>
    </dsp:sp>
    <dsp:sp modelId="{F5D7D7A4-9AA3-B94D-A3D4-341E6DA64AAF}">
      <dsp:nvSpPr>
        <dsp:cNvPr id="0" name=""/>
        <dsp:cNvSpPr/>
      </dsp:nvSpPr>
      <dsp:spPr>
        <a:xfrm>
          <a:off x="2608292" y="2075259"/>
          <a:ext cx="841623" cy="3452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640"/>
              </a:lnTo>
              <a:lnTo>
                <a:pt x="841623" y="172640"/>
              </a:lnTo>
              <a:lnTo>
                <a:pt x="841623" y="34528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3403D8F-F5D3-AC4F-8A41-5B8204DF9FE6}">
      <dsp:nvSpPr>
        <dsp:cNvPr id="0" name=""/>
        <dsp:cNvSpPr/>
      </dsp:nvSpPr>
      <dsp:spPr>
        <a:xfrm>
          <a:off x="2570646" y="2420540"/>
          <a:ext cx="1758538" cy="8632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latin typeface="Calibri"/>
              <a:cs typeface="Calibri"/>
            </a:rPr>
            <a:t>Do not use  </a:t>
          </a:r>
          <a:r>
            <a:rPr lang="en-US" sz="1200" b="0" kern="1200" dirty="0" err="1" smtClean="0">
              <a:latin typeface="Calibri"/>
              <a:cs typeface="Calibri"/>
            </a:rPr>
            <a:t>BharatNet</a:t>
          </a:r>
          <a:r>
            <a:rPr lang="en-US" sz="1200" b="0" kern="1200" dirty="0" smtClean="0">
              <a:latin typeface="Calibri"/>
              <a:cs typeface="Calibri"/>
            </a:rPr>
            <a:t> (32%)</a:t>
          </a:r>
          <a:endParaRPr lang="en-US" sz="1200" b="0" kern="1200" dirty="0">
            <a:latin typeface="Calibri"/>
            <a:cs typeface="Calibri"/>
          </a:endParaRPr>
        </a:p>
      </dsp:txBody>
      <dsp:txXfrm>
        <a:off x="2595928" y="2445822"/>
        <a:ext cx="1707974" cy="812639"/>
      </dsp:txXfrm>
    </dsp:sp>
    <dsp:sp modelId="{71883EA9-404A-6C4B-9046-79BE76CE79A7}">
      <dsp:nvSpPr>
        <dsp:cNvPr id="0" name=""/>
        <dsp:cNvSpPr/>
      </dsp:nvSpPr>
      <dsp:spPr>
        <a:xfrm>
          <a:off x="1697604" y="3283743"/>
          <a:ext cx="1752310" cy="345281"/>
        </a:xfrm>
        <a:custGeom>
          <a:avLst/>
          <a:gdLst/>
          <a:ahLst/>
          <a:cxnLst/>
          <a:rect l="0" t="0" r="0" b="0"/>
          <a:pathLst>
            <a:path>
              <a:moveTo>
                <a:pt x="1752310" y="0"/>
              </a:moveTo>
              <a:lnTo>
                <a:pt x="1752310" y="172640"/>
              </a:lnTo>
              <a:lnTo>
                <a:pt x="0" y="172640"/>
              </a:lnTo>
              <a:lnTo>
                <a:pt x="0" y="34528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10B4886-B10C-0641-A8C2-ECA9B2F03D98}">
      <dsp:nvSpPr>
        <dsp:cNvPr id="0" name=""/>
        <dsp:cNvSpPr/>
      </dsp:nvSpPr>
      <dsp:spPr>
        <a:xfrm>
          <a:off x="533400" y="3629025"/>
          <a:ext cx="2328408" cy="863203"/>
        </a:xfrm>
        <a:prstGeom prst="roundRect">
          <a:avLst>
            <a:gd name="adj" fmla="val 10000"/>
          </a:avLst>
        </a:prstGeom>
        <a:solidFill>
          <a:srgbClr val="FDEAD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  <a:latin typeface="Calibri"/>
              <a:cs typeface="Calibri"/>
            </a:rPr>
            <a:t>Purchase intention to use </a:t>
          </a:r>
          <a:r>
            <a:rPr lang="en-US" sz="1200" b="1" kern="1200" dirty="0" err="1" smtClean="0">
              <a:solidFill>
                <a:srgbClr val="000000"/>
              </a:solidFill>
              <a:latin typeface="Calibri"/>
              <a:cs typeface="Calibri"/>
            </a:rPr>
            <a:t>BharatNet</a:t>
          </a:r>
          <a:r>
            <a:rPr lang="en-US" sz="1200" b="1" kern="1200" dirty="0" smtClean="0">
              <a:solidFill>
                <a:srgbClr val="000000"/>
              </a:solidFill>
              <a:latin typeface="Calibri"/>
              <a:cs typeface="Calibri"/>
            </a:rPr>
            <a:t> (21%)</a:t>
          </a:r>
          <a:endParaRPr lang="en-US" sz="1200" b="1" kern="1200" dirty="0">
            <a:solidFill>
              <a:srgbClr val="000000"/>
            </a:solidFill>
            <a:latin typeface="Calibri"/>
            <a:cs typeface="Calibri"/>
          </a:endParaRPr>
        </a:p>
      </dsp:txBody>
      <dsp:txXfrm>
        <a:off x="558682" y="3654307"/>
        <a:ext cx="2277844" cy="812639"/>
      </dsp:txXfrm>
    </dsp:sp>
    <dsp:sp modelId="{B578823D-9957-3E45-899E-FFEBB4FE1121}">
      <dsp:nvSpPr>
        <dsp:cNvPr id="0" name=""/>
        <dsp:cNvSpPr/>
      </dsp:nvSpPr>
      <dsp:spPr>
        <a:xfrm>
          <a:off x="3449915" y="3283743"/>
          <a:ext cx="1358424" cy="3452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640"/>
              </a:lnTo>
              <a:lnTo>
                <a:pt x="1358424" y="172640"/>
              </a:lnTo>
              <a:lnTo>
                <a:pt x="1358424" y="34528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99DE30-E874-074A-850B-D86B1359BF77}">
      <dsp:nvSpPr>
        <dsp:cNvPr id="0" name=""/>
        <dsp:cNvSpPr/>
      </dsp:nvSpPr>
      <dsp:spPr>
        <a:xfrm>
          <a:off x="3250250" y="3629025"/>
          <a:ext cx="3116180" cy="8632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0" kern="1200" dirty="0" smtClean="0">
            <a:latin typeface="Calibri"/>
            <a:cs typeface="Calibri"/>
          </a:endParaRP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400" b="0" kern="1200" dirty="0" smtClean="0">
              <a:latin typeface="Calibri"/>
              <a:cs typeface="Calibri"/>
            </a:rPr>
            <a:t>Purchase intention not to use </a:t>
          </a:r>
          <a:r>
            <a:rPr lang="en-US" sz="1400" b="0" kern="1200" dirty="0" err="1" smtClean="0">
              <a:latin typeface="Calibri"/>
              <a:cs typeface="Calibri"/>
            </a:rPr>
            <a:t>BharatNet</a:t>
          </a:r>
          <a:r>
            <a:rPr lang="en-US" sz="1400" b="0" kern="1200" dirty="0" smtClean="0">
              <a:latin typeface="Calibri"/>
              <a:cs typeface="Calibri"/>
            </a:rPr>
            <a:t> (11%)</a:t>
          </a:r>
        </a:p>
        <a:p>
          <a:pPr lvl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1400" b="0" kern="1200" dirty="0">
            <a:latin typeface="Calibri"/>
            <a:cs typeface="Calibri"/>
          </a:endParaRPr>
        </a:p>
      </dsp:txBody>
      <dsp:txXfrm>
        <a:off x="3275532" y="3654307"/>
        <a:ext cx="3065616" cy="812639"/>
      </dsp:txXfrm>
    </dsp:sp>
    <dsp:sp modelId="{D0D22E09-AA99-7746-B6F0-ECFDAD3E12DB}">
      <dsp:nvSpPr>
        <dsp:cNvPr id="0" name=""/>
        <dsp:cNvSpPr/>
      </dsp:nvSpPr>
      <dsp:spPr>
        <a:xfrm>
          <a:off x="4600297" y="866774"/>
          <a:ext cx="2063815" cy="3452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640"/>
              </a:lnTo>
              <a:lnTo>
                <a:pt x="2063815" y="172640"/>
              </a:lnTo>
              <a:lnTo>
                <a:pt x="2063815" y="345281"/>
              </a:lnTo>
            </a:path>
          </a:pathLst>
        </a:custGeom>
        <a:noFill/>
        <a:ln w="2540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CEE6FE6-0142-4448-8749-9B824B156D0D}">
      <dsp:nvSpPr>
        <dsp:cNvPr id="0" name=""/>
        <dsp:cNvSpPr/>
      </dsp:nvSpPr>
      <dsp:spPr>
        <a:xfrm>
          <a:off x="5590842" y="1212056"/>
          <a:ext cx="2146540" cy="8632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latin typeface="Calibri"/>
              <a:cs typeface="Calibri"/>
            </a:rPr>
            <a:t>Organizations Don't use Internet (65%)</a:t>
          </a:r>
          <a:endParaRPr lang="en-US" sz="1200" b="0" kern="1200" dirty="0">
            <a:latin typeface="Calibri"/>
            <a:cs typeface="Calibri"/>
          </a:endParaRPr>
        </a:p>
      </dsp:txBody>
      <dsp:txXfrm>
        <a:off x="5616124" y="1237338"/>
        <a:ext cx="2095976" cy="812639"/>
      </dsp:txXfrm>
    </dsp:sp>
    <dsp:sp modelId="{20106773-8BF0-0340-BBD4-1A4C364415E6}">
      <dsp:nvSpPr>
        <dsp:cNvPr id="0" name=""/>
        <dsp:cNvSpPr/>
      </dsp:nvSpPr>
      <dsp:spPr>
        <a:xfrm>
          <a:off x="5365029" y="2075259"/>
          <a:ext cx="1299084" cy="345281"/>
        </a:xfrm>
        <a:custGeom>
          <a:avLst/>
          <a:gdLst/>
          <a:ahLst/>
          <a:cxnLst/>
          <a:rect l="0" t="0" r="0" b="0"/>
          <a:pathLst>
            <a:path>
              <a:moveTo>
                <a:pt x="1299084" y="0"/>
              </a:moveTo>
              <a:lnTo>
                <a:pt x="1299084" y="172640"/>
              </a:lnTo>
              <a:lnTo>
                <a:pt x="0" y="172640"/>
              </a:lnTo>
              <a:lnTo>
                <a:pt x="0" y="34528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5E5783-1C0D-AC40-B4E2-17943A36BC8B}">
      <dsp:nvSpPr>
        <dsp:cNvPr id="0" name=""/>
        <dsp:cNvSpPr/>
      </dsp:nvSpPr>
      <dsp:spPr>
        <a:xfrm>
          <a:off x="4717626" y="2420540"/>
          <a:ext cx="1294804" cy="863203"/>
        </a:xfrm>
        <a:prstGeom prst="roundRect">
          <a:avLst>
            <a:gd name="adj" fmla="val 10000"/>
          </a:avLst>
        </a:prstGeom>
        <a:solidFill>
          <a:srgbClr val="FDEADA"/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1" kern="1200" dirty="0" smtClean="0">
              <a:solidFill>
                <a:srgbClr val="000000"/>
              </a:solidFill>
              <a:latin typeface="Calibri"/>
              <a:cs typeface="Calibri"/>
            </a:rPr>
            <a:t>Purchase intention to use </a:t>
          </a:r>
          <a:r>
            <a:rPr lang="en-US" sz="1200" b="1" kern="1200" dirty="0" err="1" smtClean="0">
              <a:solidFill>
                <a:srgbClr val="000000"/>
              </a:solidFill>
              <a:latin typeface="Calibri"/>
              <a:cs typeface="Calibri"/>
            </a:rPr>
            <a:t>BharatNet</a:t>
          </a:r>
          <a:r>
            <a:rPr lang="en-US" sz="1200" b="1" kern="1200" dirty="0" smtClean="0">
              <a:solidFill>
                <a:srgbClr val="000000"/>
              </a:solidFill>
              <a:latin typeface="Calibri"/>
              <a:cs typeface="Calibri"/>
            </a:rPr>
            <a:t> (9%)</a:t>
          </a:r>
          <a:endParaRPr lang="en-US" sz="1200" b="1" kern="1200" dirty="0">
            <a:solidFill>
              <a:srgbClr val="000000"/>
            </a:solidFill>
            <a:latin typeface="Calibri"/>
            <a:cs typeface="Calibri"/>
          </a:endParaRPr>
        </a:p>
      </dsp:txBody>
      <dsp:txXfrm>
        <a:off x="4742908" y="2445822"/>
        <a:ext cx="1244240" cy="812639"/>
      </dsp:txXfrm>
    </dsp:sp>
    <dsp:sp modelId="{FC4F47D9-5689-D54B-B62A-90B70D1CFBD6}">
      <dsp:nvSpPr>
        <dsp:cNvPr id="0" name=""/>
        <dsp:cNvSpPr/>
      </dsp:nvSpPr>
      <dsp:spPr>
        <a:xfrm>
          <a:off x="6664113" y="2075259"/>
          <a:ext cx="841623" cy="3452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2640"/>
              </a:lnTo>
              <a:lnTo>
                <a:pt x="841623" y="172640"/>
              </a:lnTo>
              <a:lnTo>
                <a:pt x="841623" y="345281"/>
              </a:lnTo>
            </a:path>
          </a:pathLst>
        </a:custGeom>
        <a:noFill/>
        <a:ln w="2540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C234170-557E-CD46-8247-1DA3278A4C76}">
      <dsp:nvSpPr>
        <dsp:cNvPr id="0" name=""/>
        <dsp:cNvSpPr/>
      </dsp:nvSpPr>
      <dsp:spPr>
        <a:xfrm>
          <a:off x="6400872" y="2420540"/>
          <a:ext cx="2209726" cy="863203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lvl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200" b="0" kern="1200" dirty="0" smtClean="0">
              <a:latin typeface="Calibri"/>
              <a:cs typeface="Calibri"/>
            </a:rPr>
            <a:t>Purchase intention to not use </a:t>
          </a:r>
          <a:r>
            <a:rPr lang="en-US" sz="1200" b="0" kern="1200" dirty="0" err="1" smtClean="0">
              <a:latin typeface="Calibri"/>
              <a:cs typeface="Calibri"/>
            </a:rPr>
            <a:t>BharatNet</a:t>
          </a:r>
          <a:r>
            <a:rPr lang="en-US" sz="1200" b="0" kern="1200" dirty="0" smtClean="0">
              <a:latin typeface="Calibri"/>
              <a:cs typeface="Calibri"/>
            </a:rPr>
            <a:t> (6%)</a:t>
          </a:r>
          <a:endParaRPr lang="en-US" sz="1200" b="0" kern="1200" dirty="0">
            <a:latin typeface="Calibri"/>
            <a:cs typeface="Calibri"/>
          </a:endParaRPr>
        </a:p>
      </dsp:txBody>
      <dsp:txXfrm>
        <a:off x="6426154" y="2445822"/>
        <a:ext cx="2159162" cy="81263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6">
  <dgm:title val=""/>
  <dgm:desc val=""/>
  <dgm:catLst>
    <dgm:cat type="hierarchy" pri="3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5">
          <dgm:prSet phldr="1"/>
        </dgm:pt>
        <dgm:pt modelId="6">
          <dgm:prSet phldr="1"/>
        </dgm:pt>
      </dgm:ptLst>
      <dgm:cxnLst>
        <dgm:cxn modelId="7" srcId="0" destId="1" srcOrd="0" destOrd="0"/>
        <dgm:cxn modelId="8" srcId="1" destId="2" srcOrd="0" destOrd="0"/>
        <dgm:cxn modelId="9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10" srcId="0" destId="4" srcOrd="1" destOrd="0"/>
        <dgm:cxn modelId="11" srcId="0" destId="5" srcOrd="2" destOrd="0"/>
        <dgm:cxn modelId="12" srcId="0" destId="6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3"/>
      </dgm:ptLst>
      <dgm:cxnLst>
        <dgm:cxn modelId="4" srcId="0" destId="1" srcOrd="0" destOrd="0"/>
        <dgm:cxn modelId="13" srcId="1" destId="11" srcOrd="0" destOrd="0"/>
        <dgm:cxn modelId="14" srcId="1" destId="12" srcOrd="1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  <dgm:pt modelId="4"/>
        <dgm:pt modelId="5"/>
        <dgm:pt modelId="6"/>
        <dgm:pt modelId="7"/>
      </dgm:ptLst>
      <dgm:cxnLst>
        <dgm:cxn modelId="8" srcId="0" destId="1" srcOrd="0" destOrd="0"/>
        <dgm:cxn modelId="9" srcId="1" destId="2" srcOrd="0" destOrd="0"/>
        <dgm:cxn modelId="10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  <dgm:cxn modelId="11" srcId="0" destId="4" srcOrd="1" destOrd="0"/>
        <dgm:cxn modelId="12" srcId="0" destId="5" srcOrd="2" destOrd="0"/>
        <dgm:cxn modelId="13" srcId="0" destId="6" srcOrd="3" destOrd="0"/>
        <dgm:cxn modelId="14" srcId="0" destId="7" srcOrd="4" destOrd="0"/>
      </dgm:cxnLst>
      <dgm:bg/>
      <dgm:whole/>
    </dgm:dataModel>
  </dgm:clrData>
  <dgm:layoutNode name="mainComposite">
    <dgm:varLst>
      <dgm:chPref val="1"/>
      <dgm:dir/>
      <dgm:animOne val="branch"/>
      <dgm:animLvl val="lvl"/>
      <dgm:resizeHandles val="exact"/>
    </dgm:varLst>
    <dgm:alg type="composite">
      <dgm:param type="vertAlign" val="mid"/>
      <dgm:param type="horzAlign" val="ctr"/>
    </dgm:alg>
    <dgm:shape xmlns:r="http://schemas.openxmlformats.org/officeDocument/2006/relationships" r:blip="">
      <dgm:adjLst/>
    </dgm:shape>
    <dgm:presOf/>
    <dgm:choose name="Name0">
      <dgm:if name="Name1" axis="ch" ptType="node" func="cnt" op="gte" val="2">
        <dgm:choose name="Name2">
          <dgm:if name="Name3" func="var" arg="dir" op="equ" val="norm">
            <dgm:constrLst>
              <dgm:constr type="l" for="ch" forName="hierFlow" refType="w" fact="0.3"/>
              <dgm:constr type="t" for="ch" forName="hierFlow"/>
              <dgm:constr type="r" for="ch" forName="hierFlow" refType="w" fact="0.98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if>
          <dgm:else name="Name4">
            <dgm:constrLst>
              <dgm:constr type="l" for="ch" forName="hierFlow" refType="w" fact="0.02"/>
              <dgm:constr type="t" for="ch" forName="hierFlow"/>
              <dgm:constr type="r" for="ch" forName="hierFlow" refType="w" fact="0.7"/>
              <dgm:constr type="b" for="ch" forName="hierFlow" refType="h" fact="0.98"/>
              <dgm:constr type="l" for="ch" forName="bgShapesFlow"/>
              <dgm:constr type="t" for="ch" forName="bgShapesFlow"/>
              <dgm:constr type="r" for="ch" forName="bgShapesFlow" refType="w"/>
              <dgm:constr type="b" for="ch" forName="bgShapesFlow" refType="h"/>
              <dgm:constr type="w" for="des" forName="level1Shape" refType="w"/>
              <dgm:constr type="h" for="des" forName="level1Shape" refType="w" refFor="des" refForName="level1Shape" fact="0.66667"/>
              <dgm:constr type="w" for="des" forName="level2Shape" refType="w" refFor="des" refForName="level1Shape" op="equ"/>
              <dgm:constr type="h" for="des" forName="level2Shape" refType="h" refFor="des" refForName="level1Shape" op="equ"/>
              <dgm:constr type="sp" for="des" refType="h" refFor="des" refForName="level1Shape" op="equ" fact="0.4"/>
              <dgm:constr type="sibSp" for="des" forName="hierChild1" refType="w" refFor="des" refForName="level1Shape" op="equ" fact="0.3"/>
              <dgm:constr type="sibSp" for="des" forName="hierChild2" refType="sibSp" refFor="des" refForName="hierChild1" op="equ"/>
              <dgm:constr type="sibSp" for="des" forName="hierChild3" refType="sibSp" refFor="des" refForName="hierChild1" op="equ"/>
              <dgm:constr type="userA" for="des" refType="h" refFor="des" refForName="level1Shape" op="equ"/>
              <dgm:constr type="userB" for="des" refType="sp" refFor="des" op="equ"/>
              <dgm:constr type="h" for="des" forName="firstBuf" refType="h" refFor="des" refForName="level1Shape" fact="0.1"/>
            </dgm:constrLst>
          </dgm:else>
        </dgm:choose>
      </dgm:if>
      <dgm:else name="Name5">
        <dgm:constrLst>
          <dgm:constr type="l" for="ch" forName="hierFlow"/>
          <dgm:constr type="t" for="ch" forName="hierFlow"/>
          <dgm:constr type="r" for="ch" forName="hierFlow" refType="w"/>
          <dgm:constr type="b" for="ch" forName="hierFlow" refType="h"/>
          <dgm:constr type="l" for="ch" forName="bgShapesFlow"/>
          <dgm:constr type="t" for="ch" forName="bgShapesFlow"/>
          <dgm:constr type="r" for="ch" forName="bgShapesFlow" refType="w"/>
          <dgm:constr type="b" for="ch" forName="bgShapesFlow" refType="h"/>
          <dgm:constr type="w" for="des" forName="level1Shape" refType="w"/>
          <dgm:constr type="h" for="des" forName="level1Shape" refType="w" refFor="des" refForName="level1Shape" fact="0.66667"/>
          <dgm:constr type="w" for="des" forName="level2Shape" refType="w" refFor="des" refForName="level1Shape" op="equ"/>
          <dgm:constr type="h" for="des" forName="level2Shape" refType="h" refFor="des" refForName="level1Shape" op="equ"/>
          <dgm:constr type="sp" for="des" refType="h" refFor="des" refForName="level1Shape" op="equ" fact="0.4"/>
          <dgm:constr type="sibSp" for="des" forName="hierChild1" refType="w" refFor="des" refForName="level1Shape" op="equ" fact="0.3"/>
          <dgm:constr type="sibSp" for="des" forName="hierChild2" refType="sibSp" refFor="des" refForName="hierChild1" op="equ"/>
          <dgm:constr type="sibSp" for="des" forName="hierChild3" refType="sibSp" refFor="des" refForName="hierChild1" op="equ"/>
          <dgm:constr type="userA" for="des" refType="h" refFor="des" refForName="level1Shape" op="equ"/>
          <dgm:constr type="userB" for="des" refType="sp" refFor="des" op="equ"/>
          <dgm:constr type="h" for="des" forName="firstBuf" refType="h" refFor="des" refForName="level1Shape" fact="0.1"/>
        </dgm:constrLst>
      </dgm:else>
    </dgm:choose>
    <dgm:ruleLst/>
    <dgm:layoutNode name="hierFlow">
      <dgm:alg type="lin">
        <dgm:param type="linDir" val="fromT"/>
        <dgm:param type="nodeVertAlign" val="t"/>
        <dgm:param type="vertAlign" val="t"/>
        <dgm:param type="nodeHorzAlign" val="ctr"/>
        <dgm:param type="fallback" val="2D"/>
      </dgm:alg>
      <dgm:shape xmlns:r="http://schemas.openxmlformats.org/officeDocument/2006/relationships" r:blip="">
        <dgm:adjLst/>
      </dgm:shape>
      <dgm:presOf/>
      <dgm:constrLst/>
      <dgm:ruleLst/>
      <dgm:choose name="Name6">
        <dgm:if name="Name7" axis="ch" ptType="node" func="cnt" op="gte" val="2">
          <dgm:layoutNode name="firstBuf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8"/>
      </dgm:choose>
      <dgm:layoutNode name="hierChild1">
        <dgm:varLst>
          <dgm:chPref val="1"/>
          <dgm:animOne val="branch"/>
          <dgm:animLvl val="lvl"/>
        </dgm:varLst>
        <dgm:choose name="Name9">
          <dgm:if name="Name10" func="var" arg="dir" op="equ" val="norm">
            <dgm:alg type="hierChild">
              <dgm:param type="linDir" val="fromL"/>
              <dgm:param type="vertAlign" val="t"/>
            </dgm:alg>
          </dgm:if>
          <dgm:else name="Name11">
            <dgm:alg type="hierChild">
              <dgm:param type="linDir" val="fromR"/>
              <dgm:param type="vertAlign" val="t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primFontSz" for="des" ptType="node" op="equ"/>
        </dgm:constrLst>
        <dgm:ruleLst/>
        <dgm:forEach name="Name12" axis="ch" cnt="3">
          <dgm:forEach name="Name13" axis="self" ptType="node">
            <dgm:layoutNode name="Name14">
              <dgm:alg type="hierRoot"/>
              <dgm:shape xmlns:r="http://schemas.openxmlformats.org/officeDocument/2006/relationships" r:blip="">
                <dgm:adjLst/>
              </dgm:shape>
              <dgm:presOf/>
              <dgm:constrLst/>
              <dgm:ruleLst/>
              <dgm:layoutNode name="level1Shape" styleLbl="node0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primFontSz" val="65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layoutNode name="hierChild2">
                <dgm:choose name="Name15">
                  <dgm:if name="Name16" func="var" arg="dir" op="equ" val="norm">
                    <dgm:alg type="hierChild">
                      <dgm:param type="linDir" val="fromL"/>
                    </dgm:alg>
                  </dgm:if>
                  <dgm:else name="Name17">
                    <dgm:alg type="hierChild">
                      <dgm:param type="linDir" val="fromR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  <dgm:forEach name="repeat" axis="ch">
                  <dgm:forEach name="Name18" axis="self" ptType="parTrans" cnt="1">
                    <dgm:layoutNode name="Name19">
                      <dgm:alg type="conn">
                        <dgm:param type="dim" val="1D"/>
                        <dgm:param type="endSty" val="noArr"/>
                        <dgm:param type="connRout" val="bend"/>
                        <dgm:param type="begPts" val="bCtr"/>
                        <dgm:param type="endPts" val="tCtr"/>
                      </dgm:alg>
                      <dgm:shape xmlns:r="http://schemas.openxmlformats.org/officeDocument/2006/relationships" type="conn" r:blip="">
                        <dgm:adjLst/>
                      </dgm:shape>
                      <dgm:presOf axis="self"/>
                      <dgm:constrLst>
                        <dgm:constr type="w" val="1"/>
                        <dgm:constr type="h" val="1"/>
                        <dgm:constr type="begPad"/>
                        <dgm:constr type="endPad"/>
                      </dgm:constrLst>
                      <dgm:ruleLst/>
                    </dgm:layoutNode>
                  </dgm:forEach>
                  <dgm:forEach name="Name20" axis="self" ptType="node">
                    <dgm:layoutNode name="Name21">
                      <dgm:alg type="hierRoot"/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/>
                      <dgm:layoutNode name="level2Shape">
                        <dgm:alg type="tx"/>
                        <dgm:shape xmlns:r="http://schemas.openxmlformats.org/officeDocument/2006/relationships" type="roundRect" r:blip="">
                          <dgm:adjLst>
                            <dgm:adj idx="1" val="0.1"/>
                          </dgm:adjLst>
                        </dgm:shape>
                        <dgm:presOf axis="self"/>
                        <dgm:constrLst>
                          <dgm:constr type="primFontSz" val="65"/>
                          <dgm:constr type="tMarg" refType="primFontSz" fact="0.3"/>
                          <dgm:constr type="bMarg" refType="primFontSz" fact="0.3"/>
                          <dgm:constr type="lMarg" refType="primFontSz" fact="0.3"/>
                          <dgm:constr type="rMarg" refType="primFontSz" fact="0.3"/>
                        </dgm:constrLst>
                        <dgm:ruleLst>
                          <dgm:rule type="primFontSz" val="5" fact="NaN" max="NaN"/>
                        </dgm:ruleLst>
                      </dgm:layoutNode>
                      <dgm:layoutNode name="hierChild3">
                        <dgm:choose name="Name22">
                          <dgm:if name="Name23" func="var" arg="dir" op="equ" val="norm">
                            <dgm:alg type="hierChild">
                              <dgm:param type="linDir" val="fromL"/>
                            </dgm:alg>
                          </dgm:if>
                          <dgm:else name="Name24">
                            <dgm:alg type="hierChild">
                              <dgm:param type="linDir" val="fromR"/>
                            </dgm:alg>
                          </dgm:else>
                        </dgm:choose>
                        <dgm:shape xmlns:r="http://schemas.openxmlformats.org/officeDocument/2006/relationships" r:blip="">
                          <dgm:adjLst/>
                        </dgm:shape>
                        <dgm:presOf/>
                        <dgm:constrLst/>
                        <dgm:ruleLst/>
                        <dgm:forEach name="Name25" ref="repeat"/>
                      </dgm:layoutNode>
                    </dgm:layoutNode>
                  </dgm:forEach>
                </dgm:forEach>
              </dgm:layoutNode>
            </dgm:layoutNode>
          </dgm:forEach>
        </dgm:forEach>
      </dgm:layoutNode>
    </dgm:layoutNode>
    <dgm:layoutNode name="bgShapesFlow">
      <dgm:alg type="lin">
        <dgm:param type="linDir" val="fromT"/>
        <dgm:param type="nodeVertAlign" val="t"/>
        <dgm:param type="vertAlign" val="t"/>
        <dgm:param type="nodeHorzAlign" val="ctr"/>
      </dgm:alg>
      <dgm:shape xmlns:r="http://schemas.openxmlformats.org/officeDocument/2006/relationships" r:blip="">
        <dgm:adjLst/>
      </dgm:shape>
      <dgm:presOf/>
      <dgm:constrLst>
        <dgm:constr type="userB"/>
        <dgm:constr type="w" for="ch" forName="rectComp" refType="w"/>
        <dgm:constr type="h" for="ch" forName="rectComp" refType="h"/>
        <dgm:constr type="w" for="des" forName="bgRect" refType="w"/>
        <dgm:constr type="primFontSz" for="des" forName="bgRectTx" op="equ"/>
      </dgm:constrLst>
      <dgm:ruleLst/>
      <dgm:forEach name="Name26" axis="ch" ptType="node" st="2">
        <dgm:layoutNode name="rectComp">
          <dgm:alg type="composite">
            <dgm:param type="vertAlign" val="t"/>
            <dgm:param type="horzAlign" val="ctr"/>
          </dgm:alg>
          <dgm:shape xmlns:r="http://schemas.openxmlformats.org/officeDocument/2006/relationships" r:blip="">
            <dgm:adjLst/>
          </dgm:shape>
          <dgm:presOf/>
          <dgm:choose name="Name27">
            <dgm:if name="Name28" func="var" arg="dir" op="equ" val="norm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l" for="ch" forName="bgRectTx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if>
            <dgm:else name="Name29">
              <dgm:constrLst>
                <dgm:constr type="userA"/>
                <dgm:constr type="l" for="ch" forName="bgRect"/>
                <dgm:constr type="t" for="ch" forName="bgRect"/>
                <dgm:constr type="h" for="ch" forName="bgRect" refType="userA" fact="1.2"/>
                <dgm:constr type="r" for="ch" forName="bgRectTx" refType="w"/>
                <dgm:constr type="t" for="ch" forName="bgRectTx"/>
                <dgm:constr type="w" for="ch" forName="bgRectTx" refType="w" refFor="ch" refForName="bgRect" fact="0.3"/>
                <dgm:constr type="h" for="ch" forName="bgRectTx" refType="h" refFor="ch" refForName="bgRect" op="equ"/>
              </dgm:constrLst>
            </dgm:else>
          </dgm:choose>
          <dgm:ruleLst/>
          <dgm:layoutNode name="bgRect" styleLbl="bgShp">
            <dgm:alg type="sp"/>
            <dgm:shape xmlns:r="http://schemas.openxmlformats.org/officeDocument/2006/relationships" type="roundRect" r:blip="" zOrderOff="-999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bgRectTx" styleLbl="bgShp">
            <dgm:varLst>
              <dgm:bulletEnabled val="1"/>
            </dgm:varLst>
            <dgm:alg type="tx"/>
            <dgm:presOf axis="desOrSelf" ptType="node"/>
            <dgm:shape xmlns:r="http://schemas.openxmlformats.org/officeDocument/2006/relationships" type="rect" r:blip="" zOrderOff="-999" hideGeom="1">
              <dgm:adjLst/>
            </dgm:shape>
            <dgm:constrLst>
              <dgm:constr type="primFontSz" val="65"/>
            </dgm:constrLst>
            <dgm:ruleLst>
              <dgm:rule type="primFontSz" val="5" fact="NaN" max="NaN"/>
            </dgm:ruleLst>
          </dgm:layoutNode>
        </dgm:layoutNode>
        <dgm:choose name="Name30">
          <dgm:if name="Name31" axis="self" ptType="node" func="revPos" op="gte" val="2">
            <dgm:layoutNode name="spComp">
              <dgm:alg type="composite">
                <dgm:param type="vertAlign" val="t"/>
                <dgm:param type="horzAlign" val="ctr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userA"/>
                <dgm:constr type="userB"/>
                <dgm:constr type="l" for="ch" forName="vSp"/>
                <dgm:constr type="t" for="ch" forName="vSp"/>
                <dgm:constr type="h" for="ch" forName="vSp" refType="userB"/>
                <dgm:constr type="hOff" for="ch" forName="vSp" refType="userA" fact="-0.2"/>
              </dgm:constrLst>
              <dgm:ruleLst/>
              <dgm:layoutNode name="vSp">
                <dgm:alg type="sp"/>
                <dgm:shape xmlns:r="http://schemas.openxmlformats.org/officeDocument/2006/relationships" r:blip="">
                  <dgm:adjLst/>
                </dgm:shape>
                <dgm:presOf/>
                <dgm:constrLst/>
                <dgm:ruleLst/>
              </dgm:layoutNode>
            </dgm:layoutNode>
          </dgm:if>
          <dgm:else name="Name32"/>
        </dgm:choos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712F3C0-73F9-A14D-9004-9DBB51939637}" type="datetime1">
              <a:rPr lang="en-US" smtClean="0"/>
              <a:t>9/8/16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FA5EB41-FD0D-1840-B667-8D335A995A1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2627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B18BE8-5942-E745-A76C-7D4FE92B18EA}" type="datetime1">
              <a:rPr lang="en-US" smtClean="0"/>
              <a:t>9/8/16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2C8BF8-CC30-4B8F-8AF1-BE41DBE73FD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945806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7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smtClean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8BF8-CC30-4B8F-8AF1-BE41DBE73FD2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IN" dirty="0" smtClean="0">
              <a:solidFill>
                <a:srgbClr val="FFFFFF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8BF8-CC30-4B8F-8AF1-BE41DBE73FD2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58171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8BF8-CC30-4B8F-8AF1-BE41DBE73FD2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2426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8BF8-CC30-4B8F-8AF1-BE41DBE73FD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1224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The Indian government approved the proposal of NOFN on October 25, 2011</a:t>
            </a:r>
          </a:p>
          <a:p>
            <a:r>
              <a:rPr lang="en-US" dirty="0" smtClean="0"/>
              <a:t>Commission in two years</a:t>
            </a:r>
            <a:r>
              <a:rPr lang="en-US" baseline="0" dirty="0" smtClean="0"/>
              <a:t> at an estimated </a:t>
            </a:r>
            <a:r>
              <a:rPr lang="en-US" baseline="0" dirty="0" err="1" smtClean="0"/>
              <a:t>Rs</a:t>
            </a:r>
            <a:r>
              <a:rPr lang="en-US" baseline="0" dirty="0" smtClean="0"/>
              <a:t> 20,000 </a:t>
            </a:r>
            <a:r>
              <a:rPr lang="en-US" baseline="0" dirty="0" err="1" smtClean="0"/>
              <a:t>crore</a:t>
            </a:r>
            <a:endParaRPr lang="en-US" baseline="0" dirty="0" smtClean="0"/>
          </a:p>
          <a:p>
            <a:r>
              <a:rPr lang="en-US" baseline="0" dirty="0" smtClean="0"/>
              <a:t>Work done through Central Public Sector undertakings, BSNL, </a:t>
            </a:r>
            <a:r>
              <a:rPr lang="en-US" baseline="0" dirty="0" err="1" smtClean="0"/>
              <a:t>Railtel</a:t>
            </a:r>
            <a:r>
              <a:rPr lang="en-US" baseline="0" dirty="0" smtClean="0"/>
              <a:t> corporation of India LTD, </a:t>
            </a:r>
            <a:r>
              <a:rPr lang="en-US" baseline="0" dirty="0" err="1" smtClean="0"/>
              <a:t>Powergrid</a:t>
            </a:r>
            <a:r>
              <a:rPr lang="en-US" baseline="0" dirty="0" smtClean="0"/>
              <a:t> </a:t>
            </a:r>
            <a:r>
              <a:rPr lang="en-US" baseline="0" dirty="0" err="1" smtClean="0"/>
              <a:t>corpration</a:t>
            </a:r>
            <a:r>
              <a:rPr lang="en-US" baseline="0" dirty="0" smtClean="0"/>
              <a:t> of India Limited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8BF8-CC30-4B8F-8AF1-BE41DBE73FD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366493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8BF8-CC30-4B8F-8AF1-BE41DBE73FD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86794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Most of the public organizations were schools and banks followed by co-operative societies and other organizations. 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 of the state government organizations, 29% of the organizations were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Anganwadis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’ (basic health care centers), 29% were schools and 7% were Panchayat offices.</a:t>
            </a:r>
            <a:r>
              <a:rPr lang="en-US" dirty="0" smtClean="0">
                <a:effectLst/>
              </a:rPr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 of the central government organizations, 56% were post offices, 39% were banks and 12% were gas stations</a:t>
            </a:r>
            <a:r>
              <a:rPr lang="en-US" dirty="0" smtClean="0">
                <a:effectLst/>
              </a:rPr>
              <a:t> 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 of the semi government organizations 41% were milk dairy shops and 37% were cooperate societies.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 of these organizations, 22% of the organizations turnover was more than INR 500,000.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kern="120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8BF8-CC30-4B8F-8AF1-BE41DBE73FD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71998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 of the total respondents 70% didn’t know about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BharatNet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at all while 8% (overall) claimed that they know about it very well.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Public organizations were more aware about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BharatNet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than private organizations. Only 6% of the respondents from private organizations knew about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BharatNet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very well.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 of the respondents, 36% of the Private salaried employees were aware of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BharatNet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followed by 13% of state government organizations. 70% of the Private organizations with 1 employee didn’t know anything about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BharatNet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followed by 72% of private organizations with 1% employees.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8BF8-CC30-4B8F-8AF1-BE41DBE73FD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37526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Less</a:t>
            </a:r>
            <a:r>
              <a:rPr lang="en-US" baseline="0" dirty="0" smtClean="0"/>
              <a:t> thatb150 in a poorer state and 250 in an advanced state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8BF8-CC30-4B8F-8AF1-BE41DBE73FD2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35490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69% of the organizations that use Internet stated that the trigger to use Internet was to get instant access to information followed by 58% stating that they can do many things at once using Internet and 51% stating that everyone around uses Internet. Influenced by colleagues was among the top three triggers of use of Internet by private players.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8BF8-CC30-4B8F-8AF1-BE41DBE73FD2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15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Out of the 65% of the organizations that are not using Internet, 50% stated that they are not planning to use Internet in the future as well.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Seventy Five Percent of the organizations that don’t use Internet agreed that Internet is not relevant to the type of work they do and 70% of the organizations mentioned that they don’t have the required devices to access Internet. 52% of the organizations did not have prior experience in using Internet.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main reason for not using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BharatNet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in the organizations that are aware of </a:t>
            </a:r>
            <a:r>
              <a:rPr lang="en-US" sz="1200" kern="1200" dirty="0" err="1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BharatNet</a:t>
            </a:r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was breakdown of equipment followed by slow connection of NOFN and the presence of Internet by other service providers. 32% of the private organizations strongly agreed that NOFN connection is very slow and 34% of private organizations stated that Internet from other service providers is already available.</a:t>
            </a:r>
          </a:p>
          <a:p>
            <a:r>
              <a:rPr lang="en-US" sz="120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The institutions as well as the individuals surveyed said that Internet is expensive during the survey. Nearly 2/3rd of the organizations said that the internet that they use is either ‘Very expensive‘ or ‘Somewhat expensive’. Furthermore, 85% of individuals say that their internet is either ‘Very expensive’ or ‘Somewhat expensive’ </a:t>
            </a:r>
          </a:p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2C8BF8-CC30-4B8F-8AF1-BE41DBE73FD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10732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0C5E-585E-424D-97B3-846E73BF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0C5E-585E-424D-97B3-846E73BF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16384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0C5E-585E-424D-97B3-846E73BF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242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1_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title" hasCustomPrompt="1"/>
          </p:nvPr>
        </p:nvSpPr>
        <p:spPr>
          <a:xfrm>
            <a:off x="594360" y="633987"/>
            <a:ext cx="8166672" cy="571500"/>
          </a:xfrm>
        </p:spPr>
        <p:txBody>
          <a:bodyPr wrap="square">
            <a:noAutofit/>
          </a:bodyPr>
          <a:lstStyle>
            <a:lvl1pPr>
              <a:defRPr baseline="0">
                <a:solidFill>
                  <a:srgbClr val="009DD9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Text Placeholder 2"/>
          <p:cNvSpPr>
            <a:spLocks noGrp="1"/>
          </p:cNvSpPr>
          <p:nvPr>
            <p:ph type="body" idx="13"/>
          </p:nvPr>
        </p:nvSpPr>
        <p:spPr>
          <a:xfrm>
            <a:off x="594360" y="1243587"/>
            <a:ext cx="8160322" cy="315119"/>
          </a:xfrm>
        </p:spPr>
        <p:txBody>
          <a:bodyPr wrap="square" tIns="0" bIns="0" anchor="t" anchorCtr="0"/>
          <a:lstStyle>
            <a:lvl1pPr marL="0" indent="0">
              <a:spcBef>
                <a:spcPts val="0"/>
              </a:spcBef>
              <a:buNone/>
              <a:defRPr sz="1800" b="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Text Placeholder 2"/>
          <p:cNvSpPr>
            <a:spLocks noGrp="1"/>
          </p:cNvSpPr>
          <p:nvPr>
            <p:ph type="body" idx="15"/>
          </p:nvPr>
        </p:nvSpPr>
        <p:spPr>
          <a:xfrm>
            <a:off x="594359" y="6373368"/>
            <a:ext cx="8165592" cy="365760"/>
          </a:xfrm>
        </p:spPr>
        <p:txBody>
          <a:bodyPr wrap="square" tIns="0" bIns="0" anchor="b" anchorCtr="0"/>
          <a:lstStyle>
            <a:lvl1pPr marL="0" indent="0">
              <a:spcBef>
                <a:spcPts val="60"/>
              </a:spcBef>
              <a:buNone/>
              <a:defRPr sz="800" b="0" baseline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4391917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768490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0C5E-585E-424D-97B3-846E73BF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363075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0C5E-585E-424D-97B3-846E73BF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05966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0C5E-585E-424D-97B3-846E73BF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61513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0C5E-585E-424D-97B3-846E73BF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59190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0C5E-585E-424D-97B3-846E73BF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1100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0C5E-585E-424D-97B3-846E73BF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3755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0C5E-585E-424D-97B3-846E73BF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8478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0C5E-585E-424D-97B3-846E73BF167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643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gif"/><Relationship Id="rId16" Type="http://schemas.openxmlformats.org/officeDocument/2006/relationships/image" Target="../media/image2.tif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2F0C5E-585E-424D-97B3-846E73BF1672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FordLogo.gif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533400" y="6324600"/>
            <a:ext cx="2362199" cy="347382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5600" y="6019800"/>
            <a:ext cx="1981200" cy="7429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2275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1" r:id="rId12"/>
    <p:sldLayoutId id="2147483662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4" Type="http://schemas.openxmlformats.org/officeDocument/2006/relationships/diagramLayout" Target="../diagrams/layout1.xml"/><Relationship Id="rId5" Type="http://schemas.openxmlformats.org/officeDocument/2006/relationships/diagramQuickStyle" Target="../diagrams/quickStyle1.xml"/><Relationship Id="rId6" Type="http://schemas.openxmlformats.org/officeDocument/2006/relationships/diagramColors" Target="../diagrams/colors1.xml"/><Relationship Id="rId7" Type="http://schemas.microsoft.com/office/2007/relationships/diagramDrawing" Target="../diagrams/drawing1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9.xml"/><Relationship Id="rId3" Type="http://schemas.openxmlformats.org/officeDocument/2006/relationships/chart" Target="../charts/chart8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9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0.xml"/><Relationship Id="rId3" Type="http://schemas.openxmlformats.org/officeDocument/2006/relationships/chart" Target="../charts/chart1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chart" Target="../charts/chart1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4" Type="http://schemas.microsoft.com/office/2007/relationships/hdphoto" Target="../media/hdphoto1.wdp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4.e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5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4" Type="http://schemas.openxmlformats.org/officeDocument/2006/relationships/chart" Target="../charts/chart2.xml"/><Relationship Id="rId5" Type="http://schemas.openxmlformats.org/officeDocument/2006/relationships/chart" Target="../charts/chart3.xml"/><Relationship Id="rId6" Type="http://schemas.openxmlformats.org/officeDocument/2006/relationships/chart" Target="../charts/chart4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4" Type="http://schemas.openxmlformats.org/officeDocument/2006/relationships/chart" Target="../charts/chart6.xml"/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Relationship Id="rId3" Type="http://schemas.openxmlformats.org/officeDocument/2006/relationships/chart" Target="../charts/char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0"/>
          <p:cNvSpPr>
            <a:spLocks noGrp="1"/>
          </p:cNvSpPr>
          <p:nvPr>
            <p:ph type="ctrTitle"/>
          </p:nvPr>
        </p:nvSpPr>
        <p:spPr>
          <a:xfrm>
            <a:off x="609600" y="1447800"/>
            <a:ext cx="7848600" cy="1470025"/>
          </a:xfrm>
        </p:spPr>
        <p:txBody>
          <a:bodyPr>
            <a:normAutofit fontScale="90000"/>
          </a:bodyPr>
          <a:lstStyle/>
          <a:p>
            <a:r>
              <a:rPr lang="en-US" sz="3600" b="1" dirty="0"/>
              <a:t>Potential </a:t>
            </a:r>
            <a:r>
              <a:rPr lang="en-US" sz="3600" b="1" dirty="0" smtClean="0"/>
              <a:t>of the </a:t>
            </a:r>
            <a:r>
              <a:rPr lang="en-US" sz="3600" b="1" dirty="0" err="1" smtClean="0"/>
              <a:t>BharatNet</a:t>
            </a:r>
            <a:r>
              <a:rPr lang="en-US" sz="3600" b="1" dirty="0" smtClean="0"/>
              <a:t> for rural connectivity in </a:t>
            </a:r>
            <a:r>
              <a:rPr lang="en-US" sz="3600" b="1" dirty="0"/>
              <a:t>I</a:t>
            </a:r>
            <a:r>
              <a:rPr lang="en-US" sz="3600" b="1" dirty="0" smtClean="0"/>
              <a:t>ndia: </a:t>
            </a:r>
            <a:r>
              <a:rPr lang="en-US" sz="3600" b="1" dirty="0" smtClean="0"/>
              <a:t>An </a:t>
            </a:r>
            <a:r>
              <a:rPr lang="en-US" sz="3600" b="1" dirty="0" smtClean="0"/>
              <a:t>organizational survey</a:t>
            </a:r>
            <a:r>
              <a:rPr lang="en-US" sz="3600" dirty="0" smtClean="0"/>
              <a:t/>
            </a:r>
            <a:br>
              <a:rPr lang="en-US" sz="3600" dirty="0" smtClean="0"/>
            </a:br>
            <a:endParaRPr lang="en-US" sz="3600" dirty="0"/>
          </a:p>
        </p:txBody>
      </p:sp>
      <p:sp>
        <p:nvSpPr>
          <p:cNvPr id="7" name="Subtitle 11"/>
          <p:cNvSpPr>
            <a:spLocks noGrp="1"/>
          </p:cNvSpPr>
          <p:nvPr>
            <p:ph type="subTitle" idx="1"/>
          </p:nvPr>
        </p:nvSpPr>
        <p:spPr>
          <a:xfrm>
            <a:off x="1066800" y="3200400"/>
            <a:ext cx="6934200" cy="1752600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Laleema Senanayake, Ayesha </a:t>
            </a:r>
            <a:r>
              <a:rPr lang="en-US" sz="2400" dirty="0" err="1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Zainudeen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and </a:t>
            </a: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Vigneswara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Ilavarasan</a:t>
            </a:r>
            <a:r>
              <a:rPr lang="en-US" sz="24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</a:t>
            </a:r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</a:t>
            </a:r>
          </a:p>
          <a:p>
            <a:endParaRPr lang="en-US" sz="24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r>
              <a:rPr lang="en-US" sz="24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07 September 2016</a:t>
            </a:r>
            <a:endParaRPr lang="en-GB" sz="2400" dirty="0">
              <a:solidFill>
                <a:schemeClr val="tx1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895600" y="6324600"/>
            <a:ext cx="3810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100" dirty="0"/>
              <a:t>* This work was carried out with the aid of a grant from the Ford Foundation.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0C5E-585E-424D-97B3-846E73BF167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85824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533400" y="685800"/>
            <a:ext cx="8229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Percentage of organizations using </a:t>
            </a:r>
            <a:r>
              <a:rPr lang="en-US" b="1" dirty="0" err="1"/>
              <a:t>BharatNet</a:t>
            </a:r>
            <a:r>
              <a:rPr lang="en-US" b="1" dirty="0"/>
              <a:t> </a:t>
            </a:r>
            <a:endParaRPr lang="en-US" b="1" dirty="0" smtClean="0"/>
          </a:p>
          <a:p>
            <a:pPr algn="ctr"/>
            <a:r>
              <a:rPr lang="en-US" b="1" dirty="0" smtClean="0"/>
              <a:t>(Base: % </a:t>
            </a:r>
            <a:r>
              <a:rPr lang="en-US" b="1" dirty="0"/>
              <a:t>of surveyed organizations)</a:t>
            </a:r>
          </a:p>
        </p:txBody>
      </p:sp>
      <p:graphicFrame>
        <p:nvGraphicFramePr>
          <p:cNvPr id="10" name="Diagram 9"/>
          <p:cNvGraphicFramePr/>
          <p:nvPr>
            <p:extLst>
              <p:ext uri="{D42A27DB-BD31-4B8C-83A1-F6EECF244321}">
                <p14:modId xmlns:p14="http://schemas.microsoft.com/office/powerpoint/2010/main" val="722208104"/>
              </p:ext>
            </p:extLst>
          </p:nvPr>
        </p:nvGraphicFramePr>
        <p:xfrm>
          <a:off x="0" y="1267327"/>
          <a:ext cx="9144000" cy="4495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Rectangle 10"/>
          <p:cNvSpPr/>
          <p:nvPr/>
        </p:nvSpPr>
        <p:spPr>
          <a:xfrm>
            <a:off x="2286000" y="5955268"/>
            <a:ext cx="4495800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en-US" b="1" i="1" dirty="0" smtClean="0">
                <a:solidFill>
                  <a:srgbClr val="800000"/>
                </a:solidFill>
              </a:rPr>
              <a:t>Purchase intention to use </a:t>
            </a:r>
            <a:r>
              <a:rPr lang="en-US" b="1" i="1" dirty="0" err="1" smtClean="0">
                <a:solidFill>
                  <a:srgbClr val="800000"/>
                </a:solidFill>
              </a:rPr>
              <a:t>BharatNet</a:t>
            </a:r>
            <a:r>
              <a:rPr lang="en-US" b="1" i="1" dirty="0" smtClean="0">
                <a:solidFill>
                  <a:srgbClr val="800000"/>
                </a:solidFill>
              </a:rPr>
              <a:t> : 30%</a:t>
            </a:r>
            <a:endParaRPr lang="en-US" b="1" i="1" dirty="0">
              <a:solidFill>
                <a:srgbClr val="800000"/>
              </a:solidFill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381000" y="-34793"/>
            <a:ext cx="85344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200" b="1" dirty="0"/>
              <a:t>Use of Internet </a:t>
            </a:r>
            <a:r>
              <a:rPr lang="en-IN" sz="2200" b="1" dirty="0" smtClean="0"/>
              <a:t>was low</a:t>
            </a:r>
            <a:r>
              <a:rPr lang="en-IN" sz="2200" b="1" dirty="0"/>
              <a:t>: at 35%</a:t>
            </a:r>
          </a:p>
          <a:p>
            <a:pPr algn="ctr"/>
            <a:r>
              <a:rPr lang="en-IN" sz="2200" b="1" dirty="0"/>
              <a:t>Use of BharatNet </a:t>
            </a:r>
            <a:r>
              <a:rPr lang="en-IN" sz="2200" b="1" dirty="0" smtClean="0"/>
              <a:t>was even lower: Only at </a:t>
            </a:r>
            <a:r>
              <a:rPr lang="en-IN" sz="2200" b="1" dirty="0"/>
              <a:t>3%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E12F0C5E-585E-424D-97B3-846E73BF1672}" type="slidenum">
              <a:rPr lang="en-US" smtClean="0"/>
              <a:pPr algn="ctr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3549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sz="2000" b="1" dirty="0"/>
          </a:p>
          <a:p>
            <a:pPr algn="ctr"/>
            <a:endParaRPr lang="en-US" sz="2200" b="1" dirty="0"/>
          </a:p>
        </p:txBody>
      </p:sp>
      <p:graphicFrame>
        <p:nvGraphicFramePr>
          <p:cNvPr id="16" name="Chart 15"/>
          <p:cNvGraphicFramePr/>
          <p:nvPr>
            <p:extLst>
              <p:ext uri="{D42A27DB-BD31-4B8C-83A1-F6EECF244321}">
                <p14:modId xmlns:p14="http://schemas.microsoft.com/office/powerpoint/2010/main" val="882282662"/>
              </p:ext>
            </p:extLst>
          </p:nvPr>
        </p:nvGraphicFramePr>
        <p:xfrm>
          <a:off x="0" y="1371600"/>
          <a:ext cx="9144000" cy="4267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3" name="Rectangle 2"/>
          <p:cNvSpPr/>
          <p:nvPr/>
        </p:nvSpPr>
        <p:spPr>
          <a:xfrm>
            <a:off x="1524000" y="846892"/>
            <a:ext cx="5459529" cy="6771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000" b="1" dirty="0" smtClean="0"/>
              <a:t>Reasons for not using Internet</a:t>
            </a:r>
          </a:p>
          <a:p>
            <a:pPr algn="ctr"/>
            <a:r>
              <a:rPr lang="en-US" b="1" dirty="0" smtClean="0"/>
              <a:t>(</a:t>
            </a:r>
            <a:r>
              <a:rPr lang="en-US" b="1" dirty="0"/>
              <a:t>Base: Organizations that Don't use Internet)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E12F0C5E-585E-424D-97B3-846E73BF1672}" type="slidenum">
              <a:rPr lang="en-US" smtClean="0"/>
              <a:pPr algn="ctr"/>
              <a:t>11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62000" y="5715000"/>
            <a:ext cx="553212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b="1" i="1" dirty="0" smtClean="0">
                <a:solidFill>
                  <a:srgbClr val="5F5F5F"/>
                </a:solidFill>
              </a:rPr>
              <a:t>Q. 51 W</a:t>
            </a:r>
            <a:r>
              <a:rPr lang="en-IN" sz="1000" b="1" i="1" dirty="0" smtClean="0">
                <a:solidFill>
                  <a:srgbClr val="5F5F5F"/>
                </a:solidFill>
              </a:rPr>
              <a:t>e </a:t>
            </a:r>
            <a:r>
              <a:rPr lang="en-IN" sz="1000" b="1" i="1" dirty="0">
                <a:solidFill>
                  <a:srgbClr val="5F5F5F"/>
                </a:solidFill>
              </a:rPr>
              <a:t>would like to know </a:t>
            </a:r>
            <a:r>
              <a:rPr lang="en-IN" sz="1000" b="1" i="1" dirty="0" smtClean="0">
                <a:solidFill>
                  <a:srgbClr val="5F5F5F"/>
                </a:solidFill>
              </a:rPr>
              <a:t>the reason </a:t>
            </a:r>
            <a:r>
              <a:rPr lang="en-IN" sz="1000" b="1" i="1" dirty="0">
                <a:solidFill>
                  <a:srgbClr val="5F5F5F"/>
                </a:solidFill>
              </a:rPr>
              <a:t>behind not using </a:t>
            </a:r>
            <a:r>
              <a:rPr lang="en-IN" sz="1000" b="1" i="1" dirty="0" smtClean="0">
                <a:solidFill>
                  <a:srgbClr val="5F5F5F"/>
                </a:solidFill>
              </a:rPr>
              <a:t>internet for your organisation</a:t>
            </a:r>
            <a:endParaRPr lang="en-IN" sz="1000" b="1" i="1" dirty="0">
              <a:solidFill>
                <a:srgbClr val="5F5F5F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14412" y="0"/>
            <a:ext cx="9158412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200" b="1" dirty="0"/>
              <a:t>75% of the </a:t>
            </a:r>
            <a:r>
              <a:rPr lang="en-IN" sz="2200" b="1" dirty="0" smtClean="0"/>
              <a:t>institutional respondents said </a:t>
            </a:r>
            <a:r>
              <a:rPr lang="en-IN" sz="2200" b="1" dirty="0"/>
              <a:t>that they can continue existing work without Internet</a:t>
            </a:r>
          </a:p>
          <a:p>
            <a:pPr algn="ctr"/>
            <a:endParaRPr lang="en-IN" sz="2200" b="1" dirty="0"/>
          </a:p>
        </p:txBody>
      </p:sp>
    </p:spTree>
    <p:extLst>
      <p:ext uri="{BB962C8B-B14F-4D97-AF65-F5344CB8AC3E}">
        <p14:creationId xmlns:p14="http://schemas.microsoft.com/office/powerpoint/2010/main" val="2591925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102513"/>
            <a:ext cx="9144000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/>
              <a:t>Using the service of other service providers was a main reason for not using </a:t>
            </a:r>
            <a:r>
              <a:rPr lang="en-US" sz="2200" b="1" dirty="0" err="1" smtClean="0"/>
              <a:t>BharatNet</a:t>
            </a:r>
            <a:endParaRPr lang="en-US" sz="2200" b="1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2054036407"/>
              </p:ext>
            </p:extLst>
          </p:nvPr>
        </p:nvGraphicFramePr>
        <p:xfrm>
          <a:off x="152400" y="1371600"/>
          <a:ext cx="89916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/>
          <p:cNvSpPr/>
          <p:nvPr/>
        </p:nvSpPr>
        <p:spPr>
          <a:xfrm>
            <a:off x="897716" y="762000"/>
            <a:ext cx="6970779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Reasons for not using </a:t>
            </a:r>
            <a:r>
              <a:rPr lang="en-US" b="1" dirty="0" err="1" smtClean="0"/>
              <a:t>BharatNet</a:t>
            </a:r>
            <a:endParaRPr lang="en-US" b="1" dirty="0"/>
          </a:p>
          <a:p>
            <a:pPr algn="ctr"/>
            <a:r>
              <a:rPr lang="en-US" b="1" dirty="0" smtClean="0"/>
              <a:t>(</a:t>
            </a:r>
            <a:r>
              <a:rPr lang="en-US" b="1" dirty="0"/>
              <a:t>Base: Organizations that </a:t>
            </a:r>
            <a:r>
              <a:rPr lang="en-US" b="1" dirty="0" smtClean="0"/>
              <a:t>use Internet through other service providers)</a:t>
            </a:r>
            <a:endParaRPr lang="en-US" b="1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E12F0C5E-585E-424D-97B3-846E73BF1672}" type="slidenum">
              <a:rPr lang="en-US" smtClean="0"/>
              <a:pPr algn="ctr"/>
              <a:t>12</a:t>
            </a:fld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762000" y="6019800"/>
            <a:ext cx="709491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i="1" dirty="0" smtClean="0">
                <a:solidFill>
                  <a:srgbClr val="5F5F5F"/>
                </a:solidFill>
              </a:rPr>
              <a:t>Q64.  Reasons for not using internet through </a:t>
            </a:r>
            <a:r>
              <a:rPr lang="en-US" sz="1000" b="1" i="1" dirty="0" err="1" smtClean="0">
                <a:solidFill>
                  <a:srgbClr val="5F5F5F"/>
                </a:solidFill>
              </a:rPr>
              <a:t>BharatNet</a:t>
            </a:r>
            <a:endParaRPr lang="en-IN" sz="1000" b="1" i="1" dirty="0">
              <a:solidFill>
                <a:srgbClr val="5F5F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06322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0C5E-585E-424D-97B3-846E73BF1672}" type="slidenum">
              <a:rPr lang="en-US" smtClean="0"/>
              <a:t>13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193" y="21336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b="1" dirty="0" smtClean="0"/>
              <a:t>If people have hands on experience/ know the benefits of BharatNet the demand for the service will increase</a:t>
            </a:r>
            <a:endParaRPr lang="en-IN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10750378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/>
          <p:nvPr>
            <p:extLst>
              <p:ext uri="{D42A27DB-BD31-4B8C-83A1-F6EECF244321}">
                <p14:modId xmlns:p14="http://schemas.microsoft.com/office/powerpoint/2010/main" val="2440938718"/>
              </p:ext>
            </p:extLst>
          </p:nvPr>
        </p:nvGraphicFramePr>
        <p:xfrm>
          <a:off x="0" y="1066800"/>
          <a:ext cx="9144000" cy="4724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E12F0C5E-585E-424D-97B3-846E73BF1672}" type="slidenum">
              <a:rPr lang="en-US" smtClean="0"/>
              <a:pPr algn="ctr"/>
              <a:t>14</a:t>
            </a:fld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1828800" y="773668"/>
            <a:ext cx="5867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(Base: Respondents who </a:t>
            </a:r>
            <a:r>
              <a:rPr lang="en-US" b="1" dirty="0" smtClean="0"/>
              <a:t>use Internet) </a:t>
            </a:r>
            <a:endParaRPr lang="en-US" b="1" dirty="0"/>
          </a:p>
        </p:txBody>
      </p:sp>
      <p:sp>
        <p:nvSpPr>
          <p:cNvPr id="5" name="Rectangle 4"/>
          <p:cNvSpPr/>
          <p:nvPr/>
        </p:nvSpPr>
        <p:spPr>
          <a:xfrm>
            <a:off x="609600" y="5867400"/>
            <a:ext cx="7086600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i="1" dirty="0" smtClean="0">
                <a:solidFill>
                  <a:srgbClr val="7F7F7F"/>
                </a:solidFill>
              </a:rPr>
              <a:t>Q36. </a:t>
            </a:r>
            <a:r>
              <a:rPr lang="x-none" sz="1000" b="1" i="1" dirty="0" smtClean="0">
                <a:solidFill>
                  <a:srgbClr val="7F7F7F"/>
                </a:solidFill>
              </a:rPr>
              <a:t>Can </a:t>
            </a:r>
            <a:r>
              <a:rPr lang="x-none" sz="1000" b="1" i="1" dirty="0">
                <a:solidFill>
                  <a:srgbClr val="7F7F7F"/>
                </a:solidFill>
              </a:rPr>
              <a:t>you please tell me, Why did your organization / business get the Internet connection?? </a:t>
            </a:r>
            <a:endParaRPr lang="en-US" sz="1000" b="1" i="1" dirty="0">
              <a:solidFill>
                <a:srgbClr val="7F7F7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-14412" y="221159"/>
            <a:ext cx="915841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200" b="1" dirty="0" smtClean="0"/>
              <a:t>20% of </a:t>
            </a:r>
            <a:r>
              <a:rPr lang="en-IN" sz="2200" b="1" dirty="0"/>
              <a:t>the </a:t>
            </a:r>
            <a:r>
              <a:rPr lang="en-IN" sz="2200" b="1" dirty="0" smtClean="0"/>
              <a:t>institutional users used Internet to get access to information</a:t>
            </a:r>
            <a:endParaRPr lang="en-IN" sz="2200" b="1" dirty="0"/>
          </a:p>
          <a:p>
            <a:pPr algn="ctr"/>
            <a:endParaRPr lang="en-IN" sz="2200" b="1" dirty="0"/>
          </a:p>
        </p:txBody>
      </p:sp>
    </p:spTree>
    <p:extLst>
      <p:ext uri="{BB962C8B-B14F-4D97-AF65-F5344CB8AC3E}">
        <p14:creationId xmlns:p14="http://schemas.microsoft.com/office/powerpoint/2010/main" val="5376100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178713"/>
            <a:ext cx="89154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/>
              <a:t>Internet was used to connect with friends and family</a:t>
            </a:r>
          </a:p>
        </p:txBody>
      </p:sp>
      <p:sp>
        <p:nvSpPr>
          <p:cNvPr id="7" name="Rectangle 6"/>
          <p:cNvSpPr/>
          <p:nvPr/>
        </p:nvSpPr>
        <p:spPr>
          <a:xfrm>
            <a:off x="2590800" y="1219200"/>
            <a:ext cx="366090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/>
              <a:t>(Base: </a:t>
            </a:r>
            <a:r>
              <a:rPr lang="en-US" b="1" dirty="0" smtClean="0"/>
              <a:t>Individuals </a:t>
            </a:r>
            <a:r>
              <a:rPr lang="en-US" b="1" dirty="0"/>
              <a:t>that </a:t>
            </a:r>
            <a:r>
              <a:rPr lang="en-US" b="1" dirty="0" smtClean="0"/>
              <a:t>use </a:t>
            </a:r>
            <a:r>
              <a:rPr lang="en-US" b="1" dirty="0"/>
              <a:t>Internet)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E12F0C5E-585E-424D-97B3-846E73BF1672}" type="slidenum">
              <a:rPr lang="en-US" smtClean="0"/>
              <a:pPr algn="ctr"/>
              <a:t>15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2667000" y="838200"/>
            <a:ext cx="358797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b="1" dirty="0" smtClean="0"/>
              <a:t>Activities performed in the Internet</a:t>
            </a:r>
            <a:endParaRPr lang="en-US" b="1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3395551825"/>
              </p:ext>
            </p:extLst>
          </p:nvPr>
        </p:nvGraphicFramePr>
        <p:xfrm>
          <a:off x="0" y="1676400"/>
          <a:ext cx="9144000" cy="457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0" name="Rectangle 9"/>
          <p:cNvSpPr/>
          <p:nvPr/>
        </p:nvSpPr>
        <p:spPr>
          <a:xfrm>
            <a:off x="762000" y="6096000"/>
            <a:ext cx="820891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i="1" dirty="0" smtClean="0">
                <a:solidFill>
                  <a:srgbClr val="5F5F5F"/>
                </a:solidFill>
              </a:rPr>
              <a:t>Q.  84a H</a:t>
            </a:r>
            <a:r>
              <a:rPr lang="en-IN" sz="1000" b="1" i="1" dirty="0" smtClean="0">
                <a:solidFill>
                  <a:srgbClr val="5F5F5F"/>
                </a:solidFill>
              </a:rPr>
              <a:t>ow </a:t>
            </a:r>
            <a:r>
              <a:rPr lang="en-IN" sz="1000" b="1" i="1" dirty="0">
                <a:solidFill>
                  <a:srgbClr val="5F5F5F"/>
                </a:solidFill>
              </a:rPr>
              <a:t>frequently </a:t>
            </a:r>
            <a:r>
              <a:rPr lang="en-IN" sz="1000" b="1" i="1" dirty="0" smtClean="0">
                <a:solidFill>
                  <a:srgbClr val="5F5F5F"/>
                </a:solidFill>
              </a:rPr>
              <a:t>do you use </a:t>
            </a:r>
            <a:r>
              <a:rPr lang="en-IN" sz="1000" b="1" i="1" dirty="0">
                <a:solidFill>
                  <a:srgbClr val="5F5F5F"/>
                </a:solidFill>
              </a:rPr>
              <a:t>or access the following on </a:t>
            </a:r>
            <a:r>
              <a:rPr lang="en-IN" sz="1000" b="1" i="1" dirty="0" smtClean="0">
                <a:solidFill>
                  <a:srgbClr val="5F5F5F"/>
                </a:solidFill>
              </a:rPr>
              <a:t>internet for your personal use?</a:t>
            </a:r>
            <a:endParaRPr lang="en-IN" sz="1000" b="1" i="1" dirty="0">
              <a:solidFill>
                <a:srgbClr val="5F5F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984634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Chart 20"/>
          <p:cNvGraphicFramePr/>
          <p:nvPr>
            <p:extLst>
              <p:ext uri="{D42A27DB-BD31-4B8C-83A1-F6EECF244321}">
                <p14:modId xmlns:p14="http://schemas.microsoft.com/office/powerpoint/2010/main" val="4062987878"/>
              </p:ext>
            </p:extLst>
          </p:nvPr>
        </p:nvGraphicFramePr>
        <p:xfrm>
          <a:off x="0" y="1676400"/>
          <a:ext cx="9067800" cy="4648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5" name="Rectangle 24"/>
          <p:cNvSpPr/>
          <p:nvPr/>
        </p:nvSpPr>
        <p:spPr>
          <a:xfrm>
            <a:off x="0" y="147935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Learning new skills through videos online was among the main benefits of </a:t>
            </a:r>
            <a:r>
              <a:rPr lang="en-US" sz="2400" b="1" dirty="0" err="1" smtClean="0"/>
              <a:t>BharatNet</a:t>
            </a:r>
            <a:endParaRPr lang="en-US" sz="2400" b="1" dirty="0"/>
          </a:p>
        </p:txBody>
      </p:sp>
      <p:sp>
        <p:nvSpPr>
          <p:cNvPr id="26" name="Rectangle 25"/>
          <p:cNvSpPr/>
          <p:nvPr/>
        </p:nvSpPr>
        <p:spPr>
          <a:xfrm>
            <a:off x="2133600" y="990600"/>
            <a:ext cx="4922028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b="1" dirty="0" smtClean="0"/>
              <a:t>Benefit of </a:t>
            </a:r>
            <a:r>
              <a:rPr lang="en-US" b="1" dirty="0" err="1" smtClean="0"/>
              <a:t>BharatNet</a:t>
            </a:r>
            <a:r>
              <a:rPr lang="en-US" b="1" dirty="0" smtClean="0"/>
              <a:t> for its users</a:t>
            </a:r>
          </a:p>
          <a:p>
            <a:pPr algn="ctr"/>
            <a:r>
              <a:rPr lang="en-US" b="1" dirty="0" smtClean="0"/>
              <a:t>(</a:t>
            </a:r>
            <a:r>
              <a:rPr lang="en-US" b="1" dirty="0"/>
              <a:t>Base: </a:t>
            </a:r>
            <a:r>
              <a:rPr lang="en-US" b="1" dirty="0" smtClean="0"/>
              <a:t>Respondents who are aware of </a:t>
            </a:r>
            <a:r>
              <a:rPr lang="en-US" b="1" dirty="0" err="1" smtClean="0"/>
              <a:t>BharatNet</a:t>
            </a:r>
            <a:r>
              <a:rPr lang="en-US" b="1" dirty="0" smtClean="0"/>
              <a:t>)</a:t>
            </a:r>
            <a:endParaRPr lang="en-US" b="1" dirty="0"/>
          </a:p>
        </p:txBody>
      </p:sp>
      <p:sp>
        <p:nvSpPr>
          <p:cNvPr id="7" name="Rectangle 6"/>
          <p:cNvSpPr/>
          <p:nvPr/>
        </p:nvSpPr>
        <p:spPr>
          <a:xfrm>
            <a:off x="609600" y="6096000"/>
            <a:ext cx="709491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i="1" dirty="0" smtClean="0">
                <a:solidFill>
                  <a:srgbClr val="5F5F5F"/>
                </a:solidFill>
              </a:rPr>
              <a:t>Q66.  To what extent is </a:t>
            </a:r>
            <a:r>
              <a:rPr lang="en-US" sz="1000" b="1" i="1" dirty="0" err="1" smtClean="0">
                <a:solidFill>
                  <a:srgbClr val="5F5F5F"/>
                </a:solidFill>
              </a:rPr>
              <a:t>BharatNet</a:t>
            </a:r>
            <a:r>
              <a:rPr lang="en-US" sz="1000" b="1" i="1" dirty="0" smtClean="0">
                <a:solidFill>
                  <a:srgbClr val="5F5F5F"/>
                </a:solidFill>
              </a:rPr>
              <a:t> helping people to do the following?</a:t>
            </a:r>
          </a:p>
        </p:txBody>
      </p:sp>
    </p:spTree>
    <p:extLst>
      <p:ext uri="{BB962C8B-B14F-4D97-AF65-F5344CB8AC3E}">
        <p14:creationId xmlns:p14="http://schemas.microsoft.com/office/powerpoint/2010/main" val="3571540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12F0C5E-585E-424D-97B3-846E73BF1672}" type="slidenum">
              <a:rPr lang="en-US" smtClean="0"/>
              <a:t>17</a:t>
            </a:fld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13193" y="2133600"/>
            <a:ext cx="914400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b="1" dirty="0" smtClean="0"/>
              <a:t>Awareness campaigns can be used to make opinion leaders/ early adoptors aware of BharatNet</a:t>
            </a:r>
            <a:endParaRPr lang="en-IN" sz="2400" b="1" dirty="0" smtClean="0"/>
          </a:p>
        </p:txBody>
      </p:sp>
    </p:spTree>
    <p:extLst>
      <p:ext uri="{BB962C8B-B14F-4D97-AF65-F5344CB8AC3E}">
        <p14:creationId xmlns:p14="http://schemas.microsoft.com/office/powerpoint/2010/main" val="40048809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95930992"/>
              </p:ext>
            </p:extLst>
          </p:nvPr>
        </p:nvGraphicFramePr>
        <p:xfrm>
          <a:off x="0" y="1600200"/>
          <a:ext cx="9144000" cy="4191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Rectangle 8"/>
          <p:cNvSpPr/>
          <p:nvPr/>
        </p:nvSpPr>
        <p:spPr>
          <a:xfrm>
            <a:off x="609600" y="838200"/>
            <a:ext cx="7848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Sources of awareness of </a:t>
            </a:r>
            <a:r>
              <a:rPr lang="en-US" b="1" dirty="0" err="1"/>
              <a:t>BharatNet</a:t>
            </a:r>
            <a:r>
              <a:rPr lang="en-US" b="1" dirty="0"/>
              <a:t> </a:t>
            </a:r>
            <a:endParaRPr lang="en-US" b="1" dirty="0" smtClean="0"/>
          </a:p>
          <a:p>
            <a:pPr algn="ctr"/>
            <a:r>
              <a:rPr lang="en-US" b="1" dirty="0" smtClean="0"/>
              <a:t>(</a:t>
            </a:r>
            <a:r>
              <a:rPr lang="en-US" b="1" dirty="0"/>
              <a:t>Base: Respondents who are aware of </a:t>
            </a:r>
            <a:r>
              <a:rPr lang="en-US" b="1" dirty="0" err="1"/>
              <a:t>BharatNet</a:t>
            </a:r>
            <a:r>
              <a:rPr lang="en-US" b="1" dirty="0"/>
              <a:t>)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E12F0C5E-585E-424D-97B3-846E73BF1672}" type="slidenum">
              <a:rPr lang="en-US" smtClean="0"/>
              <a:pPr algn="ctr"/>
              <a:t>18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685800" y="5849779"/>
            <a:ext cx="709491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i="1" dirty="0" smtClean="0">
                <a:solidFill>
                  <a:schemeClr val="bg1">
                    <a:lumMod val="50000"/>
                  </a:schemeClr>
                </a:solidFill>
              </a:rPr>
              <a:t>Q63. Where did you come to know about </a:t>
            </a:r>
            <a:r>
              <a:rPr lang="en-US" sz="1000" b="1" i="1" dirty="0" err="1" smtClean="0">
                <a:solidFill>
                  <a:schemeClr val="bg1">
                    <a:lumMod val="50000"/>
                  </a:schemeClr>
                </a:solidFill>
              </a:rPr>
              <a:t>BharatNet</a:t>
            </a:r>
            <a:r>
              <a:rPr lang="en-US" sz="1000" b="1" i="1" dirty="0" smtClean="0">
                <a:solidFill>
                  <a:schemeClr val="bg1">
                    <a:lumMod val="50000"/>
                  </a:schemeClr>
                </a:solidFill>
              </a:rPr>
              <a:t>)</a:t>
            </a:r>
            <a:r>
              <a:rPr lang="en-US" sz="1000" b="1" i="1" dirty="0">
                <a:solidFill>
                  <a:schemeClr val="bg1">
                    <a:lumMod val="50000"/>
                  </a:schemeClr>
                </a:solidFill>
              </a:rPr>
              <a:t>? </a:t>
            </a:r>
            <a:endParaRPr lang="en-IN" sz="10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-14412" y="221159"/>
            <a:ext cx="9158412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200" b="1" dirty="0" smtClean="0"/>
              <a:t>Newspapers were the main source of awareness followed by word of mouth</a:t>
            </a:r>
            <a:endParaRPr lang="en-IN" sz="2200" b="1" dirty="0"/>
          </a:p>
        </p:txBody>
      </p:sp>
    </p:spTree>
    <p:extLst>
      <p:ext uri="{BB962C8B-B14F-4D97-AF65-F5344CB8AC3E}">
        <p14:creationId xmlns:p14="http://schemas.microsoft.com/office/powerpoint/2010/main" val="2746451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E12F0C5E-585E-424D-97B3-846E73BF1672}" type="slidenum">
              <a:rPr lang="en-US" smtClean="0"/>
              <a:pPr algn="ctr"/>
              <a:t>19</a:t>
            </a:fld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0" y="0"/>
            <a:ext cx="9144000" cy="1414463"/>
          </a:xfrm>
          <a:prstGeom prst="downArrowCallout">
            <a:avLst>
              <a:gd name="adj1" fmla="val 38374"/>
              <a:gd name="adj2" fmla="val 36463"/>
              <a:gd name="adj3" fmla="val 25000"/>
              <a:gd name="adj4" fmla="val 64977"/>
            </a:avLst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endParaRPr lang="en-US" b="1" dirty="0" smtClean="0">
              <a:cs typeface="Calibri"/>
            </a:endParaRPr>
          </a:p>
          <a:p>
            <a:pPr lvl="0" algn="ctr"/>
            <a:r>
              <a:rPr lang="en-US" b="1" dirty="0" smtClean="0">
                <a:cs typeface="Calibri"/>
              </a:rPr>
              <a:t>Make </a:t>
            </a:r>
            <a:r>
              <a:rPr lang="en-US" b="1" dirty="0">
                <a:cs typeface="Calibri"/>
              </a:rPr>
              <a:t>opinion leaders/ early adaptors aware of </a:t>
            </a:r>
            <a:r>
              <a:rPr lang="en-US" b="1" dirty="0" err="1">
                <a:cs typeface="Calibri"/>
              </a:rPr>
              <a:t>BharatNet</a:t>
            </a:r>
            <a:r>
              <a:rPr lang="en-US" b="1" dirty="0">
                <a:cs typeface="Calibri"/>
              </a:rPr>
              <a:t> and benefits of </a:t>
            </a:r>
            <a:r>
              <a:rPr lang="en-US" b="1" dirty="0" smtClean="0">
                <a:cs typeface="Calibri"/>
              </a:rPr>
              <a:t>it</a:t>
            </a:r>
          </a:p>
          <a:p>
            <a:pPr lvl="0" algn="ctr"/>
            <a:endParaRPr lang="en-US" b="1" dirty="0">
              <a:cs typeface="Calibri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773" y="1524000"/>
            <a:ext cx="9144000" cy="1838801"/>
          </a:xfrm>
          <a:prstGeom prst="downArrowCallout">
            <a:avLst>
              <a:gd name="adj1" fmla="val 32348"/>
              <a:gd name="adj2" fmla="val 25000"/>
              <a:gd name="adj3" fmla="val 25000"/>
              <a:gd name="adj4" fmla="val 64977"/>
            </a:avLst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endParaRPr lang="en-US" b="1" dirty="0" smtClean="0">
              <a:cs typeface="Calibri"/>
            </a:endParaRPr>
          </a:p>
          <a:p>
            <a:pPr lvl="0" algn="ctr"/>
            <a:r>
              <a:rPr lang="en-US" b="1" dirty="0">
                <a:cs typeface="Calibri"/>
              </a:rPr>
              <a:t>Demonstration kiosk at Gram Panchayat level so that villagers </a:t>
            </a:r>
            <a:r>
              <a:rPr lang="en-US" b="1" dirty="0" smtClean="0">
                <a:cs typeface="Calibri"/>
              </a:rPr>
              <a:t>can come </a:t>
            </a:r>
            <a:r>
              <a:rPr lang="en-US" b="1" dirty="0">
                <a:cs typeface="Calibri"/>
              </a:rPr>
              <a:t>and experience </a:t>
            </a:r>
            <a:r>
              <a:rPr lang="en-US" b="1" dirty="0" err="1">
                <a:cs typeface="Calibri"/>
              </a:rPr>
              <a:t>BharatNet</a:t>
            </a:r>
            <a:r>
              <a:rPr lang="en-US" b="1" dirty="0">
                <a:cs typeface="Calibri"/>
              </a:rPr>
              <a:t> </a:t>
            </a:r>
          </a:p>
          <a:p>
            <a:pPr lvl="0" algn="ctr"/>
            <a:endParaRPr lang="en-US" b="1" dirty="0">
              <a:cs typeface="Calibri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0" y="3352800"/>
            <a:ext cx="9144000" cy="1838801"/>
          </a:xfrm>
          <a:prstGeom prst="downArrowCallout">
            <a:avLst>
              <a:gd name="adj1" fmla="val 32348"/>
              <a:gd name="adj2" fmla="val 25000"/>
              <a:gd name="adj3" fmla="val 25000"/>
              <a:gd name="adj4" fmla="val 64977"/>
            </a:avLst>
          </a:prstGeom>
          <a:solidFill>
            <a:schemeClr val="accent2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lvl="0" algn="ctr"/>
            <a:endParaRPr lang="en-US" b="1" dirty="0" smtClean="0">
              <a:cs typeface="Calibri"/>
            </a:endParaRPr>
          </a:p>
          <a:p>
            <a:pPr lvl="0"/>
            <a:endParaRPr lang="en-US" b="1" dirty="0" smtClean="0">
              <a:cs typeface="Calibri"/>
            </a:endParaRPr>
          </a:p>
          <a:p>
            <a:pPr lvl="0" algn="ctr"/>
            <a:r>
              <a:rPr lang="en-US" b="1" dirty="0" smtClean="0">
                <a:cs typeface="Calibri"/>
              </a:rPr>
              <a:t>Provide </a:t>
            </a:r>
            <a:r>
              <a:rPr lang="en-US" b="1" dirty="0">
                <a:cs typeface="Calibri"/>
              </a:rPr>
              <a:t>access to selected services to attract and retain </a:t>
            </a:r>
            <a:r>
              <a:rPr lang="en-US" b="1" dirty="0" smtClean="0">
                <a:cs typeface="Calibri"/>
              </a:rPr>
              <a:t>customers</a:t>
            </a:r>
          </a:p>
          <a:p>
            <a:pPr lvl="0"/>
            <a:r>
              <a:rPr lang="en-US" b="1" dirty="0" smtClean="0">
                <a:cs typeface="Calibri"/>
              </a:rPr>
              <a:t> </a:t>
            </a:r>
            <a:endParaRPr lang="en-US" b="1" dirty="0">
              <a:cs typeface="Calibri"/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905000" y="5181600"/>
            <a:ext cx="5410200" cy="9906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b="1" dirty="0" smtClean="0"/>
              <a:t>Awareness and use of </a:t>
            </a:r>
            <a:r>
              <a:rPr lang="en-US" sz="2400" b="1" dirty="0" err="1" smtClean="0"/>
              <a:t>BharatNet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2172353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8" grpId="0" animBg="1"/>
      <p:bldP spid="11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24135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Broadband </a:t>
            </a:r>
            <a:r>
              <a:rPr lang="en-US" sz="2400" b="1" dirty="0" smtClean="0"/>
              <a:t>Regulatory and Policy Framework</a:t>
            </a:r>
            <a:endParaRPr lang="en-US" sz="2400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E12F0C5E-585E-424D-97B3-846E73BF1672}" type="slidenum">
              <a:rPr lang="en-US" smtClean="0"/>
              <a:pPr algn="ctr"/>
              <a:t>2</a:t>
            </a:fld>
            <a:endParaRPr lang="en-US"/>
          </a:p>
        </p:txBody>
      </p:sp>
      <p:pic>
        <p:nvPicPr>
          <p:cNvPr id="2" name="Picture 1" descr="push-pull.jpg"/>
          <p:cNvPicPr>
            <a:picLocks noChangeAspect="1"/>
          </p:cNvPicPr>
          <p:nvPr/>
        </p:nvPicPr>
        <p:blipFill>
          <a:blip r:embed="rId3">
            <a:duotone>
              <a:schemeClr val="accent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colorTemperature colorTemp="11200"/>
                    </a14:imgEffect>
                    <a14:imgEffect>
                      <a14:saturation sat="0"/>
                    </a14:imgEffect>
                    <a14:imgEffect>
                      <a14:brightnessContrast bright="4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838200"/>
            <a:ext cx="9144000" cy="3941379"/>
          </a:xfrm>
          <a:prstGeom prst="rect">
            <a:avLst/>
          </a:prstGeom>
        </p:spPr>
      </p:pic>
      <p:grpSp>
        <p:nvGrpSpPr>
          <p:cNvPr id="9" name="Group 8"/>
          <p:cNvGrpSpPr/>
          <p:nvPr/>
        </p:nvGrpSpPr>
        <p:grpSpPr>
          <a:xfrm>
            <a:off x="2667001" y="1219200"/>
            <a:ext cx="1524000" cy="2438400"/>
            <a:chOff x="1785" y="1295846"/>
            <a:chExt cx="3808511" cy="2285107"/>
          </a:xfrm>
        </p:grpSpPr>
        <p:sp>
          <p:nvSpPr>
            <p:cNvPr id="10" name="Rounded Rectangle 9"/>
            <p:cNvSpPr/>
            <p:nvPr/>
          </p:nvSpPr>
          <p:spPr>
            <a:xfrm>
              <a:off x="1785" y="1295846"/>
              <a:ext cx="3808511" cy="2285107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11" name="Rounded Rectangle 4"/>
            <p:cNvSpPr/>
            <p:nvPr/>
          </p:nvSpPr>
          <p:spPr>
            <a:xfrm>
              <a:off x="68713" y="1362774"/>
              <a:ext cx="3674655" cy="2151251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91440" tIns="91440" rIns="91440" bIns="91440" numCol="1" spcCol="1270" anchor="t" anchorCtr="0">
              <a:noAutofit/>
            </a:bodyPr>
            <a:lstStyle/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00" b="1" dirty="0"/>
            </a:p>
            <a:p>
              <a:pPr lvl="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>
                  <a:solidFill>
                    <a:schemeClr val="tx1"/>
                  </a:solidFill>
                </a:rPr>
                <a:t>Supply Side</a:t>
              </a:r>
              <a:endParaRPr lang="en-US" sz="1400" b="1" kern="1200" dirty="0">
                <a:solidFill>
                  <a:schemeClr val="tx1"/>
                </a:solidFill>
              </a:endParaRPr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kern="1200" dirty="0" smtClean="0">
                  <a:solidFill>
                    <a:schemeClr val="tx1"/>
                  </a:solidFill>
                </a:rPr>
                <a:t>Infrastructure and networks</a:t>
              </a:r>
              <a:endParaRPr lang="en-US" sz="1400" kern="1200" dirty="0">
                <a:solidFill>
                  <a:schemeClr val="tx1"/>
                </a:solidFill>
              </a:endParaRPr>
            </a:p>
            <a:p>
              <a:pPr marL="228600" lvl="1" indent="-228600" algn="l" defTabSz="106680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kern="1200" dirty="0" smtClean="0">
                  <a:solidFill>
                    <a:schemeClr val="tx1"/>
                  </a:solidFill>
                </a:rPr>
                <a:t>Broadband wholesale offers</a:t>
              </a:r>
              <a:endParaRPr lang="en-US" sz="1400" kern="12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4724400" y="1219200"/>
            <a:ext cx="1676401" cy="2438400"/>
            <a:chOff x="4464" y="0"/>
            <a:chExt cx="9135070" cy="4876800"/>
          </a:xfrm>
        </p:grpSpPr>
        <p:sp>
          <p:nvSpPr>
            <p:cNvPr id="14" name="Rounded Rectangle 13"/>
            <p:cNvSpPr/>
            <p:nvPr/>
          </p:nvSpPr>
          <p:spPr>
            <a:xfrm>
              <a:off x="4464" y="0"/>
              <a:ext cx="9135070" cy="4876800"/>
            </a:xfrm>
            <a:prstGeom prst="roundRect">
              <a:avLst>
                <a:gd name="adj" fmla="val 10000"/>
              </a:avLst>
            </a:prstGeom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</p:sp>
        <p:sp>
          <p:nvSpPr>
            <p:cNvPr id="15" name="Rounded Rectangle 4"/>
            <p:cNvSpPr/>
            <p:nvPr/>
          </p:nvSpPr>
          <p:spPr>
            <a:xfrm>
              <a:off x="147299" y="142838"/>
              <a:ext cx="8849395" cy="4429162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spcFirstLastPara="0" vert="horz" wrap="square" lIns="247650" tIns="247650" rIns="247650" bIns="247650" numCol="1" spcCol="1270" anchor="t" anchorCtr="0">
              <a:noAutofit/>
            </a:bodyPr>
            <a:lstStyle/>
            <a:p>
              <a:pPr lvl="0" algn="l" defTabSz="2889250">
                <a:lnSpc>
                  <a:spcPct val="5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en-US" sz="1400" b="1" kern="1200" dirty="0" smtClean="0"/>
            </a:p>
            <a:p>
              <a:pPr lvl="0" algn="l" defTabSz="2889250">
                <a:lnSpc>
                  <a:spcPct val="50000"/>
                </a:lnSpc>
                <a:spcBef>
                  <a:spcPct val="0"/>
                </a:spcBef>
                <a:spcAft>
                  <a:spcPct val="35000"/>
                </a:spcAft>
              </a:pPr>
              <a:r>
                <a:rPr lang="en-US" sz="1400" b="1" kern="1200" dirty="0" smtClean="0"/>
                <a:t>Demand Side</a:t>
              </a:r>
            </a:p>
            <a:p>
              <a:pPr marL="285750" lvl="1" indent="-285750" algn="l" defTabSz="2266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kern="1200" dirty="0" smtClean="0"/>
                <a:t>Awareness, trust and usage capabilities</a:t>
              </a:r>
            </a:p>
            <a:p>
              <a:pPr marL="285750" lvl="1" indent="-285750" algn="l" defTabSz="2266950">
                <a:lnSpc>
                  <a:spcPct val="90000"/>
                </a:lnSpc>
                <a:spcBef>
                  <a:spcPct val="0"/>
                </a:spcBef>
                <a:spcAft>
                  <a:spcPct val="15000"/>
                </a:spcAft>
                <a:buChar char="••"/>
              </a:pPr>
              <a:r>
                <a:rPr lang="en-US" sz="1400" kern="1200" dirty="0" smtClean="0"/>
                <a:t>Content and services</a:t>
              </a:r>
              <a:endParaRPr lang="en-US" sz="1400" kern="1200" dirty="0"/>
            </a:p>
          </p:txBody>
        </p:sp>
      </p:grpSp>
      <p:sp>
        <p:nvSpPr>
          <p:cNvPr id="20" name="TextBox 19"/>
          <p:cNvSpPr txBox="1"/>
          <p:nvPr/>
        </p:nvSpPr>
        <p:spPr>
          <a:xfrm>
            <a:off x="152400" y="838200"/>
            <a:ext cx="8305800" cy="156966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Supply push by Indian government</a:t>
            </a:r>
          </a:p>
          <a:p>
            <a:pPr algn="ctr"/>
            <a:r>
              <a:rPr lang="en-US" sz="2400" b="1" dirty="0" err="1" smtClean="0">
                <a:solidFill>
                  <a:schemeClr val="tx1"/>
                </a:solidFill>
              </a:rPr>
              <a:t>BharatNet</a:t>
            </a:r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1" name="TextBox 20"/>
          <p:cNvSpPr txBox="1"/>
          <p:nvPr/>
        </p:nvSpPr>
        <p:spPr>
          <a:xfrm>
            <a:off x="152400" y="2438400"/>
            <a:ext cx="8305800" cy="156966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/>
                </a:solidFill>
              </a:rPr>
              <a:t>Demand Pull ?</a:t>
            </a:r>
          </a:p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152400" y="4038600"/>
            <a:ext cx="8305800" cy="1569660"/>
          </a:xfrm>
          <a:prstGeom prst="rect">
            <a:avLst/>
          </a:prstGeom>
          <a:solidFill>
            <a:schemeClr val="bg2"/>
          </a:solidFill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r>
              <a:rPr lang="en-US" sz="2400" b="1" dirty="0" smtClean="0">
                <a:solidFill>
                  <a:srgbClr val="800000"/>
                </a:solidFill>
              </a:rPr>
              <a:t>Institutional survey among pilot areas of </a:t>
            </a:r>
            <a:r>
              <a:rPr lang="en-US" sz="2400" b="1" dirty="0" err="1" smtClean="0">
                <a:solidFill>
                  <a:srgbClr val="800000"/>
                </a:solidFill>
              </a:rPr>
              <a:t>BharatNet</a:t>
            </a:r>
            <a:endParaRPr lang="en-US" sz="2400" b="1" dirty="0" smtClean="0">
              <a:solidFill>
                <a:srgbClr val="800000"/>
              </a:solidFill>
            </a:endParaRPr>
          </a:p>
          <a:p>
            <a:pPr algn="ctr"/>
            <a:endParaRPr lang="en-US" sz="2400" b="1" dirty="0" smtClean="0">
              <a:solidFill>
                <a:schemeClr val="tx1"/>
              </a:solidFill>
            </a:endParaRPr>
          </a:p>
          <a:p>
            <a:pPr algn="ctr"/>
            <a:endParaRPr lang="en-US" sz="24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79333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 animBg="1"/>
      <p:bldP spid="21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/>
              <a:t>BharatNet</a:t>
            </a:r>
            <a:endParaRPr lang="en-US" sz="2400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E12F0C5E-585E-424D-97B3-846E73BF1672}" type="slidenum">
              <a:rPr lang="en-US" smtClean="0"/>
              <a:pPr algn="ctr"/>
              <a:t>3</a:t>
            </a:fld>
            <a:endParaRPr lang="en-US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2310567"/>
              </p:ext>
            </p:extLst>
          </p:nvPr>
        </p:nvGraphicFramePr>
        <p:xfrm>
          <a:off x="0" y="685800"/>
          <a:ext cx="9144000" cy="5120639"/>
        </p:xfrm>
        <a:graphic>
          <a:graphicData uri="http://schemas.openxmlformats.org/drawingml/2006/table">
            <a:tbl>
              <a:tblPr firstRow="1" bandRow="1">
                <a:tableStyleId>{5DA37D80-6434-44D0-A028-1B22A696006F}</a:tableStyleId>
              </a:tblPr>
              <a:tblGrid>
                <a:gridCol w="1828800"/>
                <a:gridCol w="73152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b="1" i="1" dirty="0" smtClean="0"/>
                        <a:t>Objective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b="0" i="1" dirty="0" smtClean="0"/>
                        <a:t>Information super-highway through the creation of a robust middle-mile infrastructure for reaching broadband connectivity to 250,000 Gram </a:t>
                      </a:r>
                      <a:r>
                        <a:rPr lang="en-US" b="0" i="1" dirty="0" err="1" smtClean="0"/>
                        <a:t>Panchayats</a:t>
                      </a:r>
                      <a:r>
                        <a:rPr lang="en-US" b="0" i="1" dirty="0" smtClean="0"/>
                        <a:t> (GP) by 2013.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b="1" i="1" dirty="0" err="1" smtClean="0"/>
                        <a:t>BharatNet</a:t>
                      </a:r>
                      <a:r>
                        <a:rPr lang="en-US" b="1" i="1" dirty="0" smtClean="0"/>
                        <a:t> Deployment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US" b="0" i="1" dirty="0" smtClean="0"/>
                        <a:t>Utilizing the existing optic </a:t>
                      </a:r>
                      <a:r>
                        <a:rPr lang="en-US" b="0" i="1" dirty="0" err="1" smtClean="0"/>
                        <a:t>fibre</a:t>
                      </a:r>
                      <a:r>
                        <a:rPr lang="en-US" b="0" i="1" dirty="0" smtClean="0"/>
                        <a:t> network of BSNL, </a:t>
                      </a:r>
                      <a:r>
                        <a:rPr lang="en-US" b="0" i="1" dirty="0" err="1" smtClean="0"/>
                        <a:t>RailTel</a:t>
                      </a:r>
                      <a:r>
                        <a:rPr lang="en-US" b="0" i="1" dirty="0" smtClean="0"/>
                        <a:t> corporation of India Limited and Power Grid corporation of India Limited</a:t>
                      </a:r>
                    </a:p>
                    <a:p>
                      <a:pPr algn="l">
                        <a:defRPr/>
                      </a:pPr>
                      <a:r>
                        <a:rPr lang="en-US" b="0" i="1" dirty="0" smtClean="0"/>
                        <a:t>Executed by Bharat Broadband Network Limited (Special Purpose Vehicle)</a:t>
                      </a:r>
                    </a:p>
                    <a:p>
                      <a:pPr algn="l">
                        <a:defRPr/>
                      </a:pPr>
                      <a:endParaRPr lang="en-US" b="0" i="1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 smtClean="0"/>
                        <a:t>Funding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defRPr/>
                      </a:pPr>
                      <a:r>
                        <a:rPr lang="en-US" i="1" dirty="0" smtClean="0"/>
                        <a:t>Universal Services Obligation Fund</a:t>
                      </a:r>
                    </a:p>
                    <a:p>
                      <a:pPr algn="l">
                        <a:defRPr/>
                      </a:pPr>
                      <a:r>
                        <a:rPr lang="en-US" i="1" dirty="0" smtClean="0"/>
                        <a:t>Initial</a:t>
                      </a:r>
                      <a:r>
                        <a:rPr lang="en-US" i="1" baseline="0" dirty="0" smtClean="0"/>
                        <a:t> estimate: INR 20,000 </a:t>
                      </a:r>
                      <a:r>
                        <a:rPr lang="en-US" i="1" baseline="0" dirty="0" err="1" smtClean="0"/>
                        <a:t>crore</a:t>
                      </a:r>
                      <a:r>
                        <a:rPr lang="en-US" i="1" baseline="0" dirty="0" smtClean="0"/>
                        <a:t> (USD 3 billion)</a:t>
                      </a:r>
                    </a:p>
                    <a:p>
                      <a:pPr algn="l">
                        <a:defRPr/>
                      </a:pPr>
                      <a:r>
                        <a:rPr lang="en-US" i="1" baseline="0" dirty="0" smtClean="0"/>
                        <a:t>Recent recommendation: INR 72,000 </a:t>
                      </a:r>
                      <a:r>
                        <a:rPr lang="en-US" i="1" baseline="0" dirty="0" err="1" smtClean="0"/>
                        <a:t>crore</a:t>
                      </a:r>
                      <a:r>
                        <a:rPr lang="en-US" i="1" baseline="0" dirty="0" smtClean="0"/>
                        <a:t> (USD 11.2 billion)</a:t>
                      </a:r>
                      <a:endParaRPr lang="en-US" i="1" dirty="0" smtClean="0"/>
                    </a:p>
                    <a:p>
                      <a:pPr algn="l">
                        <a:defRPr/>
                      </a:pPr>
                      <a:endParaRPr lang="en-US" i="1" dirty="0" smtClean="0"/>
                    </a:p>
                  </a:txBody>
                  <a:tcPr/>
                </a:tc>
              </a:tr>
              <a:tr h="3454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i="1" dirty="0" smtClean="0"/>
                        <a:t>Timeline 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i="1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b="1" i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b="0" i="1" dirty="0"/>
                    </a:p>
                  </a:txBody>
                  <a:tcPr/>
                </a:tc>
              </a:tr>
              <a:tr h="34544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1" dirty="0" smtClean="0"/>
                        <a:t>Coverage of GPs up to date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endParaRPr lang="en-US" b="0" i="1" dirty="0"/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828800" y="4876800"/>
            <a:ext cx="7010400" cy="991763"/>
          </a:xfrm>
          <a:prstGeom prst="rect">
            <a:avLst/>
          </a:prstGeom>
        </p:spPr>
      </p:pic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143024"/>
              </p:ext>
            </p:extLst>
          </p:nvPr>
        </p:nvGraphicFramePr>
        <p:xfrm>
          <a:off x="1828801" y="3962400"/>
          <a:ext cx="7315200" cy="914400"/>
        </p:xfrm>
        <a:graphic>
          <a:graphicData uri="http://schemas.openxmlformats.org/drawingml/2006/table">
            <a:tbl>
              <a:tblPr/>
              <a:tblGrid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  <a:gridCol w="812800"/>
              </a:tblGrid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Timeline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2011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2012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2013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2014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2015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2016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2017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2018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Expected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0504D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04800"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Extended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46C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2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 </a:t>
                      </a:r>
                    </a:p>
                  </a:txBody>
                  <a:tcPr marL="12700" marR="12700" marT="1270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6B0A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04811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p059.gif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0" y="1206437"/>
            <a:ext cx="4343400" cy="5000339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err="1" smtClean="0"/>
              <a:t>BharatNet</a:t>
            </a:r>
            <a:endParaRPr lang="en-US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2514600" y="533400"/>
            <a:ext cx="4267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b="1" dirty="0" smtClean="0"/>
              <a:t>Map of </a:t>
            </a:r>
            <a:r>
              <a:rPr lang="en-US" sz="2000" b="1" dirty="0" err="1" smtClean="0"/>
              <a:t>BharatNet</a:t>
            </a:r>
            <a:r>
              <a:rPr lang="en-US" sz="2000" b="1" dirty="0" smtClean="0"/>
              <a:t> pilot areas</a:t>
            </a:r>
            <a:endParaRPr lang="en-US" sz="20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191000" y="6172200"/>
            <a:ext cx="2133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i="1" dirty="0" smtClean="0"/>
              <a:t>Not to scale</a:t>
            </a:r>
            <a:endParaRPr lang="en-US" sz="12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1752600" y="1828800"/>
            <a:ext cx="152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30 GPs, Arian, </a:t>
            </a:r>
          </a:p>
          <a:p>
            <a:pPr algn="ctr"/>
            <a:r>
              <a:rPr lang="en-US" sz="1400" dirty="0" err="1" smtClean="0"/>
              <a:t>Ajmar</a:t>
            </a:r>
            <a:r>
              <a:rPr lang="en-US" sz="1400" dirty="0" smtClean="0"/>
              <a:t> District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876800" y="1524000"/>
            <a:ext cx="13716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 smtClean="0"/>
              <a:t>14 GPs, </a:t>
            </a:r>
            <a:r>
              <a:rPr lang="en-US" sz="1400" dirty="0" err="1" smtClean="0"/>
              <a:t>Panisagar</a:t>
            </a:r>
            <a:r>
              <a:rPr lang="en-US" sz="1400" dirty="0" smtClean="0"/>
              <a:t>, North </a:t>
            </a:r>
            <a:r>
              <a:rPr lang="en-US" sz="1400" dirty="0" err="1" smtClean="0"/>
              <a:t>Triputa</a:t>
            </a:r>
            <a:endParaRPr lang="en-US" sz="1400" dirty="0"/>
          </a:p>
        </p:txBody>
      </p:sp>
      <p:sp>
        <p:nvSpPr>
          <p:cNvPr id="10" name="TextBox 9"/>
          <p:cNvSpPr txBox="1"/>
          <p:nvPr/>
        </p:nvSpPr>
        <p:spPr>
          <a:xfrm>
            <a:off x="4114800" y="4810780"/>
            <a:ext cx="1828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smtClean="0"/>
              <a:t>15 GPs, Parvada,</a:t>
            </a:r>
          </a:p>
          <a:p>
            <a:pPr algn="ctr"/>
            <a:r>
              <a:rPr lang="en-US" sz="1400" smtClean="0"/>
              <a:t>Vishakhapatnam</a:t>
            </a:r>
            <a:endParaRPr lang="en-US" sz="1400" dirty="0"/>
          </a:p>
        </p:txBody>
      </p:sp>
      <p:graphicFrame>
        <p:nvGraphicFramePr>
          <p:cNvPr id="11" name="Table 1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82374404"/>
              </p:ext>
            </p:extLst>
          </p:nvPr>
        </p:nvGraphicFramePr>
        <p:xfrm>
          <a:off x="381001" y="2590800"/>
          <a:ext cx="1828799" cy="3611879"/>
        </p:xfrm>
        <a:graphic>
          <a:graphicData uri="http://schemas.openxmlformats.org/drawingml/2006/table">
            <a:tbl>
              <a:tblPr>
                <a:tableStyleId>{08FB837D-C827-4EFA-A057-4D05807E0F7C}</a:tableStyleId>
              </a:tblPr>
              <a:tblGrid>
                <a:gridCol w="1019518"/>
                <a:gridCol w="809281"/>
              </a:tblGrid>
              <a:tr h="37338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200" b="1" u="none" strike="noStrike" dirty="0">
                          <a:effectLst/>
                        </a:rPr>
                        <a:t>GP Names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1" u="none" strike="noStrike" dirty="0" smtClean="0">
                          <a:effectLst/>
                        </a:rPr>
                        <a:t>Sample size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177165">
                <a:tc>
                  <a:txBody>
                    <a:bodyPr/>
                    <a:lstStyle/>
                    <a:p>
                      <a:pPr algn="l" fontAlgn="ctr"/>
                      <a:r>
                        <a:rPr lang="en-IN" sz="1200" u="none" strike="noStrike" dirty="0">
                          <a:effectLst/>
                        </a:rPr>
                        <a:t>Ajgara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kern="1200" dirty="0">
                          <a:effectLst/>
                        </a:rPr>
                        <a:t>44</a:t>
                      </a:r>
                      <a:endParaRPr lang="en-IN" sz="1200" b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1" marR="3171" marT="3171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IN" sz="1200" u="none" strike="noStrike" dirty="0">
                          <a:effectLst/>
                        </a:rPr>
                        <a:t>Arain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kern="1200" dirty="0">
                          <a:effectLst/>
                        </a:rPr>
                        <a:t>127</a:t>
                      </a:r>
                      <a:endParaRPr lang="en-IN" sz="1200" b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1" marR="3171" marT="3171" marB="0" anchor="ctr"/>
                </a:tc>
              </a:tr>
              <a:tr h="177165">
                <a:tc>
                  <a:txBody>
                    <a:bodyPr/>
                    <a:lstStyle/>
                    <a:p>
                      <a:pPr algn="l" fontAlgn="ctr"/>
                      <a:r>
                        <a:rPr lang="en-IN" sz="1200" u="none" strike="noStrike" dirty="0">
                          <a:effectLst/>
                        </a:rPr>
                        <a:t>Bhagwanpura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kern="1200" dirty="0">
                          <a:effectLst/>
                        </a:rPr>
                        <a:t>36</a:t>
                      </a:r>
                      <a:endParaRPr lang="en-IN" sz="1200" b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1" marR="3171" marT="3171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IN" sz="1200" u="none" strike="noStrike" dirty="0">
                          <a:effectLst/>
                        </a:rPr>
                        <a:t>Bhogadeet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kern="1200" dirty="0">
                          <a:effectLst/>
                        </a:rPr>
                        <a:t>42</a:t>
                      </a:r>
                      <a:endParaRPr lang="en-IN" sz="1200" b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1" marR="3171" marT="3171" marB="0" anchor="ctr"/>
                </a:tc>
              </a:tr>
              <a:tr h="177165">
                <a:tc>
                  <a:txBody>
                    <a:bodyPr/>
                    <a:lstStyle/>
                    <a:p>
                      <a:pPr algn="l" fontAlgn="ctr"/>
                      <a:r>
                        <a:rPr lang="en-IN" sz="1200" u="none" strike="noStrike" dirty="0">
                          <a:effectLst/>
                        </a:rPr>
                        <a:t>Birla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kern="1200" dirty="0">
                          <a:effectLst/>
                        </a:rPr>
                        <a:t>58</a:t>
                      </a:r>
                      <a:endParaRPr lang="en-IN" sz="1200" b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1" marR="3171" marT="3171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IN" sz="1200" u="none" strike="noStrike" dirty="0">
                          <a:effectLst/>
                        </a:rPr>
                        <a:t>Dadiya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kern="1200" dirty="0">
                          <a:effectLst/>
                        </a:rPr>
                        <a:t>46</a:t>
                      </a:r>
                      <a:endParaRPr lang="en-IN" sz="1200" b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1" marR="3171" marT="3171" marB="0" anchor="ctr"/>
                </a:tc>
              </a:tr>
              <a:tr h="177165">
                <a:tc>
                  <a:txBody>
                    <a:bodyPr/>
                    <a:lstStyle/>
                    <a:p>
                      <a:pPr algn="l" fontAlgn="ctr"/>
                      <a:r>
                        <a:rPr lang="en-IN" sz="1200" u="none" strike="noStrike" dirty="0">
                          <a:effectLst/>
                        </a:rPr>
                        <a:t>Deopuri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kern="1200" dirty="0">
                          <a:effectLst/>
                        </a:rPr>
                        <a:t>45</a:t>
                      </a:r>
                      <a:endParaRPr lang="en-IN" sz="1200" b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1" marR="3171" marT="3171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IN" sz="1200" u="none" strike="noStrike" dirty="0">
                          <a:effectLst/>
                        </a:rPr>
                        <a:t>Fatehgarh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kern="1200" dirty="0">
                          <a:effectLst/>
                        </a:rPr>
                        <a:t>94</a:t>
                      </a:r>
                      <a:endParaRPr lang="en-IN" sz="1200" b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1" marR="3171" marT="3171" marB="0" anchor="ctr"/>
                </a:tc>
              </a:tr>
              <a:tr h="177165">
                <a:tc>
                  <a:txBody>
                    <a:bodyPr/>
                    <a:lstStyle/>
                    <a:p>
                      <a:pPr algn="l" fontAlgn="ctr"/>
                      <a:r>
                        <a:rPr lang="en-IN" sz="1200" u="none" strike="noStrike" dirty="0">
                          <a:effectLst/>
                        </a:rPr>
                        <a:t>Gothiyana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kern="1200" dirty="0">
                          <a:effectLst/>
                        </a:rPr>
                        <a:t>38</a:t>
                      </a:r>
                      <a:endParaRPr lang="en-IN" sz="1200" b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1" marR="3171" marT="3171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IN" sz="1200" u="none" strike="noStrike" dirty="0">
                          <a:effectLst/>
                        </a:rPr>
                        <a:t>Hingoniyan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kern="1200" dirty="0">
                          <a:effectLst/>
                        </a:rPr>
                        <a:t>60</a:t>
                      </a:r>
                      <a:endParaRPr lang="en-IN" sz="1200" b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1" marR="3171" marT="3171" marB="0" anchor="ctr"/>
                </a:tc>
              </a:tr>
              <a:tr h="177165">
                <a:tc>
                  <a:txBody>
                    <a:bodyPr/>
                    <a:lstStyle/>
                    <a:p>
                      <a:pPr algn="l" fontAlgn="ctr"/>
                      <a:r>
                        <a:rPr lang="en-IN" sz="1200" u="none" strike="noStrike" dirty="0">
                          <a:effectLst/>
                        </a:rPr>
                        <a:t>Jheerota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kern="1200" dirty="0">
                          <a:effectLst/>
                        </a:rPr>
                        <a:t>30</a:t>
                      </a:r>
                      <a:endParaRPr lang="en-IN" sz="1200" b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1" marR="3171" marT="3171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IN" sz="1200" u="none" strike="noStrike" dirty="0">
                          <a:effectLst/>
                        </a:rPr>
                        <a:t>Kasheer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kern="1200" dirty="0">
                          <a:effectLst/>
                        </a:rPr>
                        <a:t>53</a:t>
                      </a:r>
                      <a:endParaRPr lang="en-IN" sz="1200" b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1" marR="3171" marT="3171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IN" sz="1200" u="none" strike="noStrike" dirty="0">
                          <a:effectLst/>
                        </a:rPr>
                        <a:t>Lallai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kern="1200" dirty="0">
                          <a:effectLst/>
                        </a:rPr>
                        <a:t>28</a:t>
                      </a:r>
                      <a:endParaRPr lang="en-IN" sz="1200" b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1" marR="3171" marT="3171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IN" sz="1200" u="none" strike="noStrike" dirty="0">
                          <a:effectLst/>
                        </a:rPr>
                        <a:t>Manoharpura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kern="1200" dirty="0">
                          <a:effectLst/>
                        </a:rPr>
                        <a:t>48</a:t>
                      </a:r>
                      <a:endParaRPr lang="en-IN" sz="1200" b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1" marR="3171" marT="3171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IN" sz="1200" u="none" strike="noStrike" dirty="0">
                          <a:effectLst/>
                        </a:rPr>
                        <a:t>Sapla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kern="1200" dirty="0">
                          <a:effectLst/>
                        </a:rPr>
                        <a:t>78</a:t>
                      </a:r>
                      <a:endParaRPr lang="en-IN" sz="1200" b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1" marR="3171" marT="3171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IN" sz="1200" u="none" strike="noStrike" dirty="0" smtClean="0">
                          <a:effectLst/>
                        </a:rPr>
                        <a:t>Syar (Pilot)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 dirty="0" smtClean="0">
                          <a:effectLst/>
                        </a:rPr>
                        <a:t>15</a:t>
                      </a:r>
                      <a:endParaRPr lang="en-IN" sz="1200" b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1" marR="3171" marT="3171" marB="0" anchor="ctr"/>
                </a:tc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effectLst/>
                        </a:rPr>
                        <a:t>TOTAL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kern="1200" dirty="0" smtClean="0">
                          <a:effectLst/>
                        </a:rPr>
                        <a:t>842</a:t>
                      </a:r>
                      <a:endParaRPr lang="en-IN" sz="1200" b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graphicFrame>
        <p:nvGraphicFramePr>
          <p:cNvPr id="12" name="Table 1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35455748"/>
              </p:ext>
            </p:extLst>
          </p:nvPr>
        </p:nvGraphicFramePr>
        <p:xfrm>
          <a:off x="5867400" y="3733800"/>
          <a:ext cx="2209800" cy="2087879"/>
        </p:xfrm>
        <a:graphic>
          <a:graphicData uri="http://schemas.openxmlformats.org/drawingml/2006/table">
            <a:tbl>
              <a:tblPr>
                <a:tableStyleId>{69C7853C-536D-4A76-A0AE-DD22124D55A5}</a:tableStyleId>
              </a:tblPr>
              <a:tblGrid>
                <a:gridCol w="1447800"/>
                <a:gridCol w="762000"/>
              </a:tblGrid>
              <a:tr h="373380">
                <a:tc>
                  <a:txBody>
                    <a:bodyPr/>
                    <a:lstStyle/>
                    <a:p>
                      <a:pPr algn="l" fontAlgn="ctr"/>
                      <a:r>
                        <a:rPr lang="en-IN" sz="1200" b="1" u="none" strike="noStrike" dirty="0">
                          <a:effectLst/>
                        </a:rPr>
                        <a:t>GP Names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b="1" u="none" strike="noStrike" dirty="0" smtClean="0">
                          <a:effectLst/>
                        </a:rPr>
                        <a:t>Sample size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</a:tr>
              <a:tr h="177165">
                <a:tc>
                  <a:txBody>
                    <a:bodyPr/>
                    <a:lstStyle/>
                    <a:p>
                      <a:pPr algn="l" fontAlgn="ctr"/>
                      <a:r>
                        <a:rPr lang="en-IN" sz="1200" u="none" strike="noStrike" dirty="0">
                          <a:effectLst/>
                        </a:rPr>
                        <a:t>Edulapaka Bonangi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kern="1200" dirty="0">
                          <a:effectLst/>
                        </a:rPr>
                        <a:t>59</a:t>
                      </a:r>
                      <a:endParaRPr lang="en-IN" sz="1200" b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1" marR="3171" marT="3171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IN" sz="1200" u="none" strike="noStrike" dirty="0">
                          <a:effectLst/>
                        </a:rPr>
                        <a:t>Gorlivani Palem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kern="1200" dirty="0">
                          <a:effectLst/>
                        </a:rPr>
                        <a:t>42</a:t>
                      </a:r>
                      <a:endParaRPr lang="en-IN" sz="1200" b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1" marR="3171" marT="3171" marB="0" anchor="ctr"/>
                </a:tc>
              </a:tr>
              <a:tr h="177165">
                <a:tc>
                  <a:txBody>
                    <a:bodyPr/>
                    <a:lstStyle/>
                    <a:p>
                      <a:pPr algn="l" fontAlgn="ctr"/>
                      <a:r>
                        <a:rPr lang="en-IN" sz="1200" u="none" strike="noStrike" dirty="0">
                          <a:effectLst/>
                        </a:rPr>
                        <a:t>Kunnuru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kern="1200" dirty="0">
                          <a:effectLst/>
                        </a:rPr>
                        <a:t>50</a:t>
                      </a:r>
                      <a:endParaRPr lang="en-IN" sz="1200" b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1" marR="3171" marT="3171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IN" sz="1200" u="none" strike="noStrike" dirty="0">
                          <a:effectLst/>
                        </a:rPr>
                        <a:t>Mutyalammapalem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kern="1200" dirty="0">
                          <a:effectLst/>
                        </a:rPr>
                        <a:t>41</a:t>
                      </a:r>
                      <a:endParaRPr lang="en-IN" sz="1200" b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1" marR="3171" marT="3171" marB="0" anchor="ctr"/>
                </a:tc>
              </a:tr>
              <a:tr h="177165">
                <a:tc>
                  <a:txBody>
                    <a:bodyPr/>
                    <a:lstStyle/>
                    <a:p>
                      <a:pPr algn="l" fontAlgn="ctr"/>
                      <a:r>
                        <a:rPr lang="en-IN" sz="1200" u="none" strike="noStrike" dirty="0">
                          <a:effectLst/>
                        </a:rPr>
                        <a:t>Paravada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kern="1200" dirty="0">
                          <a:effectLst/>
                        </a:rPr>
                        <a:t>228</a:t>
                      </a:r>
                      <a:endParaRPr lang="en-IN" sz="1200" b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1" marR="3171" marT="3171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IN" sz="1200" u="none" strike="noStrike" dirty="0">
                          <a:effectLst/>
                        </a:rPr>
                        <a:t>Thadi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kern="1200" dirty="0">
                          <a:effectLst/>
                        </a:rPr>
                        <a:t>49</a:t>
                      </a:r>
                      <a:endParaRPr lang="en-IN" sz="1200" b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1" marR="3171" marT="3171" marB="0" anchor="ctr"/>
                </a:tc>
              </a:tr>
              <a:tr h="177165">
                <a:tc>
                  <a:txBody>
                    <a:bodyPr/>
                    <a:lstStyle/>
                    <a:p>
                      <a:pPr algn="l" fontAlgn="ctr"/>
                      <a:r>
                        <a:rPr lang="en-IN" sz="1200" u="none" strike="noStrike" dirty="0">
                          <a:effectLst/>
                        </a:rPr>
                        <a:t>Vennelapalem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kern="1200" dirty="0">
                          <a:effectLst/>
                        </a:rPr>
                        <a:t>33</a:t>
                      </a:r>
                      <a:endParaRPr lang="en-IN" sz="1200" b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171" marR="3171" marT="3171" marB="0" anchor="ctr"/>
                </a:tc>
              </a:tr>
              <a:tr h="161925">
                <a:tc>
                  <a:txBody>
                    <a:bodyPr/>
                    <a:lstStyle/>
                    <a:p>
                      <a:pPr algn="l" fontAlgn="ctr"/>
                      <a:r>
                        <a:rPr lang="en-IN" sz="1200" u="none" strike="noStrike" dirty="0" smtClean="0">
                          <a:effectLst/>
                        </a:rPr>
                        <a:t>Pedamusidivada (Pilot)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kern="1200" dirty="0">
                          <a:effectLst/>
                        </a:rPr>
                        <a:t>15</a:t>
                      </a:r>
                      <a:endParaRPr lang="en-IN" sz="1200" b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  <a:tr h="177165">
                <a:tc>
                  <a:txBody>
                    <a:bodyPr/>
                    <a:lstStyle/>
                    <a:p>
                      <a:pPr algn="ctr" fontAlgn="ctr"/>
                      <a:r>
                        <a:rPr lang="en-IN" sz="1200" u="none" strike="noStrike" dirty="0">
                          <a:effectLst/>
                        </a:rPr>
                        <a:t>Total</a:t>
                      </a:r>
                      <a:endParaRPr lang="en-IN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7620" marR="7620" marT="762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200" u="none" strike="noStrike" kern="1200" dirty="0" smtClean="0">
                          <a:effectLst/>
                        </a:rPr>
                        <a:t>517</a:t>
                      </a:r>
                      <a:endParaRPr lang="en-IN" sz="1200" b="1" u="none" strike="noStrike" kern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7620" marR="7620" marT="7620" marB="0" anchor="ctr"/>
                </a:tc>
              </a:tr>
            </a:tbl>
          </a:graphicData>
        </a:graphic>
      </p:graphicFrame>
      <p:sp>
        <p:nvSpPr>
          <p:cNvPr id="18" name="Rectangle 17"/>
          <p:cNvSpPr/>
          <p:nvPr/>
        </p:nvSpPr>
        <p:spPr>
          <a:xfrm>
            <a:off x="2429036" y="1295400"/>
            <a:ext cx="39036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latin typeface="Wingdings"/>
                <a:ea typeface="Wingdings"/>
                <a:cs typeface="Wingdings"/>
              </a:rPr>
              <a:t>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2438400" y="1078468"/>
            <a:ext cx="533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N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E12F0C5E-585E-424D-97B3-846E73BF1672}" type="slidenum">
              <a:rPr lang="en-US" smtClean="0"/>
              <a:pPr algn="ctr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81491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0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 smtClean="0"/>
              <a:t>Institutional Profile</a:t>
            </a:r>
            <a:endParaRPr lang="en-US" sz="2400" dirty="0"/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199205466"/>
              </p:ext>
            </p:extLst>
          </p:nvPr>
        </p:nvGraphicFramePr>
        <p:xfrm>
          <a:off x="0" y="685800"/>
          <a:ext cx="41148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9" name="Chart 8"/>
          <p:cNvGraphicFramePr/>
          <p:nvPr>
            <p:extLst>
              <p:ext uri="{D42A27DB-BD31-4B8C-83A1-F6EECF244321}">
                <p14:modId xmlns:p14="http://schemas.microsoft.com/office/powerpoint/2010/main" val="405530811"/>
              </p:ext>
            </p:extLst>
          </p:nvPr>
        </p:nvGraphicFramePr>
        <p:xfrm>
          <a:off x="5105400" y="685800"/>
          <a:ext cx="4038600" cy="2590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1" name="Chart 10"/>
          <p:cNvGraphicFramePr/>
          <p:nvPr>
            <p:extLst>
              <p:ext uri="{D42A27DB-BD31-4B8C-83A1-F6EECF244321}">
                <p14:modId xmlns:p14="http://schemas.microsoft.com/office/powerpoint/2010/main" val="2808362748"/>
              </p:ext>
            </p:extLst>
          </p:nvPr>
        </p:nvGraphicFramePr>
        <p:xfrm>
          <a:off x="4800600" y="3352800"/>
          <a:ext cx="4530558" cy="2819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E12F0C5E-585E-424D-97B3-846E73BF1672}" type="slidenum">
              <a:rPr lang="en-US" smtClean="0"/>
              <a:pPr algn="ctr"/>
              <a:t>5</a:t>
            </a:fld>
            <a:endParaRPr lang="en-US"/>
          </a:p>
        </p:txBody>
      </p:sp>
      <p:graphicFrame>
        <p:nvGraphicFramePr>
          <p:cNvPr id="10" name="Chart 9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972970109"/>
              </p:ext>
            </p:extLst>
          </p:nvPr>
        </p:nvGraphicFramePr>
        <p:xfrm>
          <a:off x="-228600" y="3276600"/>
          <a:ext cx="4724400" cy="2895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</p:spTree>
    <p:extLst>
      <p:ext uri="{BB962C8B-B14F-4D97-AF65-F5344CB8AC3E}">
        <p14:creationId xmlns:p14="http://schemas.microsoft.com/office/powerpoint/2010/main" val="37367113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251460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b="1" dirty="0" smtClean="0"/>
              <a:t>You can’t use a service that you don’t know about</a:t>
            </a:r>
          </a:p>
        </p:txBody>
      </p:sp>
    </p:spTree>
    <p:extLst>
      <p:ext uri="{BB962C8B-B14F-4D97-AF65-F5344CB8AC3E}">
        <p14:creationId xmlns:p14="http://schemas.microsoft.com/office/powerpoint/2010/main" val="17925042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0" y="147935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dirty="0"/>
              <a:t>70% of the </a:t>
            </a:r>
            <a:r>
              <a:rPr lang="en-US" sz="2400" b="1" dirty="0" smtClean="0"/>
              <a:t>institutional respondents </a:t>
            </a:r>
            <a:r>
              <a:rPr lang="en-US" sz="2400" b="1" dirty="0"/>
              <a:t>weren’t aware of </a:t>
            </a:r>
            <a:r>
              <a:rPr lang="en-US" sz="2400" b="1" dirty="0" err="1"/>
              <a:t>BharatNet</a:t>
            </a:r>
            <a:endParaRPr lang="en-US" sz="2400" b="1" dirty="0"/>
          </a:p>
        </p:txBody>
      </p:sp>
      <p:sp>
        <p:nvSpPr>
          <p:cNvPr id="6" name="Rectangle 5"/>
          <p:cNvSpPr/>
          <p:nvPr/>
        </p:nvSpPr>
        <p:spPr>
          <a:xfrm>
            <a:off x="152400" y="1066800"/>
            <a:ext cx="39624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Awareness of </a:t>
            </a:r>
            <a:r>
              <a:rPr lang="en-US" b="1" dirty="0" err="1"/>
              <a:t>BharatNet</a:t>
            </a:r>
            <a:r>
              <a:rPr lang="en-US" b="1" dirty="0"/>
              <a:t> </a:t>
            </a:r>
            <a:endParaRPr lang="en-US" b="1" dirty="0" smtClean="0"/>
          </a:p>
          <a:p>
            <a:pPr algn="ctr"/>
            <a:r>
              <a:rPr lang="en-US" b="1" dirty="0" smtClean="0"/>
              <a:t>(</a:t>
            </a:r>
            <a:r>
              <a:rPr lang="en-US" b="1" dirty="0"/>
              <a:t>% of surveyed organizations)</a:t>
            </a:r>
          </a:p>
        </p:txBody>
      </p:sp>
      <p:graphicFrame>
        <p:nvGraphicFramePr>
          <p:cNvPr id="8" name="Chart 7"/>
          <p:cNvGraphicFramePr/>
          <p:nvPr>
            <p:extLst>
              <p:ext uri="{D42A27DB-BD31-4B8C-83A1-F6EECF244321}">
                <p14:modId xmlns:p14="http://schemas.microsoft.com/office/powerpoint/2010/main" val="189409586"/>
              </p:ext>
            </p:extLst>
          </p:nvPr>
        </p:nvGraphicFramePr>
        <p:xfrm>
          <a:off x="4741" y="1981200"/>
          <a:ext cx="3810000" cy="3581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4953000" y="1066800"/>
            <a:ext cx="4191000" cy="9233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Awareness of </a:t>
            </a:r>
            <a:r>
              <a:rPr lang="en-US" b="1" dirty="0" err="1"/>
              <a:t>BharatNet</a:t>
            </a:r>
            <a:r>
              <a:rPr lang="en-US" b="1" dirty="0"/>
              <a:t> </a:t>
            </a:r>
            <a:endParaRPr lang="en-US" b="1" dirty="0" smtClean="0"/>
          </a:p>
          <a:p>
            <a:pPr algn="ctr"/>
            <a:r>
              <a:rPr lang="en-US" b="1" dirty="0" smtClean="0"/>
              <a:t>(</a:t>
            </a:r>
            <a:r>
              <a:rPr lang="en-US" b="1" dirty="0"/>
              <a:t>Base: Total private and </a:t>
            </a:r>
            <a:r>
              <a:rPr lang="en-US" b="1" dirty="0" smtClean="0"/>
              <a:t>public </a:t>
            </a:r>
            <a:r>
              <a:rPr lang="en-US" b="1" dirty="0"/>
              <a:t>organizations)</a:t>
            </a:r>
          </a:p>
        </p:txBody>
      </p:sp>
      <p:graphicFrame>
        <p:nvGraphicFramePr>
          <p:cNvPr id="10" name="Chart 9"/>
          <p:cNvGraphicFramePr/>
          <p:nvPr>
            <p:extLst>
              <p:ext uri="{D42A27DB-BD31-4B8C-83A1-F6EECF244321}">
                <p14:modId xmlns:p14="http://schemas.microsoft.com/office/powerpoint/2010/main" val="2689075702"/>
              </p:ext>
            </p:extLst>
          </p:nvPr>
        </p:nvGraphicFramePr>
        <p:xfrm>
          <a:off x="3962400" y="2209800"/>
          <a:ext cx="51816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E12F0C5E-585E-424D-97B3-846E73BF1672}" type="slidenum">
              <a:rPr lang="en-US" smtClean="0"/>
              <a:pPr algn="ctr"/>
              <a:t>7</a:t>
            </a:fld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457200" y="5867400"/>
            <a:ext cx="8153400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200" b="1" i="1" dirty="0">
                <a:solidFill>
                  <a:srgbClr val="5F5F5F"/>
                </a:solidFill>
              </a:rPr>
              <a:t>Q. </a:t>
            </a:r>
            <a:r>
              <a:rPr lang="en-IN" sz="1200" b="1" i="1" dirty="0">
                <a:solidFill>
                  <a:srgbClr val="5F5F5F"/>
                </a:solidFill>
              </a:rPr>
              <a:t>H</a:t>
            </a:r>
            <a:r>
              <a:rPr lang="x-none" sz="1200" b="1" i="1" dirty="0">
                <a:solidFill>
                  <a:srgbClr val="5F5F5F"/>
                </a:solidFill>
              </a:rPr>
              <a:t>ow familiar</a:t>
            </a:r>
            <a:r>
              <a:rPr lang="en-IN" sz="1200" b="1" i="1" dirty="0">
                <a:solidFill>
                  <a:srgbClr val="5F5F5F"/>
                </a:solidFill>
              </a:rPr>
              <a:t> </a:t>
            </a:r>
            <a:r>
              <a:rPr lang="x-none" sz="1200" b="1" i="1" dirty="0">
                <a:solidFill>
                  <a:srgbClr val="5F5F5F"/>
                </a:solidFill>
              </a:rPr>
              <a:t>with </a:t>
            </a:r>
            <a:r>
              <a:rPr lang="en-US" sz="1200" b="1" i="1" dirty="0" err="1" smtClean="0">
                <a:solidFill>
                  <a:srgbClr val="5F5F5F"/>
                </a:solidFill>
              </a:rPr>
              <a:t>BharatNet</a:t>
            </a:r>
            <a:r>
              <a:rPr lang="en-US" sz="1200" b="1" i="1" dirty="0" smtClean="0">
                <a:solidFill>
                  <a:srgbClr val="5F5F5F"/>
                </a:solidFill>
              </a:rPr>
              <a:t> </a:t>
            </a:r>
            <a:r>
              <a:rPr lang="en-IN" sz="1200" b="1" i="1" dirty="0" smtClean="0">
                <a:solidFill>
                  <a:srgbClr val="5F5F5F"/>
                </a:solidFill>
              </a:rPr>
              <a:t>would </a:t>
            </a:r>
            <a:r>
              <a:rPr lang="en-IN" sz="1200" b="1" i="1" dirty="0">
                <a:solidFill>
                  <a:srgbClr val="5F5F5F"/>
                </a:solidFill>
              </a:rPr>
              <a:t>you say you are</a:t>
            </a:r>
            <a:r>
              <a:rPr lang="x-none" sz="1200" b="1" i="1" dirty="0">
                <a:solidFill>
                  <a:srgbClr val="5F5F5F"/>
                </a:solidFill>
              </a:rPr>
              <a:t>? </a:t>
            </a:r>
            <a:endParaRPr lang="en-IN" sz="1200" b="1" i="1" dirty="0">
              <a:solidFill>
                <a:srgbClr val="5F5F5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81821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Chart 12"/>
          <p:cNvGraphicFramePr/>
          <p:nvPr>
            <p:extLst>
              <p:ext uri="{D42A27DB-BD31-4B8C-83A1-F6EECF244321}">
                <p14:modId xmlns:p14="http://schemas.microsoft.com/office/powerpoint/2010/main" val="2275170250"/>
              </p:ext>
            </p:extLst>
          </p:nvPr>
        </p:nvGraphicFramePr>
        <p:xfrm>
          <a:off x="304800" y="1143000"/>
          <a:ext cx="87249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5" name="Donut 14"/>
          <p:cNvSpPr/>
          <p:nvPr/>
        </p:nvSpPr>
        <p:spPr>
          <a:xfrm>
            <a:off x="1017624" y="3581400"/>
            <a:ext cx="2286000" cy="533400"/>
          </a:xfrm>
          <a:prstGeom prst="donut">
            <a:avLst>
              <a:gd name="adj" fmla="val 7268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" name="Donut 15"/>
          <p:cNvSpPr/>
          <p:nvPr/>
        </p:nvSpPr>
        <p:spPr>
          <a:xfrm>
            <a:off x="1066800" y="1676400"/>
            <a:ext cx="2286000" cy="533400"/>
          </a:xfrm>
          <a:prstGeom prst="donut">
            <a:avLst>
              <a:gd name="adj" fmla="val 7268"/>
            </a:avLst>
          </a:prstGeo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43088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200" b="1" dirty="0" smtClean="0"/>
              <a:t>Most of those who are aware of </a:t>
            </a:r>
            <a:r>
              <a:rPr lang="en-US" sz="2200" b="1" dirty="0" err="1" smtClean="0"/>
              <a:t>BharatNet</a:t>
            </a:r>
            <a:r>
              <a:rPr lang="en-US" sz="2200" b="1" dirty="0"/>
              <a:t> </a:t>
            </a:r>
            <a:r>
              <a:rPr lang="en-US" sz="2200" b="1" dirty="0" smtClean="0"/>
              <a:t>didn’t know what exactly it is </a:t>
            </a:r>
            <a:endParaRPr lang="en-US" sz="2200" b="1" dirty="0"/>
          </a:p>
        </p:txBody>
      </p:sp>
      <p:sp>
        <p:nvSpPr>
          <p:cNvPr id="7" name="TextBox 6"/>
          <p:cNvSpPr txBox="1"/>
          <p:nvPr/>
        </p:nvSpPr>
        <p:spPr>
          <a:xfrm>
            <a:off x="4620320" y="3552081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4800" y="457200"/>
            <a:ext cx="86106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/>
              <a:t>Perception on </a:t>
            </a:r>
            <a:r>
              <a:rPr lang="en-US" b="1" dirty="0" err="1"/>
              <a:t>BharatNet</a:t>
            </a:r>
            <a:r>
              <a:rPr lang="en-US" b="1" dirty="0"/>
              <a:t> </a:t>
            </a:r>
            <a:endParaRPr lang="en-US" b="1" dirty="0" smtClean="0"/>
          </a:p>
          <a:p>
            <a:pPr algn="ctr"/>
            <a:r>
              <a:rPr lang="en-US" b="1" dirty="0" smtClean="0"/>
              <a:t>(</a:t>
            </a:r>
            <a:r>
              <a:rPr lang="en-US" b="1" dirty="0"/>
              <a:t>Base: Respondents who are aware of </a:t>
            </a:r>
            <a:r>
              <a:rPr lang="en-US" b="1" dirty="0" err="1" smtClean="0"/>
              <a:t>BharatNet</a:t>
            </a:r>
            <a:r>
              <a:rPr lang="en-US" b="1" dirty="0" smtClean="0"/>
              <a:t>) </a:t>
            </a:r>
            <a:endParaRPr lang="en-US" b="1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E12F0C5E-585E-424D-97B3-846E73BF1672}" type="slidenum">
              <a:rPr lang="en-US" smtClean="0"/>
              <a:pPr algn="ctr"/>
              <a:t>8</a:t>
            </a:fld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762000" y="6078379"/>
            <a:ext cx="7094913" cy="2462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000" b="1" i="1" dirty="0" smtClean="0">
                <a:solidFill>
                  <a:schemeClr val="bg1">
                    <a:lumMod val="50000"/>
                  </a:schemeClr>
                </a:solidFill>
              </a:rPr>
              <a:t>Q65.  Please share your agreement or disagreement with each of these statements</a:t>
            </a:r>
            <a:endParaRPr lang="en-IN" sz="1000" b="1" i="1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5650986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3193" y="2133600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IN" sz="2800" b="1" dirty="0" smtClean="0"/>
              <a:t>There has to be a demand for a service so that it can be taken up</a:t>
            </a:r>
          </a:p>
          <a:p>
            <a:pPr algn="ctr"/>
            <a:endParaRPr lang="en-IN" sz="2400" b="1" dirty="0" smtClean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E12F0C5E-585E-424D-97B3-846E73BF1672}" type="slidenum">
              <a:rPr lang="en-US" smtClean="0"/>
              <a:pPr algn="ctr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41433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40841</TotalTime>
  <Words>1435</Words>
  <Application>Microsoft Macintosh PowerPoint</Application>
  <PresentationFormat>On-screen Show (4:3)</PresentationFormat>
  <Paragraphs>236</Paragraphs>
  <Slides>19</Slides>
  <Notes>11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0" baseType="lpstr">
      <vt:lpstr>Office Theme</vt:lpstr>
      <vt:lpstr>Potential of the BharatNet for rural connectivity in India: An organizational survey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NILUSHA</dc:creator>
  <cp:lastModifiedBy>Laleema Senanayake</cp:lastModifiedBy>
  <cp:revision>634</cp:revision>
  <dcterms:created xsi:type="dcterms:W3CDTF">2012-07-17T05:39:11Z</dcterms:created>
  <dcterms:modified xsi:type="dcterms:W3CDTF">2016-09-08T11:30:07Z</dcterms:modified>
</cp:coreProperties>
</file>