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3004800" cy="9753600"/>
  <p:notesSz cx="6858000" cy="9144000"/>
  <p:defaultTextStyle>
    <a:lvl1pPr algn="ctr" defTabSz="584200">
      <a:defRPr sz="4200">
        <a:latin typeface="Helvetica Neue Bold Condensed"/>
        <a:ea typeface="Helvetica Neue Bold Condensed"/>
        <a:cs typeface="Helvetica Neue Bold Condensed"/>
        <a:sym typeface="Helvetica Neue Bold Condensed"/>
      </a:defRPr>
    </a:lvl1pPr>
    <a:lvl2pPr indent="342900" algn="ctr" defTabSz="584200">
      <a:defRPr sz="4200">
        <a:latin typeface="Helvetica Neue Bold Condensed"/>
        <a:ea typeface="Helvetica Neue Bold Condensed"/>
        <a:cs typeface="Helvetica Neue Bold Condensed"/>
        <a:sym typeface="Helvetica Neue Bold Condensed"/>
      </a:defRPr>
    </a:lvl2pPr>
    <a:lvl3pPr indent="685800" algn="ctr" defTabSz="584200">
      <a:defRPr sz="4200">
        <a:latin typeface="Helvetica Neue Bold Condensed"/>
        <a:ea typeface="Helvetica Neue Bold Condensed"/>
        <a:cs typeface="Helvetica Neue Bold Condensed"/>
        <a:sym typeface="Helvetica Neue Bold Condensed"/>
      </a:defRPr>
    </a:lvl3pPr>
    <a:lvl4pPr indent="1028700" algn="ctr" defTabSz="584200">
      <a:defRPr sz="4200">
        <a:latin typeface="Helvetica Neue Bold Condensed"/>
        <a:ea typeface="Helvetica Neue Bold Condensed"/>
        <a:cs typeface="Helvetica Neue Bold Condensed"/>
        <a:sym typeface="Helvetica Neue Bold Condensed"/>
      </a:defRPr>
    </a:lvl4pPr>
    <a:lvl5pPr indent="1371600" algn="ctr" defTabSz="584200">
      <a:defRPr sz="4200">
        <a:latin typeface="Helvetica Neue Bold Condensed"/>
        <a:ea typeface="Helvetica Neue Bold Condensed"/>
        <a:cs typeface="Helvetica Neue Bold Condensed"/>
        <a:sym typeface="Helvetica Neue Bold Condensed"/>
      </a:defRPr>
    </a:lvl5pPr>
    <a:lvl6pPr indent="1714500" algn="ctr" defTabSz="584200">
      <a:defRPr sz="4200">
        <a:latin typeface="Helvetica Neue Bold Condensed"/>
        <a:ea typeface="Helvetica Neue Bold Condensed"/>
        <a:cs typeface="Helvetica Neue Bold Condensed"/>
        <a:sym typeface="Helvetica Neue Bold Condensed"/>
      </a:defRPr>
    </a:lvl6pPr>
    <a:lvl7pPr indent="2057400" algn="ctr" defTabSz="584200">
      <a:defRPr sz="4200">
        <a:latin typeface="Helvetica Neue Bold Condensed"/>
        <a:ea typeface="Helvetica Neue Bold Condensed"/>
        <a:cs typeface="Helvetica Neue Bold Condensed"/>
        <a:sym typeface="Helvetica Neue Bold Condensed"/>
      </a:defRPr>
    </a:lvl7pPr>
    <a:lvl8pPr indent="2400300" algn="ctr" defTabSz="584200">
      <a:defRPr sz="4200">
        <a:latin typeface="Helvetica Neue Bold Condensed"/>
        <a:ea typeface="Helvetica Neue Bold Condensed"/>
        <a:cs typeface="Helvetica Neue Bold Condensed"/>
        <a:sym typeface="Helvetica Neue Bold Condensed"/>
      </a:defRPr>
    </a:lvl8pPr>
    <a:lvl9pPr indent="2743200" algn="ctr" defTabSz="584200">
      <a:defRPr sz="4200">
        <a:latin typeface="Helvetica Neue Bold Condensed"/>
        <a:ea typeface="Helvetica Neue Bold Condensed"/>
        <a:cs typeface="Helvetica Neue Bold Condensed"/>
        <a:sym typeface="Helvetica Neue Bold Condensed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ff">
        <a:font>
          <a:latin typeface="Helvetica Neue Bold Condensed"/>
          <a:ea typeface="Helvetica Neue Bold Condensed"/>
          <a:cs typeface="Helvetica Neue Bold Condensed"/>
        </a:font>
        <a:srgbClr val="000000"/>
      </a:tcTxStyle>
      <a:tcStyle>
        <a:tcBdr>
          <a:left>
            <a:ln w="12700" cap="flat">
              <a:solidFill>
                <a:srgbClr val="444444"/>
              </a:solidFill>
              <a:prstDash val="solid"/>
              <a:miter lim="400000"/>
            </a:ln>
          </a:left>
          <a:right>
            <a:ln w="12700" cap="flat">
              <a:solidFill>
                <a:srgbClr val="444444"/>
              </a:solidFill>
              <a:prstDash val="solid"/>
              <a:miter lim="400000"/>
            </a:ln>
          </a:right>
          <a:top>
            <a:ln w="12700" cap="flat">
              <a:solidFill>
                <a:srgbClr val="444444"/>
              </a:solidFill>
              <a:prstDash val="solid"/>
              <a:miter lim="400000"/>
            </a:ln>
          </a:top>
          <a:bottom>
            <a:ln w="12700" cap="flat">
              <a:solidFill>
                <a:srgbClr val="444444"/>
              </a:solidFill>
              <a:prstDash val="solid"/>
              <a:miter lim="400000"/>
            </a:ln>
          </a:bottom>
          <a:insideH>
            <a:ln w="12700" cap="flat">
              <a:solidFill>
                <a:srgbClr val="444444"/>
              </a:solidFill>
              <a:prstDash val="solid"/>
              <a:miter lim="400000"/>
            </a:ln>
          </a:insideH>
          <a:insideV>
            <a:ln w="12700" cap="flat">
              <a:solidFill>
                <a:srgbClr val="444444"/>
              </a:solidFill>
              <a:prstDash val="solid"/>
              <a:miter lim="400000"/>
            </a:ln>
          </a:insideV>
        </a:tcBdr>
        <a:fill>
          <a:solidFill>
            <a:srgbClr val="444444">
              <a:alpha val="10000"/>
            </a:srgbClr>
          </a:solidFill>
        </a:fill>
      </a:tcStyle>
    </a:wholeTbl>
    <a:band2H>
      <a:tcTxStyle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06060"/>
          </a:solidFill>
        </a:fill>
      </a:tcStyle>
    </a:firstCol>
    <a:la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06060"/>
          </a:solidFill>
        </a:fill>
      </a:tcStyle>
    </a:lastRow>
    <a:firstRow>
      <a:tcTxStyle b="on" i="off">
        <a:font>
          <a:latin typeface="Helvetica Neue Bold Condensed"/>
          <a:ea typeface="Helvetica Neue Bold Condensed"/>
          <a:cs typeface="Helvetica Neue Bold Condense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E09F0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34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266220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0"/>
            <a:ext cx="13004800" cy="1130300"/>
          </a:xfrm>
          <a:prstGeom prst="rect">
            <a:avLst/>
          </a:prstGeom>
          <a:gradFill>
            <a:gsLst>
              <a:gs pos="0">
                <a:srgbClr val="444444">
                  <a:alpha val="10000"/>
                </a:srgbClr>
              </a:gs>
              <a:gs pos="100000">
                <a:srgbClr val="58596B">
                  <a:alpha val="10000"/>
                </a:srgbClr>
              </a:gs>
            </a:gsLst>
            <a:lin ang="5400000"/>
          </a:gra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8623300"/>
            <a:ext cx="13004800" cy="1130300"/>
          </a:xfrm>
          <a:prstGeom prst="rect">
            <a:avLst/>
          </a:prstGeom>
          <a:gradFill>
            <a:gsLst>
              <a:gs pos="0">
                <a:srgbClr val="444444">
                  <a:alpha val="10000"/>
                </a:srgbClr>
              </a:gs>
              <a:gs pos="100000">
                <a:srgbClr val="58596B">
                  <a:alpha val="10000"/>
                </a:srgbClr>
              </a:gs>
            </a:gsLst>
            <a:lin ang="5400000"/>
          </a:gra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" y="8722629"/>
            <a:ext cx="2628900" cy="87857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254000" y="4013200"/>
            <a:ext cx="12496800" cy="10160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254000" y="5029200"/>
            <a:ext cx="12496800" cy="698500"/>
          </a:xfrm>
          <a:prstGeom prst="rect">
            <a:avLst/>
          </a:prstGeom>
        </p:spPr>
        <p:txBody>
          <a:bodyPr/>
          <a:lstStyle>
            <a:lvl1pPr marL="831850" indent="-514350">
              <a:buChar char="•"/>
              <a:defRPr sz="36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1333500" indent="-571500">
              <a:buChar char="•"/>
              <a:defRPr sz="36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778000" indent="-571500">
              <a:buChar char="•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2222500" indent="-571500">
              <a:buChar char="•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667000" indent="-571500">
              <a:buChar char="•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Five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12699999" y="9410700"/>
            <a:ext cx="309373" cy="33721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13004800" cy="1130300"/>
          </a:xfrm>
          <a:prstGeom prst="rect">
            <a:avLst/>
          </a:prstGeom>
          <a:gradFill>
            <a:gsLst>
              <a:gs pos="0">
                <a:srgbClr val="444444">
                  <a:alpha val="10000"/>
                </a:srgbClr>
              </a:gs>
              <a:gs pos="100000">
                <a:srgbClr val="58596B">
                  <a:alpha val="10000"/>
                </a:srgbClr>
              </a:gs>
            </a:gsLst>
            <a:lin ang="5400000"/>
          </a:gra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0" y="8623300"/>
            <a:ext cx="13004800" cy="1130300"/>
          </a:xfrm>
          <a:prstGeom prst="rect">
            <a:avLst/>
          </a:prstGeom>
          <a:gradFill>
            <a:gsLst>
              <a:gs pos="0">
                <a:srgbClr val="444444">
                  <a:alpha val="10000"/>
                </a:srgbClr>
              </a:gs>
              <a:gs pos="100000">
                <a:srgbClr val="58596B">
                  <a:alpha val="10000"/>
                </a:srgbClr>
              </a:gs>
            </a:gsLst>
            <a:lin ang="5400000"/>
          </a:gra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" y="8722629"/>
            <a:ext cx="2628900" cy="878571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254000" y="1447800"/>
            <a:ext cx="7493000" cy="1016000"/>
          </a:xfrm>
          <a:prstGeom prst="rect">
            <a:avLst/>
          </a:prstGeom>
        </p:spPr>
        <p:txBody>
          <a:bodyPr lIns="50800" tIns="50800" rIns="50800" bIns="50800"/>
          <a:lstStyle>
            <a:lvl1pPr algn="ctr"/>
          </a:lstStyle>
          <a:p>
            <a:pPr lvl="0">
              <a:defRPr sz="1800" b="0"/>
            </a:pPr>
            <a:r>
              <a:rPr sz="6000" b="1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254000" y="2603500"/>
            <a:ext cx="7493000" cy="5715000"/>
          </a:xfrm>
          <a:prstGeom prst="rect">
            <a:avLst/>
          </a:prstGeom>
        </p:spPr>
        <p:txBody>
          <a:bodyPr/>
          <a:lstStyle>
            <a:lvl2pPr marL="1333500" indent="-571500">
              <a:buChar char="•"/>
              <a:defRPr sz="36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778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22225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667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pPr lvl="0">
              <a:defRPr sz="1800"/>
            </a:pPr>
            <a:r>
              <a:rPr sz="4000"/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xfrm>
            <a:off x="12704064" y="9410700"/>
            <a:ext cx="309373" cy="33721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-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0"/>
            <a:ext cx="13004800" cy="1130300"/>
          </a:xfrm>
          <a:prstGeom prst="rect">
            <a:avLst/>
          </a:prstGeom>
          <a:gradFill>
            <a:gsLst>
              <a:gs pos="0">
                <a:srgbClr val="444444">
                  <a:alpha val="10000"/>
                </a:srgbClr>
              </a:gs>
              <a:gs pos="100000">
                <a:srgbClr val="58596B">
                  <a:alpha val="10000"/>
                </a:srgbClr>
              </a:gs>
            </a:gsLst>
            <a:lin ang="5400000"/>
          </a:gra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0" y="8623300"/>
            <a:ext cx="13004800" cy="1130300"/>
          </a:xfrm>
          <a:prstGeom prst="rect">
            <a:avLst/>
          </a:prstGeom>
          <a:gradFill>
            <a:gsLst>
              <a:gs pos="0">
                <a:srgbClr val="444444">
                  <a:alpha val="10000"/>
                </a:srgbClr>
              </a:gs>
              <a:gs pos="100000">
                <a:srgbClr val="58596B">
                  <a:alpha val="10000"/>
                </a:srgbClr>
              </a:gs>
            </a:gsLst>
            <a:lin ang="5400000"/>
          </a:gra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" y="8722629"/>
            <a:ext cx="2628900" cy="87857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12704064" y="9410700"/>
            <a:ext cx="309373" cy="33721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buChar char="•"/>
              <a:defRPr sz="36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778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22225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667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pPr lvl="0">
              <a:defRPr sz="1800"/>
            </a:pPr>
            <a:r>
              <a:rPr sz="4000"/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254000" y="2540000"/>
            <a:ext cx="5943600" cy="6985000"/>
          </a:xfrm>
          <a:prstGeom prst="rect">
            <a:avLst/>
          </a:prstGeom>
        </p:spPr>
        <p:txBody>
          <a:bodyPr/>
          <a:lstStyle>
            <a:lvl2pPr marL="1333500" indent="-571500">
              <a:buChar char="•"/>
              <a:defRPr sz="36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778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22225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667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pPr lvl="0">
              <a:defRPr sz="1800"/>
            </a:pPr>
            <a:r>
              <a:rPr sz="4000"/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Five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xfrm>
            <a:off x="12699999" y="9410700"/>
            <a:ext cx="309373" cy="33721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6807200" y="2540000"/>
            <a:ext cx="5943600" cy="6985000"/>
          </a:xfrm>
          <a:prstGeom prst="rect">
            <a:avLst/>
          </a:prstGeom>
        </p:spPr>
        <p:txBody>
          <a:bodyPr/>
          <a:lstStyle>
            <a:lvl2pPr marL="1333500" indent="-571500">
              <a:buChar char="•"/>
              <a:defRPr sz="36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778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22225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667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pPr lvl="0">
              <a:defRPr sz="1800"/>
            </a:pPr>
            <a:r>
              <a:rPr sz="4000"/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12699999" y="9410700"/>
            <a:ext cx="309373" cy="33721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,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381000" y="2540000"/>
            <a:ext cx="7188200" cy="6985000"/>
          </a:xfrm>
          <a:prstGeom prst="rect">
            <a:avLst/>
          </a:prstGeom>
        </p:spPr>
        <p:txBody>
          <a:bodyPr/>
          <a:lstStyle>
            <a:lvl2pPr marL="1333500" indent="-571500">
              <a:buChar char="•"/>
              <a:defRPr sz="36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778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22225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667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pPr lvl="0">
              <a:defRPr sz="1800"/>
            </a:pPr>
            <a:r>
              <a:rPr sz="4000"/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Five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xfrm>
            <a:off x="12704064" y="9410700"/>
            <a:ext cx="309373" cy="33721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xfrm>
            <a:off x="12704064" y="9410700"/>
            <a:ext cx="309373" cy="33721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, 50/50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6451600" y="2260600"/>
            <a:ext cx="127000" cy="7493000"/>
          </a:xfrm>
          <a:prstGeom prst="rect">
            <a:avLst/>
          </a:prstGeom>
          <a:solidFill>
            <a:srgbClr val="444444">
              <a:alpha val="10000"/>
            </a:srgbClr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xfrm>
            <a:off x="12699999" y="9410700"/>
            <a:ext cx="309373" cy="33721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0"/>
            <a:ext cx="13004800" cy="1130300"/>
          </a:xfrm>
          <a:prstGeom prst="rect">
            <a:avLst/>
          </a:prstGeom>
          <a:gradFill>
            <a:gsLst>
              <a:gs pos="0">
                <a:srgbClr val="444444">
                  <a:alpha val="10000"/>
                </a:srgbClr>
              </a:gs>
              <a:gs pos="100000">
                <a:srgbClr val="58596B">
                  <a:alpha val="10000"/>
                </a:srgbClr>
              </a:gs>
            </a:gsLst>
            <a:lin ang="5400000"/>
          </a:gra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0" y="8623300"/>
            <a:ext cx="13004800" cy="1130300"/>
          </a:xfrm>
          <a:prstGeom prst="rect">
            <a:avLst/>
          </a:prstGeom>
          <a:gradFill>
            <a:gsLst>
              <a:gs pos="0">
                <a:srgbClr val="444444">
                  <a:alpha val="10000"/>
                </a:srgbClr>
              </a:gs>
              <a:gs pos="100000">
                <a:srgbClr val="58596B">
                  <a:alpha val="10000"/>
                </a:srgbClr>
              </a:gs>
            </a:gsLst>
            <a:lin ang="5400000"/>
          </a:gra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" y="8722629"/>
            <a:ext cx="2628900" cy="878571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254000" y="1384300"/>
            <a:ext cx="12496800" cy="6985000"/>
          </a:xfrm>
          <a:prstGeom prst="rect">
            <a:avLst/>
          </a:prstGeom>
        </p:spPr>
        <p:txBody>
          <a:bodyPr/>
          <a:lstStyle>
            <a:lvl2pPr marL="1333500" indent="-571500">
              <a:buChar char="•"/>
              <a:defRPr sz="36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778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22225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667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pPr lvl="0">
              <a:defRPr sz="1800"/>
            </a:pPr>
            <a:r>
              <a:rPr sz="4000"/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xfrm>
            <a:off x="12704064" y="9410700"/>
            <a:ext cx="309373" cy="33721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0"/>
            <a:ext cx="13004800" cy="1130300"/>
          </a:xfrm>
          <a:prstGeom prst="rect">
            <a:avLst/>
          </a:prstGeom>
          <a:gradFill>
            <a:gsLst>
              <a:gs pos="0">
                <a:srgbClr val="444444">
                  <a:alpha val="10000"/>
                </a:srgbClr>
              </a:gs>
              <a:gs pos="100000">
                <a:srgbClr val="58596B">
                  <a:alpha val="10000"/>
                </a:srgbClr>
              </a:gs>
            </a:gsLst>
            <a:lin ang="5400000"/>
          </a:gra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0" y="8623300"/>
            <a:ext cx="13004800" cy="1130300"/>
          </a:xfrm>
          <a:prstGeom prst="rect">
            <a:avLst/>
          </a:prstGeom>
          <a:gradFill>
            <a:gsLst>
              <a:gs pos="0">
                <a:srgbClr val="444444">
                  <a:alpha val="10000"/>
                </a:srgbClr>
              </a:gs>
              <a:gs pos="100000">
                <a:srgbClr val="58596B">
                  <a:alpha val="10000"/>
                </a:srgbClr>
              </a:gs>
            </a:gsLst>
            <a:lin ang="5400000"/>
          </a:gra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4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" y="8722629"/>
            <a:ext cx="2628900" cy="878571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254000" y="7353300"/>
            <a:ext cx="12496800" cy="1016000"/>
          </a:xfrm>
          <a:prstGeom prst="rect">
            <a:avLst/>
          </a:prstGeom>
        </p:spPr>
        <p:txBody>
          <a:bodyPr lIns="50800" tIns="50800" rIns="50800" bIns="50800"/>
          <a:lstStyle>
            <a:lvl1pPr algn="ctr"/>
          </a:lstStyle>
          <a:p>
            <a:pPr lvl="0">
              <a:defRPr sz="1800" b="0"/>
            </a:pPr>
            <a:r>
              <a:rPr sz="6000" b="1"/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12704064" y="9410700"/>
            <a:ext cx="309373" cy="33721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4000" y="254000"/>
            <a:ext cx="124968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 b="0"/>
            </a:pPr>
            <a:r>
              <a:rPr sz="6000" b="1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54000" y="2540000"/>
            <a:ext cx="12496800" cy="698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2pPr marL="1333500" indent="-571500">
              <a:buChar char="•"/>
              <a:defRPr sz="36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778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22225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667000" indent="-571500">
              <a:buChar char="-"/>
              <a:defRPr sz="3200">
                <a:solidFill>
                  <a:srgbClr val="6060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pPr lvl="0">
              <a:defRPr sz="1800"/>
            </a:pPr>
            <a:r>
              <a:rPr sz="4000"/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2700507" y="9410700"/>
            <a:ext cx="309373" cy="33721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rgbClr val="606060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transition spd="med"/>
  <p:txStyles>
    <p:titleStyle>
      <a:lvl1pPr defTabSz="584200">
        <a:defRPr sz="6000" b="1">
          <a:latin typeface="+mn-lt"/>
          <a:ea typeface="+mn-ea"/>
          <a:cs typeface="+mn-cs"/>
          <a:sym typeface="Helvetica Neue"/>
        </a:defRPr>
      </a:lvl1pPr>
      <a:lvl2pPr indent="228600" defTabSz="584200">
        <a:defRPr sz="6000" b="1">
          <a:latin typeface="+mn-lt"/>
          <a:ea typeface="+mn-ea"/>
          <a:cs typeface="+mn-cs"/>
          <a:sym typeface="Helvetica Neue"/>
        </a:defRPr>
      </a:lvl2pPr>
      <a:lvl3pPr indent="457200" defTabSz="584200">
        <a:defRPr sz="6000" b="1">
          <a:latin typeface="+mn-lt"/>
          <a:ea typeface="+mn-ea"/>
          <a:cs typeface="+mn-cs"/>
          <a:sym typeface="Helvetica Neue"/>
        </a:defRPr>
      </a:lvl3pPr>
      <a:lvl4pPr indent="685800" defTabSz="584200">
        <a:defRPr sz="6000" b="1">
          <a:latin typeface="+mn-lt"/>
          <a:ea typeface="+mn-ea"/>
          <a:cs typeface="+mn-cs"/>
          <a:sym typeface="Helvetica Neue"/>
        </a:defRPr>
      </a:lvl4pPr>
      <a:lvl5pPr indent="914400" defTabSz="584200">
        <a:defRPr sz="6000" b="1">
          <a:latin typeface="+mn-lt"/>
          <a:ea typeface="+mn-ea"/>
          <a:cs typeface="+mn-cs"/>
          <a:sym typeface="Helvetica Neue"/>
        </a:defRPr>
      </a:lvl5pPr>
      <a:lvl6pPr indent="1143000" defTabSz="584200">
        <a:defRPr sz="6000" b="1">
          <a:latin typeface="+mn-lt"/>
          <a:ea typeface="+mn-ea"/>
          <a:cs typeface="+mn-cs"/>
          <a:sym typeface="Helvetica Neue"/>
        </a:defRPr>
      </a:lvl6pPr>
      <a:lvl7pPr indent="1371600" defTabSz="584200">
        <a:defRPr sz="6000" b="1">
          <a:latin typeface="+mn-lt"/>
          <a:ea typeface="+mn-ea"/>
          <a:cs typeface="+mn-cs"/>
          <a:sym typeface="Helvetica Neue"/>
        </a:defRPr>
      </a:lvl7pPr>
      <a:lvl8pPr indent="1600200" defTabSz="584200">
        <a:defRPr sz="6000" b="1">
          <a:latin typeface="+mn-lt"/>
          <a:ea typeface="+mn-ea"/>
          <a:cs typeface="+mn-cs"/>
          <a:sym typeface="Helvetica Neue"/>
        </a:defRPr>
      </a:lvl8pPr>
      <a:lvl9pPr indent="1828800" defTabSz="584200">
        <a:defRPr sz="6000" b="1">
          <a:latin typeface="+mn-lt"/>
          <a:ea typeface="+mn-ea"/>
          <a:cs typeface="+mn-cs"/>
          <a:sym typeface="Helvetica Neue"/>
        </a:defRPr>
      </a:lvl9pPr>
    </p:titleStyle>
    <p:bodyStyle>
      <a:lvl1pPr marL="889000" indent="-571500" defTabSz="584200">
        <a:spcBef>
          <a:spcPts val="1200"/>
        </a:spcBef>
        <a:buSzPct val="100000"/>
        <a:buChar char="‣"/>
        <a:defRPr sz="4000">
          <a:latin typeface="+mn-lt"/>
          <a:ea typeface="+mn-ea"/>
          <a:cs typeface="+mn-cs"/>
          <a:sym typeface="Helvetica Neue"/>
        </a:defRPr>
      </a:lvl1pPr>
      <a:lvl2pPr marL="1397000" indent="-635000" defTabSz="584200">
        <a:spcBef>
          <a:spcPts val="1200"/>
        </a:spcBef>
        <a:buSzPct val="75000"/>
        <a:buChar char="‣"/>
        <a:defRPr sz="4000">
          <a:latin typeface="+mn-lt"/>
          <a:ea typeface="+mn-ea"/>
          <a:cs typeface="+mn-cs"/>
          <a:sym typeface="Helvetica Neue"/>
        </a:defRPr>
      </a:lvl2pPr>
      <a:lvl3pPr marL="1920875" indent="-714375" defTabSz="584200">
        <a:spcBef>
          <a:spcPts val="1200"/>
        </a:spcBef>
        <a:buSzPct val="75000"/>
        <a:buChar char="‣"/>
        <a:defRPr sz="4000">
          <a:latin typeface="+mn-lt"/>
          <a:ea typeface="+mn-ea"/>
          <a:cs typeface="+mn-cs"/>
          <a:sym typeface="Helvetica Neue"/>
        </a:defRPr>
      </a:lvl3pPr>
      <a:lvl4pPr marL="2365375" indent="-714375" defTabSz="584200">
        <a:spcBef>
          <a:spcPts val="1200"/>
        </a:spcBef>
        <a:buSzPct val="75000"/>
        <a:buChar char="‣"/>
        <a:defRPr sz="4000">
          <a:latin typeface="+mn-lt"/>
          <a:ea typeface="+mn-ea"/>
          <a:cs typeface="+mn-cs"/>
          <a:sym typeface="Helvetica Neue"/>
        </a:defRPr>
      </a:lvl4pPr>
      <a:lvl5pPr marL="2809875" indent="-714375" defTabSz="584200">
        <a:spcBef>
          <a:spcPts val="1200"/>
        </a:spcBef>
        <a:buSzPct val="75000"/>
        <a:buChar char="‣"/>
        <a:defRPr sz="4000">
          <a:latin typeface="+mn-lt"/>
          <a:ea typeface="+mn-ea"/>
          <a:cs typeface="+mn-cs"/>
          <a:sym typeface="Helvetica Neue"/>
        </a:defRPr>
      </a:lvl5pPr>
      <a:lvl6pPr marL="3165475" indent="-714375" defTabSz="584200">
        <a:spcBef>
          <a:spcPts val="1200"/>
        </a:spcBef>
        <a:buSzPct val="75000"/>
        <a:buChar char="‣"/>
        <a:defRPr sz="4000">
          <a:latin typeface="+mn-lt"/>
          <a:ea typeface="+mn-ea"/>
          <a:cs typeface="+mn-cs"/>
          <a:sym typeface="Helvetica Neue"/>
        </a:defRPr>
      </a:lvl6pPr>
      <a:lvl7pPr marL="3521075" indent="-714375" defTabSz="584200">
        <a:spcBef>
          <a:spcPts val="1200"/>
        </a:spcBef>
        <a:buSzPct val="75000"/>
        <a:buChar char="‣"/>
        <a:defRPr sz="4000">
          <a:latin typeface="+mn-lt"/>
          <a:ea typeface="+mn-ea"/>
          <a:cs typeface="+mn-cs"/>
          <a:sym typeface="Helvetica Neue"/>
        </a:defRPr>
      </a:lvl7pPr>
      <a:lvl8pPr marL="3876675" indent="-714375" defTabSz="584200">
        <a:spcBef>
          <a:spcPts val="1200"/>
        </a:spcBef>
        <a:buSzPct val="75000"/>
        <a:buChar char="‣"/>
        <a:defRPr sz="4000">
          <a:latin typeface="+mn-lt"/>
          <a:ea typeface="+mn-ea"/>
          <a:cs typeface="+mn-cs"/>
          <a:sym typeface="Helvetica Neue"/>
        </a:defRPr>
      </a:lvl8pPr>
      <a:lvl9pPr marL="4232275" indent="-714375" defTabSz="584200">
        <a:spcBef>
          <a:spcPts val="1200"/>
        </a:spcBef>
        <a:buSzPct val="75000"/>
        <a:buChar char="‣"/>
        <a:defRPr sz="4000">
          <a:latin typeface="+mn-lt"/>
          <a:ea typeface="+mn-ea"/>
          <a:cs typeface="+mn-cs"/>
          <a:sym typeface="Helvetica Neue"/>
        </a:defRPr>
      </a:lvl9pPr>
    </p:bodyStyle>
    <p:otherStyle>
      <a:lvl1pPr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Neue Bold Condensed"/>
        </a:defRPr>
      </a:lvl1pPr>
      <a:lvl2pPr indent="2286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Neue Bold Condensed"/>
        </a:defRPr>
      </a:lvl2pPr>
      <a:lvl3pPr indent="4572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Neue Bold Condensed"/>
        </a:defRPr>
      </a:lvl3pPr>
      <a:lvl4pPr indent="6858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Neue Bold Condensed"/>
        </a:defRPr>
      </a:lvl4pPr>
      <a:lvl5pPr indent="9144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Neue Bold Condensed"/>
        </a:defRPr>
      </a:lvl5pPr>
      <a:lvl6pPr indent="11430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Neue Bold Condensed"/>
        </a:defRPr>
      </a:lvl6pPr>
      <a:lvl7pPr indent="13716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Neue Bold Condensed"/>
        </a:defRPr>
      </a:lvl7pPr>
      <a:lvl8pPr indent="16002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Neue Bold Condensed"/>
        </a:defRPr>
      </a:lvl8pPr>
      <a:lvl9pPr indent="1828800" algn="ct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Neue Bold Condense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254000" y="1844675"/>
            <a:ext cx="12496800" cy="31845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 lvl="0">
              <a:defRPr sz="1800" b="0"/>
            </a:pPr>
            <a:r>
              <a:rPr sz="4000" b="1"/>
              <a:t>Mobile-phone interventions for improving economic and productive outcomes for farm and non-farm rural enterprises and households in low and middle-income countries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254000" y="5029200"/>
            <a:ext cx="12496801" cy="3290425"/>
          </a:xfrm>
          <a:prstGeom prst="rect">
            <a:avLst/>
          </a:prstGeom>
        </p:spPr>
        <p:txBody>
          <a:bodyPr/>
          <a:lstStyle/>
          <a:p>
            <a:pPr marL="0" lvl="0" indent="3175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Christoph Stork</a:t>
            </a:r>
          </a:p>
          <a:p>
            <a:pPr marL="0" lvl="0" indent="3175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Nilusha Kapugama</a:t>
            </a:r>
          </a:p>
          <a:p>
            <a:pPr marL="0" lvl="0" indent="3175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Rohan Samarajiva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12748767" y="9410700"/>
            <a:ext cx="211837" cy="3372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606060"/>
                </a:solidFill>
              </a:rPr>
              <a:t>1</a:t>
            </a:fld>
            <a:endParaRPr sz="1600">
              <a:solidFill>
                <a:srgbClr val="606060"/>
              </a:solidFill>
            </a:endParaRPr>
          </a:p>
        </p:txBody>
      </p:sp>
      <p:pic>
        <p:nvPicPr>
          <p:cNvPr id="77" name="image4.png" descr="D:\LIRNEasia\2012-13\IDRC\LIRNEasia-smaller.png"/>
          <p:cNvPicPr/>
          <p:nvPr/>
        </p:nvPicPr>
        <p:blipFill>
          <a:blip r:embed="rId2">
            <a:extLst/>
          </a:blip>
          <a:srcRect l="1772" r="1965" b="4760"/>
          <a:stretch>
            <a:fillRect/>
          </a:stretch>
        </p:blipFill>
        <p:spPr>
          <a:xfrm>
            <a:off x="10389664" y="8821142"/>
            <a:ext cx="2483374" cy="73473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0" name="Group 80"/>
          <p:cNvGrpSpPr/>
          <p:nvPr/>
        </p:nvGrpSpPr>
        <p:grpSpPr>
          <a:xfrm>
            <a:off x="3805695" y="8716962"/>
            <a:ext cx="2157496" cy="942976"/>
            <a:chOff x="0" y="0"/>
            <a:chExt cx="2157495" cy="942975"/>
          </a:xfrm>
        </p:grpSpPr>
        <p:pic>
          <p:nvPicPr>
            <p:cNvPr id="78" name="image2.jpg" descr="Canada_wordmark_red_flag_300 (2)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71854" y="614285"/>
              <a:ext cx="1198436" cy="3286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9" name="image3.jpg" descr="blue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2157496" cy="4610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81" name="image5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238066" y="8716962"/>
            <a:ext cx="895351" cy="9429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50800" y="-50800"/>
            <a:ext cx="12903200" cy="914400"/>
          </a:xfrm>
          <a:prstGeom prst="rect">
            <a:avLst/>
          </a:prstGeom>
        </p:spPr>
        <p:txBody>
          <a:bodyPr/>
          <a:lstStyle>
            <a:lvl1pPr>
              <a:defRPr sz="5500"/>
            </a:lvl1pPr>
          </a:lstStyle>
          <a:p>
            <a:pPr lvl="0">
              <a:defRPr sz="1800" b="0"/>
            </a:pPr>
            <a:r>
              <a:rPr sz="5400" b="1" dirty="0"/>
              <a:t>Intervention 3: Mobile Apps &amp; Services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606060"/>
                </a:solidFill>
              </a:rPr>
              <a:t>10</a:t>
            </a:fld>
            <a:endParaRPr sz="1600">
              <a:solidFill>
                <a:srgbClr val="606060"/>
              </a:solidFill>
            </a:endParaRPr>
          </a:p>
        </p:txBody>
      </p:sp>
      <p:graphicFrame>
        <p:nvGraphicFramePr>
          <p:cNvPr id="116" name="Table 116"/>
          <p:cNvGraphicFramePr/>
          <p:nvPr/>
        </p:nvGraphicFramePr>
        <p:xfrm>
          <a:off x="101600" y="1128183"/>
          <a:ext cx="12756764" cy="8713216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7579"/>
                <a:gridCol w="1885487"/>
                <a:gridCol w="2371860"/>
                <a:gridCol w="3166476"/>
                <a:gridCol w="2265362"/>
              </a:tblGrid>
              <a:tr h="196849">
                <a:tc>
                  <a:txBody>
                    <a:bodyPr/>
                    <a:lstStyle/>
                    <a:p>
                      <a:pPr lvl="0" defTabSz="457200">
                        <a:lnSpc>
                          <a:spcPct val="12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700" b="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Treatment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AC000D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lnSpc>
                          <a:spcPct val="12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7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Author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AC000D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defTabSz="457200">
                        <a:lnSpc>
                          <a:spcPct val="12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7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Dependent variable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AC00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457200">
                        <a:lnSpc>
                          <a:spcPct val="12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7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Type of Study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AC000D"/>
                    </a:solidFill>
                  </a:tcPr>
                </a:tc>
              </a:tr>
              <a:tr h="196849">
                <a:tc rowSpan="4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 and weather information using text messages </a:t>
                      </a:r>
                      <a:r>
                        <a:rPr sz="2700" b="1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(Colombia)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rowSpan="4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Camacho &amp; Conover (2011)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Higher sale price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Experiment - RCT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</a:tr>
              <a:tr h="19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Farmers’ revenues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Household expenditures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Crop loss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849">
                <a:tc rowSpan="4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Free one- year subscription to the Reuters Market Light service, market and weather information delivered SM</a:t>
                      </a:r>
                    </a:p>
                    <a:p>
                      <a:pPr lvl="0" algn="l" defTabSz="457200">
                        <a:defRPr sz="1800"/>
                      </a:pPr>
                      <a:r>
                        <a:rPr sz="2700" b="1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(India)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rowSpan="4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Fafchamps &amp; Minten (2011)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 dispersion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Experiment - RCT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</a:tr>
              <a:tr h="19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 received by farmers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Crop loss due to rainstorms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Likelihood of changing crop varieties and cultivation practices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849">
                <a:tc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Ban on bulk SMS for 12 days </a:t>
                      </a:r>
                      <a:r>
                        <a:rPr sz="2700" b="1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(India)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Parker et al. (2012)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Standard deviation of geographic price dispersion for crops for each state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2700" b="1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Natural Experiment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</a:tr>
              <a:tr h="196849">
                <a:tc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 dirty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Having made use of ICT assisted agricultural extension services </a:t>
                      </a:r>
                      <a:r>
                        <a:rPr sz="2700" b="1" dirty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(India)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 and Akter (2012)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Quality Index (QI)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2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Observational study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254000" y="254000"/>
            <a:ext cx="12496800" cy="1088695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>
              <a:defRPr sz="1800" b="0"/>
            </a:pPr>
            <a:r>
              <a:rPr sz="4800" b="1"/>
              <a:t>Reuters Market Light (RML) data for India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254000" y="1164166"/>
            <a:ext cx="12496800" cy="8512573"/>
          </a:xfrm>
          <a:prstGeom prst="rect">
            <a:avLst/>
          </a:prstGeom>
        </p:spPr>
        <p:txBody>
          <a:bodyPr/>
          <a:lstStyle/>
          <a:p>
            <a:pPr marL="903287" lvl="0" indent="-585787">
              <a:defRPr sz="1800"/>
            </a:pPr>
            <a:r>
              <a:rPr sz="3200" dirty="0"/>
              <a:t>Parker et al. (2012)</a:t>
            </a:r>
          </a:p>
          <a:p>
            <a:pPr marL="1301750" lvl="1" indent="-53975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606060"/>
                </a:solidFill>
              </a:rPr>
              <a:t>Natural experiment</a:t>
            </a:r>
          </a:p>
          <a:p>
            <a:pPr marL="1301750" lvl="1" indent="-53975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606060"/>
                </a:solidFill>
              </a:rPr>
              <a:t>Analyse</a:t>
            </a:r>
            <a:r>
              <a:rPr sz="3200" dirty="0">
                <a:solidFill>
                  <a:srgbClr val="606060"/>
                </a:solidFill>
              </a:rPr>
              <a:t> the impact of access to information on geographic price dispersion in rural India using, an SMS based information service</a:t>
            </a:r>
          </a:p>
          <a:p>
            <a:pPr marL="1301750" lvl="1" indent="-53975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606060"/>
                </a:solidFill>
              </a:rPr>
              <a:t>During the period of investigation bulk text messages were banned unexpectedly for 12 days across India allowing to identify the difference information availability on crop prices</a:t>
            </a:r>
          </a:p>
          <a:p>
            <a:pPr marL="1301750" lvl="1" indent="-53975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606060"/>
                </a:solidFill>
              </a:rPr>
              <a:t>The average spatial price dispersion for 170 crops across 13 states increased by 5.2% during the time of the ban</a:t>
            </a:r>
          </a:p>
          <a:p>
            <a:pPr lvl="0">
              <a:defRPr sz="1800"/>
            </a:pPr>
            <a:r>
              <a:rPr sz="3200" dirty="0" err="1"/>
              <a:t>Fafchamps</a:t>
            </a:r>
            <a:r>
              <a:rPr sz="3200" dirty="0"/>
              <a:t> and </a:t>
            </a:r>
            <a:r>
              <a:rPr sz="3200" dirty="0" err="1"/>
              <a:t>Minten</a:t>
            </a:r>
            <a:r>
              <a:rPr sz="3200" dirty="0"/>
              <a:t> (2011):</a:t>
            </a:r>
          </a:p>
          <a:p>
            <a:pPr lvl="1">
              <a:buChar char="‣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606060"/>
                </a:solidFill>
              </a:rPr>
              <a:t>RCT</a:t>
            </a:r>
          </a:p>
          <a:p>
            <a:pPr lvl="1">
              <a:buChar char="‣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606060"/>
                </a:solidFill>
              </a:rPr>
              <a:t>Do not find significant differences between control and treatment group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606060"/>
                </a:solidFill>
              </a:rPr>
              <a:t>11</a:t>
            </a:fld>
            <a:endParaRPr sz="160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254000" y="67733"/>
            <a:ext cx="12496800" cy="914401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Conclusion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-33867" y="1028700"/>
            <a:ext cx="13004801" cy="8703271"/>
          </a:xfrm>
          <a:prstGeom prst="rect">
            <a:avLst/>
          </a:prstGeom>
        </p:spPr>
        <p:txBody>
          <a:bodyPr/>
          <a:lstStyle/>
          <a:p>
            <a:pPr marL="803275" lvl="0" indent="-485775">
              <a:defRPr sz="1800"/>
            </a:pPr>
            <a:r>
              <a:rPr sz="3200" dirty="0"/>
              <a:t>Mobile coverage enhances economic activities, leads to more price transparency and more efficient markets and benefits businesses, households and individuals.</a:t>
            </a:r>
          </a:p>
          <a:p>
            <a:pPr marL="803275" lvl="0" indent="-485775">
              <a:defRPr sz="1800"/>
            </a:pPr>
            <a:r>
              <a:rPr sz="3200" dirty="0"/>
              <a:t>Mobile phones:</a:t>
            </a:r>
          </a:p>
          <a:p>
            <a:pPr marL="1238250" lvl="1" indent="-476250">
              <a:buChar char="‣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606060"/>
                </a:solidFill>
              </a:rPr>
              <a:t>The impacts of mobile coverage are linked to mobile phone ownership</a:t>
            </a:r>
          </a:p>
          <a:p>
            <a:pPr marL="1238250" lvl="1" indent="-476250">
              <a:buChar char="‣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606060"/>
                </a:solidFill>
              </a:rPr>
              <a:t>Only the study by </a:t>
            </a:r>
            <a:r>
              <a:rPr sz="2800" dirty="0" err="1">
                <a:solidFill>
                  <a:srgbClr val="606060"/>
                </a:solidFill>
              </a:rPr>
              <a:t>Labonne</a:t>
            </a:r>
            <a:r>
              <a:rPr sz="2800" dirty="0">
                <a:solidFill>
                  <a:srgbClr val="606060"/>
                </a:solidFill>
              </a:rPr>
              <a:t> and Chase (2009) provides credible quantitative results for the impact of mobile adoption</a:t>
            </a:r>
          </a:p>
          <a:p>
            <a:pPr marL="1238250" lvl="1" indent="-476250">
              <a:buChar char="‣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606060"/>
                </a:solidFill>
              </a:rPr>
              <a:t>Enough qualitative research that is not part of this review  supports impact but does not quantify it</a:t>
            </a:r>
          </a:p>
          <a:p>
            <a:pPr marL="803275" lvl="0" indent="-485775">
              <a:defRPr sz="1800"/>
            </a:pPr>
            <a:r>
              <a:rPr sz="3200" dirty="0"/>
              <a:t>Mobile apps and services:</a:t>
            </a:r>
          </a:p>
          <a:p>
            <a:pPr marL="1238250" lvl="1" indent="-476250">
              <a:buChar char="‣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606060"/>
                </a:solidFill>
              </a:rPr>
              <a:t>Not having found significant differences between control and treatment groups does not mean that there are no benefits</a:t>
            </a:r>
          </a:p>
          <a:p>
            <a:pPr marL="1238250" lvl="1" indent="-476250">
              <a:buChar char="‣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606060"/>
                </a:solidFill>
              </a:rPr>
              <a:t>It just means that is difficult to demonstrate impacts empirically or that not sufficient research has been conducted in this field</a:t>
            </a:r>
          </a:p>
          <a:p>
            <a:pPr marL="1238250" lvl="1" indent="-476250">
              <a:buChar char="‣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606060"/>
                </a:solidFill>
              </a:rPr>
              <a:t>Success of quantitative assessment of apps and services also depend on content quality, which cannot be assessed by reading studies</a:t>
            </a:r>
          </a:p>
        </p:txBody>
      </p:sp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606060"/>
                </a:solidFill>
              </a:rPr>
              <a:t>12</a:t>
            </a:fld>
            <a:endParaRPr sz="160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254000" y="1143000"/>
            <a:ext cx="12496800" cy="10802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defRPr sz="3800">
                <a:solidFill>
                  <a:srgbClr val="AAAAA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AAAAAA"/>
                </a:solidFill>
              </a:rPr>
              <a:t>Transparent and replicable review of literature on a </a:t>
            </a: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precisely defined</a:t>
            </a:r>
            <a:r>
              <a:rPr sz="3800" dirty="0" smtClean="0">
                <a:solidFill>
                  <a:srgbClr val="AAAAAA"/>
                </a:solidFill>
              </a:rPr>
              <a:t> </a:t>
            </a:r>
            <a:r>
              <a:rPr sz="3800" dirty="0">
                <a:solidFill>
                  <a:srgbClr val="AAAAAA"/>
                </a:solidFill>
              </a:rPr>
              <a:t>research topic </a:t>
            </a:r>
          </a:p>
        </p:txBody>
      </p:sp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Systematic review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254000" y="2540000"/>
            <a:ext cx="12303456" cy="6985000"/>
          </a:xfrm>
          <a:prstGeom prst="rect">
            <a:avLst/>
          </a:prstGeom>
        </p:spPr>
        <p:txBody>
          <a:bodyPr/>
          <a:lstStyle/>
          <a:p>
            <a:pPr marL="946150" lvl="0" indent="-628650">
              <a:defRPr sz="1800"/>
            </a:pPr>
            <a:r>
              <a:rPr sz="4400" dirty="0"/>
              <a:t>Search protocols are specified</a:t>
            </a:r>
          </a:p>
          <a:p>
            <a:pPr marL="946150" lvl="0" indent="-628650">
              <a:defRPr sz="1800"/>
            </a:pPr>
            <a:r>
              <a:rPr sz="4400" dirty="0"/>
              <a:t>Exclusion and inclusion criteria defined</a:t>
            </a:r>
          </a:p>
          <a:p>
            <a:pPr marL="946150" lvl="0" indent="-628650">
              <a:defRPr sz="1800"/>
            </a:pPr>
            <a:r>
              <a:rPr sz="4400" dirty="0"/>
              <a:t>Initial selection based on title and abstract</a:t>
            </a:r>
          </a:p>
          <a:p>
            <a:pPr marL="946150" lvl="0" indent="-628650">
              <a:defRPr sz="1800"/>
            </a:pPr>
            <a:r>
              <a:rPr sz="4400" dirty="0"/>
              <a:t>Next level selection based on full papers</a:t>
            </a:r>
          </a:p>
          <a:p>
            <a:pPr marL="946150" lvl="0" indent="-628650">
              <a:defRPr sz="1800"/>
            </a:pPr>
            <a:r>
              <a:rPr sz="4400" dirty="0"/>
              <a:t>Data for included papers is extracted and </a:t>
            </a:r>
            <a:r>
              <a:rPr sz="4400" dirty="0" smtClean="0"/>
              <a:t>synthesi</a:t>
            </a:r>
            <a:r>
              <a:rPr lang="en-US" sz="4400" dirty="0" smtClean="0"/>
              <a:t>z</a:t>
            </a:r>
            <a:r>
              <a:rPr sz="4400" dirty="0" smtClean="0"/>
              <a:t>ed</a:t>
            </a:r>
            <a:endParaRPr sz="4400" dirty="0"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xfrm>
            <a:off x="12749275" y="9410700"/>
            <a:ext cx="211837" cy="3372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606060"/>
                </a:solidFill>
              </a:rPr>
              <a:t>2</a:t>
            </a:fld>
            <a:endParaRPr sz="160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/>
          <a:srcRect l="22279" t="8073" r="30473" b="23958"/>
          <a:stretch/>
        </p:blipFill>
        <p:spPr bwMode="auto">
          <a:xfrm>
            <a:off x="209550" y="171450"/>
            <a:ext cx="10363199" cy="9410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/>
          <p:nvPr/>
        </p:nvPicPr>
        <p:blipFill rotWithShape="1">
          <a:blip r:embed="rId3"/>
          <a:srcRect l="27088" t="23054" r="65932" b="23448"/>
          <a:stretch/>
        </p:blipFill>
        <p:spPr bwMode="auto">
          <a:xfrm>
            <a:off x="11007724" y="171450"/>
            <a:ext cx="1997076" cy="9410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50800" y="-50800"/>
            <a:ext cx="12496800" cy="914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Intervention 1: Mobile Coverage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xfrm>
            <a:off x="12749275" y="9410700"/>
            <a:ext cx="211837" cy="3372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606060"/>
                </a:solidFill>
              </a:rPr>
              <a:t>4</a:t>
            </a:fld>
            <a:endParaRPr sz="1600">
              <a:solidFill>
                <a:srgbClr val="606060"/>
              </a:solidFill>
            </a:endParaRPr>
          </a:p>
        </p:txBody>
      </p:sp>
      <p:graphicFrame>
        <p:nvGraphicFramePr>
          <p:cNvPr id="92" name="Table 92"/>
          <p:cNvGraphicFramePr/>
          <p:nvPr/>
        </p:nvGraphicFramePr>
        <p:xfrm>
          <a:off x="101600" y="1128183"/>
          <a:ext cx="12631814" cy="907491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161182"/>
                <a:gridCol w="2371860"/>
                <a:gridCol w="5370257"/>
                <a:gridCol w="2728515"/>
              </a:tblGrid>
              <a:tr h="196849">
                <a:tc>
                  <a:txBody>
                    <a:bodyPr/>
                    <a:lstStyle/>
                    <a:p>
                      <a:pPr lvl="0" defTabSz="457200">
                        <a:lnSpc>
                          <a:spcPct val="12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Author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AC000D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defTabSz="457200">
                        <a:lnSpc>
                          <a:spcPct val="12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Dependent variable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AC00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457200">
                        <a:lnSpc>
                          <a:spcPct val="12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Type of Study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AC000D"/>
                    </a:solidFill>
                  </a:tcPr>
                </a:tc>
              </a:tr>
              <a:tr h="196849">
                <a:tc rowSpan="3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Jensen (2007)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Max-Min spread of fish prices between market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Natural Experiment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</a:tr>
              <a:tr h="19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Coefficient of variation of price spread of fish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Fish waste reduction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49">
                <a:tc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Klonner &amp; Nolen (2008)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Additional likelihood of a person being employed one year after coverage 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Natural Experiment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152399">
                <a:tc rowSpan="3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Megumi (2009)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Banana and maize market participation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Natural Experiment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</a:tr>
              <a:tr h="1930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Proportion of production sold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Relative price of bananas and maize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950">
                <a:tc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Aker (2010)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 dispersion for millet: absolute value of the price differences between market pairs for each month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Natural Experiment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76250">
                <a:tc rowSpan="3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Aker &amp; Fafchamps (2011)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 dispersion for cowpea measured as absolute value of the differences between in logs of producer prices of two markets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Natural Experiment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</a:tr>
              <a:tr h="3479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 dispersion for cowpea measured as difference in Max-Min spread of prices between two markets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 dispersion for cowpea measured as difference in coefficient of variation between two markets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849">
                <a:tc rowSpan="3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Beuermann, et al. (2012)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Effect sizes for 6 years of coverage compared to no coverage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wage income (log)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Natural Experiment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19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expenditure (log)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24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assets (log)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Mobile Coverage Evidence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254000" y="1207029"/>
            <a:ext cx="12496800" cy="831797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000" dirty="0"/>
              <a:t>All natural experiments (coverage </a:t>
            </a:r>
            <a:r>
              <a:rPr sz="4000" dirty="0" smtClean="0"/>
              <a:t>provi</a:t>
            </a:r>
            <a:r>
              <a:rPr lang="en-US" sz="4000" dirty="0" smtClean="0"/>
              <a:t>sion</a:t>
            </a:r>
            <a:r>
              <a:rPr sz="4000" dirty="0" smtClean="0"/>
              <a:t> </a:t>
            </a:r>
            <a:r>
              <a:rPr sz="4000" dirty="0"/>
              <a:t>not </a:t>
            </a:r>
            <a:r>
              <a:rPr lang="en-US" sz="4000" dirty="0" smtClean="0"/>
              <a:t>under</a:t>
            </a:r>
            <a:r>
              <a:rPr sz="4000" dirty="0" smtClean="0"/>
              <a:t> </a:t>
            </a:r>
            <a:r>
              <a:rPr sz="4000" dirty="0"/>
              <a:t>control of researcher)</a:t>
            </a:r>
          </a:p>
          <a:p>
            <a:pPr lvl="0">
              <a:defRPr sz="1800"/>
            </a:pPr>
            <a:r>
              <a:rPr sz="4000" dirty="0" err="1" smtClean="0"/>
              <a:t>Endogen</a:t>
            </a:r>
            <a:r>
              <a:rPr lang="en-US" sz="4000" dirty="0" err="1" smtClean="0"/>
              <a:t>e</a:t>
            </a:r>
            <a:r>
              <a:rPr sz="4000" dirty="0" err="1" smtClean="0"/>
              <a:t>ity</a:t>
            </a:r>
            <a:r>
              <a:rPr sz="4000" dirty="0" smtClean="0"/>
              <a:t> </a:t>
            </a:r>
            <a:r>
              <a:rPr sz="4000" dirty="0"/>
              <a:t>/ Causality addressed by instrumental variables or fixed/random effect models</a:t>
            </a:r>
          </a:p>
          <a:p>
            <a:pPr lvl="0">
              <a:defRPr sz="1800"/>
            </a:pPr>
            <a:r>
              <a:rPr sz="4000" dirty="0"/>
              <a:t>Dependent variable across included studies differed even when measuring the same product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12749275" y="9410700"/>
            <a:ext cx="211837" cy="3372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606060"/>
                </a:solidFill>
              </a:rPr>
              <a:t>5</a:t>
            </a:fld>
            <a:endParaRPr sz="160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Jensen (2007)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254000" y="1341040"/>
            <a:ext cx="12496800" cy="8183960"/>
          </a:xfrm>
          <a:prstGeom prst="rect">
            <a:avLst/>
          </a:prstGeom>
        </p:spPr>
        <p:txBody>
          <a:bodyPr/>
          <a:lstStyle/>
          <a:p>
            <a:pPr marL="874712" lvl="0" indent="-557212">
              <a:defRPr sz="1800"/>
            </a:pPr>
            <a:r>
              <a:rPr sz="3900" dirty="0"/>
              <a:t>Jensen (2007) documents the impact of mobile coverage introduced between 1997 and 2001 in Northern Kerala, India, on price dispersion and waste in the fishing industry</a:t>
            </a:r>
          </a:p>
          <a:p>
            <a:pPr marL="874712" lvl="0" indent="-557212">
              <a:defRPr sz="1800"/>
            </a:pPr>
            <a:r>
              <a:rPr sz="3900" dirty="0"/>
              <a:t>Fishermen were able to choose the market to sell to on the way back to shore by asking for current prices from multiple </a:t>
            </a:r>
            <a:r>
              <a:rPr sz="3900" dirty="0" smtClean="0"/>
              <a:t>harbors </a:t>
            </a:r>
            <a:r>
              <a:rPr sz="3900" dirty="0"/>
              <a:t>or even agree on a sale</a:t>
            </a:r>
          </a:p>
          <a:p>
            <a:pPr marL="874712" lvl="0" indent="-557212">
              <a:defRPr sz="1800"/>
            </a:pPr>
            <a:r>
              <a:rPr sz="3900" dirty="0"/>
              <a:t>Price dispersion in terms of minimum-maximum spread between markets in the same region dropped by </a:t>
            </a:r>
            <a:r>
              <a:rPr sz="3900" dirty="0" smtClean="0"/>
              <a:t>38%</a:t>
            </a:r>
            <a:endParaRPr sz="3900" dirty="0"/>
          </a:p>
          <a:p>
            <a:pPr marL="874712" lvl="0" indent="-557212">
              <a:defRPr sz="1800"/>
            </a:pPr>
            <a:r>
              <a:rPr sz="3900" dirty="0"/>
              <a:t>Waste, unsold fish, was reduced by </a:t>
            </a:r>
            <a:r>
              <a:rPr sz="3900" dirty="0" smtClean="0"/>
              <a:t>4.8%</a:t>
            </a:r>
            <a:endParaRPr sz="3900" dirty="0"/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xfrm>
            <a:off x="12749275" y="9410700"/>
            <a:ext cx="211837" cy="3372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606060"/>
                </a:solidFill>
              </a:rPr>
              <a:t>6</a:t>
            </a:fld>
            <a:endParaRPr sz="160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101600" y="33866"/>
            <a:ext cx="12801600" cy="958454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 lvl="0">
              <a:defRPr sz="1800" b="0"/>
            </a:pPr>
            <a:r>
              <a:rPr sz="5400" b="1"/>
              <a:t>Effect sizes of other  coverage studies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50800" y="1039216"/>
            <a:ext cx="12542374" cy="8626411"/>
          </a:xfrm>
          <a:prstGeom prst="rect">
            <a:avLst/>
          </a:prstGeom>
        </p:spPr>
        <p:txBody>
          <a:bodyPr/>
          <a:lstStyle/>
          <a:p>
            <a:pPr marL="774700" lvl="0" indent="-457200">
              <a:defRPr sz="1800"/>
            </a:pPr>
            <a:r>
              <a:rPr sz="3200"/>
              <a:t>Klonner &amp; Nolen (2008): if a municipality goes from 0% to 100% coverage employment increases by 33.7% the following year</a:t>
            </a:r>
          </a:p>
          <a:p>
            <a:pPr marL="774700" lvl="0" indent="-457200">
              <a:defRPr sz="1800"/>
            </a:pPr>
            <a:r>
              <a:rPr sz="3200"/>
              <a:t>Megumi (2009): Coverage leads higher market participation of farmers that produce perishable crops</a:t>
            </a:r>
          </a:p>
          <a:p>
            <a:pPr marL="774700" lvl="0" indent="-457200">
              <a:defRPr sz="1800"/>
            </a:pPr>
            <a:r>
              <a:rPr sz="3200"/>
              <a:t>Aker (2010): Coverage leads to a price dispersion reduction of 10-16% for millet markets in Niger</a:t>
            </a:r>
          </a:p>
          <a:p>
            <a:pPr marL="774700" lvl="0" indent="-457200">
              <a:defRPr sz="1800"/>
            </a:pPr>
            <a:r>
              <a:rPr sz="3200"/>
              <a:t>Aker &amp; Fafchamps (2011): Coverage reduced price dispersion for cowpeas by 6.3% in Niger</a:t>
            </a:r>
          </a:p>
          <a:p>
            <a:pPr marL="774700" lvl="0" indent="-457200">
              <a:defRPr sz="1800"/>
            </a:pPr>
            <a:r>
              <a:rPr sz="3200"/>
              <a:t>Beuermann, et al. (2012):  </a:t>
            </a:r>
          </a:p>
          <a:p>
            <a:pPr marL="1270000" lvl="1" indent="-508000">
              <a:buChar char="‣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Coverage leads to increase in wage income of 15% after two years of coverage and 34 % after six years of coverage</a:t>
            </a:r>
          </a:p>
          <a:p>
            <a:pPr marL="1270000" lvl="1" indent="-508000">
              <a:buChar char="‣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Coverage leads to value of household assets increased by 23% after two years and 54% after six years of coverage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12749275" y="9410700"/>
            <a:ext cx="211837" cy="3372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606060"/>
                </a:solidFill>
              </a:rPr>
              <a:t>7</a:t>
            </a:fld>
            <a:endParaRPr sz="160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50800" y="-50800"/>
            <a:ext cx="12496800" cy="914400"/>
          </a:xfrm>
          <a:prstGeom prst="rect">
            <a:avLst/>
          </a:prstGeom>
        </p:spPr>
        <p:txBody>
          <a:bodyPr/>
          <a:lstStyle>
            <a:lvl1pPr>
              <a:defRPr sz="5100"/>
            </a:lvl1pPr>
          </a:lstStyle>
          <a:p>
            <a:pPr lvl="0">
              <a:defRPr sz="1800" b="0"/>
            </a:pPr>
            <a:r>
              <a:rPr sz="5100" b="1"/>
              <a:t>Intervention 2: Mobile Phone Ownership</a:t>
            </a:r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xfrm>
            <a:off x="12749275" y="9410700"/>
            <a:ext cx="211837" cy="3372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606060"/>
                </a:solidFill>
              </a:rPr>
              <a:t>8</a:t>
            </a:fld>
            <a:endParaRPr sz="1600">
              <a:solidFill>
                <a:srgbClr val="606060"/>
              </a:solidFill>
            </a:endParaRPr>
          </a:p>
        </p:txBody>
      </p:sp>
      <p:graphicFrame>
        <p:nvGraphicFramePr>
          <p:cNvPr id="108" name="Table 108"/>
          <p:cNvGraphicFramePr/>
          <p:nvPr/>
        </p:nvGraphicFramePr>
        <p:xfrm>
          <a:off x="304066" y="1145116"/>
          <a:ext cx="12396665" cy="6721856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720107"/>
                <a:gridCol w="2371860"/>
                <a:gridCol w="3260932"/>
                <a:gridCol w="3043766"/>
              </a:tblGrid>
              <a:tr h="196849">
                <a:tc>
                  <a:txBody>
                    <a:bodyPr/>
                    <a:lstStyle/>
                    <a:p>
                      <a:pPr lvl="0" defTabSz="457200">
                        <a:lnSpc>
                          <a:spcPct val="12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7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Author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AC000D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defTabSz="457200">
                        <a:lnSpc>
                          <a:spcPct val="12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7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Dependent variable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AC00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457200">
                        <a:lnSpc>
                          <a:spcPct val="12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37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Type of Study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AC000D"/>
                    </a:solidFill>
                  </a:tcPr>
                </a:tc>
              </a:tr>
              <a:tr h="196849">
                <a:tc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3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Labonne &amp; Chase (2009)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3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Per capita monthly consumption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3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Observational study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</a:tcPr>
                </a:tc>
              </a:tr>
              <a:tr h="196849">
                <a:tc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3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Lee &amp; Bellemare (2012)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3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Price for onions in philipines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3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Observational study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  <a:lnB w="6350">
                      <a:solidFill>
                        <a:srgbClr val="7F7F7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68572">
                <a:tc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3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Zanello, et al. (2012)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</a:tcPr>
                </a:tc>
                <a:tc gridSpan="2">
                  <a:txBody>
                    <a:bodyPr/>
                    <a:lstStyle/>
                    <a:p>
                      <a:pPr lvl="0" algn="l" defTabSz="457200">
                        <a:defRPr sz="1800"/>
                      </a:pPr>
                      <a:r>
                        <a:rPr sz="3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Dichotomous variable: 
Selling at the farmgate (0) or at the market (1)
Choosing the marketplace: community (C), district (D), or regional market (R)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defTabSz="457200">
                        <a:defRPr sz="1800"/>
                      </a:pPr>
                      <a:r>
                        <a:rPr sz="37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Observational study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7F7F7F"/>
                      </a:solidFill>
                      <a:miter lim="400000"/>
                    </a:lnL>
                    <a:lnR w="6350">
                      <a:solidFill>
                        <a:srgbClr val="7F7F7F"/>
                      </a:solidFill>
                      <a:miter lim="400000"/>
                    </a:lnR>
                    <a:lnT w="6350">
                      <a:solidFill>
                        <a:srgbClr val="7F7F7F"/>
                      </a:solidFill>
                      <a:miter lim="400000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6000" b="1"/>
              <a:t>Mobile Ownership Evidence</a:t>
            </a:r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xfrm>
            <a:off x="12749275" y="9410700"/>
            <a:ext cx="211837" cy="3372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606060"/>
                </a:solidFill>
              </a:rPr>
              <a:t>9</a:t>
            </a:fld>
            <a:endParaRPr sz="1600">
              <a:solidFill>
                <a:srgbClr val="606060"/>
              </a:solidFill>
            </a:endParaRP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238252" y="1158858"/>
            <a:ext cx="12528297" cy="8292042"/>
          </a:xfrm>
          <a:prstGeom prst="rect">
            <a:avLst/>
          </a:prstGeom>
        </p:spPr>
        <p:txBody>
          <a:bodyPr/>
          <a:lstStyle/>
          <a:p>
            <a:pPr marL="1047483" lvl="0" indent="-729983">
              <a:defRPr sz="1800"/>
            </a:pPr>
            <a:r>
              <a:rPr sz="3800" b="1" dirty="0" err="1"/>
              <a:t>Labonne</a:t>
            </a:r>
            <a:r>
              <a:rPr sz="3800" b="1" dirty="0"/>
              <a:t> and Chase (2009): </a:t>
            </a:r>
          </a:p>
          <a:p>
            <a:pPr marL="1491983" lvl="1" indent="-729983">
              <a:buChar char="‣"/>
              <a:defRPr sz="1800">
                <a:solidFill>
                  <a:srgbClr val="000000"/>
                </a:solidFill>
              </a:defRPr>
            </a:pPr>
            <a:r>
              <a:rPr lang="en-US" sz="3800" dirty="0"/>
              <a:t>M</a:t>
            </a:r>
            <a:r>
              <a:rPr sz="3800" dirty="0" smtClean="0">
                <a:solidFill>
                  <a:srgbClr val="606060"/>
                </a:solidFill>
              </a:rPr>
              <a:t>obile </a:t>
            </a:r>
            <a:r>
              <a:rPr sz="3800" dirty="0">
                <a:solidFill>
                  <a:srgbClr val="606060"/>
                </a:solidFill>
              </a:rPr>
              <a:t>phone adoption leads to an </a:t>
            </a:r>
            <a:r>
              <a:rPr sz="3800" dirty="0" smtClean="0">
                <a:solidFill>
                  <a:srgbClr val="606060"/>
                </a:solidFill>
              </a:rPr>
              <a:t>11-17% </a:t>
            </a:r>
            <a:r>
              <a:rPr sz="3800" dirty="0">
                <a:solidFill>
                  <a:srgbClr val="606060"/>
                </a:solidFill>
              </a:rPr>
              <a:t>higher growth rate of per-capita consumption</a:t>
            </a:r>
          </a:p>
          <a:p>
            <a:pPr marL="1491983" lvl="1" indent="-729983">
              <a:buChar char="‣"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606060"/>
                </a:solidFill>
              </a:rPr>
              <a:t>This was </a:t>
            </a:r>
            <a:r>
              <a:rPr lang="en-US" sz="3800" dirty="0" smtClean="0">
                <a:solidFill>
                  <a:srgbClr val="606060"/>
                </a:solidFill>
              </a:rPr>
              <a:t>t</a:t>
            </a:r>
            <a:r>
              <a:rPr sz="3800" dirty="0" smtClean="0">
                <a:solidFill>
                  <a:srgbClr val="606060"/>
                </a:solidFill>
              </a:rPr>
              <a:t>he </a:t>
            </a:r>
            <a:r>
              <a:rPr sz="3800" dirty="0">
                <a:solidFill>
                  <a:srgbClr val="606060"/>
                </a:solidFill>
              </a:rPr>
              <a:t>only study that produced reliable results for the treatment category mobile phone</a:t>
            </a:r>
          </a:p>
          <a:p>
            <a:pPr marL="1047483" lvl="0" indent="-729983">
              <a:defRPr sz="1800"/>
            </a:pPr>
            <a:r>
              <a:rPr sz="3800" b="1" dirty="0"/>
              <a:t>The findings cannot be </a:t>
            </a:r>
            <a:r>
              <a:rPr sz="3800" b="1" dirty="0" smtClean="0"/>
              <a:t>generali</a:t>
            </a:r>
            <a:r>
              <a:rPr lang="en-US" sz="3800" b="1" dirty="0" smtClean="0"/>
              <a:t>z</a:t>
            </a:r>
            <a:r>
              <a:rPr sz="3800" b="1" dirty="0" smtClean="0"/>
              <a:t>ed </a:t>
            </a:r>
            <a:r>
              <a:rPr sz="3800" b="1" dirty="0"/>
              <a:t>due to small sample size and absence of representative sampling </a:t>
            </a:r>
          </a:p>
          <a:p>
            <a:pPr marL="1491983" lvl="1" indent="-729983">
              <a:buChar char="‣"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rPr>
              <a:t>Lee and </a:t>
            </a:r>
            <a:r>
              <a:rPr sz="3800" b="1" dirty="0" err="1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rPr>
              <a:t>Bellemare</a:t>
            </a:r>
            <a:r>
              <a:rPr sz="3800" b="1" dirty="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rPr>
              <a:t> (2012) </a:t>
            </a:r>
          </a:p>
          <a:p>
            <a:pPr marL="1491983" lvl="1" indent="-729983">
              <a:buChar char="‣"/>
              <a:defRPr sz="1800">
                <a:solidFill>
                  <a:srgbClr val="000000"/>
                </a:solidFill>
              </a:defRPr>
            </a:pPr>
            <a:r>
              <a:rPr sz="3800" b="1" dirty="0" err="1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rPr>
              <a:t>Zanello</a:t>
            </a:r>
            <a:r>
              <a:rPr sz="3800" b="1" dirty="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/>
              </a:rPr>
              <a:t>, et al. (2012)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06060"/>
        </a:solidFill>
        <a:ln w="254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Bold Condensed"/>
            <a:ea typeface="Helvetica Neue Bold Condensed"/>
            <a:cs typeface="Helvetica Neue Bold Condensed"/>
            <a:sym typeface="Helvetica Neue Bold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Bold Condensed"/>
            <a:ea typeface="Helvetica Neue Bold Condensed"/>
            <a:cs typeface="Helvetica Neue Bold Condensed"/>
            <a:sym typeface="Helvetica Neue Bold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06060"/>
        </a:solidFill>
        <a:ln w="254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Bold Condensed"/>
            <a:ea typeface="Helvetica Neue Bold Condensed"/>
            <a:cs typeface="Helvetica Neue Bold Condensed"/>
            <a:sym typeface="Helvetica Neue Bold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Bold Condensed"/>
            <a:ea typeface="Helvetica Neue Bold Condensed"/>
            <a:cs typeface="Helvetica Neue Bold Condensed"/>
            <a:sym typeface="Helvetica Neue Bold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942</Words>
  <Application>Microsoft Office PowerPoint</Application>
  <PresentationFormat>Custom</PresentationFormat>
  <Paragraphs>137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Helvetica Neue</vt:lpstr>
      <vt:lpstr>Helvetica Neue Bold Condensed</vt:lpstr>
      <vt:lpstr>Helvetica Neue Light</vt:lpstr>
      <vt:lpstr>Lucida Grande</vt:lpstr>
      <vt:lpstr>Times New Roman</vt:lpstr>
      <vt:lpstr>White</vt:lpstr>
      <vt:lpstr>Mobile-phone interventions for improving economic and productive outcomes for farm and non-farm rural enterprises and households in low and middle-income countries</vt:lpstr>
      <vt:lpstr>Systematic review</vt:lpstr>
      <vt:lpstr>PowerPoint Presentation</vt:lpstr>
      <vt:lpstr>Intervention 1: Mobile Coverage</vt:lpstr>
      <vt:lpstr>Mobile Coverage Evidence</vt:lpstr>
      <vt:lpstr>Jensen (2007)</vt:lpstr>
      <vt:lpstr>Effect sizes of other  coverage studies</vt:lpstr>
      <vt:lpstr>Intervention 2: Mobile Phone Ownership</vt:lpstr>
      <vt:lpstr>Mobile Ownership Evidence</vt:lpstr>
      <vt:lpstr>Intervention 3: Mobile Apps &amp; Services</vt:lpstr>
      <vt:lpstr>Reuters Market Light (RML) data for India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Mobile-phone interventions for improving economic and productive outcomes for farm and non-farm rural enterprises and households in low and middle-income countries</dc:title>
  <dc:creator>Nilusha Kapugama</dc:creator>
  <cp:lastModifiedBy>Rohan Samarajiva</cp:lastModifiedBy>
  <cp:revision>7</cp:revision>
  <dcterms:modified xsi:type="dcterms:W3CDTF">2014-12-05T11:49:53Z</dcterms:modified>
</cp:coreProperties>
</file>