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51"/>
  </p:notesMasterIdLst>
  <p:handoutMasterIdLst>
    <p:handoutMasterId r:id="rId52"/>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2" r:id="rId27"/>
    <p:sldId id="293" r:id="rId28"/>
    <p:sldId id="294" r:id="rId29"/>
    <p:sldId id="295" r:id="rId30"/>
    <p:sldId id="296" r:id="rId31"/>
    <p:sldId id="297" r:id="rId32"/>
    <p:sldId id="298" r:id="rId33"/>
    <p:sldId id="299" r:id="rId34"/>
    <p:sldId id="300" r:id="rId35"/>
    <p:sldId id="301" r:id="rId36"/>
    <p:sldId id="302" r:id="rId37"/>
    <p:sldId id="318" r:id="rId38"/>
    <p:sldId id="304" r:id="rId39"/>
    <p:sldId id="305" r:id="rId40"/>
    <p:sldId id="306" r:id="rId41"/>
    <p:sldId id="307" r:id="rId42"/>
    <p:sldId id="308" r:id="rId43"/>
    <p:sldId id="309" r:id="rId44"/>
    <p:sldId id="310" r:id="rId45"/>
    <p:sldId id="311" r:id="rId46"/>
    <p:sldId id="312" r:id="rId47"/>
    <p:sldId id="313" r:id="rId48"/>
    <p:sldId id="316" r:id="rId49"/>
    <p:sldId id="317"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0"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15538485-8AB2-4A47-9AF6-AA611223DE86}" type="datetimeFigureOut">
              <a:rPr lang="en-US"/>
              <a:pPr>
                <a:defRPr/>
              </a:pPr>
              <a:t>1/13/2015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834CE17C-C424-4D16-B1D7-972478650F28}" type="slidenum">
              <a:rPr lang="en-US"/>
              <a:pPr>
                <a:defRPr/>
              </a:pPr>
              <a:t>‹#›</a:t>
            </a:fld>
            <a:endParaRPr lang="en-US"/>
          </a:p>
        </p:txBody>
      </p:sp>
    </p:spTree>
    <p:extLst>
      <p:ext uri="{BB962C8B-B14F-4D97-AF65-F5344CB8AC3E}">
        <p14:creationId xmlns:p14="http://schemas.microsoft.com/office/powerpoint/2010/main" val="3669302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FEF19F0-B510-471A-A0DB-3A132CDC859D}" type="datetimeFigureOut">
              <a:rPr lang="en-US"/>
              <a:pPr>
                <a:defRPr/>
              </a:pPr>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904059C-71DB-4D1B-8BDB-98CAA415D2B9}" type="slidenum">
              <a:rPr lang="en-US"/>
              <a:pPr>
                <a:defRPr/>
              </a:pPr>
              <a:t>‹#›</a:t>
            </a:fld>
            <a:endParaRPr lang="en-US"/>
          </a:p>
        </p:txBody>
      </p:sp>
    </p:spTree>
    <p:extLst>
      <p:ext uri="{BB962C8B-B14F-4D97-AF65-F5344CB8AC3E}">
        <p14:creationId xmlns:p14="http://schemas.microsoft.com/office/powerpoint/2010/main" val="35079256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0AB2D78E-07B4-4AB6-95DB-3041C7D03B0D}" type="slidenum">
              <a:rPr lang="en-US"/>
              <a:pPr/>
              <a:t>1</a:t>
            </a:fld>
            <a:endParaRPr lang="en-US"/>
          </a:p>
        </p:txBody>
      </p:sp>
    </p:spTree>
    <p:extLst>
      <p:ext uri="{BB962C8B-B14F-4D97-AF65-F5344CB8AC3E}">
        <p14:creationId xmlns:p14="http://schemas.microsoft.com/office/powerpoint/2010/main" val="364839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59C-71DB-4D1B-8BDB-98CAA415D2B9}" type="slidenum">
              <a:rPr lang="en-US" smtClean="0"/>
              <a:pPr>
                <a:defRPr/>
              </a:pPr>
              <a:t>23</a:t>
            </a:fld>
            <a:endParaRPr lang="en-US"/>
          </a:p>
        </p:txBody>
      </p:sp>
    </p:spTree>
    <p:extLst>
      <p:ext uri="{BB962C8B-B14F-4D97-AF65-F5344CB8AC3E}">
        <p14:creationId xmlns:p14="http://schemas.microsoft.com/office/powerpoint/2010/main" val="366194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623E6-B531-4FEE-9801-12FF73B69506}" type="slidenum">
              <a:rPr lang="en-US" smtClean="0"/>
              <a:pPr/>
              <a:t>32</a:t>
            </a:fld>
            <a:endParaRPr lang="en-US"/>
          </a:p>
        </p:txBody>
      </p:sp>
    </p:spTree>
    <p:extLst>
      <p:ext uri="{BB962C8B-B14F-4D97-AF65-F5344CB8AC3E}">
        <p14:creationId xmlns:p14="http://schemas.microsoft.com/office/powerpoint/2010/main" val="190538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04059C-71DB-4D1B-8BDB-98CAA415D2B9}" type="slidenum">
              <a:rPr lang="en-US" smtClean="0"/>
              <a:pPr>
                <a:defRPr/>
              </a:pPr>
              <a:t>36</a:t>
            </a:fld>
            <a:endParaRPr lang="en-US"/>
          </a:p>
        </p:txBody>
      </p:sp>
    </p:spTree>
    <p:extLst>
      <p:ext uri="{BB962C8B-B14F-4D97-AF65-F5344CB8AC3E}">
        <p14:creationId xmlns:p14="http://schemas.microsoft.com/office/powerpoint/2010/main" val="83546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Automatic</a:t>
            </a:r>
            <a:r>
              <a:rPr lang="en-GB" baseline="0" dirty="0" smtClean="0"/>
              <a:t> activities that are attributed to system 1; answer to 2+2 =? , Drive a car on an empty road, complete the phrase “bread and …”</a:t>
            </a:r>
          </a:p>
          <a:p>
            <a:r>
              <a:rPr lang="en-GB" baseline="0" dirty="0" smtClean="0"/>
              <a:t>System 2 operations; require attention are disrupted when attention is drawn away e.g. – Focus on the voice of a particular person in a crowded and noisy room, maintain a faster walking speed than is natural for you, compare two washing machines for overall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4</a:t>
            </a:fld>
            <a:endParaRPr lang="en-US"/>
          </a:p>
        </p:txBody>
      </p:sp>
    </p:spTree>
    <p:extLst>
      <p:ext uri="{BB962C8B-B14F-4D97-AF65-F5344CB8AC3E}">
        <p14:creationId xmlns:p14="http://schemas.microsoft.com/office/powerpoint/2010/main" val="3277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6</a:t>
            </a:fld>
            <a:endParaRPr lang="en-US"/>
          </a:p>
        </p:txBody>
      </p:sp>
    </p:spTree>
    <p:extLst>
      <p:ext uri="{BB962C8B-B14F-4D97-AF65-F5344CB8AC3E}">
        <p14:creationId xmlns:p14="http://schemas.microsoft.com/office/powerpoint/2010/main" val="125727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field trial of payday borrowing in the United States tried to remedy the factors that could potentially lead people to borrow more than they would actually want to if they assessed the full costs (Bertrand and Morse 2011).</a:t>
            </a:r>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15</a:t>
            </a:fld>
            <a:endParaRPr lang="en-US"/>
          </a:p>
        </p:txBody>
      </p:sp>
    </p:spTree>
    <p:extLst>
      <p:ext uri="{BB962C8B-B14F-4D97-AF65-F5344CB8AC3E}">
        <p14:creationId xmlns:p14="http://schemas.microsoft.com/office/powerpoint/2010/main" val="334216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field trial randomly divided borrowers into groups. A control group received the standard payday loan company envelope with the cash and the paperwork</a:t>
            </a:r>
          </a:p>
          <a:p>
            <a:r>
              <a:rPr lang="en-US" sz="1200" b="0" i="0" u="none" strike="noStrike" kern="1200" baseline="0" dirty="0" smtClean="0">
                <a:solidFill>
                  <a:schemeClr val="tx1"/>
                </a:solidFill>
                <a:latin typeface="+mn-lt"/>
                <a:ea typeface="+mn-ea"/>
                <a:cs typeface="+mn-cs"/>
              </a:rPr>
              <a:t>for their loan (figure 1.3, panel a). Another group received a cash envelope that showed, in addition, how the dollar fees accumulate when a loan is outstanding</a:t>
            </a:r>
          </a:p>
          <a:p>
            <a:r>
              <a:rPr lang="en-US" sz="1200" b="0" i="0" u="none" strike="noStrike" kern="1200" baseline="0" dirty="0" smtClean="0">
                <a:solidFill>
                  <a:schemeClr val="tx1"/>
                </a:solidFill>
                <a:latin typeface="+mn-lt"/>
                <a:ea typeface="+mn-ea"/>
                <a:cs typeface="+mn-cs"/>
              </a:rPr>
              <a:t>for three months, compared to the equivalent fees for borrowing the same amount on a credit card (figure 1.3, panel b). The envelopes provided some </a:t>
            </a:r>
            <a:r>
              <a:rPr lang="en-US" sz="1200" b="0" i="1" u="none" strike="noStrike" kern="1200" baseline="0" dirty="0" smtClean="0">
                <a:solidFill>
                  <a:schemeClr val="tx1"/>
                </a:solidFill>
                <a:latin typeface="+mn-lt"/>
                <a:ea typeface="+mn-ea"/>
                <a:cs typeface="+mn-cs"/>
              </a:rPr>
              <a:t>anchoring </a:t>
            </a:r>
            <a:r>
              <a:rPr lang="en-US" sz="1200" b="0" i="0" u="none" strike="noStrike" kern="1200" baseline="0" dirty="0" smtClean="0">
                <a:solidFill>
                  <a:schemeClr val="tx1"/>
                </a:solidFill>
                <a:latin typeface="+mn-lt"/>
                <a:ea typeface="+mn-ea"/>
                <a:cs typeface="+mn-cs"/>
              </a:rPr>
              <a:t>to</a:t>
            </a:r>
          </a:p>
          <a:p>
            <a:r>
              <a:rPr lang="en-US" sz="1200" b="0" i="0" u="none" strike="noStrike" kern="1200" baseline="0" dirty="0" smtClean="0">
                <a:solidFill>
                  <a:schemeClr val="tx1"/>
                </a:solidFill>
                <a:latin typeface="+mn-lt"/>
                <a:ea typeface="+mn-ea"/>
                <a:cs typeface="+mn-cs"/>
              </a:rPr>
              <a:t>help borrowers evaluate the cost of payday loans. The findings illustrate the “peanuts effect”: people do not consider the consequences of a small dollar</a:t>
            </a:r>
          </a:p>
          <a:p>
            <a:r>
              <a:rPr lang="en-US" sz="1200" b="0" i="0" u="none" strike="noStrike" kern="1200" baseline="0" dirty="0" smtClean="0">
                <a:solidFill>
                  <a:schemeClr val="tx1"/>
                </a:solidFill>
                <a:latin typeface="+mn-lt"/>
                <a:ea typeface="+mn-ea"/>
                <a:cs typeface="+mn-cs"/>
              </a:rPr>
              <a:t>transaction because they view small amounts of money as “peanuts”; as a result, they incur high costs or forgo lucrative opportunities (</a:t>
            </a:r>
            <a:r>
              <a:rPr lang="en-US" sz="1200" b="0" i="0" u="none" strike="noStrike" kern="1200" baseline="0" dirty="0" err="1" smtClean="0">
                <a:solidFill>
                  <a:schemeClr val="tx1"/>
                </a:solidFill>
                <a:latin typeface="+mn-lt"/>
                <a:ea typeface="+mn-ea"/>
                <a:cs typeface="+mn-cs"/>
              </a:rPr>
              <a:t>Prelec</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Loewenstein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1991).</a:t>
            </a:r>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16</a:t>
            </a:fld>
            <a:endParaRPr lang="en-US"/>
          </a:p>
        </p:txBody>
      </p:sp>
    </p:spTree>
    <p:extLst>
      <p:ext uri="{BB962C8B-B14F-4D97-AF65-F5344CB8AC3E}">
        <p14:creationId xmlns:p14="http://schemas.microsoft.com/office/powerpoint/2010/main" val="322981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ElenaBasic-Regular"/>
              </a:rPr>
              <a:t>BIT (</a:t>
            </a:r>
            <a:r>
              <a:rPr lang="en-US" sz="1200" b="0" i="0" u="none" strike="noStrike" baseline="0" dirty="0" err="1" smtClean="0">
                <a:latin typeface="ElenaBasic-Regular"/>
              </a:rPr>
              <a:t>Behavioural</a:t>
            </a:r>
            <a:r>
              <a:rPr lang="en-US" sz="1200" b="0" i="0" u="none" strike="noStrike" baseline="0" dirty="0" smtClean="0">
                <a:latin typeface="ElenaBasic-Regular"/>
              </a:rPr>
              <a:t> Insights Team). 2012. </a:t>
            </a:r>
            <a:r>
              <a:rPr lang="en-US" sz="1200" b="0" i="1" u="none" strike="noStrike" baseline="0" dirty="0" smtClean="0">
                <a:latin typeface="ElenaBasic-RegularItalic"/>
              </a:rPr>
              <a:t>Applying </a:t>
            </a:r>
            <a:r>
              <a:rPr lang="en-US" sz="1200" b="0" i="1" u="none" strike="noStrike" baseline="0" dirty="0" err="1" smtClean="0">
                <a:latin typeface="ElenaBasic-RegularItalic"/>
              </a:rPr>
              <a:t>Behavioural</a:t>
            </a:r>
            <a:r>
              <a:rPr lang="en-US" sz="1200" b="0" i="1" u="none" strike="noStrike" baseline="0" dirty="0" smtClean="0">
                <a:latin typeface="ElenaBasic-RegularItalic"/>
              </a:rPr>
              <a:t> Insights to Reduce Fraud, Error and Debt. </a:t>
            </a:r>
            <a:r>
              <a:rPr lang="en-US" sz="1200" b="0" i="0" u="none" strike="noStrike" baseline="0" dirty="0" smtClean="0">
                <a:latin typeface="ElenaBasic-Regular"/>
              </a:rPr>
              <a:t>London: Cabinet Office, BIT.</a:t>
            </a:r>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19</a:t>
            </a:fld>
            <a:endParaRPr lang="en-US"/>
          </a:p>
        </p:txBody>
      </p:sp>
    </p:spTree>
    <p:extLst>
      <p:ext uri="{BB962C8B-B14F-4D97-AF65-F5344CB8AC3E}">
        <p14:creationId xmlns:p14="http://schemas.microsoft.com/office/powerpoint/2010/main" val="232306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Wade, Robert. 1982. “The System of Administrative and Political Corruption: Canal Irrigation in South India.” </a:t>
            </a:r>
            <a:r>
              <a:rPr lang="en-US" sz="1200" b="0" i="1" u="none" strike="noStrike" kern="1200" baseline="0" dirty="0" smtClean="0">
                <a:solidFill>
                  <a:schemeClr val="tx1"/>
                </a:solidFill>
                <a:latin typeface="+mn-lt"/>
                <a:ea typeface="+mn-ea"/>
                <a:cs typeface="+mn-cs"/>
              </a:rPr>
              <a:t>Journal of Development</a:t>
            </a:r>
          </a:p>
          <a:p>
            <a:r>
              <a:rPr lang="en-US" sz="1200" b="0" i="1" u="none" strike="noStrike" kern="1200" baseline="0" dirty="0" smtClean="0">
                <a:solidFill>
                  <a:schemeClr val="tx1"/>
                </a:solidFill>
                <a:latin typeface="+mn-lt"/>
                <a:ea typeface="+mn-ea"/>
                <a:cs typeface="+mn-cs"/>
              </a:rPr>
              <a:t>Studies </a:t>
            </a:r>
            <a:r>
              <a:rPr lang="en-US" sz="1200" b="0" i="0" u="none" strike="noStrike" kern="1200" baseline="0" dirty="0" smtClean="0">
                <a:solidFill>
                  <a:schemeClr val="tx1"/>
                </a:solidFill>
                <a:latin typeface="+mn-lt"/>
                <a:ea typeface="+mn-ea"/>
                <a:cs typeface="+mn-cs"/>
              </a:rPr>
              <a:t>18 (3): 287–328.</a:t>
            </a:r>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20</a:t>
            </a:fld>
            <a:endParaRPr lang="en-US"/>
          </a:p>
        </p:txBody>
      </p:sp>
    </p:spTree>
    <p:extLst>
      <p:ext uri="{BB962C8B-B14F-4D97-AF65-F5344CB8AC3E}">
        <p14:creationId xmlns:p14="http://schemas.microsoft.com/office/powerpoint/2010/main" val="118351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Where corruption is common, acting corruptly may become automatic thinking for officials.</a:t>
            </a:r>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21</a:t>
            </a:fld>
            <a:endParaRPr lang="en-US"/>
          </a:p>
        </p:txBody>
      </p:sp>
    </p:spTree>
    <p:extLst>
      <p:ext uri="{BB962C8B-B14F-4D97-AF65-F5344CB8AC3E}">
        <p14:creationId xmlns:p14="http://schemas.microsoft.com/office/powerpoint/2010/main" val="348141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Fisman</a:t>
            </a:r>
            <a:r>
              <a:rPr lang="en-US" sz="1200" b="0" i="0" u="none" strike="noStrike" kern="1200" baseline="0" dirty="0" smtClean="0">
                <a:solidFill>
                  <a:schemeClr val="tx1"/>
                </a:solidFill>
                <a:latin typeface="+mn-lt"/>
                <a:ea typeface="+mn-ea"/>
                <a:cs typeface="+mn-cs"/>
              </a:rPr>
              <a:t>, Raymond, and Edward Miguel. 2007. “Corruption, Norms, and Legal Enforcement: Evidence from Diplomatic Parking Tickets.” </a:t>
            </a:r>
            <a:r>
              <a:rPr lang="en-US" sz="1200" b="0" i="1" u="none" strike="noStrike" kern="1200" baseline="0" dirty="0" smtClean="0">
                <a:solidFill>
                  <a:schemeClr val="tx1"/>
                </a:solidFill>
                <a:latin typeface="+mn-lt"/>
                <a:ea typeface="+mn-ea"/>
                <a:cs typeface="+mn-cs"/>
              </a:rPr>
              <a:t>Journal of Political Economy </a:t>
            </a:r>
            <a:r>
              <a:rPr lang="en-US" sz="1200" b="0" i="0" u="none" strike="noStrike" kern="1200" baseline="0" dirty="0" smtClean="0">
                <a:solidFill>
                  <a:schemeClr val="tx1"/>
                </a:solidFill>
                <a:latin typeface="+mn-lt"/>
                <a:ea typeface="+mn-ea"/>
                <a:cs typeface="+mn-cs"/>
              </a:rPr>
              <a:t>115 (6): 1020–48.</a:t>
            </a:r>
            <a:endParaRPr lang="en-US" dirty="0"/>
          </a:p>
        </p:txBody>
      </p:sp>
      <p:sp>
        <p:nvSpPr>
          <p:cNvPr id="4" name="Slide Number Placeholder 3"/>
          <p:cNvSpPr>
            <a:spLocks noGrp="1"/>
          </p:cNvSpPr>
          <p:nvPr>
            <p:ph type="sldNum" sz="quarter" idx="10"/>
          </p:nvPr>
        </p:nvSpPr>
        <p:spPr/>
        <p:txBody>
          <a:bodyPr/>
          <a:lstStyle/>
          <a:p>
            <a:fld id="{C4311C2F-278A-4B81-920A-F35A8F7E9ADB}" type="slidenum">
              <a:rPr lang="en-US" smtClean="0"/>
              <a:pPr/>
              <a:t>22</a:t>
            </a:fld>
            <a:endParaRPr lang="en-US"/>
          </a:p>
        </p:txBody>
      </p:sp>
    </p:spTree>
    <p:extLst>
      <p:ext uri="{BB962C8B-B14F-4D97-AF65-F5344CB8AC3E}">
        <p14:creationId xmlns:p14="http://schemas.microsoft.com/office/powerpoint/2010/main" val="284334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64EC6E-0D98-4FF1-B588-DA0487BE159A}" type="datetime1">
              <a:rPr lang="en-SG" smtClean="0"/>
              <a:t>13/1/2015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CB261-00B7-47FC-ABC3-1B87AB7BB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77A12C-76B1-4052-ACF8-403B107427AD}" type="datetime1">
              <a:rPr lang="en-SG" smtClean="0"/>
              <a:t>13/1/2015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8A9096-F53B-42C9-A800-8EFF93E006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149B6F-F1FE-4024-A99D-4831217D8E4F}" type="datetime1">
              <a:rPr lang="en-SG" smtClean="0"/>
              <a:t>13/1/2015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7502E4-DFC7-4A35-99B0-55DF517B6F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LIRNEasia\2012-13\IDRC\LIRNEasia-smaller.png"/>
          <p:cNvPicPr>
            <a:picLocks noChangeAspect="1" noChangeArrowheads="1"/>
          </p:cNvPicPr>
          <p:nvPr/>
        </p:nvPicPr>
        <p:blipFill>
          <a:blip r:embed="rId2" cstate="print"/>
          <a:srcRect/>
          <a:stretch>
            <a:fillRect/>
          </a:stretch>
        </p:blipFill>
        <p:spPr bwMode="auto">
          <a:xfrm>
            <a:off x="457200" y="6172200"/>
            <a:ext cx="1600200" cy="4778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B901B432-BF9D-4E6C-9B38-8E359230F5D3}" type="datetime1">
              <a:rPr lang="en-SG" smtClean="0"/>
              <a:t>13/1/2015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03C859F-F4F2-4998-AE78-60B4B9EFE3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2A2483-C0EA-4194-B887-F93D9B111E6C}" type="datetime1">
              <a:rPr lang="en-SG" smtClean="0"/>
              <a:t>13/1/2015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1B7EBA-1E4B-4022-AD0C-545F601C42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C2917B-B298-43C1-A6F7-ADB97448EF4C}" type="datetime1">
              <a:rPr lang="en-SG" smtClean="0"/>
              <a:t>13/1/2015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77283F-FD6A-4834-8A81-EC1AB5924B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0BD127-3E5E-48DF-9DE2-CA327E2C1FBE}" type="datetime1">
              <a:rPr lang="en-SG" smtClean="0"/>
              <a:t>13/1/2015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E39E06-8E34-43C9-820A-E4E4B0AE7E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CDCFE6-D653-4C20-AC9B-43C3EB4A558E}" type="datetime1">
              <a:rPr lang="en-SG" smtClean="0"/>
              <a:t>13/1/2015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416C80-BB4A-4E09-B5E6-A2B58F9DC5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8F89BF-EF60-4F38-A3EA-3AA8B4EA34CE}" type="datetime1">
              <a:rPr lang="en-SG" smtClean="0"/>
              <a:t>13/1/2015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3A4898-D52D-43C5-94D9-D562946AED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BCBF1C-9651-46A8-87BA-E7F13B291C26}" type="datetime1">
              <a:rPr lang="en-SG" smtClean="0"/>
              <a:t>13/1/2015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11B42A-B218-444A-9899-D91F402511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8F39C-2724-4ED9-A3D8-E241AE9BAAED}" type="datetime1">
              <a:rPr lang="en-SG" smtClean="0"/>
              <a:t>13/1/2015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8D87B-25D5-478D-BB86-9EB784CD2E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4C91A1C6-147A-4C84-8075-3E358F7714B8}" type="datetime1">
              <a:rPr lang="en-SG" smtClean="0"/>
              <a:t>13/1/2015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2D6CA9D5-F680-4459-BA75-72F61662CD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4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10"/>
          <p:cNvGrpSpPr>
            <a:grpSpLocks/>
          </p:cNvGrpSpPr>
          <p:nvPr/>
        </p:nvGrpSpPr>
        <p:grpSpPr bwMode="auto">
          <a:xfrm>
            <a:off x="431800" y="6386513"/>
            <a:ext cx="8269288" cy="320675"/>
            <a:chOff x="554855" y="6156233"/>
            <a:chExt cx="8183247" cy="320767"/>
          </a:xfrm>
        </p:grpSpPr>
        <p:sp>
          <p:nvSpPr>
            <p:cNvPr id="3078" name="TextBox 5"/>
            <p:cNvSpPr txBox="1">
              <a:spLocks noChangeArrowheads="1"/>
            </p:cNvSpPr>
            <p:nvPr/>
          </p:nvSpPr>
          <p:spPr bwMode="auto">
            <a:xfrm>
              <a:off x="2190707" y="6235343"/>
              <a:ext cx="5503887" cy="228889"/>
            </a:xfrm>
            <a:prstGeom prst="rect">
              <a:avLst/>
            </a:prstGeom>
            <a:noFill/>
            <a:ln w="9525">
              <a:noFill/>
              <a:miter lim="800000"/>
              <a:headEnd/>
              <a:tailEnd/>
            </a:ln>
          </p:spPr>
          <p:txBody>
            <a:bodyPr>
              <a:spAutoFit/>
            </a:bodyPr>
            <a:lstStyle/>
            <a:p>
              <a:pPr algn="r"/>
              <a:r>
                <a:rPr lang="en-US" altLang="en-US" sz="900">
                  <a:latin typeface="Calibri" pitchFamily="34" charset="0"/>
                </a:rPr>
                <a:t>This work was carried out with the aid of a grant from the International Development Research Centre, Canada. </a:t>
              </a:r>
            </a:p>
          </p:txBody>
        </p:sp>
        <p:pic>
          <p:nvPicPr>
            <p:cNvPr id="3079" name="Picture 5" descr="Canada_wordmark_red_flag_300 (2)"/>
            <p:cNvPicPr>
              <a:picLocks noChangeAspect="1" noChangeArrowheads="1"/>
            </p:cNvPicPr>
            <p:nvPr/>
          </p:nvPicPr>
          <p:blipFill>
            <a:blip r:embed="rId3" cstate="print"/>
            <a:srcRect/>
            <a:stretch>
              <a:fillRect/>
            </a:stretch>
          </p:blipFill>
          <p:spPr bwMode="auto">
            <a:xfrm>
              <a:off x="8059521" y="6220939"/>
              <a:ext cx="678581" cy="188122"/>
            </a:xfrm>
            <a:prstGeom prst="rect">
              <a:avLst/>
            </a:prstGeom>
            <a:noFill/>
            <a:ln w="9525">
              <a:noFill/>
              <a:miter lim="800000"/>
              <a:headEnd/>
              <a:tailEnd/>
            </a:ln>
          </p:spPr>
        </p:pic>
        <p:pic>
          <p:nvPicPr>
            <p:cNvPr id="3080" name="Picture 6" descr="blue"/>
            <p:cNvPicPr>
              <a:picLocks noChangeAspect="1" noChangeArrowheads="1"/>
            </p:cNvPicPr>
            <p:nvPr/>
          </p:nvPicPr>
          <p:blipFill>
            <a:blip r:embed="rId4" cstate="print"/>
            <a:srcRect/>
            <a:stretch>
              <a:fillRect/>
            </a:stretch>
          </p:blipFill>
          <p:spPr bwMode="auto">
            <a:xfrm>
              <a:off x="554855" y="6156233"/>
              <a:ext cx="1484898" cy="320767"/>
            </a:xfrm>
            <a:prstGeom prst="rect">
              <a:avLst/>
            </a:prstGeom>
            <a:noFill/>
            <a:ln w="9525">
              <a:noFill/>
              <a:miter lim="800000"/>
              <a:headEnd/>
              <a:tailEnd/>
            </a:ln>
          </p:spPr>
        </p:pic>
      </p:grpSp>
      <p:pic>
        <p:nvPicPr>
          <p:cNvPr id="3077" name="Picture 10" descr="D:\LIRNEasia\2012-13\IDRC\LIRNEasia-smaller.png"/>
          <p:cNvPicPr>
            <a:picLocks noChangeAspect="1" noChangeArrowheads="1"/>
          </p:cNvPicPr>
          <p:nvPr/>
        </p:nvPicPr>
        <p:blipFill>
          <a:blip r:embed="rId5" cstate="print"/>
          <a:srcRect l="1772" r="1965" b="4761"/>
          <a:stretch>
            <a:fillRect/>
          </a:stretch>
        </p:blipFill>
        <p:spPr bwMode="auto">
          <a:xfrm>
            <a:off x="2843213" y="5410200"/>
            <a:ext cx="3375025" cy="998538"/>
          </a:xfrm>
          <a:prstGeom prst="rect">
            <a:avLst/>
          </a:prstGeom>
          <a:noFill/>
          <a:ln w="9525">
            <a:noFill/>
            <a:miter lim="800000"/>
            <a:headEnd/>
            <a:tailEnd/>
          </a:ln>
        </p:spPr>
      </p:pic>
      <p:sp>
        <p:nvSpPr>
          <p:cNvPr id="13" name="Title 1"/>
          <p:cNvSpPr>
            <a:spLocks noGrp="1"/>
          </p:cNvSpPr>
          <p:nvPr>
            <p:ph type="ctrTitle"/>
          </p:nvPr>
        </p:nvSpPr>
        <p:spPr>
          <a:xfrm>
            <a:off x="381000" y="2514600"/>
            <a:ext cx="8074030" cy="788103"/>
          </a:xfrm>
        </p:spPr>
        <p:txBody>
          <a:bodyPr>
            <a:normAutofit fontScale="90000"/>
          </a:bodyPr>
          <a:lstStyle/>
          <a:p>
            <a:r>
              <a:rPr lang="en-GB" sz="4800" dirty="0" smtClean="0"/>
              <a:t>2015 World Development Report</a:t>
            </a:r>
            <a:endParaRPr lang="en-US" sz="4800" dirty="0"/>
          </a:p>
        </p:txBody>
      </p:sp>
      <p:sp>
        <p:nvSpPr>
          <p:cNvPr id="14" name="Subtitle 2"/>
          <p:cNvSpPr>
            <a:spLocks noGrp="1"/>
          </p:cNvSpPr>
          <p:nvPr>
            <p:ph type="subTitle" idx="1"/>
          </p:nvPr>
        </p:nvSpPr>
        <p:spPr>
          <a:xfrm>
            <a:off x="0" y="3124200"/>
            <a:ext cx="9144000" cy="878522"/>
          </a:xfrm>
        </p:spPr>
        <p:txBody>
          <a:bodyPr>
            <a:normAutofit/>
          </a:bodyPr>
          <a:lstStyle/>
          <a:p>
            <a:r>
              <a:rPr lang="en-US" sz="2400" dirty="0" smtClean="0">
                <a:solidFill>
                  <a:schemeClr val="tx1"/>
                </a:solidFill>
              </a:rPr>
              <a:t>Mind, Society and Behavior</a:t>
            </a:r>
            <a:endParaRPr lang="en-US" sz="2400" dirty="0">
              <a:solidFill>
                <a:schemeClr val="tx1"/>
              </a:solidFill>
            </a:endParaRPr>
          </a:p>
        </p:txBody>
      </p:sp>
      <p:pic>
        <p:nvPicPr>
          <p:cNvPr id="15" name="Picture 14"/>
          <p:cNvPicPr>
            <a:picLocks noChangeAspect="1"/>
          </p:cNvPicPr>
          <p:nvPr/>
        </p:nvPicPr>
        <p:blipFill>
          <a:blip r:embed="rId6" cstate="print"/>
          <a:stretch>
            <a:fillRect/>
          </a:stretch>
        </p:blipFill>
        <p:spPr>
          <a:xfrm>
            <a:off x="3124200" y="198932"/>
            <a:ext cx="3240851" cy="2163268"/>
          </a:xfrm>
          <a:prstGeom prst="rect">
            <a:avLst/>
          </a:prstGeom>
        </p:spPr>
      </p:pic>
      <p:sp>
        <p:nvSpPr>
          <p:cNvPr id="16" name="TextBox 15"/>
          <p:cNvSpPr txBox="1"/>
          <p:nvPr/>
        </p:nvSpPr>
        <p:spPr>
          <a:xfrm>
            <a:off x="0" y="3581400"/>
            <a:ext cx="9144000" cy="276999"/>
          </a:xfrm>
          <a:prstGeom prst="rect">
            <a:avLst/>
          </a:prstGeom>
          <a:noFill/>
        </p:spPr>
        <p:txBody>
          <a:bodyPr wrap="square" rtlCol="0">
            <a:spAutoFit/>
          </a:bodyPr>
          <a:lstStyle/>
          <a:p>
            <a:pPr algn="ctr"/>
            <a:r>
              <a:rPr lang="en-US" sz="1200" i="1" dirty="0">
                <a:solidFill>
                  <a:schemeClr val="tx1">
                    <a:lumMod val="50000"/>
                    <a:lumOff val="50000"/>
                  </a:schemeClr>
                </a:solidFill>
              </a:rPr>
              <a:t>http://www.worldbank.org/content/dam/Worldbank/Publications/WDR/WDR%202015/WDR-2015-Full-Report.pdf</a:t>
            </a:r>
          </a:p>
        </p:txBody>
      </p:sp>
      <p:sp>
        <p:nvSpPr>
          <p:cNvPr id="17" name="Title 1"/>
          <p:cNvSpPr txBox="1">
            <a:spLocks/>
          </p:cNvSpPr>
          <p:nvPr/>
        </p:nvSpPr>
        <p:spPr>
          <a:xfrm>
            <a:off x="206380" y="3505200"/>
            <a:ext cx="8709020" cy="12496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600" b="1" dirty="0" err="1" smtClean="0">
                <a:solidFill>
                  <a:schemeClr val="accent5">
                    <a:lumMod val="50000"/>
                  </a:schemeClr>
                </a:solidFill>
                <a:latin typeface="+mn-lt"/>
              </a:rPr>
              <a:t>Chiranthi</a:t>
            </a:r>
            <a:r>
              <a:rPr lang="en-US" sz="1600" b="1" dirty="0" smtClean="0">
                <a:solidFill>
                  <a:schemeClr val="accent5">
                    <a:lumMod val="50000"/>
                  </a:schemeClr>
                </a:solidFill>
                <a:latin typeface="+mn-lt"/>
              </a:rPr>
              <a:t> </a:t>
            </a:r>
            <a:r>
              <a:rPr lang="en-US" sz="1600" b="1" dirty="0" err="1" smtClean="0">
                <a:solidFill>
                  <a:schemeClr val="accent5">
                    <a:lumMod val="50000"/>
                  </a:schemeClr>
                </a:solidFill>
                <a:latin typeface="+mn-lt"/>
              </a:rPr>
              <a:t>Rajapakse</a:t>
            </a:r>
            <a:r>
              <a:rPr lang="en-US" sz="1600" b="1" dirty="0" smtClean="0">
                <a:solidFill>
                  <a:schemeClr val="accent5">
                    <a:lumMod val="50000"/>
                  </a:schemeClr>
                </a:solidFill>
                <a:latin typeface="+mn-lt"/>
              </a:rPr>
              <a:t/>
            </a:r>
            <a:br>
              <a:rPr lang="en-US" sz="1600" b="1" dirty="0" smtClean="0">
                <a:solidFill>
                  <a:schemeClr val="accent5">
                    <a:lumMod val="50000"/>
                  </a:schemeClr>
                </a:solidFill>
                <a:latin typeface="+mn-lt"/>
              </a:rPr>
            </a:br>
            <a:r>
              <a:rPr lang="en-US" sz="1600" b="1" dirty="0" err="1" smtClean="0">
                <a:solidFill>
                  <a:schemeClr val="accent5">
                    <a:lumMod val="50000"/>
                  </a:schemeClr>
                </a:solidFill>
                <a:latin typeface="+mn-lt"/>
              </a:rPr>
              <a:t>Laleema</a:t>
            </a:r>
            <a:r>
              <a:rPr lang="en-US" sz="1600" b="1" dirty="0" smtClean="0">
                <a:solidFill>
                  <a:schemeClr val="accent5">
                    <a:lumMod val="50000"/>
                  </a:schemeClr>
                </a:solidFill>
                <a:latin typeface="+mn-lt"/>
              </a:rPr>
              <a:t> </a:t>
            </a:r>
            <a:r>
              <a:rPr lang="en-US" sz="1600" b="1" dirty="0" err="1" smtClean="0">
                <a:solidFill>
                  <a:schemeClr val="accent5">
                    <a:lumMod val="50000"/>
                  </a:schemeClr>
                </a:solidFill>
                <a:latin typeface="+mn-lt"/>
              </a:rPr>
              <a:t>Senanayake</a:t>
            </a:r>
            <a:r>
              <a:rPr lang="en-US" sz="1600" b="1" dirty="0" smtClean="0">
                <a:solidFill>
                  <a:schemeClr val="accent5">
                    <a:lumMod val="50000"/>
                  </a:schemeClr>
                </a:solidFill>
                <a:latin typeface="+mn-lt"/>
              </a:rPr>
              <a:t/>
            </a:r>
            <a:br>
              <a:rPr lang="en-US" sz="1600" b="1" dirty="0" smtClean="0">
                <a:solidFill>
                  <a:schemeClr val="accent5">
                    <a:lumMod val="50000"/>
                  </a:schemeClr>
                </a:solidFill>
                <a:latin typeface="+mn-lt"/>
              </a:rPr>
            </a:br>
            <a:r>
              <a:rPr lang="en-US" sz="1600" b="1" dirty="0" smtClean="0">
                <a:solidFill>
                  <a:schemeClr val="accent5">
                    <a:lumMod val="50000"/>
                  </a:schemeClr>
                </a:solidFill>
                <a:latin typeface="+mn-lt"/>
              </a:rPr>
              <a:t>Radhika </a:t>
            </a:r>
            <a:r>
              <a:rPr lang="en-US" sz="1600" b="1" dirty="0" err="1" smtClean="0">
                <a:solidFill>
                  <a:schemeClr val="accent5">
                    <a:lumMod val="50000"/>
                  </a:schemeClr>
                </a:solidFill>
                <a:latin typeface="+mn-lt"/>
              </a:rPr>
              <a:t>Gunawardena</a:t>
            </a:r>
            <a:endParaRPr lang="en-US" sz="1600" b="1" dirty="0" smtClean="0">
              <a:solidFill>
                <a:schemeClr val="accent5">
                  <a:lumMod val="50000"/>
                </a:schemeClr>
              </a:solidFill>
              <a:latin typeface="+mn-lt"/>
            </a:endParaRPr>
          </a:p>
        </p:txBody>
      </p:sp>
      <p:sp>
        <p:nvSpPr>
          <p:cNvPr id="18" name="Text Placeholder 2"/>
          <p:cNvSpPr txBox="1">
            <a:spLocks/>
          </p:cNvSpPr>
          <p:nvPr/>
        </p:nvSpPr>
        <p:spPr>
          <a:xfrm>
            <a:off x="-381000" y="4876800"/>
            <a:ext cx="9874261" cy="385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smtClean="0"/>
              <a:t>13</a:t>
            </a:r>
            <a:r>
              <a:rPr lang="en-US" sz="1600" baseline="30000" dirty="0" smtClean="0"/>
              <a:t>th</a:t>
            </a:r>
            <a:r>
              <a:rPr lang="en-US" sz="1600" dirty="0" smtClean="0"/>
              <a:t> January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important for policy makers? </a:t>
            </a:r>
            <a:endParaRPr lang="en-US" dirty="0"/>
          </a:p>
        </p:txBody>
      </p:sp>
      <p:sp>
        <p:nvSpPr>
          <p:cNvPr id="3" name="Content Placeholder 2"/>
          <p:cNvSpPr>
            <a:spLocks noGrp="1"/>
          </p:cNvSpPr>
          <p:nvPr>
            <p:ph idx="1"/>
          </p:nvPr>
        </p:nvSpPr>
        <p:spPr/>
        <p:txBody>
          <a:bodyPr/>
          <a:lstStyle/>
          <a:p>
            <a:r>
              <a:rPr lang="en-US" dirty="0"/>
              <a:t>P</a:t>
            </a:r>
            <a:r>
              <a:rPr lang="en-US" dirty="0" smtClean="0"/>
              <a:t>eople </a:t>
            </a:r>
            <a:r>
              <a:rPr lang="en-US" dirty="0"/>
              <a:t>may be powerfully</a:t>
            </a:r>
            <a:r>
              <a:rPr lang="en-US" i="1" dirty="0"/>
              <a:t> </a:t>
            </a:r>
            <a:r>
              <a:rPr lang="en-US" dirty="0"/>
              <a:t>influenced by the way that options are </a:t>
            </a:r>
            <a:r>
              <a:rPr lang="en-US" dirty="0" smtClean="0"/>
              <a:t>described</a:t>
            </a:r>
            <a:endParaRPr lang="en-US" i="1" dirty="0" smtClean="0"/>
          </a:p>
          <a:p>
            <a:r>
              <a:rPr lang="en-US" dirty="0"/>
              <a:t>S</a:t>
            </a:r>
            <a:r>
              <a:rPr lang="en-US" dirty="0" smtClean="0"/>
              <a:t>imple </a:t>
            </a:r>
            <a:r>
              <a:rPr lang="en-US" dirty="0"/>
              <a:t>changes in descriptions of options </a:t>
            </a:r>
            <a:r>
              <a:rPr lang="en-US" dirty="0" smtClean="0"/>
              <a:t>                              may change behavior</a:t>
            </a:r>
          </a:p>
          <a:p>
            <a:r>
              <a:rPr lang="en-US" dirty="0"/>
              <a:t>L</a:t>
            </a:r>
            <a:r>
              <a:rPr lang="en-US" dirty="0" smtClean="0"/>
              <a:t>imited </a:t>
            </a:r>
            <a:r>
              <a:rPr lang="en-US" dirty="0"/>
              <a:t>power of merely providing </a:t>
            </a:r>
            <a:r>
              <a:rPr lang="en-US" dirty="0" smtClean="0"/>
              <a:t>information – confirmation bias</a:t>
            </a:r>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10</a:t>
            </a:fld>
            <a:endParaRPr lang="en-US"/>
          </a:p>
        </p:txBody>
      </p:sp>
    </p:spTree>
    <p:extLst>
      <p:ext uri="{BB962C8B-B14F-4D97-AF65-F5344CB8AC3E}">
        <p14:creationId xmlns:p14="http://schemas.microsoft.com/office/powerpoint/2010/main" val="357173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mechanisms</a:t>
            </a:r>
            <a:endParaRPr lang="en-US" dirty="0"/>
          </a:p>
        </p:txBody>
      </p:sp>
      <p:sp>
        <p:nvSpPr>
          <p:cNvPr id="3" name="Content Placeholder 2"/>
          <p:cNvSpPr>
            <a:spLocks noGrp="1"/>
          </p:cNvSpPr>
          <p:nvPr>
            <p:ph idx="1"/>
          </p:nvPr>
        </p:nvSpPr>
        <p:spPr/>
        <p:txBody>
          <a:bodyPr/>
          <a:lstStyle/>
          <a:p>
            <a:r>
              <a:rPr lang="en-US" dirty="0"/>
              <a:t>F</a:t>
            </a:r>
            <a:r>
              <a:rPr lang="en-US" dirty="0" smtClean="0"/>
              <a:t>raming</a:t>
            </a:r>
          </a:p>
          <a:p>
            <a:r>
              <a:rPr lang="en-US" dirty="0"/>
              <a:t>A</a:t>
            </a:r>
            <a:r>
              <a:rPr lang="en-US" dirty="0" smtClean="0"/>
              <a:t>nchoring</a:t>
            </a:r>
          </a:p>
          <a:p>
            <a:r>
              <a:rPr lang="en-US" dirty="0"/>
              <a:t>S</a:t>
            </a:r>
            <a:r>
              <a:rPr lang="en-US" dirty="0" smtClean="0"/>
              <a:t>implification</a:t>
            </a:r>
          </a:p>
          <a:p>
            <a:r>
              <a:rPr lang="en-US" dirty="0"/>
              <a:t>R</a:t>
            </a:r>
            <a:r>
              <a:rPr lang="en-US" dirty="0" smtClean="0"/>
              <a:t>eminders</a:t>
            </a:r>
            <a:endParaRPr lang="en-US" dirty="0"/>
          </a:p>
          <a:p>
            <a:r>
              <a:rPr lang="en-US" dirty="0"/>
              <a:t>C</a:t>
            </a:r>
            <a:r>
              <a:rPr lang="en-US" dirty="0" smtClean="0"/>
              <a:t>ommitment </a:t>
            </a:r>
            <a:r>
              <a:rPr lang="en-US" dirty="0"/>
              <a:t>devices</a:t>
            </a:r>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11</a:t>
            </a:fld>
            <a:endParaRPr lang="en-US"/>
          </a:p>
        </p:txBody>
      </p:sp>
    </p:spTree>
    <p:extLst>
      <p:ext uri="{BB962C8B-B14F-4D97-AF65-F5344CB8AC3E}">
        <p14:creationId xmlns:p14="http://schemas.microsoft.com/office/powerpoint/2010/main" val="1581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automatic system relies on a </a:t>
            </a:r>
            <a:r>
              <a:rPr lang="en-US" i="1" dirty="0"/>
              <a:t>framework</a:t>
            </a:r>
            <a:r>
              <a:rPr lang="en-US" dirty="0"/>
              <a:t> of understanding</a:t>
            </a:r>
            <a:br>
              <a:rPr lang="en-US" dirty="0"/>
            </a:br>
            <a:endParaRPr lang="en-US" dirty="0"/>
          </a:p>
        </p:txBody>
      </p:sp>
      <p:pic>
        <p:nvPicPr>
          <p:cNvPr id="5" name="Content Placeholder 3"/>
          <p:cNvPicPr/>
          <p:nvPr/>
        </p:nvPicPr>
        <p:blipFill rotWithShape="1">
          <a:blip r:embed="rId2" cstate="print"/>
          <a:srcRect l="17468" t="10547" r="32212" b="45359"/>
          <a:stretch/>
        </p:blipFill>
        <p:spPr bwMode="auto">
          <a:xfrm>
            <a:off x="2447672" y="1828801"/>
            <a:ext cx="4715128" cy="2376488"/>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US" dirty="0"/>
          </a:p>
        </p:txBody>
      </p:sp>
      <p:pic>
        <p:nvPicPr>
          <p:cNvPr id="6" name="Content Placeholder 3"/>
          <p:cNvPicPr/>
          <p:nvPr/>
        </p:nvPicPr>
        <p:blipFill rotWithShape="1">
          <a:blip r:embed="rId2" cstate="print"/>
          <a:srcRect l="17468" t="56392" r="32212" b="8424"/>
          <a:stretch/>
        </p:blipFill>
        <p:spPr bwMode="auto">
          <a:xfrm>
            <a:off x="2447672" y="4306491"/>
            <a:ext cx="4562728" cy="1819672"/>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12</a:t>
            </a:fld>
            <a:endParaRPr lang="en-US"/>
          </a:p>
        </p:txBody>
      </p:sp>
    </p:spTree>
    <p:extLst>
      <p:ext uri="{BB962C8B-B14F-4D97-AF65-F5344CB8AC3E}">
        <p14:creationId xmlns:p14="http://schemas.microsoft.com/office/powerpoint/2010/main" val="7939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our attention is drawn to</a:t>
            </a:r>
          </a:p>
          <a:p>
            <a:r>
              <a:rPr lang="en-US" dirty="0"/>
              <a:t>and what we focus on </a:t>
            </a:r>
          </a:p>
          <a:p>
            <a:endParaRPr lang="en-US" dirty="0" smtClean="0"/>
          </a:p>
          <a:p>
            <a:pPr marL="0" indent="0">
              <a:buNone/>
            </a:pPr>
            <a:r>
              <a:rPr lang="en-US" dirty="0" smtClean="0"/>
              <a:t>are </a:t>
            </a:r>
            <a:r>
              <a:rPr lang="en-US" i="1" dirty="0"/>
              <a:t>not</a:t>
            </a:r>
            <a:r>
              <a:rPr lang="en-US" dirty="0"/>
              <a:t> always the things </a:t>
            </a:r>
            <a:r>
              <a:rPr lang="en-US" dirty="0" smtClean="0"/>
              <a:t>most needed </a:t>
            </a:r>
            <a:r>
              <a:rPr lang="en-US" dirty="0"/>
              <a:t>for good decision </a:t>
            </a:r>
            <a:r>
              <a:rPr lang="en-US" dirty="0" smtClean="0"/>
              <a:t>making</a:t>
            </a:r>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13</a:t>
            </a:fld>
            <a:endParaRPr lang="en-US"/>
          </a:p>
        </p:txBody>
      </p:sp>
    </p:spTree>
    <p:extLst>
      <p:ext uri="{BB962C8B-B14F-4D97-AF65-F5344CB8AC3E}">
        <p14:creationId xmlns:p14="http://schemas.microsoft.com/office/powerpoint/2010/main" val="2709661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Anchoring</a:t>
            </a:r>
            <a:endParaRPr lang="en-US" dirty="0"/>
          </a:p>
        </p:txBody>
      </p:sp>
      <p:sp>
        <p:nvSpPr>
          <p:cNvPr id="3" name="Content Placeholder 2"/>
          <p:cNvSpPr>
            <a:spLocks noGrp="1"/>
          </p:cNvSpPr>
          <p:nvPr>
            <p:ph idx="1"/>
          </p:nvPr>
        </p:nvSpPr>
        <p:spPr/>
        <p:txBody>
          <a:bodyPr/>
          <a:lstStyle/>
          <a:p>
            <a:r>
              <a:rPr lang="en-US" sz="2800" dirty="0"/>
              <a:t>A</a:t>
            </a:r>
            <a:r>
              <a:rPr lang="en-US" sz="2800" dirty="0" smtClean="0"/>
              <a:t>spect </a:t>
            </a:r>
            <a:r>
              <a:rPr lang="en-US" sz="2800" dirty="0"/>
              <a:t>of the environment that </a:t>
            </a:r>
            <a:r>
              <a:rPr lang="en-US" sz="2800" dirty="0" smtClean="0"/>
              <a:t>has no </a:t>
            </a:r>
            <a:r>
              <a:rPr lang="en-US" sz="2800" dirty="0"/>
              <a:t>direct relevance to a decision </a:t>
            </a:r>
            <a:r>
              <a:rPr lang="en-US" sz="2800" dirty="0" smtClean="0"/>
              <a:t>BUT </a:t>
            </a:r>
            <a:r>
              <a:rPr lang="en-US" sz="2800" dirty="0"/>
              <a:t>that </a:t>
            </a:r>
            <a:r>
              <a:rPr lang="en-US" sz="2800" dirty="0" smtClean="0"/>
              <a:t>nonetheless affects judgments. </a:t>
            </a:r>
            <a:r>
              <a:rPr lang="en-GB" sz="2800" dirty="0" smtClean="0"/>
              <a:t>E.g. – the last thing that comes to mind</a:t>
            </a:r>
          </a:p>
          <a:p>
            <a:r>
              <a:rPr lang="en-US" sz="2800" dirty="0"/>
              <a:t>I</a:t>
            </a:r>
            <a:r>
              <a:rPr lang="en-US" sz="2800" dirty="0" smtClean="0"/>
              <a:t>mplications </a:t>
            </a:r>
            <a:r>
              <a:rPr lang="en-US" sz="2800" dirty="0"/>
              <a:t>for </a:t>
            </a:r>
            <a:r>
              <a:rPr lang="en-US" sz="2800" dirty="0" smtClean="0"/>
              <a:t>survey design </a:t>
            </a:r>
          </a:p>
          <a:p>
            <a:pPr marL="0" indent="0">
              <a:buNone/>
            </a:pPr>
            <a:r>
              <a:rPr lang="en-US" sz="2800" dirty="0" smtClean="0"/>
              <a:t>A</a:t>
            </a:r>
            <a:r>
              <a:rPr lang="en-US" sz="2800" dirty="0"/>
              <a:t>. “How happy are you with life in general?”</a:t>
            </a:r>
          </a:p>
          <a:p>
            <a:pPr marL="0" indent="0">
              <a:buNone/>
            </a:pPr>
            <a:r>
              <a:rPr lang="en-US" sz="2800" dirty="0" smtClean="0"/>
              <a:t>B</a:t>
            </a:r>
            <a:r>
              <a:rPr lang="en-US" sz="2800" dirty="0"/>
              <a:t>. “How often do you normally go out on a date</a:t>
            </a:r>
            <a:r>
              <a:rPr lang="en-US" sz="2800" dirty="0" smtClean="0"/>
              <a:t>?”</a:t>
            </a:r>
          </a:p>
          <a:p>
            <a:pPr marL="0" indent="0">
              <a:buNone/>
            </a:pPr>
            <a:r>
              <a:rPr lang="en-GB" sz="2800" dirty="0" smtClean="0"/>
              <a:t>When question A asked first – no correlation between the answers</a:t>
            </a:r>
          </a:p>
          <a:p>
            <a:pPr marL="0" indent="0">
              <a:buNone/>
            </a:pPr>
            <a:r>
              <a:rPr lang="en-GB" sz="2800" dirty="0" smtClean="0"/>
              <a:t>But if question B is asked first – answers highly correlated </a:t>
            </a:r>
            <a:endParaRPr lang="en-US" sz="2800"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14</a:t>
            </a:fld>
            <a:endParaRPr lang="en-US"/>
          </a:p>
        </p:txBody>
      </p:sp>
    </p:spTree>
    <p:extLst>
      <p:ext uri="{BB962C8B-B14F-4D97-AF65-F5344CB8AC3E}">
        <p14:creationId xmlns:p14="http://schemas.microsoft.com/office/powerpoint/2010/main" val="8347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Consumer decisions in</a:t>
            </a:r>
            <a:br>
              <a:rPr lang="en-US" b="1" dirty="0"/>
            </a:br>
            <a:r>
              <a:rPr lang="en-US" b="1" dirty="0"/>
              <a:t>credit </a:t>
            </a:r>
            <a:r>
              <a:rPr lang="en-US" b="1" dirty="0" smtClean="0"/>
              <a:t>markets</a:t>
            </a:r>
            <a:r>
              <a:rPr lang="en-US" b="1" dirty="0"/>
              <a:t/>
            </a:r>
            <a:br>
              <a:rPr lang="en-US" b="1" dirty="0"/>
            </a:br>
            <a:r>
              <a:rPr lang="en-US" sz="2700" dirty="0"/>
              <a:t>Field trial of payday borrowing in the United States</a:t>
            </a:r>
          </a:p>
        </p:txBody>
      </p:sp>
      <p:pic>
        <p:nvPicPr>
          <p:cNvPr id="5" name="Content Placeholder 4"/>
          <p:cNvPicPr>
            <a:picLocks noGrp="1"/>
          </p:cNvPicPr>
          <p:nvPr>
            <p:ph idx="1"/>
          </p:nvPr>
        </p:nvPicPr>
        <p:blipFill rotWithShape="1">
          <a:blip r:embed="rId3" cstate="print"/>
          <a:srcRect l="3846" t="10832" r="18591" b="5929"/>
          <a:stretch/>
        </p:blipFill>
        <p:spPr bwMode="auto">
          <a:xfrm>
            <a:off x="1276698" y="2133600"/>
            <a:ext cx="6724301" cy="38100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pPr>
              <a:defRPr/>
            </a:pPr>
            <a:fld id="{703C859F-F4F2-4998-AE78-60B4B9EFE30E}" type="slidenum">
              <a:rPr lang="en-US" smtClean="0"/>
              <a:pPr>
                <a:defRPr/>
              </a:pPr>
              <a:t>15</a:t>
            </a:fld>
            <a:endParaRPr lang="en-US"/>
          </a:p>
        </p:txBody>
      </p:sp>
    </p:spTree>
    <p:extLst>
      <p:ext uri="{BB962C8B-B14F-4D97-AF65-F5344CB8AC3E}">
        <p14:creationId xmlns:p14="http://schemas.microsoft.com/office/powerpoint/2010/main" val="4072173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25" dirty="0"/>
              <a:t>The envelopes provided some </a:t>
            </a:r>
            <a:r>
              <a:rPr lang="en-US" sz="2025" i="1" dirty="0"/>
              <a:t>anchoring </a:t>
            </a:r>
            <a:r>
              <a:rPr lang="en-US" sz="2025" dirty="0"/>
              <a:t>to help borrowers evaluate the cost of payday loans</a:t>
            </a:r>
            <a:endParaRPr lang="en-US" dirty="0"/>
          </a:p>
        </p:txBody>
      </p:sp>
      <p:pic>
        <p:nvPicPr>
          <p:cNvPr id="5" name="Content Placeholder 4"/>
          <p:cNvPicPr>
            <a:picLocks noGrp="1"/>
          </p:cNvPicPr>
          <p:nvPr>
            <p:ph idx="1"/>
          </p:nvPr>
        </p:nvPicPr>
        <p:blipFill rotWithShape="1">
          <a:blip r:embed="rId3" cstate="print"/>
          <a:srcRect l="4327" t="12259" r="18910" b="6213"/>
          <a:stretch/>
        </p:blipFill>
        <p:spPr bwMode="auto">
          <a:xfrm>
            <a:off x="1066800" y="1600200"/>
            <a:ext cx="6477365" cy="42672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pPr>
              <a:defRPr/>
            </a:pPr>
            <a:fld id="{703C859F-F4F2-4998-AE78-60B4B9EFE30E}" type="slidenum">
              <a:rPr lang="en-US" smtClean="0"/>
              <a:pPr>
                <a:defRPr/>
              </a:pPr>
              <a:t>16</a:t>
            </a:fld>
            <a:endParaRPr lang="en-US"/>
          </a:p>
        </p:txBody>
      </p:sp>
    </p:spTree>
    <p:extLst>
      <p:ext uri="{BB962C8B-B14F-4D97-AF65-F5344CB8AC3E}">
        <p14:creationId xmlns:p14="http://schemas.microsoft.com/office/powerpoint/2010/main" val="3606649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factors that influence human behaviour</a:t>
            </a:r>
            <a:endParaRPr lang="en-US" dirty="0"/>
          </a:p>
        </p:txBody>
      </p:sp>
      <p:sp>
        <p:nvSpPr>
          <p:cNvPr id="3" name="Content Placeholder 2"/>
          <p:cNvSpPr>
            <a:spLocks noGrp="1"/>
          </p:cNvSpPr>
          <p:nvPr>
            <p:ph idx="1"/>
          </p:nvPr>
        </p:nvSpPr>
        <p:spPr/>
        <p:txBody>
          <a:bodyPr>
            <a:normAutofit/>
          </a:bodyPr>
          <a:lstStyle/>
          <a:p>
            <a:r>
              <a:rPr lang="en-GB" sz="2700" dirty="0"/>
              <a:t>Thinking socially</a:t>
            </a:r>
          </a:p>
          <a:p>
            <a:r>
              <a:rPr lang="en-GB" sz="2700" dirty="0"/>
              <a:t>Thinking with mental models</a:t>
            </a:r>
            <a:endParaRPr lang="en-US" sz="2700"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17</a:t>
            </a:fld>
            <a:endParaRPr lang="en-US"/>
          </a:p>
        </p:txBody>
      </p:sp>
    </p:spTree>
    <p:extLst>
      <p:ext uri="{BB962C8B-B14F-4D97-AF65-F5344CB8AC3E}">
        <p14:creationId xmlns:p14="http://schemas.microsoft.com/office/powerpoint/2010/main" val="253969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a:t>
            </a:r>
            <a:r>
              <a:rPr lang="en-GB" dirty="0" smtClean="0"/>
              <a:t>hinking socially; social norms</a:t>
            </a:r>
            <a:br>
              <a:rPr lang="en-GB" dirty="0" smtClean="0"/>
            </a:br>
            <a:r>
              <a:rPr lang="en-GB" sz="2700" i="1" dirty="0"/>
              <a:t>“I’ll have what she’s having”</a:t>
            </a:r>
            <a:endParaRPr lang="en-US" i="1" dirty="0"/>
          </a:p>
        </p:txBody>
      </p:sp>
      <p:sp>
        <p:nvSpPr>
          <p:cNvPr id="3" name="Content Placeholder 2"/>
          <p:cNvSpPr>
            <a:spLocks noGrp="1"/>
          </p:cNvSpPr>
          <p:nvPr>
            <p:ph idx="1"/>
          </p:nvPr>
        </p:nvSpPr>
        <p:spPr/>
        <p:txBody>
          <a:bodyPr>
            <a:normAutofit/>
          </a:bodyPr>
          <a:lstStyle/>
          <a:p>
            <a:r>
              <a:rPr lang="en-US" sz="2400" dirty="0"/>
              <a:t>Policies that take account of social norms better achieve development objectives.</a:t>
            </a:r>
          </a:p>
          <a:p>
            <a:endParaRPr lang="en-GB" sz="2400" dirty="0"/>
          </a:p>
          <a:p>
            <a:endParaRPr lang="en-US" sz="2400"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18</a:t>
            </a:fld>
            <a:endParaRPr lang="en-US"/>
          </a:p>
        </p:txBody>
      </p:sp>
    </p:spTree>
    <p:extLst>
      <p:ext uri="{BB962C8B-B14F-4D97-AF65-F5344CB8AC3E}">
        <p14:creationId xmlns:p14="http://schemas.microsoft.com/office/powerpoint/2010/main" val="150139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
            </a:r>
            <a:br>
              <a:rPr lang="en-US" b="1" dirty="0" smtClean="0"/>
            </a:br>
            <a:r>
              <a:rPr lang="en-US" b="1" dirty="0" smtClean="0"/>
              <a:t>“Marketing</a:t>
            </a:r>
            <a:r>
              <a:rPr lang="en-US" b="1" dirty="0"/>
              <a:t>” existing social </a:t>
            </a:r>
            <a:r>
              <a:rPr lang="en-US" b="1" dirty="0" smtClean="0"/>
              <a:t>norms       to  shift </a:t>
            </a:r>
            <a:r>
              <a:rPr lang="en-US" b="1" dirty="0"/>
              <a:t>behavior</a:t>
            </a:r>
            <a:endParaRPr lang="en-US" dirty="0"/>
          </a:p>
        </p:txBody>
      </p:sp>
      <p:sp>
        <p:nvSpPr>
          <p:cNvPr id="3" name="Content Placeholder 2"/>
          <p:cNvSpPr>
            <a:spLocks noGrp="1"/>
          </p:cNvSpPr>
          <p:nvPr>
            <p:ph idx="1"/>
          </p:nvPr>
        </p:nvSpPr>
        <p:spPr>
          <a:xfrm>
            <a:off x="435467" y="2125266"/>
            <a:ext cx="7886700" cy="3263504"/>
          </a:xfrm>
        </p:spPr>
        <p:txBody>
          <a:bodyPr>
            <a:noAutofit/>
          </a:bodyPr>
          <a:lstStyle/>
          <a:p>
            <a:r>
              <a:rPr lang="en-US" sz="2000" dirty="0"/>
              <a:t>Policies aimed at increasing tax revenues                  assumption that people are will evade taxes unless they face the right incentives</a:t>
            </a:r>
          </a:p>
          <a:p>
            <a:r>
              <a:rPr lang="en-US" sz="2000" dirty="0"/>
              <a:t>BUT expected penalties explain very little of the variation in compliance </a:t>
            </a:r>
          </a:p>
          <a:p>
            <a:r>
              <a:rPr lang="en-US" sz="2000" dirty="0"/>
              <a:t>Taxpaying </a:t>
            </a:r>
            <a:r>
              <a:rPr lang="en-US" sz="2000" dirty="0" smtClean="0"/>
              <a:t>=  social </a:t>
            </a:r>
            <a:r>
              <a:rPr lang="en-US" sz="2000" dirty="0"/>
              <a:t>norm involving conditional cooperation</a:t>
            </a:r>
          </a:p>
          <a:p>
            <a:r>
              <a:rPr lang="en-US" sz="2000" dirty="0"/>
              <a:t>cooperate to the degree that others are cooperating</a:t>
            </a:r>
          </a:p>
          <a:p>
            <a:r>
              <a:rPr lang="en-US" sz="2000" dirty="0"/>
              <a:t>When people feel that the tax system is fair and others are obeying the law                                            </a:t>
            </a:r>
          </a:p>
          <a:p>
            <a:r>
              <a:rPr lang="en-GB" sz="2000" dirty="0"/>
              <a:t>More likely to comply </a:t>
            </a:r>
            <a:endParaRPr lang="en-US" sz="2000" dirty="0"/>
          </a:p>
          <a:p>
            <a:pPr marL="0" indent="0">
              <a:buNone/>
            </a:pPr>
            <a:r>
              <a:rPr lang="en-US" sz="2000" dirty="0" smtClean="0"/>
              <a:t>In </a:t>
            </a:r>
            <a:r>
              <a:rPr lang="en-US" sz="2000" dirty="0"/>
              <a:t>the United Kingdom, compliance increased when citizens received letters noting that most people in their postal code had already paid their taxes</a:t>
            </a:r>
          </a:p>
        </p:txBody>
      </p:sp>
      <p:pic>
        <p:nvPicPr>
          <p:cNvPr id="5" name="Picture 4"/>
          <p:cNvPicPr>
            <a:picLocks noChangeAspect="1"/>
          </p:cNvPicPr>
          <p:nvPr/>
        </p:nvPicPr>
        <p:blipFill>
          <a:blip r:embed="rId3" cstate="print"/>
          <a:stretch>
            <a:fillRect/>
          </a:stretch>
        </p:blipFill>
        <p:spPr>
          <a:xfrm>
            <a:off x="5334000" y="2286000"/>
            <a:ext cx="567986" cy="145460"/>
          </a:xfrm>
          <a:prstGeom prst="rect">
            <a:avLst/>
          </a:prstGeom>
        </p:spPr>
      </p:pic>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19</a:t>
            </a:fld>
            <a:endParaRPr lang="en-US"/>
          </a:p>
        </p:txBody>
      </p:sp>
    </p:spTree>
    <p:extLst>
      <p:ext uri="{BB962C8B-B14F-4D97-AF65-F5344CB8AC3E}">
        <p14:creationId xmlns:p14="http://schemas.microsoft.com/office/powerpoint/2010/main" val="410893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Overview</a:t>
            </a:r>
            <a:br>
              <a:rPr lang="en-GB"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Part </a:t>
            </a:r>
            <a:r>
              <a:rPr lang="en-US" dirty="0"/>
              <a:t>1: E</a:t>
            </a:r>
            <a:r>
              <a:rPr lang="en-US" dirty="0" smtClean="0"/>
              <a:t>xpanded </a:t>
            </a:r>
            <a:r>
              <a:rPr lang="en-US" dirty="0"/>
              <a:t>understanding of human behavior for economic development: A </a:t>
            </a:r>
            <a:r>
              <a:rPr lang="en-US" dirty="0" smtClean="0"/>
              <a:t>conceptual framework</a:t>
            </a:r>
          </a:p>
          <a:p>
            <a:pPr marL="0" indent="0">
              <a:buNone/>
            </a:pPr>
            <a:r>
              <a:rPr lang="en-US" dirty="0" smtClean="0"/>
              <a:t>Part </a:t>
            </a:r>
            <a:r>
              <a:rPr lang="en-US" dirty="0"/>
              <a:t>2: Psychological and social perspectives on </a:t>
            </a:r>
            <a:r>
              <a:rPr lang="en-US" dirty="0" smtClean="0"/>
              <a:t>policy</a:t>
            </a:r>
          </a:p>
          <a:p>
            <a:pPr marL="0" indent="0">
              <a:buNone/>
            </a:pPr>
            <a:r>
              <a:rPr lang="en-US" dirty="0" smtClean="0"/>
              <a:t>Part </a:t>
            </a:r>
            <a:r>
              <a:rPr lang="en-US" dirty="0"/>
              <a:t>3: Improving the work of development professionals</a:t>
            </a:r>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a:t>
            </a:fld>
            <a:endParaRPr lang="en-US"/>
          </a:p>
        </p:txBody>
      </p:sp>
    </p:spTree>
    <p:extLst>
      <p:ext uri="{BB962C8B-B14F-4D97-AF65-F5344CB8AC3E}">
        <p14:creationId xmlns:p14="http://schemas.microsoft.com/office/powerpoint/2010/main" val="164798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social norms…corruption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sz="2000" dirty="0"/>
              <a:t>“</a:t>
            </a:r>
            <a:r>
              <a:rPr lang="en-US" sz="2000" i="1" dirty="0"/>
              <a:t>Presenting an interesting political theory, Disaster Management Minister </a:t>
            </a:r>
            <a:r>
              <a:rPr lang="en-US" sz="2000" i="1" dirty="0" err="1"/>
              <a:t>Mahinda</a:t>
            </a:r>
            <a:r>
              <a:rPr lang="en-US" sz="2000" i="1" dirty="0"/>
              <a:t> </a:t>
            </a:r>
            <a:r>
              <a:rPr lang="en-US" sz="2000" i="1" dirty="0" err="1"/>
              <a:t>Amaraweera</a:t>
            </a:r>
            <a:r>
              <a:rPr lang="en-US" sz="2000" i="1" dirty="0"/>
              <a:t> yesterday said voters must not topple this government as chances are minimum for corruption among UPFA members as they may have amassed ill lucre enough by now and if the UNP came to power, they would start afresh to make a killing.”</a:t>
            </a:r>
          </a:p>
          <a:p>
            <a:pPr marL="0" indent="0">
              <a:buNone/>
            </a:pPr>
            <a:r>
              <a:rPr lang="en-GB" sz="2000" i="1" dirty="0"/>
              <a:t>	-Daily Mirror (</a:t>
            </a:r>
            <a:r>
              <a:rPr lang="en-US" sz="2000" i="1" dirty="0"/>
              <a:t>2014-11-26</a:t>
            </a:r>
            <a:r>
              <a:rPr lang="en-US" sz="2000" dirty="0"/>
              <a:t>)</a:t>
            </a:r>
          </a:p>
          <a:p>
            <a:pPr marL="0" indent="0">
              <a:buNone/>
            </a:pPr>
            <a:endParaRPr lang="en-US" sz="1500" dirty="0"/>
          </a:p>
          <a:p>
            <a:r>
              <a:rPr lang="en-US" sz="2400" dirty="0"/>
              <a:t>Acceptance of corruption</a:t>
            </a:r>
          </a:p>
          <a:p>
            <a:r>
              <a:rPr lang="en-US" sz="2400" dirty="0"/>
              <a:t>Corruption in the social sense is a shared belief that using public office to benefit oneself and one’s family and friends is widespread, expected, and tolerated</a:t>
            </a:r>
          </a:p>
          <a:p>
            <a:r>
              <a:rPr lang="en-GB" sz="2400" dirty="0"/>
              <a:t>Study in India; </a:t>
            </a:r>
            <a:r>
              <a:rPr lang="en-US" sz="2400" dirty="0"/>
              <a:t>refusing to grant favors could subject a public official to complaints filed by constituents</a:t>
            </a:r>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20</a:t>
            </a:fld>
            <a:endParaRPr lang="en-US"/>
          </a:p>
        </p:txBody>
      </p:sp>
    </p:spTree>
    <p:extLst>
      <p:ext uri="{BB962C8B-B14F-4D97-AF65-F5344CB8AC3E}">
        <p14:creationId xmlns:p14="http://schemas.microsoft.com/office/powerpoint/2010/main" val="217996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sz="3000" dirty="0"/>
              <a:t>Social meaning of an honest official = someone demanding no more than the going rate as a bribe</a:t>
            </a:r>
            <a:r>
              <a:rPr lang="en-US" i="1" dirty="0"/>
              <a:t/>
            </a:r>
            <a:br>
              <a:rPr lang="en-US" i="1" dirty="0"/>
            </a:br>
            <a:r>
              <a:rPr lang="en-US" i="1" dirty="0"/>
              <a:t/>
            </a:r>
            <a:br>
              <a:rPr lang="en-US" i="1" dirty="0"/>
            </a:br>
            <a:r>
              <a:rPr lang="en-US" sz="2200" dirty="0" smtClean="0"/>
              <a:t>Corruption </a:t>
            </a:r>
            <a:r>
              <a:rPr lang="en-US" sz="2200" dirty="0"/>
              <a:t>may become automatic thinking for officials</a:t>
            </a:r>
          </a:p>
        </p:txBody>
      </p:sp>
      <p:pic>
        <p:nvPicPr>
          <p:cNvPr id="4" name="Content Placeholder 3"/>
          <p:cNvPicPr>
            <a:picLocks noGrp="1"/>
          </p:cNvPicPr>
          <p:nvPr>
            <p:ph idx="1"/>
          </p:nvPr>
        </p:nvPicPr>
        <p:blipFill rotWithShape="1">
          <a:blip r:embed="rId3" cstate="print"/>
          <a:srcRect l="28366" t="28791" r="30288" b="32117"/>
          <a:stretch/>
        </p:blipFill>
        <p:spPr bwMode="auto">
          <a:xfrm>
            <a:off x="628650" y="2960400"/>
            <a:ext cx="4034693" cy="2144744"/>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pPr>
              <a:defRPr/>
            </a:pPr>
            <a:fld id="{703C859F-F4F2-4998-AE78-60B4B9EFE30E}" type="slidenum">
              <a:rPr lang="en-US" smtClean="0"/>
              <a:pPr>
                <a:defRPr/>
              </a:pPr>
              <a:t>21</a:t>
            </a:fld>
            <a:endParaRPr lang="en-US"/>
          </a:p>
        </p:txBody>
      </p:sp>
    </p:spTree>
    <p:extLst>
      <p:ext uri="{BB962C8B-B14F-4D97-AF65-F5344CB8AC3E}">
        <p14:creationId xmlns:p14="http://schemas.microsoft.com/office/powerpoint/2010/main" val="1032469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expectations </a:t>
            </a:r>
            <a:r>
              <a:rPr lang="en-US" dirty="0"/>
              <a:t>can become internalized</a:t>
            </a:r>
          </a:p>
        </p:txBody>
      </p:sp>
      <p:sp>
        <p:nvSpPr>
          <p:cNvPr id="3" name="Content Placeholder 2"/>
          <p:cNvSpPr>
            <a:spLocks noGrp="1"/>
          </p:cNvSpPr>
          <p:nvPr>
            <p:ph idx="1"/>
          </p:nvPr>
        </p:nvSpPr>
        <p:spPr/>
        <p:txBody>
          <a:bodyPr/>
          <a:lstStyle/>
          <a:p>
            <a:r>
              <a:rPr lang="en-US" dirty="0"/>
              <a:t>D</a:t>
            </a:r>
            <a:r>
              <a:rPr lang="en-US" dirty="0" smtClean="0"/>
              <a:t>iplomatic immunity </a:t>
            </a:r>
          </a:p>
          <a:p>
            <a:r>
              <a:rPr lang="en-US" dirty="0"/>
              <a:t>N</a:t>
            </a:r>
            <a:r>
              <a:rPr lang="en-US" dirty="0" smtClean="0"/>
              <a:t>o </a:t>
            </a:r>
            <a:r>
              <a:rPr lang="en-US" dirty="0"/>
              <a:t>legal </a:t>
            </a:r>
            <a:r>
              <a:rPr lang="en-US" dirty="0" smtClean="0"/>
              <a:t>obligation to </a:t>
            </a:r>
            <a:r>
              <a:rPr lang="en-US" dirty="0"/>
              <a:t>pay for parking violations in New York </a:t>
            </a:r>
            <a:r>
              <a:rPr lang="en-US" dirty="0" smtClean="0"/>
              <a:t>City</a:t>
            </a:r>
          </a:p>
          <a:p>
            <a:r>
              <a:rPr lang="en-US" dirty="0"/>
              <a:t>D</a:t>
            </a:r>
            <a:r>
              <a:rPr lang="en-US" dirty="0" smtClean="0"/>
              <a:t>iplomats from </a:t>
            </a:r>
            <a:r>
              <a:rPr lang="en-US" dirty="0"/>
              <a:t>countries where corruption is high had </a:t>
            </a:r>
            <a:r>
              <a:rPr lang="en-US" dirty="0" smtClean="0"/>
              <a:t>significantly more </a:t>
            </a:r>
            <a:r>
              <a:rPr lang="en-US" dirty="0"/>
              <a:t>unpaid fines than those from countries where </a:t>
            </a:r>
            <a:r>
              <a:rPr lang="en-US" dirty="0" smtClean="0"/>
              <a:t>corruption is low</a:t>
            </a:r>
          </a:p>
          <a:p>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22</a:t>
            </a:fld>
            <a:endParaRPr lang="en-US"/>
          </a:p>
        </p:txBody>
      </p:sp>
    </p:spTree>
    <p:extLst>
      <p:ext uri="{BB962C8B-B14F-4D97-AF65-F5344CB8AC3E}">
        <p14:creationId xmlns:p14="http://schemas.microsoft.com/office/powerpoint/2010/main" val="169822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GB" dirty="0" smtClean="0"/>
              <a:t>Mental Models</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2300" dirty="0" smtClean="0"/>
              <a:t>We </a:t>
            </a:r>
            <a:r>
              <a:rPr lang="en-US" sz="2300" dirty="0"/>
              <a:t>generally use concepts that </a:t>
            </a:r>
            <a:r>
              <a:rPr lang="en-US" sz="2300" dirty="0" smtClean="0"/>
              <a:t>reflect </a:t>
            </a:r>
            <a:r>
              <a:rPr lang="en-US" sz="2300" dirty="0"/>
              <a:t>the </a:t>
            </a:r>
            <a:r>
              <a:rPr lang="en-US" sz="2300" dirty="0" smtClean="0"/>
              <a:t>shared understandings </a:t>
            </a:r>
            <a:r>
              <a:rPr lang="en-US" sz="2300" dirty="0"/>
              <a:t>of our </a:t>
            </a:r>
            <a:r>
              <a:rPr lang="en-US" sz="2300" dirty="0" smtClean="0"/>
              <a:t>community.  </a:t>
            </a:r>
            <a:r>
              <a:rPr lang="en-US" sz="2300" i="1" dirty="0" smtClean="0"/>
              <a:t>We </a:t>
            </a:r>
            <a:r>
              <a:rPr lang="en-US" sz="2300" i="1" dirty="0"/>
              <a:t>tend not </a:t>
            </a:r>
            <a:r>
              <a:rPr lang="en-US" sz="2300" i="1" dirty="0" smtClean="0"/>
              <a:t>to question </a:t>
            </a:r>
            <a:r>
              <a:rPr lang="en-US" sz="2300" i="1" dirty="0"/>
              <a:t>views when they reflect an outlook on </a:t>
            </a:r>
            <a:r>
              <a:rPr lang="en-US" sz="2300" i="1" dirty="0" smtClean="0"/>
              <a:t>the world </a:t>
            </a:r>
            <a:r>
              <a:rPr lang="en-US" sz="2300" i="1" dirty="0"/>
              <a:t>that is shared by everyone around </a:t>
            </a:r>
            <a:r>
              <a:rPr lang="en-US" sz="2300" i="1" dirty="0" smtClean="0"/>
              <a:t>us</a:t>
            </a:r>
          </a:p>
          <a:p>
            <a:pPr marL="0" indent="0">
              <a:buNone/>
            </a:pPr>
            <a:r>
              <a:rPr lang="en-GB" sz="2300" dirty="0" smtClean="0"/>
              <a:t>Differ from social norms;</a:t>
            </a:r>
            <a:endParaRPr lang="en-US" sz="2300" dirty="0" smtClean="0"/>
          </a:p>
          <a:p>
            <a:r>
              <a:rPr lang="en-US" sz="2300" dirty="0" smtClean="0"/>
              <a:t>Mental models need not </a:t>
            </a:r>
            <a:r>
              <a:rPr lang="en-US" sz="2300" dirty="0"/>
              <a:t>be enforced by direct social </a:t>
            </a:r>
            <a:r>
              <a:rPr lang="en-US" sz="2300" dirty="0" smtClean="0"/>
              <a:t>pressure </a:t>
            </a:r>
          </a:p>
          <a:p>
            <a:r>
              <a:rPr lang="en-US" sz="2300" dirty="0" smtClean="0"/>
              <a:t>capture broad </a:t>
            </a:r>
            <a:r>
              <a:rPr lang="en-US" sz="2300" dirty="0"/>
              <a:t>ideas about how the world works and one’s </a:t>
            </a:r>
            <a:r>
              <a:rPr lang="en-US" sz="2300" dirty="0" smtClean="0"/>
              <a:t>place in it</a:t>
            </a:r>
          </a:p>
          <a:p>
            <a:r>
              <a:rPr lang="en-US" sz="2300" dirty="0" smtClean="0"/>
              <a:t>In </a:t>
            </a:r>
            <a:r>
              <a:rPr lang="en-US" sz="2300" dirty="0"/>
              <a:t>contrast, social norms tend to focus </a:t>
            </a:r>
            <a:r>
              <a:rPr lang="en-US" sz="2300" i="1" dirty="0"/>
              <a:t>on </a:t>
            </a:r>
            <a:r>
              <a:rPr lang="en-US" sz="2300" i="1" dirty="0" smtClean="0"/>
              <a:t>particular behaviors </a:t>
            </a:r>
            <a:r>
              <a:rPr lang="en-US" sz="2300" i="1" dirty="0"/>
              <a:t>and to be socially </a:t>
            </a:r>
            <a:r>
              <a:rPr lang="en-US" sz="2300" i="1" dirty="0" smtClean="0"/>
              <a:t>enforced</a:t>
            </a:r>
          </a:p>
          <a:p>
            <a:r>
              <a:rPr lang="en-GB" sz="2300" dirty="0" smtClean="0"/>
              <a:t>E.g.; </a:t>
            </a:r>
            <a:r>
              <a:rPr lang="en-US" sz="2300" dirty="0" smtClean="0"/>
              <a:t>In some societies parents don’t think </a:t>
            </a:r>
            <a:r>
              <a:rPr lang="en-US" sz="2300" dirty="0"/>
              <a:t>young </a:t>
            </a:r>
            <a:r>
              <a:rPr lang="en-US" sz="2300" dirty="0" smtClean="0"/>
              <a:t>children need </a:t>
            </a:r>
            <a:r>
              <a:rPr lang="en-US" sz="2300" dirty="0"/>
              <a:t>extensive cognitive and linguistic </a:t>
            </a:r>
            <a:r>
              <a:rPr lang="en-US" sz="2300" dirty="0" smtClean="0"/>
              <a:t>stimulation- even </a:t>
            </a:r>
            <a:r>
              <a:rPr lang="en-US" sz="2300" dirty="0"/>
              <a:t>norms against </a:t>
            </a:r>
            <a:r>
              <a:rPr lang="en-US" sz="2300" dirty="0" smtClean="0"/>
              <a:t>verbal engagement</a:t>
            </a:r>
            <a:endParaRPr lang="en-US" sz="2300"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23</a:t>
            </a:fld>
            <a:endParaRPr lang="en-US"/>
          </a:p>
        </p:txBody>
      </p:sp>
    </p:spTree>
    <p:extLst>
      <p:ext uri="{BB962C8B-B14F-4D97-AF65-F5344CB8AC3E}">
        <p14:creationId xmlns:p14="http://schemas.microsoft.com/office/powerpoint/2010/main" val="242453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staying power of mental models</a:t>
            </a:r>
            <a:endParaRPr lang="en-US" dirty="0"/>
          </a:p>
        </p:txBody>
      </p:sp>
      <p:sp>
        <p:nvSpPr>
          <p:cNvPr id="3" name="Content Placeholder 2"/>
          <p:cNvSpPr>
            <a:spLocks noGrp="1"/>
          </p:cNvSpPr>
          <p:nvPr>
            <p:ph idx="1"/>
          </p:nvPr>
        </p:nvSpPr>
        <p:spPr/>
        <p:txBody>
          <a:bodyPr/>
          <a:lstStyle/>
          <a:p>
            <a:pPr marL="0" indent="0">
              <a:buNone/>
            </a:pPr>
            <a:r>
              <a:rPr lang="en-US" i="1" dirty="0" smtClean="0"/>
              <a:t>“… As </a:t>
            </a:r>
            <a:r>
              <a:rPr lang="en-US" i="1" dirty="0"/>
              <a:t>I was boarding the plane I saw that the </a:t>
            </a:r>
            <a:r>
              <a:rPr lang="en-US" i="1" dirty="0" smtClean="0"/>
              <a:t>pilot was </a:t>
            </a:r>
            <a:r>
              <a:rPr lang="en-US" i="1" dirty="0"/>
              <a:t>black. I had never seen a black pilot </a:t>
            </a:r>
            <a:r>
              <a:rPr lang="en-US" i="1" dirty="0" smtClean="0"/>
              <a:t>before, and </a:t>
            </a:r>
            <a:r>
              <a:rPr lang="en-US" i="1" dirty="0"/>
              <a:t>the instant I did I had to quell my panic. </a:t>
            </a:r>
            <a:r>
              <a:rPr lang="en-US" i="1" dirty="0" smtClean="0"/>
              <a:t>How could </a:t>
            </a:r>
            <a:r>
              <a:rPr lang="en-US" i="1" dirty="0"/>
              <a:t>a black man fly an airplane</a:t>
            </a:r>
            <a:r>
              <a:rPr lang="en-US" i="1" dirty="0" smtClean="0"/>
              <a:t>?”</a:t>
            </a:r>
          </a:p>
          <a:p>
            <a:pPr marL="0" indent="0">
              <a:buNone/>
            </a:pPr>
            <a:r>
              <a:rPr lang="en-GB" i="1" dirty="0" smtClean="0"/>
              <a:t> </a:t>
            </a:r>
            <a:r>
              <a:rPr lang="en-GB" sz="1800" i="1" dirty="0"/>
              <a:t>- Nelson Mandela, Long Walk to Freedom </a:t>
            </a:r>
          </a:p>
          <a:p>
            <a:pPr marL="0" indent="0">
              <a:buNone/>
            </a:pPr>
            <a:endParaRPr lang="en-GB" sz="2000" i="1" dirty="0"/>
          </a:p>
          <a:p>
            <a:r>
              <a:rPr lang="en-US" sz="2000" dirty="0"/>
              <a:t>mental models can be passed down from generation to generation: </a:t>
            </a:r>
          </a:p>
          <a:p>
            <a:r>
              <a:rPr lang="en-US" sz="2000" dirty="0"/>
              <a:t>trust, gender, fertility, government</a:t>
            </a:r>
          </a:p>
          <a:p>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24</a:t>
            </a:fld>
            <a:endParaRPr lang="en-US"/>
          </a:p>
        </p:txBody>
      </p:sp>
    </p:spTree>
    <p:extLst>
      <p:ext uri="{BB962C8B-B14F-4D97-AF65-F5344CB8AC3E}">
        <p14:creationId xmlns:p14="http://schemas.microsoft.com/office/powerpoint/2010/main" val="41916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Changing mental models</a:t>
            </a:r>
            <a:endParaRPr lang="en-US" dirty="0"/>
          </a:p>
        </p:txBody>
      </p:sp>
      <p:sp>
        <p:nvSpPr>
          <p:cNvPr id="3" name="Content Placeholder 2"/>
          <p:cNvSpPr>
            <a:spLocks noGrp="1"/>
          </p:cNvSpPr>
          <p:nvPr>
            <p:ph idx="1"/>
          </p:nvPr>
        </p:nvSpPr>
        <p:spPr/>
        <p:txBody>
          <a:bodyPr/>
          <a:lstStyle/>
          <a:p>
            <a:r>
              <a:rPr lang="en-GB" dirty="0" smtClean="0"/>
              <a:t>Changing institutions</a:t>
            </a:r>
          </a:p>
          <a:p>
            <a:r>
              <a:rPr lang="en-GB" dirty="0" smtClean="0"/>
              <a:t>Changing mental models through the media</a:t>
            </a:r>
          </a:p>
          <a:p>
            <a:r>
              <a:rPr lang="en-GB" dirty="0" smtClean="0"/>
              <a:t>Through education and childhood interventions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25</a:t>
            </a:fld>
            <a:endParaRPr lang="en-US"/>
          </a:p>
        </p:txBody>
      </p:sp>
    </p:spTree>
    <p:extLst>
      <p:ext uri="{BB962C8B-B14F-4D97-AF65-F5344CB8AC3E}">
        <p14:creationId xmlns:p14="http://schemas.microsoft.com/office/powerpoint/2010/main" val="655501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a:t>
            </a:r>
            <a:endParaRPr lang="en-US" dirty="0"/>
          </a:p>
        </p:txBody>
      </p:sp>
      <p:sp>
        <p:nvSpPr>
          <p:cNvPr id="3" name="Content Placeholder 2"/>
          <p:cNvSpPr>
            <a:spLocks noGrp="1"/>
          </p:cNvSpPr>
          <p:nvPr>
            <p:ph idx="1"/>
          </p:nvPr>
        </p:nvSpPr>
        <p:spPr/>
        <p:txBody>
          <a:bodyPr/>
          <a:lstStyle/>
          <a:p>
            <a:r>
              <a:rPr lang="en-US" b="1" dirty="0" smtClean="0"/>
              <a:t> Poverty</a:t>
            </a:r>
          </a:p>
          <a:p>
            <a:r>
              <a:rPr lang="en-US" b="1" dirty="0" smtClean="0"/>
              <a:t> Early childhood development</a:t>
            </a:r>
          </a:p>
          <a:p>
            <a:r>
              <a:rPr lang="en-US" b="1" dirty="0" smtClean="0"/>
              <a:t> Household Finance</a:t>
            </a:r>
          </a:p>
          <a:p>
            <a:r>
              <a:rPr lang="en-US" b="1" dirty="0" smtClean="0"/>
              <a:t> Productivity</a:t>
            </a:r>
          </a:p>
          <a:p>
            <a:r>
              <a:rPr lang="en-US" b="1" dirty="0" smtClean="0"/>
              <a:t> Health </a:t>
            </a:r>
          </a:p>
          <a:p>
            <a:r>
              <a:rPr lang="en-US" b="1" dirty="0" smtClean="0"/>
              <a:t> Climate Change</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 Poverty</a:t>
            </a:r>
            <a:endParaRPr lang="en-US" dirty="0"/>
          </a:p>
        </p:txBody>
      </p:sp>
      <p:sp>
        <p:nvSpPr>
          <p:cNvPr id="3" name="Content Placeholder 2"/>
          <p:cNvSpPr>
            <a:spLocks noGrp="1"/>
          </p:cNvSpPr>
          <p:nvPr>
            <p:ph idx="1"/>
          </p:nvPr>
        </p:nvSpPr>
        <p:spPr>
          <a:xfrm>
            <a:off x="0" y="884237"/>
            <a:ext cx="9144000" cy="1325563"/>
          </a:xfrm>
        </p:spPr>
        <p:txBody>
          <a:bodyPr>
            <a:normAutofit/>
          </a:bodyPr>
          <a:lstStyle/>
          <a:p>
            <a:pPr algn="ctr">
              <a:buNone/>
            </a:pPr>
            <a:r>
              <a:rPr lang="en-US" sz="1800" i="1" dirty="0" smtClean="0"/>
              <a:t>“Poverty </a:t>
            </a:r>
            <a:r>
              <a:rPr lang="en-US" sz="1800" i="1" dirty="0"/>
              <a:t>is not simply a shortfall of </a:t>
            </a:r>
            <a:r>
              <a:rPr lang="en-US" sz="1800" i="1" dirty="0" smtClean="0"/>
              <a:t>money. The </a:t>
            </a:r>
            <a:r>
              <a:rPr lang="en-US" sz="1800" i="1" dirty="0"/>
              <a:t>constant, day-to-day hard </a:t>
            </a:r>
            <a:r>
              <a:rPr lang="en-US" sz="1800" i="1" dirty="0" smtClean="0"/>
              <a:t>choices associated </a:t>
            </a:r>
            <a:r>
              <a:rPr lang="en-US" sz="1800" i="1" dirty="0"/>
              <a:t>with poverty in effect “</a:t>
            </a:r>
            <a:r>
              <a:rPr lang="en-US" sz="1800" i="1" dirty="0" smtClean="0"/>
              <a:t>tax” an </a:t>
            </a:r>
            <a:r>
              <a:rPr lang="en-US" sz="1800" i="1" dirty="0"/>
              <a:t>individual’s psychological and </a:t>
            </a:r>
            <a:r>
              <a:rPr lang="en-US" sz="1800" i="1" dirty="0" smtClean="0"/>
              <a:t>social resources</a:t>
            </a:r>
            <a:r>
              <a:rPr lang="en-US" sz="1800" i="1" dirty="0"/>
              <a:t>. This type of “tax” can lead </a:t>
            </a:r>
            <a:r>
              <a:rPr lang="en-US" sz="1800" i="1" dirty="0" smtClean="0"/>
              <a:t>to economic </a:t>
            </a:r>
            <a:r>
              <a:rPr lang="en-US" sz="1800" i="1" dirty="0"/>
              <a:t>decisions that perpetuate </a:t>
            </a:r>
            <a:r>
              <a:rPr lang="en-US" sz="1800" i="1" dirty="0" smtClean="0"/>
              <a:t>poverty”: </a:t>
            </a:r>
            <a:r>
              <a:rPr lang="en-US" sz="1800" dirty="0" smtClean="0"/>
              <a:t>WDR, 2015</a:t>
            </a:r>
            <a:endParaRPr lang="en-US" sz="1800" dirty="0"/>
          </a:p>
        </p:txBody>
      </p:sp>
      <p:grpSp>
        <p:nvGrpSpPr>
          <p:cNvPr id="7" name="Group 11"/>
          <p:cNvGrpSpPr/>
          <p:nvPr/>
        </p:nvGrpSpPr>
        <p:grpSpPr>
          <a:xfrm>
            <a:off x="60127" y="2057400"/>
            <a:ext cx="4664273" cy="4401979"/>
            <a:chOff x="4039448" y="2209800"/>
            <a:chExt cx="5626556" cy="4401979"/>
          </a:xfrm>
        </p:grpSpPr>
        <p:sp>
          <p:nvSpPr>
            <p:cNvPr id="4" name="Rectangle 3"/>
            <p:cNvSpPr/>
            <p:nvPr/>
          </p:nvSpPr>
          <p:spPr>
            <a:xfrm>
              <a:off x="4039448" y="2209800"/>
              <a:ext cx="5554024" cy="338554"/>
            </a:xfrm>
            <a:prstGeom prst="rect">
              <a:avLst/>
            </a:prstGeom>
          </p:spPr>
          <p:txBody>
            <a:bodyPr wrap="none">
              <a:spAutoFit/>
            </a:bodyPr>
            <a:lstStyle/>
            <a:p>
              <a:pPr algn="ctr"/>
              <a:r>
                <a:rPr lang="en-US" sz="1600" b="1" dirty="0"/>
                <a:t>Poverty is a fluid state, not a stable condition</a:t>
              </a:r>
              <a:endParaRPr lang="en-US" sz="1600" dirty="0"/>
            </a:p>
          </p:txBody>
        </p:sp>
        <p:pic>
          <p:nvPicPr>
            <p:cNvPr id="1026" name="Picture 2"/>
            <p:cNvPicPr>
              <a:picLocks noChangeAspect="1" noChangeArrowheads="1"/>
            </p:cNvPicPr>
            <p:nvPr/>
          </p:nvPicPr>
          <p:blipFill>
            <a:blip r:embed="rId2" cstate="print"/>
            <a:srcRect l="21669" t="15625" r="23280" b="11458"/>
            <a:stretch>
              <a:fillRect/>
            </a:stretch>
          </p:blipFill>
          <p:spPr bwMode="auto">
            <a:xfrm>
              <a:off x="4419599" y="2590800"/>
              <a:ext cx="4970642" cy="3657600"/>
            </a:xfrm>
            <a:prstGeom prst="rect">
              <a:avLst/>
            </a:prstGeom>
            <a:noFill/>
            <a:ln w="9525">
              <a:noFill/>
              <a:miter lim="800000"/>
              <a:headEnd/>
              <a:tailEnd/>
            </a:ln>
          </p:spPr>
        </p:pic>
        <p:sp>
          <p:nvSpPr>
            <p:cNvPr id="6" name="Rectangle 5"/>
            <p:cNvSpPr/>
            <p:nvPr/>
          </p:nvSpPr>
          <p:spPr>
            <a:xfrm>
              <a:off x="4495800" y="6211669"/>
              <a:ext cx="5170204" cy="400110"/>
            </a:xfrm>
            <a:prstGeom prst="rect">
              <a:avLst/>
            </a:prstGeom>
          </p:spPr>
          <p:txBody>
            <a:bodyPr wrap="square">
              <a:spAutoFit/>
            </a:bodyPr>
            <a:lstStyle/>
            <a:p>
              <a:pPr algn="r"/>
              <a:r>
                <a:rPr lang="en-US" sz="1000" i="1" dirty="0" smtClean="0"/>
                <a:t>Source: </a:t>
              </a:r>
              <a:r>
                <a:rPr lang="en-US" sz="1000" i="1" dirty="0" err="1" smtClean="0"/>
                <a:t>Jalan</a:t>
              </a:r>
              <a:r>
                <a:rPr lang="en-US" sz="1000" i="1" dirty="0" smtClean="0"/>
                <a:t> </a:t>
              </a:r>
              <a:r>
                <a:rPr lang="en-US" sz="1000" i="1" dirty="0"/>
                <a:t>and </a:t>
              </a:r>
              <a:r>
                <a:rPr lang="en-US" sz="1000" i="1" dirty="0" err="1"/>
                <a:t>Ravallion</a:t>
              </a:r>
              <a:r>
                <a:rPr lang="en-US" sz="1000" i="1" dirty="0"/>
                <a:t> 2000; Pritchett, </a:t>
              </a:r>
              <a:r>
                <a:rPr lang="en-US" sz="1000" i="1" dirty="0" err="1"/>
                <a:t>Suryahadi</a:t>
              </a:r>
              <a:r>
                <a:rPr lang="en-US" sz="1000" i="1" dirty="0"/>
                <a:t>, and </a:t>
              </a:r>
              <a:r>
                <a:rPr lang="en-US" sz="1000" i="1" dirty="0" err="1"/>
                <a:t>Sumarto</a:t>
              </a:r>
              <a:r>
                <a:rPr lang="en-US" sz="1000" i="1" dirty="0"/>
                <a:t> 2000; </a:t>
              </a:r>
              <a:r>
                <a:rPr lang="en-US" sz="1000" i="1" dirty="0" err="1"/>
                <a:t>Dercon</a:t>
              </a:r>
              <a:r>
                <a:rPr lang="en-US" sz="1000" i="1" dirty="0"/>
                <a:t> and Krishnan 2000</a:t>
              </a:r>
            </a:p>
          </p:txBody>
        </p:sp>
      </p:grpSp>
      <p:grpSp>
        <p:nvGrpSpPr>
          <p:cNvPr id="9" name="Group 10"/>
          <p:cNvGrpSpPr/>
          <p:nvPr/>
        </p:nvGrpSpPr>
        <p:grpSpPr>
          <a:xfrm>
            <a:off x="4800600" y="2057400"/>
            <a:ext cx="3962400" cy="4239851"/>
            <a:chOff x="0" y="2209800"/>
            <a:chExt cx="4191000" cy="4239851"/>
          </a:xfrm>
        </p:grpSpPr>
        <p:sp>
          <p:nvSpPr>
            <p:cNvPr id="8" name="Rectangle 7"/>
            <p:cNvSpPr/>
            <p:nvPr/>
          </p:nvSpPr>
          <p:spPr>
            <a:xfrm>
              <a:off x="0" y="2209800"/>
              <a:ext cx="4191000" cy="584775"/>
            </a:xfrm>
            <a:prstGeom prst="rect">
              <a:avLst/>
            </a:prstGeom>
          </p:spPr>
          <p:txBody>
            <a:bodyPr wrap="square">
              <a:spAutoFit/>
            </a:bodyPr>
            <a:lstStyle/>
            <a:p>
              <a:pPr algn="ctr"/>
              <a:r>
                <a:rPr lang="en-US" sz="1600" b="1" dirty="0" smtClean="0"/>
                <a:t>Financial scarcity can</a:t>
              </a:r>
            </a:p>
            <a:p>
              <a:pPr algn="ctr"/>
              <a:r>
                <a:rPr lang="en-US" sz="1600" b="1" dirty="0" smtClean="0"/>
                <a:t>consume cognitive resources</a:t>
              </a:r>
              <a:endParaRPr lang="en-US" sz="1600" dirty="0"/>
            </a:p>
          </p:txBody>
        </p:sp>
        <p:pic>
          <p:nvPicPr>
            <p:cNvPr id="5" name="Picture 2"/>
            <p:cNvPicPr>
              <a:picLocks noChangeAspect="1" noChangeArrowheads="1"/>
            </p:cNvPicPr>
            <p:nvPr/>
          </p:nvPicPr>
          <p:blipFill>
            <a:blip r:embed="rId3" cstate="print"/>
            <a:srcRect l="48609" t="15625" r="34993" b="23958"/>
            <a:stretch>
              <a:fillRect/>
            </a:stretch>
          </p:blipFill>
          <p:spPr bwMode="auto">
            <a:xfrm>
              <a:off x="805962" y="2819400"/>
              <a:ext cx="2740268" cy="3472543"/>
            </a:xfrm>
            <a:prstGeom prst="rect">
              <a:avLst/>
            </a:prstGeom>
            <a:noFill/>
            <a:ln w="9525">
              <a:noFill/>
              <a:miter lim="800000"/>
              <a:headEnd/>
              <a:tailEnd/>
            </a:ln>
          </p:spPr>
        </p:pic>
        <p:sp>
          <p:nvSpPr>
            <p:cNvPr id="10" name="Rectangle 9"/>
            <p:cNvSpPr/>
            <p:nvPr/>
          </p:nvSpPr>
          <p:spPr>
            <a:xfrm>
              <a:off x="1905000" y="6203430"/>
              <a:ext cx="1770036" cy="246221"/>
            </a:xfrm>
            <a:prstGeom prst="rect">
              <a:avLst/>
            </a:prstGeom>
          </p:spPr>
          <p:txBody>
            <a:bodyPr wrap="none">
              <a:spAutoFit/>
            </a:bodyPr>
            <a:lstStyle/>
            <a:p>
              <a:r>
                <a:rPr lang="en-US" sz="1000" i="1" dirty="0" smtClean="0"/>
                <a:t>Source: Mani and others 2013.</a:t>
              </a:r>
              <a:endParaRPr lang="en-US" sz="1000" dirty="0"/>
            </a:p>
          </p:txBody>
        </p:sp>
      </p:grpSp>
      <p:sp>
        <p:nvSpPr>
          <p:cNvPr id="11" name="Slide Number Placeholder 10"/>
          <p:cNvSpPr>
            <a:spLocks noGrp="1"/>
          </p:cNvSpPr>
          <p:nvPr>
            <p:ph type="sldNum" sz="quarter" idx="12"/>
          </p:nvPr>
        </p:nvSpPr>
        <p:spPr/>
        <p:txBody>
          <a:bodyPr/>
          <a:lstStyle/>
          <a:p>
            <a:pPr>
              <a:defRPr/>
            </a:pPr>
            <a:fld id="{703C859F-F4F2-4998-AE78-60B4B9EFE30E}"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609600"/>
          </a:xfrm>
        </p:spPr>
        <p:txBody>
          <a:bodyPr>
            <a:normAutofit/>
          </a:bodyPr>
          <a:lstStyle/>
          <a:p>
            <a:pPr algn="l"/>
            <a:r>
              <a:rPr lang="en-US" sz="1800" b="1" dirty="0" smtClean="0"/>
              <a:t>Implications of anti poverty policies and programs</a:t>
            </a:r>
            <a:endParaRPr lang="en-US" sz="1800" b="1" dirty="0"/>
          </a:p>
        </p:txBody>
      </p:sp>
      <p:sp>
        <p:nvSpPr>
          <p:cNvPr id="6" name="Rectangle 5"/>
          <p:cNvSpPr/>
          <p:nvPr/>
        </p:nvSpPr>
        <p:spPr>
          <a:xfrm>
            <a:off x="228600" y="533400"/>
            <a:ext cx="8153400" cy="830997"/>
          </a:xfrm>
          <a:prstGeom prst="rect">
            <a:avLst/>
          </a:prstGeom>
        </p:spPr>
        <p:txBody>
          <a:bodyPr wrap="square">
            <a:spAutoFit/>
          </a:bodyPr>
          <a:lstStyle/>
          <a:p>
            <a:pPr>
              <a:buFont typeface="Arial" pitchFamily="34" charset="0"/>
              <a:buChar char="•"/>
            </a:pPr>
            <a:r>
              <a:rPr lang="en-US" sz="1600" dirty="0" smtClean="0"/>
              <a:t>Minimizing cognitive taxes for poor people</a:t>
            </a:r>
          </a:p>
          <a:p>
            <a:pPr>
              <a:buFont typeface="Arial" pitchFamily="34" charset="0"/>
              <a:buChar char="•"/>
            </a:pPr>
            <a:r>
              <a:rPr lang="en-US" sz="1600" dirty="0" smtClean="0"/>
              <a:t>Avoiding poor frames</a:t>
            </a:r>
          </a:p>
          <a:p>
            <a:pPr>
              <a:buFont typeface="Arial" pitchFamily="34" charset="0"/>
              <a:buChar char="•"/>
            </a:pPr>
            <a:r>
              <a:rPr lang="en-US" sz="1600" dirty="0" smtClean="0"/>
              <a:t>Incorporating social contexts into the design of programs</a:t>
            </a:r>
            <a:endParaRPr lang="en-US" sz="1600" dirty="0"/>
          </a:p>
        </p:txBody>
      </p:sp>
      <p:sp>
        <p:nvSpPr>
          <p:cNvPr id="7" name="Rectangle 6"/>
          <p:cNvSpPr/>
          <p:nvPr/>
        </p:nvSpPr>
        <p:spPr>
          <a:xfrm>
            <a:off x="29980" y="1828800"/>
            <a:ext cx="9114020" cy="369332"/>
          </a:xfrm>
          <a:prstGeom prst="rect">
            <a:avLst/>
          </a:prstGeom>
        </p:spPr>
        <p:txBody>
          <a:bodyPr wrap="square">
            <a:spAutoFit/>
          </a:bodyPr>
          <a:lstStyle/>
          <a:p>
            <a:pPr algn="ctr"/>
            <a:r>
              <a:rPr lang="en-US" sz="1600" b="1" dirty="0" smtClean="0"/>
              <a:t>Targeting on the basis of </a:t>
            </a:r>
            <a:r>
              <a:rPr lang="en-US" sz="1800" b="1" dirty="0" smtClean="0"/>
              <a:t>bandwidth</a:t>
            </a:r>
            <a:r>
              <a:rPr lang="en-US" sz="1600" b="1" dirty="0" smtClean="0"/>
              <a:t> may help people make better decisions</a:t>
            </a:r>
            <a:endParaRPr lang="en-US" sz="1600" dirty="0"/>
          </a:p>
        </p:txBody>
      </p:sp>
      <p:pic>
        <p:nvPicPr>
          <p:cNvPr id="2050" name="Picture 2"/>
          <p:cNvPicPr>
            <a:picLocks noChangeAspect="1" noChangeArrowheads="1"/>
          </p:cNvPicPr>
          <p:nvPr/>
        </p:nvPicPr>
        <p:blipFill>
          <a:blip r:embed="rId2" cstate="print"/>
          <a:srcRect l="25769" t="32292" r="16837" b="15625"/>
          <a:stretch>
            <a:fillRect/>
          </a:stretch>
        </p:blipFill>
        <p:spPr bwMode="auto">
          <a:xfrm>
            <a:off x="609600" y="2209800"/>
            <a:ext cx="7772400" cy="3810000"/>
          </a:xfrm>
          <a:prstGeom prst="rect">
            <a:avLst/>
          </a:prstGeom>
          <a:noFill/>
          <a:ln w="9525">
            <a:noFill/>
            <a:miter lim="800000"/>
            <a:headEnd/>
            <a:tailEnd/>
          </a:ln>
        </p:spPr>
      </p:pic>
      <p:sp>
        <p:nvSpPr>
          <p:cNvPr id="9" name="Rectangle 8"/>
          <p:cNvSpPr/>
          <p:nvPr/>
        </p:nvSpPr>
        <p:spPr>
          <a:xfrm>
            <a:off x="7240570" y="6172200"/>
            <a:ext cx="1446230" cy="246221"/>
          </a:xfrm>
          <a:prstGeom prst="rect">
            <a:avLst/>
          </a:prstGeom>
        </p:spPr>
        <p:txBody>
          <a:bodyPr wrap="none">
            <a:spAutoFit/>
          </a:bodyPr>
          <a:lstStyle/>
          <a:p>
            <a:r>
              <a:rPr lang="en-US" sz="1000" i="1" dirty="0" smtClean="0"/>
              <a:t>Source: WDR 2015 team</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b="1" dirty="0" smtClean="0"/>
              <a:t> Early childhood development</a:t>
            </a:r>
            <a:endParaRPr lang="en-US" dirty="0"/>
          </a:p>
        </p:txBody>
      </p:sp>
      <p:sp>
        <p:nvSpPr>
          <p:cNvPr id="5" name="Content Placeholder 2"/>
          <p:cNvSpPr>
            <a:spLocks noGrp="1"/>
          </p:cNvSpPr>
          <p:nvPr>
            <p:ph idx="1"/>
          </p:nvPr>
        </p:nvSpPr>
        <p:spPr>
          <a:xfrm>
            <a:off x="0" y="960437"/>
            <a:ext cx="9144000" cy="1325563"/>
          </a:xfrm>
        </p:spPr>
        <p:txBody>
          <a:bodyPr>
            <a:noAutofit/>
          </a:bodyPr>
          <a:lstStyle/>
          <a:p>
            <a:pPr algn="ctr">
              <a:buNone/>
            </a:pPr>
            <a:r>
              <a:rPr lang="en-US" sz="1800" i="1" dirty="0" smtClean="0"/>
              <a:t>“Children in poor families can differ dramatically from children in richer families in their cognitive and </a:t>
            </a:r>
            <a:r>
              <a:rPr lang="en-US" sz="1800" i="1" dirty="0" err="1" smtClean="0"/>
              <a:t>noncognitive</a:t>
            </a:r>
            <a:r>
              <a:rPr lang="en-US" sz="1800" i="1" dirty="0" smtClean="0"/>
              <a:t> abilities, resulting in enormous loss of human potential for themselves and society”: </a:t>
            </a:r>
            <a:r>
              <a:rPr lang="en-US" sz="1800" dirty="0" smtClean="0"/>
              <a:t>WDR, 2015</a:t>
            </a:r>
            <a:endParaRPr lang="en-US" sz="1800" dirty="0"/>
          </a:p>
        </p:txBody>
      </p:sp>
      <p:sp>
        <p:nvSpPr>
          <p:cNvPr id="6" name="Rectangle 5"/>
          <p:cNvSpPr/>
          <p:nvPr/>
        </p:nvSpPr>
        <p:spPr>
          <a:xfrm>
            <a:off x="0" y="1905000"/>
            <a:ext cx="9144000" cy="338554"/>
          </a:xfrm>
          <a:prstGeom prst="rect">
            <a:avLst/>
          </a:prstGeom>
        </p:spPr>
        <p:txBody>
          <a:bodyPr wrap="square">
            <a:spAutoFit/>
          </a:bodyPr>
          <a:lstStyle/>
          <a:p>
            <a:pPr algn="ctr"/>
            <a:r>
              <a:rPr lang="en-US" sz="1600" b="1" dirty="0" smtClean="0"/>
              <a:t>Variations by wealth in basic learning skills are evident by age three in Madagascar</a:t>
            </a:r>
            <a:endParaRPr lang="en-US" sz="1600" dirty="0"/>
          </a:p>
        </p:txBody>
      </p:sp>
      <p:pic>
        <p:nvPicPr>
          <p:cNvPr id="3074" name="Picture 2"/>
          <p:cNvPicPr>
            <a:picLocks noChangeAspect="1" noChangeArrowheads="1"/>
          </p:cNvPicPr>
          <p:nvPr/>
        </p:nvPicPr>
        <p:blipFill>
          <a:blip r:embed="rId2" cstate="print"/>
          <a:srcRect l="10542" t="11458" r="22108" b="13542"/>
          <a:stretch>
            <a:fillRect/>
          </a:stretch>
        </p:blipFill>
        <p:spPr bwMode="auto">
          <a:xfrm>
            <a:off x="1176730" y="2303490"/>
            <a:ext cx="6900470" cy="4320294"/>
          </a:xfrm>
          <a:prstGeom prst="rect">
            <a:avLst/>
          </a:prstGeom>
          <a:noFill/>
          <a:ln w="9525">
            <a:noFill/>
            <a:miter lim="800000"/>
            <a:headEnd/>
            <a:tailEnd/>
          </a:ln>
        </p:spPr>
      </p:pic>
      <p:sp>
        <p:nvSpPr>
          <p:cNvPr id="8" name="Rectangle 7"/>
          <p:cNvSpPr/>
          <p:nvPr/>
        </p:nvSpPr>
        <p:spPr>
          <a:xfrm>
            <a:off x="7209599" y="6629400"/>
            <a:ext cx="1858201" cy="246221"/>
          </a:xfrm>
          <a:prstGeom prst="rect">
            <a:avLst/>
          </a:prstGeom>
        </p:spPr>
        <p:txBody>
          <a:bodyPr wrap="none">
            <a:spAutoFit/>
          </a:bodyPr>
          <a:lstStyle/>
          <a:p>
            <a:r>
              <a:rPr lang="en-US" sz="1000" i="1" dirty="0" smtClean="0"/>
              <a:t>Source: Fernald and others 2011</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
            </a:r>
            <a:br>
              <a:rPr lang="en-GB" dirty="0" smtClean="0"/>
            </a:br>
            <a:r>
              <a:rPr lang="en-GB" dirty="0" smtClean="0"/>
              <a:t>Part 1 ; Understanding human behaviour for economic development</a:t>
            </a:r>
            <a:endParaRPr lang="en-US" dirty="0"/>
          </a:p>
        </p:txBody>
      </p:sp>
      <p:sp>
        <p:nvSpPr>
          <p:cNvPr id="3" name="Content Placeholder 2"/>
          <p:cNvSpPr>
            <a:spLocks noGrp="1"/>
          </p:cNvSpPr>
          <p:nvPr>
            <p:ph idx="1"/>
          </p:nvPr>
        </p:nvSpPr>
        <p:spPr/>
        <p:txBody>
          <a:bodyPr/>
          <a:lstStyle/>
          <a:p>
            <a:endParaRPr lang="en-GB" dirty="0" smtClean="0"/>
          </a:p>
          <a:p>
            <a:r>
              <a:rPr lang="en-GB" dirty="0" smtClean="0"/>
              <a:t>Thinking automatically</a:t>
            </a:r>
          </a:p>
          <a:p>
            <a:r>
              <a:rPr lang="en-GB" dirty="0" smtClean="0"/>
              <a:t>Thinking socially</a:t>
            </a:r>
          </a:p>
          <a:p>
            <a:r>
              <a:rPr lang="en-GB" dirty="0" smtClean="0"/>
              <a:t>Thinking with mental models</a:t>
            </a:r>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3</a:t>
            </a:fld>
            <a:endParaRPr lang="en-US"/>
          </a:p>
        </p:txBody>
      </p:sp>
    </p:spTree>
    <p:extLst>
      <p:ext uri="{BB962C8B-B14F-4D97-AF65-F5344CB8AC3E}">
        <p14:creationId xmlns:p14="http://schemas.microsoft.com/office/powerpoint/2010/main" val="425407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49414" t="13542" r="14861" b="13542"/>
          <a:stretch>
            <a:fillRect/>
          </a:stretch>
        </p:blipFill>
        <p:spPr bwMode="auto">
          <a:xfrm>
            <a:off x="5105400" y="2898100"/>
            <a:ext cx="3657600" cy="3578900"/>
          </a:xfrm>
          <a:prstGeom prst="rect">
            <a:avLst/>
          </a:prstGeom>
          <a:noFill/>
          <a:ln w="9525">
            <a:noFill/>
            <a:miter lim="800000"/>
            <a:headEnd/>
            <a:tailEnd/>
          </a:ln>
        </p:spPr>
      </p:pic>
      <p:sp>
        <p:nvSpPr>
          <p:cNvPr id="4" name="Title 1"/>
          <p:cNvSpPr>
            <a:spLocks noGrp="1"/>
          </p:cNvSpPr>
          <p:nvPr>
            <p:ph type="title"/>
          </p:nvPr>
        </p:nvSpPr>
        <p:spPr>
          <a:xfrm>
            <a:off x="0" y="0"/>
            <a:ext cx="8229600" cy="609600"/>
          </a:xfrm>
        </p:spPr>
        <p:txBody>
          <a:bodyPr>
            <a:normAutofit/>
          </a:bodyPr>
          <a:lstStyle/>
          <a:p>
            <a:pPr algn="l"/>
            <a:r>
              <a:rPr lang="en-US" sz="1800" b="1" dirty="0" smtClean="0"/>
              <a:t>Designing interventions that focus on and improve parental competence</a:t>
            </a:r>
            <a:endParaRPr lang="en-US" sz="1800" b="1" dirty="0"/>
          </a:p>
        </p:txBody>
      </p:sp>
      <p:sp>
        <p:nvSpPr>
          <p:cNvPr id="5" name="Rectangle 4"/>
          <p:cNvSpPr/>
          <p:nvPr/>
        </p:nvSpPr>
        <p:spPr>
          <a:xfrm>
            <a:off x="228600" y="533400"/>
            <a:ext cx="8153400" cy="1323439"/>
          </a:xfrm>
          <a:prstGeom prst="rect">
            <a:avLst/>
          </a:prstGeom>
        </p:spPr>
        <p:txBody>
          <a:bodyPr wrap="square">
            <a:spAutoFit/>
          </a:bodyPr>
          <a:lstStyle/>
          <a:p>
            <a:pPr>
              <a:buFont typeface="Arial" pitchFamily="34" charset="0"/>
              <a:buChar char="•"/>
            </a:pPr>
            <a:r>
              <a:rPr lang="en-US" sz="1600" dirty="0" smtClean="0"/>
              <a:t>Complementing direct antipoverty programs</a:t>
            </a:r>
          </a:p>
          <a:p>
            <a:pPr>
              <a:buFont typeface="Arial" pitchFamily="34" charset="0"/>
              <a:buChar char="•"/>
            </a:pPr>
            <a:r>
              <a:rPr lang="en-US" sz="1600" dirty="0" smtClean="0"/>
              <a:t>Changing mindsets, underlying belief systems, and mental models of parents’ role</a:t>
            </a:r>
          </a:p>
          <a:p>
            <a:pPr>
              <a:buFont typeface="Arial" pitchFamily="34" charset="0"/>
              <a:buChar char="•"/>
            </a:pPr>
            <a:r>
              <a:rPr lang="en-US" sz="1600" dirty="0" smtClean="0"/>
              <a:t>Providing parents with the opportunity to learn and practice new skills and improve their mental health</a:t>
            </a:r>
          </a:p>
          <a:p>
            <a:pPr>
              <a:buFont typeface="Arial" pitchFamily="34" charset="0"/>
              <a:buChar char="•"/>
            </a:pPr>
            <a:r>
              <a:rPr lang="en-US" sz="1600" dirty="0" smtClean="0"/>
              <a:t>Using complementary classroom-based interventions to support parental competence</a:t>
            </a:r>
            <a:endParaRPr lang="en-US" sz="1600" dirty="0"/>
          </a:p>
        </p:txBody>
      </p:sp>
      <p:sp>
        <p:nvSpPr>
          <p:cNvPr id="6" name="Rectangle 5"/>
          <p:cNvSpPr/>
          <p:nvPr/>
        </p:nvSpPr>
        <p:spPr>
          <a:xfrm>
            <a:off x="0" y="2133600"/>
            <a:ext cx="4495800" cy="830997"/>
          </a:xfrm>
          <a:prstGeom prst="rect">
            <a:avLst/>
          </a:prstGeom>
        </p:spPr>
        <p:txBody>
          <a:bodyPr wrap="square">
            <a:spAutoFit/>
          </a:bodyPr>
          <a:lstStyle/>
          <a:p>
            <a:pPr algn="ctr"/>
            <a:r>
              <a:rPr lang="en-US" sz="1600" b="1" dirty="0" smtClean="0"/>
              <a:t>A program in rural Senegal encourages parents to engage verbally with their children</a:t>
            </a:r>
            <a:endParaRPr lang="en-US" sz="1600" dirty="0"/>
          </a:p>
        </p:txBody>
      </p:sp>
      <p:pic>
        <p:nvPicPr>
          <p:cNvPr id="4098" name="Picture 2"/>
          <p:cNvPicPr>
            <a:picLocks noChangeAspect="1" noChangeArrowheads="1"/>
          </p:cNvPicPr>
          <p:nvPr/>
        </p:nvPicPr>
        <p:blipFill>
          <a:blip r:embed="rId3" cstate="print"/>
          <a:srcRect l="10542" t="36458" r="49634" b="21875"/>
          <a:stretch>
            <a:fillRect/>
          </a:stretch>
        </p:blipFill>
        <p:spPr bwMode="auto">
          <a:xfrm>
            <a:off x="0" y="3352800"/>
            <a:ext cx="4404360" cy="2590800"/>
          </a:xfrm>
          <a:prstGeom prst="rect">
            <a:avLst/>
          </a:prstGeom>
          <a:noFill/>
          <a:ln w="9525">
            <a:noFill/>
            <a:miter lim="800000"/>
            <a:headEnd/>
            <a:tailEnd/>
          </a:ln>
        </p:spPr>
      </p:pic>
      <p:sp>
        <p:nvSpPr>
          <p:cNvPr id="8" name="Rectangle 7"/>
          <p:cNvSpPr/>
          <p:nvPr/>
        </p:nvSpPr>
        <p:spPr>
          <a:xfrm>
            <a:off x="76200" y="6096000"/>
            <a:ext cx="4572000" cy="400110"/>
          </a:xfrm>
          <a:prstGeom prst="rect">
            <a:avLst/>
          </a:prstGeom>
        </p:spPr>
        <p:txBody>
          <a:bodyPr>
            <a:spAutoFit/>
          </a:bodyPr>
          <a:lstStyle/>
          <a:p>
            <a:pPr algn="r"/>
            <a:r>
              <a:rPr lang="en-US" sz="1000" i="1" dirty="0" smtClean="0"/>
              <a:t>Source: WDR 2015 team, based on program material from the nongovernmental organization </a:t>
            </a:r>
            <a:r>
              <a:rPr lang="en-US" sz="1000" i="1" dirty="0" err="1" smtClean="0"/>
              <a:t>Tostan</a:t>
            </a:r>
            <a:r>
              <a:rPr lang="en-US" sz="1000" i="1" dirty="0" smtClean="0"/>
              <a:t>.</a:t>
            </a:r>
            <a:endParaRPr lang="en-US" sz="1000" dirty="0"/>
          </a:p>
        </p:txBody>
      </p:sp>
      <p:sp>
        <p:nvSpPr>
          <p:cNvPr id="9" name="Rectangle 8"/>
          <p:cNvSpPr/>
          <p:nvPr/>
        </p:nvSpPr>
        <p:spPr>
          <a:xfrm>
            <a:off x="4572000" y="2134850"/>
            <a:ext cx="4572000" cy="830997"/>
          </a:xfrm>
          <a:prstGeom prst="rect">
            <a:avLst/>
          </a:prstGeom>
        </p:spPr>
        <p:txBody>
          <a:bodyPr>
            <a:spAutoFit/>
          </a:bodyPr>
          <a:lstStyle/>
          <a:p>
            <a:pPr algn="ctr"/>
            <a:r>
              <a:rPr lang="en-US" sz="1600" b="1" dirty="0" smtClean="0"/>
              <a:t>Early childhood stimulation in Jamaica</a:t>
            </a:r>
          </a:p>
          <a:p>
            <a:pPr algn="ctr"/>
            <a:r>
              <a:rPr lang="en-US" sz="1600" b="1" dirty="0" smtClean="0"/>
              <a:t>resulted in long-term improvements in earnings</a:t>
            </a:r>
            <a:endParaRPr lang="en-US" sz="1600" dirty="0"/>
          </a:p>
        </p:txBody>
      </p:sp>
      <p:sp>
        <p:nvSpPr>
          <p:cNvPr id="11" name="Rectangle 10"/>
          <p:cNvSpPr/>
          <p:nvPr/>
        </p:nvSpPr>
        <p:spPr>
          <a:xfrm>
            <a:off x="6812913" y="6306979"/>
            <a:ext cx="2331087" cy="246221"/>
          </a:xfrm>
          <a:prstGeom prst="rect">
            <a:avLst/>
          </a:prstGeom>
        </p:spPr>
        <p:txBody>
          <a:bodyPr wrap="none">
            <a:spAutoFit/>
          </a:bodyPr>
          <a:lstStyle/>
          <a:p>
            <a:pPr algn="r"/>
            <a:r>
              <a:rPr lang="en-US" sz="1000" i="1" dirty="0" smtClean="0"/>
              <a:t>Source: Based on </a:t>
            </a:r>
            <a:r>
              <a:rPr lang="en-US" sz="1000" i="1" dirty="0" err="1" smtClean="0"/>
              <a:t>Gertler</a:t>
            </a:r>
            <a:r>
              <a:rPr lang="en-US" sz="1000" i="1" dirty="0" smtClean="0"/>
              <a:t> and others 2014</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b="1" dirty="0" smtClean="0"/>
              <a:t> Household finance</a:t>
            </a:r>
            <a:endParaRPr lang="en-US" dirty="0"/>
          </a:p>
        </p:txBody>
      </p:sp>
      <p:sp>
        <p:nvSpPr>
          <p:cNvPr id="5" name="Content Placeholder 2"/>
          <p:cNvSpPr>
            <a:spLocks noGrp="1"/>
          </p:cNvSpPr>
          <p:nvPr>
            <p:ph idx="1"/>
          </p:nvPr>
        </p:nvSpPr>
        <p:spPr>
          <a:xfrm>
            <a:off x="0" y="960437"/>
            <a:ext cx="9144000" cy="944563"/>
          </a:xfrm>
        </p:spPr>
        <p:txBody>
          <a:bodyPr>
            <a:noAutofit/>
          </a:bodyPr>
          <a:lstStyle/>
          <a:p>
            <a:pPr algn="ctr">
              <a:buNone/>
            </a:pPr>
            <a:r>
              <a:rPr lang="en-US" sz="1800" i="1" dirty="0" smtClean="0"/>
              <a:t>“The consequences of biases in financial decision making can be profound for people</a:t>
            </a:r>
          </a:p>
          <a:p>
            <a:pPr algn="ctr">
              <a:buNone/>
            </a:pPr>
            <a:r>
              <a:rPr lang="en-US" sz="1800" i="1" dirty="0" smtClean="0"/>
              <a:t>in poverty, or on the edge of poverty, because they lack a margin for error”: </a:t>
            </a:r>
            <a:r>
              <a:rPr lang="en-US" sz="1800" dirty="0" smtClean="0"/>
              <a:t>WDR, 2015</a:t>
            </a:r>
            <a:endParaRPr lang="en-US" sz="1800" dirty="0"/>
          </a:p>
        </p:txBody>
      </p:sp>
      <p:sp>
        <p:nvSpPr>
          <p:cNvPr id="6" name="Title 1"/>
          <p:cNvSpPr txBox="1">
            <a:spLocks/>
          </p:cNvSpPr>
          <p:nvPr/>
        </p:nvSpPr>
        <p:spPr>
          <a:xfrm>
            <a:off x="0" y="1752600"/>
            <a:ext cx="8229600" cy="609600"/>
          </a:xfrm>
          <a:prstGeom prst="rect">
            <a:avLst/>
          </a:prstGeom>
        </p:spPr>
        <p:txBody>
          <a:bodyPr vert="horz" lIns="91440" tIns="45720" rIns="91440" bIns="45720" rtlCol="0" anchor="ctr">
            <a:normAutofit/>
          </a:bodyPr>
          <a:lstStyle/>
          <a:p>
            <a:r>
              <a:rPr lang="en-US" sz="1800" b="1" dirty="0" smtClean="0"/>
              <a:t>The human decision maker in finance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288560" y="2310825"/>
            <a:ext cx="8153400" cy="584775"/>
          </a:xfrm>
          <a:prstGeom prst="rect">
            <a:avLst/>
          </a:prstGeom>
        </p:spPr>
        <p:txBody>
          <a:bodyPr wrap="square">
            <a:spAutoFit/>
          </a:bodyPr>
          <a:lstStyle/>
          <a:p>
            <a:pPr>
              <a:buFont typeface="Arial" pitchFamily="34" charset="0"/>
              <a:buChar char="•"/>
            </a:pPr>
            <a:r>
              <a:rPr lang="en-US" sz="1600" dirty="0" smtClean="0"/>
              <a:t>Losses loom larger than gains</a:t>
            </a:r>
          </a:p>
          <a:p>
            <a:pPr>
              <a:buFont typeface="Arial" pitchFamily="34" charset="0"/>
              <a:buChar char="•"/>
            </a:pPr>
            <a:r>
              <a:rPr lang="en-US" sz="1600" dirty="0" smtClean="0"/>
              <a:t>Present bias: Overweighting the present</a:t>
            </a:r>
          </a:p>
        </p:txBody>
      </p:sp>
      <p:sp>
        <p:nvSpPr>
          <p:cNvPr id="8" name="Title 1"/>
          <p:cNvSpPr txBox="1">
            <a:spLocks/>
          </p:cNvSpPr>
          <p:nvPr/>
        </p:nvSpPr>
        <p:spPr>
          <a:xfrm>
            <a:off x="0" y="2893100"/>
            <a:ext cx="8229600" cy="609600"/>
          </a:xfrm>
          <a:prstGeom prst="rect">
            <a:avLst/>
          </a:prstGeom>
        </p:spPr>
        <p:txBody>
          <a:bodyPr vert="horz" lIns="91440" tIns="45720" rIns="91440" bIns="45720" rtlCol="0" anchor="ctr">
            <a:normAutofit/>
          </a:bodyPr>
          <a:lstStyle/>
          <a:p>
            <a:r>
              <a:rPr lang="en-US" sz="1800" b="1" dirty="0" smtClean="0"/>
              <a:t>Policies to improve the quality of household financial decisions</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9"/>
          <p:cNvSpPr/>
          <p:nvPr/>
        </p:nvSpPr>
        <p:spPr>
          <a:xfrm>
            <a:off x="0" y="3414010"/>
            <a:ext cx="4495800" cy="338554"/>
          </a:xfrm>
          <a:prstGeom prst="rect">
            <a:avLst/>
          </a:prstGeom>
        </p:spPr>
        <p:txBody>
          <a:bodyPr wrap="square">
            <a:spAutoFit/>
          </a:bodyPr>
          <a:lstStyle/>
          <a:p>
            <a:pPr algn="ctr"/>
            <a:r>
              <a:rPr lang="en-US" sz="1600" b="1" dirty="0" smtClean="0"/>
              <a:t>Framing choices effectively</a:t>
            </a:r>
            <a:endParaRPr lang="en-US" sz="1600" dirty="0"/>
          </a:p>
        </p:txBody>
      </p:sp>
      <p:sp>
        <p:nvSpPr>
          <p:cNvPr id="11" name="Rectangle 10"/>
          <p:cNvSpPr/>
          <p:nvPr/>
        </p:nvSpPr>
        <p:spPr>
          <a:xfrm>
            <a:off x="4648200" y="3392269"/>
            <a:ext cx="4495800" cy="584775"/>
          </a:xfrm>
          <a:prstGeom prst="rect">
            <a:avLst/>
          </a:prstGeom>
        </p:spPr>
        <p:txBody>
          <a:bodyPr wrap="square">
            <a:spAutoFit/>
          </a:bodyPr>
          <a:lstStyle/>
          <a:p>
            <a:pPr algn="ctr"/>
            <a:r>
              <a:rPr lang="en-US" sz="1600" b="1" dirty="0" smtClean="0"/>
              <a:t>Changing default choices can improve savings rates</a:t>
            </a:r>
            <a:endParaRPr lang="en-US" sz="1600" dirty="0"/>
          </a:p>
        </p:txBody>
      </p:sp>
      <p:sp>
        <p:nvSpPr>
          <p:cNvPr id="12" name="Rectangle 11"/>
          <p:cNvSpPr/>
          <p:nvPr/>
        </p:nvSpPr>
        <p:spPr>
          <a:xfrm>
            <a:off x="4572000" y="2310825"/>
            <a:ext cx="4572000" cy="584775"/>
          </a:xfrm>
          <a:prstGeom prst="rect">
            <a:avLst/>
          </a:prstGeom>
        </p:spPr>
        <p:txBody>
          <a:bodyPr>
            <a:spAutoFit/>
          </a:bodyPr>
          <a:lstStyle/>
          <a:p>
            <a:pPr>
              <a:buFont typeface="Arial" pitchFamily="34" charset="0"/>
              <a:buChar char="•"/>
            </a:pPr>
            <a:r>
              <a:rPr lang="en-US" sz="1600" dirty="0" smtClean="0"/>
              <a:t>Cognitive overload and narrow framing</a:t>
            </a:r>
          </a:p>
          <a:p>
            <a:pPr>
              <a:buFont typeface="Arial" pitchFamily="34" charset="0"/>
              <a:buChar char="•"/>
            </a:pPr>
            <a:r>
              <a:rPr lang="en-US" sz="1600" dirty="0" smtClean="0"/>
              <a:t>The social psychology of the advice relationship</a:t>
            </a:r>
          </a:p>
        </p:txBody>
      </p:sp>
      <p:pic>
        <p:nvPicPr>
          <p:cNvPr id="5122" name="Picture 2"/>
          <p:cNvPicPr>
            <a:picLocks noChangeAspect="1" noChangeArrowheads="1"/>
          </p:cNvPicPr>
          <p:nvPr/>
        </p:nvPicPr>
        <p:blipFill>
          <a:blip r:embed="rId2" cstate="print"/>
          <a:srcRect l="11127" t="50000" r="36750" b="22917"/>
          <a:stretch>
            <a:fillRect/>
          </a:stretch>
        </p:blipFill>
        <p:spPr bwMode="auto">
          <a:xfrm>
            <a:off x="1" y="3962400"/>
            <a:ext cx="4495799" cy="1752600"/>
          </a:xfrm>
          <a:prstGeom prst="rect">
            <a:avLst/>
          </a:prstGeom>
          <a:noFill/>
          <a:ln w="9525">
            <a:noFill/>
            <a:miter lim="800000"/>
            <a:headEnd/>
            <a:tailEnd/>
          </a:ln>
        </p:spPr>
      </p:pic>
      <p:sp>
        <p:nvSpPr>
          <p:cNvPr id="14" name="Rectangle 13"/>
          <p:cNvSpPr/>
          <p:nvPr/>
        </p:nvSpPr>
        <p:spPr>
          <a:xfrm>
            <a:off x="2209800" y="6611779"/>
            <a:ext cx="1927131" cy="246221"/>
          </a:xfrm>
          <a:prstGeom prst="rect">
            <a:avLst/>
          </a:prstGeom>
        </p:spPr>
        <p:txBody>
          <a:bodyPr wrap="none">
            <a:spAutoFit/>
          </a:bodyPr>
          <a:lstStyle/>
          <a:p>
            <a:r>
              <a:rPr lang="en-US" sz="1000" i="1" dirty="0" smtClean="0"/>
              <a:t>Source: Bertrand and Morse 2011</a:t>
            </a:r>
            <a:endParaRPr lang="en-US" sz="1000" dirty="0"/>
          </a:p>
        </p:txBody>
      </p:sp>
      <p:pic>
        <p:nvPicPr>
          <p:cNvPr id="5123" name="Picture 3"/>
          <p:cNvPicPr>
            <a:picLocks noChangeAspect="1" noChangeArrowheads="1"/>
          </p:cNvPicPr>
          <p:nvPr/>
        </p:nvPicPr>
        <p:blipFill>
          <a:blip r:embed="rId3" cstate="print"/>
          <a:srcRect l="10176" t="22917" r="21889" b="15625"/>
          <a:stretch>
            <a:fillRect/>
          </a:stretch>
        </p:blipFill>
        <p:spPr bwMode="auto">
          <a:xfrm>
            <a:off x="4050224" y="4038600"/>
            <a:ext cx="5093776" cy="2590800"/>
          </a:xfrm>
          <a:prstGeom prst="rect">
            <a:avLst/>
          </a:prstGeom>
          <a:noFill/>
          <a:ln w="9525">
            <a:noFill/>
            <a:miter lim="800000"/>
            <a:headEnd/>
            <a:tailEnd/>
          </a:ln>
        </p:spPr>
      </p:pic>
      <p:sp>
        <p:nvSpPr>
          <p:cNvPr id="16" name="Rectangle 15"/>
          <p:cNvSpPr/>
          <p:nvPr/>
        </p:nvSpPr>
        <p:spPr>
          <a:xfrm>
            <a:off x="7247327" y="6611779"/>
            <a:ext cx="1896673" cy="246221"/>
          </a:xfrm>
          <a:prstGeom prst="rect">
            <a:avLst/>
          </a:prstGeom>
        </p:spPr>
        <p:txBody>
          <a:bodyPr wrap="none">
            <a:spAutoFit/>
          </a:bodyPr>
          <a:lstStyle/>
          <a:p>
            <a:r>
              <a:rPr lang="en-US" sz="1000" i="1" dirty="0" smtClean="0"/>
              <a:t>Source: </a:t>
            </a:r>
            <a:r>
              <a:rPr lang="en-US" sz="1000" i="1" dirty="0" err="1" smtClean="0"/>
              <a:t>Thaler</a:t>
            </a:r>
            <a:r>
              <a:rPr lang="en-US" sz="1000" i="1" dirty="0" smtClean="0"/>
              <a:t> and </a:t>
            </a:r>
            <a:r>
              <a:rPr lang="en-US" sz="1000" i="1" dirty="0" err="1" smtClean="0"/>
              <a:t>Benartzi</a:t>
            </a:r>
            <a:r>
              <a:rPr lang="en-US" sz="1000" i="1" dirty="0" smtClean="0"/>
              <a:t> 2004</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45095" t="14583" r="22108" b="15625"/>
          <a:stretch>
            <a:fillRect/>
          </a:stretch>
        </p:blipFill>
        <p:spPr bwMode="auto">
          <a:xfrm>
            <a:off x="547140" y="2742911"/>
            <a:ext cx="3276600" cy="3920219"/>
          </a:xfrm>
          <a:prstGeom prst="rect">
            <a:avLst/>
          </a:prstGeom>
          <a:noFill/>
          <a:ln w="9525">
            <a:noFill/>
            <a:miter lim="800000"/>
            <a:headEnd/>
            <a:tailEnd/>
          </a:ln>
        </p:spPr>
      </p:pic>
      <p:sp>
        <p:nvSpPr>
          <p:cNvPr id="4" name="Title 1"/>
          <p:cNvSpPr>
            <a:spLocks noGrp="1"/>
          </p:cNvSpPr>
          <p:nvPr>
            <p:ph type="title"/>
          </p:nvPr>
        </p:nvSpPr>
        <p:spPr>
          <a:xfrm>
            <a:off x="0" y="0"/>
            <a:ext cx="9144000" cy="1143000"/>
          </a:xfrm>
        </p:spPr>
        <p:txBody>
          <a:bodyPr>
            <a:normAutofit/>
          </a:bodyPr>
          <a:lstStyle/>
          <a:p>
            <a:r>
              <a:rPr lang="en-US" b="1" dirty="0" smtClean="0"/>
              <a:t> Productivity</a:t>
            </a:r>
            <a:endParaRPr lang="en-US" dirty="0"/>
          </a:p>
        </p:txBody>
      </p:sp>
      <p:sp>
        <p:nvSpPr>
          <p:cNvPr id="5" name="Content Placeholder 2"/>
          <p:cNvSpPr>
            <a:spLocks noGrp="1"/>
          </p:cNvSpPr>
          <p:nvPr>
            <p:ph idx="1"/>
          </p:nvPr>
        </p:nvSpPr>
        <p:spPr>
          <a:xfrm>
            <a:off x="0" y="960437"/>
            <a:ext cx="9144000" cy="944563"/>
          </a:xfrm>
        </p:spPr>
        <p:txBody>
          <a:bodyPr>
            <a:noAutofit/>
          </a:bodyPr>
          <a:lstStyle/>
          <a:p>
            <a:pPr algn="ctr">
              <a:buNone/>
            </a:pPr>
            <a:r>
              <a:rPr lang="en-US" sz="1800" i="1" dirty="0" smtClean="0"/>
              <a:t>“Understanding motivation and behavior at work requires us not only to zoom in</a:t>
            </a:r>
          </a:p>
          <a:p>
            <a:pPr algn="ctr">
              <a:buNone/>
            </a:pPr>
            <a:r>
              <a:rPr lang="en-US" sz="1800" i="1" dirty="0" smtClean="0"/>
              <a:t>to examine cognitive and psychological barriers that individuals face and the</a:t>
            </a:r>
          </a:p>
          <a:p>
            <a:pPr algn="ctr">
              <a:buNone/>
            </a:pPr>
            <a:r>
              <a:rPr lang="en-US" sz="1800" i="1" dirty="0" smtClean="0"/>
              <a:t>frames that work environments create but also to zoom out to examine the social contexts in which work takes place”: </a:t>
            </a:r>
            <a:r>
              <a:rPr lang="en-US" sz="1800" dirty="0" smtClean="0"/>
              <a:t>WDR, 2015</a:t>
            </a:r>
            <a:endParaRPr lang="en-US" sz="1800" dirty="0"/>
          </a:p>
        </p:txBody>
      </p:sp>
      <p:sp>
        <p:nvSpPr>
          <p:cNvPr id="7" name="Rectangle 6"/>
          <p:cNvSpPr/>
          <p:nvPr/>
        </p:nvSpPr>
        <p:spPr>
          <a:xfrm>
            <a:off x="0" y="2286000"/>
            <a:ext cx="4572000" cy="584775"/>
          </a:xfrm>
          <a:prstGeom prst="rect">
            <a:avLst/>
          </a:prstGeom>
        </p:spPr>
        <p:txBody>
          <a:bodyPr>
            <a:spAutoFit/>
          </a:bodyPr>
          <a:lstStyle/>
          <a:p>
            <a:pPr algn="ctr"/>
            <a:r>
              <a:rPr lang="en-US" sz="1600" b="1" dirty="0" smtClean="0"/>
              <a:t>Unexpected wage increases can</a:t>
            </a:r>
          </a:p>
          <a:p>
            <a:pPr algn="ctr"/>
            <a:r>
              <a:rPr lang="en-US" sz="1600" b="1" dirty="0" smtClean="0"/>
              <a:t>trigger a productivity dividend</a:t>
            </a:r>
            <a:endParaRPr lang="en-US" sz="1600" dirty="0"/>
          </a:p>
        </p:txBody>
      </p:sp>
      <p:sp>
        <p:nvSpPr>
          <p:cNvPr id="9" name="Rectangle 8"/>
          <p:cNvSpPr/>
          <p:nvPr/>
        </p:nvSpPr>
        <p:spPr>
          <a:xfrm>
            <a:off x="2209800" y="6611779"/>
            <a:ext cx="2380780" cy="246221"/>
          </a:xfrm>
          <a:prstGeom prst="rect">
            <a:avLst/>
          </a:prstGeom>
        </p:spPr>
        <p:txBody>
          <a:bodyPr wrap="none">
            <a:spAutoFit/>
          </a:bodyPr>
          <a:lstStyle/>
          <a:p>
            <a:r>
              <a:rPr lang="en-US" sz="1000" i="1" dirty="0" smtClean="0"/>
              <a:t>Source: Gilchrist, Luca, and </a:t>
            </a:r>
            <a:r>
              <a:rPr lang="en-US" sz="1000" i="1" dirty="0" err="1" smtClean="0"/>
              <a:t>Malhotra</a:t>
            </a:r>
            <a:r>
              <a:rPr lang="en-US" sz="1000" i="1" dirty="0" smtClean="0"/>
              <a:t> 2013</a:t>
            </a:r>
            <a:endParaRPr lang="en-US" sz="1000" dirty="0"/>
          </a:p>
        </p:txBody>
      </p:sp>
      <p:sp>
        <p:nvSpPr>
          <p:cNvPr id="10" name="Rectangle 9"/>
          <p:cNvSpPr/>
          <p:nvPr/>
        </p:nvSpPr>
        <p:spPr>
          <a:xfrm>
            <a:off x="4572000" y="2293203"/>
            <a:ext cx="4572000" cy="830997"/>
          </a:xfrm>
          <a:prstGeom prst="rect">
            <a:avLst/>
          </a:prstGeom>
        </p:spPr>
        <p:txBody>
          <a:bodyPr>
            <a:spAutoFit/>
          </a:bodyPr>
          <a:lstStyle/>
          <a:p>
            <a:r>
              <a:rPr lang="en-US" sz="1600" b="1" dirty="0" smtClean="0"/>
              <a:t>Altering the timing of purchases can be as effective as a subsidy for improving</a:t>
            </a:r>
          </a:p>
          <a:p>
            <a:r>
              <a:rPr lang="en-US" sz="1600" b="1" dirty="0" smtClean="0"/>
              <a:t>investment</a:t>
            </a:r>
            <a:endParaRPr lang="en-US" sz="1600" dirty="0"/>
          </a:p>
        </p:txBody>
      </p:sp>
      <p:pic>
        <p:nvPicPr>
          <p:cNvPr id="6147" name="Picture 3"/>
          <p:cNvPicPr>
            <a:picLocks noChangeAspect="1" noChangeArrowheads="1"/>
          </p:cNvPicPr>
          <p:nvPr/>
        </p:nvPicPr>
        <p:blipFill>
          <a:blip r:embed="rId4" cstate="print"/>
          <a:srcRect l="11347" t="21875" r="20717" b="25000"/>
          <a:stretch>
            <a:fillRect/>
          </a:stretch>
        </p:blipFill>
        <p:spPr bwMode="auto">
          <a:xfrm>
            <a:off x="3944471" y="3581400"/>
            <a:ext cx="5199529" cy="2286000"/>
          </a:xfrm>
          <a:prstGeom prst="rect">
            <a:avLst/>
          </a:prstGeom>
          <a:noFill/>
          <a:ln w="9525">
            <a:noFill/>
            <a:miter lim="800000"/>
            <a:headEnd/>
            <a:tailEnd/>
          </a:ln>
        </p:spPr>
      </p:pic>
      <p:sp>
        <p:nvSpPr>
          <p:cNvPr id="12" name="Rectangle 11"/>
          <p:cNvSpPr/>
          <p:nvPr/>
        </p:nvSpPr>
        <p:spPr>
          <a:xfrm>
            <a:off x="6553200" y="6553200"/>
            <a:ext cx="2363147" cy="246221"/>
          </a:xfrm>
          <a:prstGeom prst="rect">
            <a:avLst/>
          </a:prstGeom>
        </p:spPr>
        <p:txBody>
          <a:bodyPr wrap="none">
            <a:spAutoFit/>
          </a:bodyPr>
          <a:lstStyle/>
          <a:p>
            <a:r>
              <a:rPr lang="en-US" sz="1000" i="1" dirty="0" smtClean="0"/>
              <a:t>Source: </a:t>
            </a:r>
            <a:r>
              <a:rPr lang="en-US" sz="1000" i="1" dirty="0" err="1" smtClean="0"/>
              <a:t>Duflo</a:t>
            </a:r>
            <a:r>
              <a:rPr lang="en-US" sz="1000" i="1" dirty="0" smtClean="0"/>
              <a:t>, Kremer, and Robinson 2011</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l="56442" t="19792" r="12518" b="14583"/>
          <a:stretch>
            <a:fillRect/>
          </a:stretch>
        </p:blipFill>
        <p:spPr bwMode="auto">
          <a:xfrm>
            <a:off x="5317067" y="2819400"/>
            <a:ext cx="3141133" cy="3733800"/>
          </a:xfrm>
          <a:prstGeom prst="rect">
            <a:avLst/>
          </a:prstGeom>
          <a:noFill/>
          <a:ln w="9525">
            <a:noFill/>
            <a:miter lim="800000"/>
            <a:headEnd/>
            <a:tailEnd/>
          </a:ln>
        </p:spPr>
      </p:pic>
      <p:sp>
        <p:nvSpPr>
          <p:cNvPr id="5" name="Title 1"/>
          <p:cNvSpPr>
            <a:spLocks noGrp="1"/>
          </p:cNvSpPr>
          <p:nvPr>
            <p:ph type="title"/>
          </p:nvPr>
        </p:nvSpPr>
        <p:spPr>
          <a:xfrm>
            <a:off x="0" y="0"/>
            <a:ext cx="9144000" cy="1143000"/>
          </a:xfrm>
        </p:spPr>
        <p:txBody>
          <a:bodyPr>
            <a:normAutofit/>
          </a:bodyPr>
          <a:lstStyle/>
          <a:p>
            <a:r>
              <a:rPr lang="en-US" b="1" dirty="0" smtClean="0"/>
              <a:t> Health</a:t>
            </a:r>
            <a:endParaRPr lang="en-US" dirty="0"/>
          </a:p>
        </p:txBody>
      </p:sp>
      <p:sp>
        <p:nvSpPr>
          <p:cNvPr id="6" name="Content Placeholder 2"/>
          <p:cNvSpPr>
            <a:spLocks noGrp="1"/>
          </p:cNvSpPr>
          <p:nvPr>
            <p:ph idx="1"/>
          </p:nvPr>
        </p:nvSpPr>
        <p:spPr>
          <a:xfrm>
            <a:off x="0" y="1189037"/>
            <a:ext cx="9144000" cy="944563"/>
          </a:xfrm>
        </p:spPr>
        <p:txBody>
          <a:bodyPr>
            <a:noAutofit/>
          </a:bodyPr>
          <a:lstStyle/>
          <a:p>
            <a:pPr algn="ctr">
              <a:buNone/>
            </a:pPr>
            <a:r>
              <a:rPr lang="en-US" sz="1800" i="1" dirty="0" smtClean="0"/>
              <a:t>“Telling people that there is a way to improve their health is rarely sufficient to</a:t>
            </a:r>
          </a:p>
          <a:p>
            <a:pPr algn="ctr">
              <a:buNone/>
            </a:pPr>
            <a:r>
              <a:rPr lang="en-US" sz="1800" i="1" dirty="0" smtClean="0"/>
              <a:t>change behavior. Successful information campaigns are as much about social norms as they are about information”: </a:t>
            </a:r>
            <a:r>
              <a:rPr lang="en-US" sz="1800" dirty="0" smtClean="0"/>
              <a:t>WDR, 2015</a:t>
            </a:r>
            <a:endParaRPr lang="en-US" sz="1800" dirty="0"/>
          </a:p>
        </p:txBody>
      </p:sp>
      <p:sp>
        <p:nvSpPr>
          <p:cNvPr id="7" name="Rectangle 6"/>
          <p:cNvSpPr/>
          <p:nvPr/>
        </p:nvSpPr>
        <p:spPr>
          <a:xfrm>
            <a:off x="0" y="2286000"/>
            <a:ext cx="4572000" cy="923330"/>
          </a:xfrm>
          <a:prstGeom prst="rect">
            <a:avLst/>
          </a:prstGeom>
        </p:spPr>
        <p:txBody>
          <a:bodyPr wrap="square">
            <a:spAutoFit/>
          </a:bodyPr>
          <a:lstStyle/>
          <a:p>
            <a:pPr algn="ctr"/>
            <a:r>
              <a:rPr lang="en-US" sz="1800" b="1" dirty="0" smtClean="0"/>
              <a:t>Changing health behaviors in the face of psychological biases and social influences</a:t>
            </a:r>
            <a:endParaRPr lang="en-US" sz="1800" dirty="0"/>
          </a:p>
        </p:txBody>
      </p:sp>
      <p:pic>
        <p:nvPicPr>
          <p:cNvPr id="7170" name="Picture 2"/>
          <p:cNvPicPr>
            <a:picLocks noChangeAspect="1" noChangeArrowheads="1"/>
          </p:cNvPicPr>
          <p:nvPr/>
        </p:nvPicPr>
        <p:blipFill>
          <a:blip r:embed="rId3" cstate="print"/>
          <a:srcRect l="22255" t="33333" r="10981" b="18750"/>
          <a:stretch>
            <a:fillRect/>
          </a:stretch>
        </p:blipFill>
        <p:spPr bwMode="auto">
          <a:xfrm>
            <a:off x="0" y="3352800"/>
            <a:ext cx="4800600" cy="2209800"/>
          </a:xfrm>
          <a:prstGeom prst="rect">
            <a:avLst/>
          </a:prstGeom>
          <a:noFill/>
          <a:ln w="9525">
            <a:noFill/>
            <a:miter lim="800000"/>
            <a:headEnd/>
            <a:tailEnd/>
          </a:ln>
        </p:spPr>
      </p:pic>
      <p:sp>
        <p:nvSpPr>
          <p:cNvPr id="10" name="Rectangle 9"/>
          <p:cNvSpPr/>
          <p:nvPr/>
        </p:nvSpPr>
        <p:spPr>
          <a:xfrm>
            <a:off x="2971800" y="6611779"/>
            <a:ext cx="1754006" cy="246221"/>
          </a:xfrm>
          <a:prstGeom prst="rect">
            <a:avLst/>
          </a:prstGeom>
        </p:spPr>
        <p:txBody>
          <a:bodyPr wrap="none">
            <a:spAutoFit/>
          </a:bodyPr>
          <a:lstStyle/>
          <a:p>
            <a:r>
              <a:rPr lang="en-US" sz="1000" i="1" dirty="0" smtClean="0"/>
              <a:t>Source: Ayers and others 2014</a:t>
            </a:r>
            <a:endParaRPr lang="en-US" sz="1000" dirty="0"/>
          </a:p>
        </p:txBody>
      </p:sp>
      <p:sp>
        <p:nvSpPr>
          <p:cNvPr id="11" name="Rectangle 10"/>
          <p:cNvSpPr/>
          <p:nvPr/>
        </p:nvSpPr>
        <p:spPr>
          <a:xfrm>
            <a:off x="4572000" y="2295489"/>
            <a:ext cx="4572000" cy="646331"/>
          </a:xfrm>
          <a:prstGeom prst="rect">
            <a:avLst/>
          </a:prstGeom>
        </p:spPr>
        <p:txBody>
          <a:bodyPr wrap="square">
            <a:spAutoFit/>
          </a:bodyPr>
          <a:lstStyle/>
          <a:p>
            <a:pPr algn="ctr"/>
            <a:r>
              <a:rPr lang="en-US" sz="1800" b="1" dirty="0" smtClean="0"/>
              <a:t>Improving follow-through and</a:t>
            </a:r>
          </a:p>
          <a:p>
            <a:pPr algn="ctr"/>
            <a:r>
              <a:rPr lang="en-US" sz="1800" b="1" dirty="0" smtClean="0"/>
              <a:t>habit formation</a:t>
            </a:r>
            <a:endParaRPr lang="en-US" sz="1800" dirty="0"/>
          </a:p>
        </p:txBody>
      </p:sp>
      <p:sp>
        <p:nvSpPr>
          <p:cNvPr id="13" name="Rectangle 12"/>
          <p:cNvSpPr/>
          <p:nvPr/>
        </p:nvSpPr>
        <p:spPr>
          <a:xfrm>
            <a:off x="6829573" y="6611779"/>
            <a:ext cx="2085827" cy="246221"/>
          </a:xfrm>
          <a:prstGeom prst="rect">
            <a:avLst/>
          </a:prstGeom>
        </p:spPr>
        <p:txBody>
          <a:bodyPr wrap="none">
            <a:spAutoFit/>
          </a:bodyPr>
          <a:lstStyle/>
          <a:p>
            <a:r>
              <a:rPr lang="en-US" sz="1000" i="1" dirty="0" smtClean="0"/>
              <a:t>Source: Pop-</a:t>
            </a:r>
            <a:r>
              <a:rPr lang="en-US" sz="1000" i="1" dirty="0" err="1" smtClean="0"/>
              <a:t>Eleches</a:t>
            </a:r>
            <a:r>
              <a:rPr lang="en-US" sz="1000" i="1" dirty="0" smtClean="0"/>
              <a:t> and others 2011</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b="1" dirty="0" smtClean="0"/>
              <a:t> Climate change</a:t>
            </a:r>
            <a:endParaRPr lang="en-US" dirty="0"/>
          </a:p>
        </p:txBody>
      </p:sp>
      <p:sp>
        <p:nvSpPr>
          <p:cNvPr id="5" name="Content Placeholder 2"/>
          <p:cNvSpPr>
            <a:spLocks noGrp="1"/>
          </p:cNvSpPr>
          <p:nvPr>
            <p:ph idx="1"/>
          </p:nvPr>
        </p:nvSpPr>
        <p:spPr>
          <a:xfrm>
            <a:off x="0" y="1118897"/>
            <a:ext cx="9144000" cy="944563"/>
          </a:xfrm>
        </p:spPr>
        <p:txBody>
          <a:bodyPr>
            <a:noAutofit/>
          </a:bodyPr>
          <a:lstStyle/>
          <a:p>
            <a:pPr algn="ctr">
              <a:buNone/>
            </a:pPr>
            <a:r>
              <a:rPr lang="en-US" sz="1800" i="1" dirty="0" smtClean="0"/>
              <a:t>“An important role for psychological and social insights is to identify ways to convince populations to support, and governments to adopt, effective economic tools, such as carbon pricing, to curb greenhouse gas emissions”: </a:t>
            </a:r>
            <a:r>
              <a:rPr lang="en-US" sz="1800" dirty="0" smtClean="0"/>
              <a:t>WDR, 2015</a:t>
            </a:r>
            <a:endParaRPr lang="en-US" sz="1800" dirty="0"/>
          </a:p>
        </p:txBody>
      </p:sp>
      <p:sp>
        <p:nvSpPr>
          <p:cNvPr id="7" name="Rectangle 6"/>
          <p:cNvSpPr/>
          <p:nvPr/>
        </p:nvSpPr>
        <p:spPr>
          <a:xfrm>
            <a:off x="0" y="2124670"/>
            <a:ext cx="9144000" cy="923330"/>
          </a:xfrm>
          <a:prstGeom prst="rect">
            <a:avLst/>
          </a:prstGeom>
        </p:spPr>
        <p:txBody>
          <a:bodyPr wrap="square">
            <a:spAutoFit/>
          </a:bodyPr>
          <a:lstStyle/>
          <a:p>
            <a:pPr algn="ctr"/>
            <a:r>
              <a:rPr lang="en-US" sz="1800" b="1" dirty="0" smtClean="0"/>
              <a:t>Predicting the effect of rainfall forecasts on the success of growing familiar crops was difficult</a:t>
            </a:r>
          </a:p>
          <a:p>
            <a:pPr algn="ctr"/>
            <a:r>
              <a:rPr lang="en-US" sz="1800" b="1" dirty="0" smtClean="0"/>
              <a:t>for farmers in Zimbabwe</a:t>
            </a:r>
            <a:endParaRPr lang="en-US" sz="1800" dirty="0"/>
          </a:p>
        </p:txBody>
      </p:sp>
      <p:pic>
        <p:nvPicPr>
          <p:cNvPr id="8194" name="Picture 2"/>
          <p:cNvPicPr>
            <a:picLocks noChangeAspect="1" noChangeArrowheads="1"/>
          </p:cNvPicPr>
          <p:nvPr/>
        </p:nvPicPr>
        <p:blipFill>
          <a:blip r:embed="rId2" cstate="print"/>
          <a:srcRect l="9956" t="32292" r="5124" b="18750"/>
          <a:stretch>
            <a:fillRect/>
          </a:stretch>
        </p:blipFill>
        <p:spPr bwMode="auto">
          <a:xfrm>
            <a:off x="0" y="3048000"/>
            <a:ext cx="9144000" cy="2895600"/>
          </a:xfrm>
          <a:prstGeom prst="rect">
            <a:avLst/>
          </a:prstGeom>
          <a:noFill/>
          <a:ln w="9525">
            <a:noFill/>
            <a:miter lim="800000"/>
            <a:headEnd/>
            <a:tailEnd/>
          </a:ln>
        </p:spPr>
      </p:pic>
      <p:sp>
        <p:nvSpPr>
          <p:cNvPr id="9" name="Rectangle 8"/>
          <p:cNvSpPr/>
          <p:nvPr/>
        </p:nvSpPr>
        <p:spPr>
          <a:xfrm>
            <a:off x="6934200" y="5943600"/>
            <a:ext cx="1954381" cy="246221"/>
          </a:xfrm>
          <a:prstGeom prst="rect">
            <a:avLst/>
          </a:prstGeom>
        </p:spPr>
        <p:txBody>
          <a:bodyPr wrap="none">
            <a:spAutoFit/>
          </a:bodyPr>
          <a:lstStyle/>
          <a:p>
            <a:r>
              <a:rPr lang="en-US" sz="1000" i="1" dirty="0" smtClean="0"/>
              <a:t>Source: </a:t>
            </a:r>
            <a:r>
              <a:rPr lang="en-US" sz="1000" i="1" dirty="0" err="1" smtClean="0"/>
              <a:t>Grothmann</a:t>
            </a:r>
            <a:r>
              <a:rPr lang="en-US" sz="1000" i="1" dirty="0" smtClean="0"/>
              <a:t> and </a:t>
            </a:r>
            <a:r>
              <a:rPr lang="en-US" sz="1000" i="1" dirty="0" err="1" smtClean="0"/>
              <a:t>Patt</a:t>
            </a:r>
            <a:r>
              <a:rPr lang="en-US" sz="1000" i="1" dirty="0" smtClean="0"/>
              <a:t> 2005</a:t>
            </a:r>
            <a:endParaRPr lang="en-US" sz="1000" dirty="0"/>
          </a:p>
        </p:txBody>
      </p:sp>
      <p:sp>
        <p:nvSpPr>
          <p:cNvPr id="2" name="Slide Number Placeholder 1"/>
          <p:cNvSpPr>
            <a:spLocks noGrp="1"/>
          </p:cNvSpPr>
          <p:nvPr>
            <p:ph type="sldNum" sz="quarter" idx="12"/>
          </p:nvPr>
        </p:nvSpPr>
        <p:spPr/>
        <p:txBody>
          <a:bodyPr/>
          <a:lstStyle/>
          <a:p>
            <a:pPr>
              <a:defRPr/>
            </a:pPr>
            <a:fld id="{703C859F-F4F2-4998-AE78-60B4B9EFE30E}"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a:t>
            </a:r>
            <a:endParaRPr lang="en-US" dirty="0"/>
          </a:p>
        </p:txBody>
      </p:sp>
      <p:sp>
        <p:nvSpPr>
          <p:cNvPr id="3" name="Content Placeholder 2"/>
          <p:cNvSpPr>
            <a:spLocks noGrp="1"/>
          </p:cNvSpPr>
          <p:nvPr>
            <p:ph idx="1"/>
          </p:nvPr>
        </p:nvSpPr>
        <p:spPr/>
        <p:txBody>
          <a:bodyPr/>
          <a:lstStyle/>
          <a:p>
            <a:r>
              <a:rPr lang="en-US" b="1" dirty="0" smtClean="0"/>
              <a:t>The biases of development professionals</a:t>
            </a:r>
          </a:p>
          <a:p>
            <a:r>
              <a:rPr lang="en-US" b="1" dirty="0" smtClean="0"/>
              <a:t>Adaptive design, adaptive interventions</a:t>
            </a:r>
            <a:endParaRPr lang="en-US" dirty="0"/>
          </a:p>
        </p:txBody>
      </p:sp>
      <p:sp>
        <p:nvSpPr>
          <p:cNvPr id="4" name="Slide Number Placeholder 3"/>
          <p:cNvSpPr>
            <a:spLocks noGrp="1"/>
          </p:cNvSpPr>
          <p:nvPr>
            <p:ph type="sldNum" sz="quarter" idx="12"/>
          </p:nvPr>
        </p:nvSpPr>
        <p:spPr/>
        <p:txBody>
          <a:bodyPr/>
          <a:lstStyle/>
          <a:p>
            <a:fld id="{E6BEF4E4-079E-4A4A-92D0-C27D45518DD5}" type="slidenum">
              <a:rPr lang="en-US" smtClean="0"/>
              <a:t>35</a:t>
            </a:fld>
            <a:endParaRPr lang="en-US"/>
          </a:p>
        </p:txBody>
      </p:sp>
    </p:spTree>
    <p:extLst>
      <p:ext uri="{BB962C8B-B14F-4D97-AF65-F5344CB8AC3E}">
        <p14:creationId xmlns:p14="http://schemas.microsoft.com/office/powerpoint/2010/main" val="1864314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45289"/>
            <a:ext cx="7886700" cy="1035911"/>
          </a:xfrm>
        </p:spPr>
        <p:txBody>
          <a:bodyPr/>
          <a:lstStyle/>
          <a:p>
            <a:r>
              <a:rPr lang="en-US" sz="2400" dirty="0">
                <a:solidFill>
                  <a:srgbClr val="8BC85B"/>
                </a:solidFill>
                <a:latin typeface="GothamXNarrow-Medium"/>
              </a:rPr>
              <a:t>Do development professionals understand the circumstances in which the beneficiaries of their policies actually live, and the beliefs and attitudes that shape their lives? </a:t>
            </a:r>
          </a:p>
        </p:txBody>
      </p:sp>
      <p:sp>
        <p:nvSpPr>
          <p:cNvPr id="4" name="TextBox 3"/>
          <p:cNvSpPr txBox="1"/>
          <p:nvPr/>
        </p:nvSpPr>
        <p:spPr>
          <a:xfrm>
            <a:off x="1149439" y="3505201"/>
            <a:ext cx="2868769" cy="923330"/>
          </a:xfrm>
          <a:prstGeom prst="rect">
            <a:avLst/>
          </a:prstGeom>
          <a:noFill/>
        </p:spPr>
        <p:txBody>
          <a:bodyPr wrap="square" rtlCol="0">
            <a:spAutoFit/>
          </a:bodyPr>
          <a:lstStyle/>
          <a:p>
            <a:r>
              <a:rPr lang="en-US" sz="1800" dirty="0"/>
              <a:t>A deeper understanding of the context that fit local conditions</a:t>
            </a:r>
          </a:p>
        </p:txBody>
      </p:sp>
      <p:sp>
        <p:nvSpPr>
          <p:cNvPr id="5" name="Right Arrow 4"/>
          <p:cNvSpPr/>
          <p:nvPr/>
        </p:nvSpPr>
        <p:spPr>
          <a:xfrm>
            <a:off x="4240368" y="3650087"/>
            <a:ext cx="898302" cy="434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p:nvSpPr>
        <p:spPr>
          <a:xfrm>
            <a:off x="5409723" y="3505200"/>
            <a:ext cx="2134077" cy="646331"/>
          </a:xfrm>
          <a:prstGeom prst="rect">
            <a:avLst/>
          </a:prstGeom>
          <a:noFill/>
        </p:spPr>
        <p:txBody>
          <a:bodyPr wrap="square" rtlCol="0">
            <a:spAutoFit/>
          </a:bodyPr>
          <a:lstStyle/>
          <a:p>
            <a:r>
              <a:rPr lang="en-US" sz="1800" dirty="0"/>
              <a:t>Higher probability of succeeding</a:t>
            </a:r>
          </a:p>
        </p:txBody>
      </p:sp>
      <p:sp>
        <p:nvSpPr>
          <p:cNvPr id="7" name="Slide Number Placeholder 6"/>
          <p:cNvSpPr>
            <a:spLocks noGrp="1"/>
          </p:cNvSpPr>
          <p:nvPr>
            <p:ph type="sldNum" sz="quarter" idx="12"/>
          </p:nvPr>
        </p:nvSpPr>
        <p:spPr/>
        <p:txBody>
          <a:bodyPr/>
          <a:lstStyle/>
          <a:p>
            <a:fld id="{E6BEF4E4-079E-4A4A-92D0-C27D45518DD5}" type="slidenum">
              <a:rPr lang="en-US" smtClean="0"/>
              <a:t>36</a:t>
            </a:fld>
            <a:endParaRPr lang="en-US"/>
          </a:p>
        </p:txBody>
      </p:sp>
    </p:spTree>
    <p:extLst>
      <p:ext uri="{BB962C8B-B14F-4D97-AF65-F5344CB8AC3E}">
        <p14:creationId xmlns:p14="http://schemas.microsoft.com/office/powerpoint/2010/main" val="2818260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6BEF4E4-079E-4A4A-92D0-C27D45518DD5}" type="slidenum">
              <a:rPr lang="en-US" smtClean="0"/>
              <a:t>37</a:t>
            </a:fld>
            <a:endParaRPr lang="en-US"/>
          </a:p>
        </p:txBody>
      </p:sp>
      <p:sp>
        <p:nvSpPr>
          <p:cNvPr id="8" name="Rectangle 7"/>
          <p:cNvSpPr/>
          <p:nvPr/>
        </p:nvSpPr>
        <p:spPr>
          <a:xfrm>
            <a:off x="750194" y="838200"/>
            <a:ext cx="7708006" cy="1569660"/>
          </a:xfrm>
          <a:prstGeom prst="rect">
            <a:avLst/>
          </a:prstGeom>
        </p:spPr>
        <p:txBody>
          <a:bodyPr wrap="square">
            <a:spAutoFit/>
          </a:bodyPr>
          <a:lstStyle/>
          <a:p>
            <a:r>
              <a:rPr lang="en-US" dirty="0">
                <a:solidFill>
                  <a:srgbClr val="8BC85B"/>
                </a:solidFill>
                <a:latin typeface="GothamXNarrow-Medium"/>
              </a:rPr>
              <a:t>Development professionals can be susceptible to a host of cognitive biases, can be influenced by their social tendencies and social environments, and can use deeply ingrained mindsets when making choices.</a:t>
            </a:r>
            <a:endParaRPr lang="en-US" dirty="0"/>
          </a:p>
        </p:txBody>
      </p:sp>
      <p:sp>
        <p:nvSpPr>
          <p:cNvPr id="9" name="TextBox 8"/>
          <p:cNvSpPr txBox="1"/>
          <p:nvPr/>
        </p:nvSpPr>
        <p:spPr>
          <a:xfrm>
            <a:off x="762000" y="2628543"/>
            <a:ext cx="7331298" cy="2970044"/>
          </a:xfrm>
          <a:prstGeom prst="rect">
            <a:avLst/>
          </a:prstGeom>
          <a:noFill/>
        </p:spPr>
        <p:txBody>
          <a:bodyPr wrap="square" rtlCol="0">
            <a:spAutoFit/>
          </a:bodyPr>
          <a:lstStyle/>
          <a:p>
            <a:r>
              <a:rPr lang="en-US" sz="1700" dirty="0"/>
              <a:t>Why is this important? </a:t>
            </a:r>
          </a:p>
          <a:p>
            <a:endParaRPr lang="en-US" sz="1700" dirty="0"/>
          </a:p>
          <a:p>
            <a:r>
              <a:rPr lang="en-US" sz="1700" dirty="0"/>
              <a:t>Because the decisions of development professionals often can have large effects on other people’s lives, it is especially important that </a:t>
            </a:r>
            <a:r>
              <a:rPr lang="en-US" sz="1700" dirty="0">
                <a:solidFill>
                  <a:schemeClr val="accent6">
                    <a:lumMod val="75000"/>
                  </a:schemeClr>
                </a:solidFill>
              </a:rPr>
              <a:t>mechanisms be in place to check and correct for those biases and influences</a:t>
            </a:r>
            <a:r>
              <a:rPr lang="en-US" sz="1700" dirty="0"/>
              <a:t>. </a:t>
            </a:r>
          </a:p>
          <a:p>
            <a:endParaRPr lang="en-US" sz="1700" dirty="0"/>
          </a:p>
          <a:p>
            <a:r>
              <a:rPr lang="en-US" sz="1700" dirty="0"/>
              <a:t>Dedicated, well-meaning professionals in the field of development can fail to help, or even inadvertently harm, the very people they seek to assist if their choices are subtly and unconsciously influenced by their social environment, the mental models they have of the poor, and the limits of their cognitive bandwidth.</a:t>
            </a:r>
          </a:p>
        </p:txBody>
      </p:sp>
    </p:spTree>
    <p:extLst>
      <p:ext uri="{BB962C8B-B14F-4D97-AF65-F5344CB8AC3E}">
        <p14:creationId xmlns:p14="http://schemas.microsoft.com/office/powerpoint/2010/main" val="6534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Challenges and the associated decision traps that affect them</a:t>
            </a:r>
            <a:endParaRPr lang="en-US" dirty="0"/>
          </a:p>
        </p:txBody>
      </p:sp>
      <p:sp>
        <p:nvSpPr>
          <p:cNvPr id="3" name="Content Placeholder 2"/>
          <p:cNvSpPr>
            <a:spLocks noGrp="1"/>
          </p:cNvSpPr>
          <p:nvPr>
            <p:ph idx="1"/>
          </p:nvPr>
        </p:nvSpPr>
        <p:spPr>
          <a:xfrm>
            <a:off x="457200" y="1752600"/>
            <a:ext cx="8229600" cy="4144963"/>
          </a:xfrm>
        </p:spPr>
        <p:txBody>
          <a:bodyPr>
            <a:normAutofit fontScale="70000" lnSpcReduction="20000"/>
          </a:bodyPr>
          <a:lstStyle/>
          <a:p>
            <a:r>
              <a:rPr lang="en-US" dirty="0" smtClean="0">
                <a:solidFill>
                  <a:schemeClr val="accent3">
                    <a:lumMod val="75000"/>
                  </a:schemeClr>
                </a:solidFill>
              </a:rPr>
              <a:t>The use of shortcuts in the face of complexity</a:t>
            </a:r>
          </a:p>
          <a:p>
            <a:r>
              <a:rPr lang="en-US" dirty="0" smtClean="0">
                <a:solidFill>
                  <a:schemeClr val="accent3">
                    <a:lumMod val="75000"/>
                  </a:schemeClr>
                </a:solidFill>
              </a:rPr>
              <a:t>Confirmation bias and motivated reasoning</a:t>
            </a:r>
          </a:p>
          <a:p>
            <a:r>
              <a:rPr lang="en-US" dirty="0" smtClean="0">
                <a:solidFill>
                  <a:schemeClr val="accent3">
                    <a:lumMod val="75000"/>
                  </a:schemeClr>
                </a:solidFill>
              </a:rPr>
              <a:t>Sunk cost bias</a:t>
            </a:r>
          </a:p>
          <a:p>
            <a:r>
              <a:rPr lang="en-US" dirty="0" smtClean="0">
                <a:solidFill>
                  <a:schemeClr val="accent3">
                    <a:lumMod val="75000"/>
                  </a:schemeClr>
                </a:solidFill>
              </a:rPr>
              <a:t>The effects of context and the social environment on group decision making</a:t>
            </a:r>
          </a:p>
          <a:p>
            <a:endParaRPr lang="en-US" dirty="0"/>
          </a:p>
          <a:p>
            <a:pPr marL="0" indent="0">
              <a:buNone/>
            </a:pPr>
            <a:r>
              <a:rPr lang="en-US" dirty="0" smtClean="0"/>
              <a:t>Each of these can be addressed through organizational measures itself.</a:t>
            </a:r>
          </a:p>
          <a:p>
            <a:pPr marL="0" indent="0">
              <a:buNone/>
            </a:pPr>
            <a:endParaRPr lang="en-US" dirty="0" smtClean="0"/>
          </a:p>
          <a:p>
            <a:pPr marL="0" indent="0">
              <a:buNone/>
            </a:pPr>
            <a:r>
              <a:rPr lang="en-US" dirty="0" smtClean="0"/>
              <a:t>The challenge that development organizations face is how to develop better decision making procedures and policy processes to mitigate these problems</a:t>
            </a:r>
            <a:endParaRPr lang="en-US" dirty="0"/>
          </a:p>
        </p:txBody>
      </p:sp>
      <p:sp>
        <p:nvSpPr>
          <p:cNvPr id="4" name="Slide Number Placeholder 3"/>
          <p:cNvSpPr>
            <a:spLocks noGrp="1"/>
          </p:cNvSpPr>
          <p:nvPr>
            <p:ph type="sldNum" sz="quarter" idx="12"/>
          </p:nvPr>
        </p:nvSpPr>
        <p:spPr/>
        <p:txBody>
          <a:bodyPr/>
          <a:lstStyle/>
          <a:p>
            <a:fld id="{E6BEF4E4-079E-4A4A-92D0-C27D45518DD5}" type="slidenum">
              <a:rPr lang="en-US" smtClean="0"/>
              <a:t>38</a:t>
            </a:fld>
            <a:endParaRPr lang="en-US"/>
          </a:p>
        </p:txBody>
      </p:sp>
    </p:spTree>
    <p:extLst>
      <p:ext uri="{BB962C8B-B14F-4D97-AF65-F5344CB8AC3E}">
        <p14:creationId xmlns:p14="http://schemas.microsoft.com/office/powerpoint/2010/main" val="4111271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use of shortcuts in the face of complexity</a:t>
            </a:r>
            <a:endParaRPr lang="en-US" dirty="0"/>
          </a:p>
        </p:txBody>
      </p:sp>
      <p:pic>
        <p:nvPicPr>
          <p:cNvPr id="1026" name="Picture 2" descr="http://dr4t2fvs0y2.cloudfront.net/wp-content/uploads/2013/12/Divide-and-Conquer-4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617" y="2133600"/>
            <a:ext cx="3416766" cy="28273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6BEF4E4-079E-4A4A-92D0-C27D45518DD5}" type="slidenum">
              <a:rPr lang="en-US" smtClean="0"/>
              <a:t>39</a:t>
            </a:fld>
            <a:endParaRPr lang="en-US"/>
          </a:p>
        </p:txBody>
      </p:sp>
    </p:spTree>
    <p:extLst>
      <p:ext uri="{BB962C8B-B14F-4D97-AF65-F5344CB8AC3E}">
        <p14:creationId xmlns:p14="http://schemas.microsoft.com/office/powerpoint/2010/main" val="75087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systems of thinking </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cstate="print"/>
          <a:stretch>
            <a:fillRect/>
          </a:stretch>
        </p:blipFill>
        <p:spPr>
          <a:xfrm>
            <a:off x="2327856" y="1773067"/>
            <a:ext cx="4790941" cy="3896633"/>
          </a:xfrm>
          <a:prstGeom prst="rect">
            <a:avLst/>
          </a:prstGeom>
        </p:spPr>
      </p:pic>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4</a:t>
            </a:fld>
            <a:endParaRPr lang="en-US"/>
          </a:p>
        </p:txBody>
      </p:sp>
    </p:spTree>
    <p:extLst>
      <p:ext uri="{BB962C8B-B14F-4D97-AF65-F5344CB8AC3E}">
        <p14:creationId xmlns:p14="http://schemas.microsoft.com/office/powerpoint/2010/main" val="1305122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bias and motivated reasoning</a:t>
            </a:r>
            <a:endParaRPr lang="en-US" dirty="0"/>
          </a:p>
        </p:txBody>
      </p:sp>
      <p:pic>
        <p:nvPicPr>
          <p:cNvPr id="3074" name="Picture 2" descr="http://cdn.the-generous-husband.com/wp-content/uploads/2013/01/01-07-20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240872"/>
            <a:ext cx="3626115" cy="3263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obenglish.com/storage/Devil%20Advocate%20Pic.001.png?__SQUARESPACE_CACHEVERSION=13229244584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85431"/>
            <a:ext cx="3859857" cy="21743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6BEF4E4-079E-4A4A-92D0-C27D45518DD5}" type="slidenum">
              <a:rPr lang="en-US" smtClean="0"/>
              <a:t>40</a:t>
            </a:fld>
            <a:endParaRPr lang="en-US"/>
          </a:p>
        </p:txBody>
      </p:sp>
    </p:spTree>
    <p:extLst>
      <p:ext uri="{BB962C8B-B14F-4D97-AF65-F5344CB8AC3E}">
        <p14:creationId xmlns:p14="http://schemas.microsoft.com/office/powerpoint/2010/main" val="28031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Sunk costs bias</a:t>
            </a:r>
            <a:endParaRPr lang="en-US" dirty="0"/>
          </a:p>
        </p:txBody>
      </p:sp>
      <p:pic>
        <p:nvPicPr>
          <p:cNvPr id="2050" name="Picture 2" descr="https://i0.wp.com/douglasecastleblog.com/wp-content/uploads/2013/10/Sunk-Costs-Emotional-Attachments-Which-Cause-Us-To-Continue-To-Invest-Despite-The-Apparent-And-Growing-Los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752600"/>
            <a:ext cx="4058732" cy="36820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6BEF4E4-079E-4A4A-92D0-C27D45518DD5}" type="slidenum">
              <a:rPr lang="en-US" smtClean="0"/>
              <a:t>41</a:t>
            </a:fld>
            <a:endParaRPr lang="en-US"/>
          </a:p>
        </p:txBody>
      </p:sp>
    </p:spTree>
    <p:extLst>
      <p:ext uri="{BB962C8B-B14F-4D97-AF65-F5344CB8AC3E}">
        <p14:creationId xmlns:p14="http://schemas.microsoft.com/office/powerpoint/2010/main" val="14546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The effects of context and the social environment on group decision making</a:t>
            </a:r>
            <a:endParaRPr lang="en-US" dirty="0"/>
          </a:p>
        </p:txBody>
      </p:sp>
      <p:pic>
        <p:nvPicPr>
          <p:cNvPr id="1026" name="Picture 2" descr="KEEP CALM AND EAT YOUR OWN DOGFOOD Po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226468"/>
            <a:ext cx="2730697" cy="3640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by Julia Mo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63" y="2720897"/>
            <a:ext cx="4357688" cy="242173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6BEF4E4-079E-4A4A-92D0-C27D45518DD5}" type="slidenum">
              <a:rPr lang="en-US" smtClean="0"/>
              <a:t>42</a:t>
            </a:fld>
            <a:endParaRPr lang="en-US"/>
          </a:p>
        </p:txBody>
      </p:sp>
    </p:spTree>
    <p:extLst>
      <p:ext uri="{BB962C8B-B14F-4D97-AF65-F5344CB8AC3E}">
        <p14:creationId xmlns:p14="http://schemas.microsoft.com/office/powerpoint/2010/main" val="41597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812" y="1752600"/>
            <a:ext cx="6252693" cy="1061829"/>
          </a:xfrm>
          <a:prstGeom prst="rect">
            <a:avLst/>
          </a:prstGeom>
        </p:spPr>
        <p:txBody>
          <a:bodyPr wrap="square">
            <a:spAutoFit/>
          </a:bodyPr>
          <a:lstStyle/>
          <a:p>
            <a:r>
              <a:rPr lang="en-US" sz="2100" dirty="0">
                <a:solidFill>
                  <a:srgbClr val="8BC85B"/>
                </a:solidFill>
                <a:latin typeface="GothamXNarrow-Medium"/>
              </a:rPr>
              <a:t>While the goal of development is to end poverty, development professionals are not always good at predicting how poverty shapes mindsets.</a:t>
            </a:r>
            <a:endParaRPr lang="en-US" sz="2100" dirty="0"/>
          </a:p>
        </p:txBody>
      </p:sp>
      <p:sp>
        <p:nvSpPr>
          <p:cNvPr id="3" name="TextBox 2"/>
          <p:cNvSpPr txBox="1"/>
          <p:nvPr/>
        </p:nvSpPr>
        <p:spPr>
          <a:xfrm>
            <a:off x="1242812" y="3214518"/>
            <a:ext cx="6320307" cy="1061829"/>
          </a:xfrm>
          <a:prstGeom prst="rect">
            <a:avLst/>
          </a:prstGeom>
          <a:noFill/>
        </p:spPr>
        <p:txBody>
          <a:bodyPr wrap="square" rtlCol="0">
            <a:spAutoFit/>
          </a:bodyPr>
          <a:lstStyle/>
          <a:p>
            <a:r>
              <a:rPr lang="en-US" sz="2100" dirty="0">
                <a:solidFill>
                  <a:srgbClr val="8BC85B"/>
                </a:solidFill>
                <a:latin typeface="GothamXNarrow-Medium"/>
              </a:rPr>
              <a:t>Determinants of behavior are often subtle and hard to detect. Better means of detection, starting with asking the right questions are needed. </a:t>
            </a:r>
          </a:p>
        </p:txBody>
      </p:sp>
      <p:sp>
        <p:nvSpPr>
          <p:cNvPr id="4" name="Slide Number Placeholder 3"/>
          <p:cNvSpPr>
            <a:spLocks noGrp="1"/>
          </p:cNvSpPr>
          <p:nvPr>
            <p:ph type="sldNum" sz="quarter" idx="12"/>
          </p:nvPr>
        </p:nvSpPr>
        <p:spPr/>
        <p:txBody>
          <a:bodyPr/>
          <a:lstStyle/>
          <a:p>
            <a:fld id="{E6BEF4E4-079E-4A4A-92D0-C27D45518DD5}" type="slidenum">
              <a:rPr lang="en-US" smtClean="0"/>
              <a:t>43</a:t>
            </a:fld>
            <a:endParaRPr lang="en-US"/>
          </a:p>
        </p:txBody>
      </p:sp>
    </p:spTree>
    <p:extLst>
      <p:ext uri="{BB962C8B-B14F-4D97-AF65-F5344CB8AC3E}">
        <p14:creationId xmlns:p14="http://schemas.microsoft.com/office/powerpoint/2010/main" val="1464294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290" y="2601947"/>
            <a:ext cx="3815367" cy="1061829"/>
          </a:xfrm>
          <a:prstGeom prst="rect">
            <a:avLst/>
          </a:prstGeom>
          <a:solidFill>
            <a:schemeClr val="bg2">
              <a:lumMod val="25000"/>
            </a:schemeClr>
          </a:solidFill>
          <a:ln>
            <a:solidFill>
              <a:schemeClr val="tx1">
                <a:lumMod val="65000"/>
                <a:lumOff val="35000"/>
              </a:schemeClr>
            </a:solidFill>
          </a:ln>
        </p:spPr>
        <p:txBody>
          <a:bodyPr wrap="square" rtlCol="0">
            <a:spAutoFit/>
          </a:bodyPr>
          <a:lstStyle/>
          <a:p>
            <a:r>
              <a:rPr lang="en-US" sz="2100" dirty="0">
                <a:solidFill>
                  <a:srgbClr val="8BC85B"/>
                </a:solidFill>
                <a:latin typeface="GothamXNarrow-Medium"/>
              </a:rPr>
              <a:t>Assumptions about why people behave the way they do</a:t>
            </a:r>
            <a:endParaRPr lang="en-US" sz="2100" dirty="0">
              <a:solidFill>
                <a:srgbClr val="A9C831"/>
              </a:solidFill>
              <a:latin typeface="GothamXNarrow-Medium"/>
            </a:endParaRPr>
          </a:p>
        </p:txBody>
      </p:sp>
      <p:sp>
        <p:nvSpPr>
          <p:cNvPr id="2" name="TextBox 1"/>
          <p:cNvSpPr txBox="1"/>
          <p:nvPr/>
        </p:nvSpPr>
        <p:spPr>
          <a:xfrm>
            <a:off x="2438400" y="2743200"/>
            <a:ext cx="3815367" cy="1061829"/>
          </a:xfrm>
          <a:prstGeom prst="rect">
            <a:avLst/>
          </a:prstGeom>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US" sz="2100" dirty="0">
              <a:solidFill>
                <a:schemeClr val="accent6">
                  <a:lumMod val="50000"/>
                </a:schemeClr>
              </a:solidFill>
              <a:latin typeface="GothamXNarrow-Medium"/>
            </a:endParaRPr>
          </a:p>
          <a:p>
            <a:pPr algn="ctr"/>
            <a:r>
              <a:rPr lang="en-US" sz="2100" dirty="0">
                <a:solidFill>
                  <a:schemeClr val="accent6">
                    <a:lumMod val="50000"/>
                  </a:schemeClr>
                </a:solidFill>
                <a:latin typeface="GothamXNarrow-Medium"/>
              </a:rPr>
              <a:t>Policy</a:t>
            </a:r>
          </a:p>
          <a:p>
            <a:endParaRPr lang="en-US" sz="2100" dirty="0">
              <a:solidFill>
                <a:schemeClr val="accent6">
                  <a:lumMod val="50000"/>
                </a:schemeClr>
              </a:solidFill>
              <a:latin typeface="GothamXNarrow-Medium"/>
            </a:endParaRPr>
          </a:p>
        </p:txBody>
      </p:sp>
      <p:sp>
        <p:nvSpPr>
          <p:cNvPr id="4" name="Slide Number Placeholder 3"/>
          <p:cNvSpPr>
            <a:spLocks noGrp="1"/>
          </p:cNvSpPr>
          <p:nvPr>
            <p:ph type="sldNum" sz="quarter" idx="12"/>
          </p:nvPr>
        </p:nvSpPr>
        <p:spPr/>
        <p:txBody>
          <a:bodyPr/>
          <a:lstStyle/>
          <a:p>
            <a:fld id="{E6BEF4E4-079E-4A4A-92D0-C27D45518DD5}" type="slidenum">
              <a:rPr lang="en-US" smtClean="0"/>
              <a:t>44</a:t>
            </a:fld>
            <a:endParaRPr lang="en-US"/>
          </a:p>
        </p:txBody>
      </p:sp>
    </p:spTree>
    <p:extLst>
      <p:ext uri="{BB962C8B-B14F-4D97-AF65-F5344CB8AC3E}">
        <p14:creationId xmlns:p14="http://schemas.microsoft.com/office/powerpoint/2010/main" val="38040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normAutofit/>
          </a:bodyPr>
          <a:lstStyle/>
          <a:p>
            <a:r>
              <a:rPr lang="en-US" sz="2000" dirty="0">
                <a:solidFill>
                  <a:schemeClr val="accent6">
                    <a:lumMod val="75000"/>
                  </a:schemeClr>
                </a:solidFill>
              </a:rPr>
              <a:t>Concentrating more on the definition and diagnosis of problems, and expending more cognitive and financial investments at that stage</a:t>
            </a:r>
            <a:r>
              <a:rPr lang="en-US" sz="2000" dirty="0"/>
              <a:t>, can lead to better-designed interventions</a:t>
            </a:r>
          </a:p>
          <a:p>
            <a:r>
              <a:rPr lang="en-US" sz="2000" dirty="0">
                <a:solidFill>
                  <a:schemeClr val="accent6">
                    <a:lumMod val="75000"/>
                  </a:schemeClr>
                </a:solidFill>
              </a:rPr>
              <a:t>Testing</a:t>
            </a:r>
            <a:r>
              <a:rPr lang="en-US" sz="2000" dirty="0"/>
              <a:t> during the implementation stage</a:t>
            </a:r>
          </a:p>
          <a:p>
            <a:r>
              <a:rPr lang="en-US" sz="2000" dirty="0"/>
              <a:t>…and </a:t>
            </a:r>
            <a:r>
              <a:rPr lang="en-US" sz="2000" dirty="0">
                <a:solidFill>
                  <a:schemeClr val="accent6">
                    <a:lumMod val="75000"/>
                  </a:schemeClr>
                </a:solidFill>
              </a:rPr>
              <a:t>tolerating failure</a:t>
            </a:r>
            <a:r>
              <a:rPr lang="en-US" sz="2000" dirty="0"/>
              <a:t> can help identify cost effective interventions</a:t>
            </a:r>
          </a:p>
          <a:p>
            <a:pPr marL="0" indent="0">
              <a:buNone/>
            </a:pPr>
            <a:endParaRPr lang="en-US" sz="2000" dirty="0" smtClean="0"/>
          </a:p>
          <a:p>
            <a:pPr marL="0" indent="0">
              <a:buNone/>
            </a:pPr>
            <a:r>
              <a:rPr lang="en-US" sz="2000" dirty="0"/>
              <a:t>Development organizations may need to change their incentive structures, budget processes, and institutional culture to promote better diagnosis and experimentation so that evidence can feed back into midcourse adaptations and future intervention designs.</a:t>
            </a:r>
          </a:p>
        </p:txBody>
      </p:sp>
      <p:sp>
        <p:nvSpPr>
          <p:cNvPr id="4" name="Slide Number Placeholder 3"/>
          <p:cNvSpPr>
            <a:spLocks noGrp="1"/>
          </p:cNvSpPr>
          <p:nvPr>
            <p:ph type="sldNum" sz="quarter" idx="12"/>
          </p:nvPr>
        </p:nvSpPr>
        <p:spPr/>
        <p:txBody>
          <a:bodyPr/>
          <a:lstStyle/>
          <a:p>
            <a:fld id="{E6BEF4E4-079E-4A4A-92D0-C27D45518DD5}" type="slidenum">
              <a:rPr lang="en-US" smtClean="0"/>
              <a:t>45</a:t>
            </a:fld>
            <a:endParaRPr lang="en-US"/>
          </a:p>
        </p:txBody>
      </p:sp>
    </p:spTree>
    <p:extLst>
      <p:ext uri="{BB962C8B-B14F-4D97-AF65-F5344CB8AC3E}">
        <p14:creationId xmlns:p14="http://schemas.microsoft.com/office/powerpoint/2010/main" val="37586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a:t>
            </a:r>
            <a:r>
              <a:rPr lang="en-US" sz="2400" i="1" dirty="0" smtClean="0"/>
              <a:t>….(</a:t>
            </a:r>
            <a:r>
              <a:rPr lang="en-US" sz="2400" i="1" dirty="0" err="1"/>
              <a:t>cont</a:t>
            </a:r>
            <a:r>
              <a:rPr lang="en-US" sz="2400" i="1" dirty="0"/>
              <a:t>)</a:t>
            </a:r>
            <a:endParaRPr lang="en-US" i="1" dirty="0"/>
          </a:p>
        </p:txBody>
      </p:sp>
      <p:sp>
        <p:nvSpPr>
          <p:cNvPr id="3" name="Content Placeholder 2"/>
          <p:cNvSpPr>
            <a:spLocks noGrp="1"/>
          </p:cNvSpPr>
          <p:nvPr>
            <p:ph idx="1"/>
          </p:nvPr>
        </p:nvSpPr>
        <p:spPr/>
        <p:txBody>
          <a:bodyPr>
            <a:normAutofit/>
          </a:bodyPr>
          <a:lstStyle/>
          <a:p>
            <a:r>
              <a:rPr lang="en-US" sz="2000" dirty="0">
                <a:solidFill>
                  <a:schemeClr val="accent6">
                    <a:lumMod val="75000"/>
                  </a:schemeClr>
                </a:solidFill>
              </a:rPr>
              <a:t>T</a:t>
            </a:r>
            <a:r>
              <a:rPr lang="en-US" sz="2000" dirty="0" smtClean="0">
                <a:solidFill>
                  <a:schemeClr val="accent6">
                    <a:lumMod val="75000"/>
                  </a:schemeClr>
                </a:solidFill>
              </a:rPr>
              <a:t>he process </a:t>
            </a:r>
            <a:r>
              <a:rPr lang="en-US" sz="2000" dirty="0" smtClean="0"/>
              <a:t>of delivering products matter as much as the product itself </a:t>
            </a:r>
          </a:p>
          <a:p>
            <a:r>
              <a:rPr lang="en-US" sz="2000" dirty="0" smtClean="0"/>
              <a:t>Effects and context on </a:t>
            </a:r>
            <a:r>
              <a:rPr lang="en-US" sz="2000" dirty="0" smtClean="0">
                <a:solidFill>
                  <a:schemeClr val="accent6">
                    <a:lumMod val="75000"/>
                  </a:schemeClr>
                </a:solidFill>
              </a:rPr>
              <a:t>judgment</a:t>
            </a:r>
            <a:r>
              <a:rPr lang="en-US" sz="2000" dirty="0" smtClean="0"/>
              <a:t> and </a:t>
            </a:r>
            <a:r>
              <a:rPr lang="en-US" sz="2000" dirty="0" smtClean="0">
                <a:solidFill>
                  <a:schemeClr val="accent6">
                    <a:lumMod val="75000"/>
                  </a:schemeClr>
                </a:solidFill>
              </a:rPr>
              <a:t>decision making </a:t>
            </a:r>
          </a:p>
          <a:p>
            <a:r>
              <a:rPr lang="en-US" sz="2000" dirty="0" smtClean="0">
                <a:solidFill>
                  <a:schemeClr val="accent6">
                    <a:lumMod val="75000"/>
                  </a:schemeClr>
                </a:solidFill>
              </a:rPr>
              <a:t>Focus groups</a:t>
            </a:r>
          </a:p>
          <a:p>
            <a:r>
              <a:rPr lang="en-US" sz="2000" dirty="0" smtClean="0">
                <a:solidFill>
                  <a:schemeClr val="accent6">
                    <a:lumMod val="75000"/>
                  </a:schemeClr>
                </a:solidFill>
              </a:rPr>
              <a:t>Being aware </a:t>
            </a:r>
            <a:r>
              <a:rPr lang="en-US" sz="2000" dirty="0" smtClean="0"/>
              <a:t>of the presence of biases and their consequences is the 1</a:t>
            </a:r>
            <a:r>
              <a:rPr lang="en-US" sz="2000" baseline="30000" dirty="0" smtClean="0"/>
              <a:t>st</a:t>
            </a:r>
            <a:r>
              <a:rPr lang="en-US" sz="2000" dirty="0" smtClean="0"/>
              <a:t> step to addressing them</a:t>
            </a:r>
          </a:p>
          <a:p>
            <a:r>
              <a:rPr lang="en-US" sz="2000" dirty="0" smtClean="0"/>
              <a:t>Asking the </a:t>
            </a:r>
            <a:r>
              <a:rPr lang="en-US" sz="2000" dirty="0">
                <a:solidFill>
                  <a:schemeClr val="accent6">
                    <a:lumMod val="75000"/>
                  </a:schemeClr>
                </a:solidFill>
              </a:rPr>
              <a:t>right questions</a:t>
            </a:r>
          </a:p>
          <a:p>
            <a:r>
              <a:rPr lang="en-US" sz="2000" dirty="0" smtClean="0"/>
              <a:t>Treating failures as somewhat expected and as </a:t>
            </a:r>
            <a:r>
              <a:rPr lang="en-US" sz="2000" dirty="0">
                <a:solidFill>
                  <a:schemeClr val="accent6">
                    <a:lumMod val="75000"/>
                  </a:schemeClr>
                </a:solidFill>
              </a:rPr>
              <a:t>opportunities to learn </a:t>
            </a:r>
            <a:r>
              <a:rPr lang="en-US" sz="2000" dirty="0" smtClean="0"/>
              <a:t>helps let go of a failing project</a:t>
            </a:r>
          </a:p>
          <a:p>
            <a:endParaRPr lang="en-US" sz="2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6BEF4E4-079E-4A4A-92D0-C27D45518DD5}" type="slidenum">
              <a:rPr lang="en-US" smtClean="0"/>
              <a:t>46</a:t>
            </a:fld>
            <a:endParaRPr lang="en-US"/>
          </a:p>
        </p:txBody>
      </p:sp>
    </p:spTree>
    <p:extLst>
      <p:ext uri="{BB962C8B-B14F-4D97-AF65-F5344CB8AC3E}">
        <p14:creationId xmlns:p14="http://schemas.microsoft.com/office/powerpoint/2010/main" val="28026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8437" y="1370467"/>
            <a:ext cx="7751505" cy="4274052"/>
          </a:xfrm>
          <a:prstGeom prst="rect">
            <a:avLst/>
          </a:prstGeom>
        </p:spPr>
      </p:pic>
      <p:sp>
        <p:nvSpPr>
          <p:cNvPr id="5" name="Slide Number Placeholder 4"/>
          <p:cNvSpPr>
            <a:spLocks noGrp="1"/>
          </p:cNvSpPr>
          <p:nvPr>
            <p:ph type="sldNum" sz="quarter" idx="12"/>
          </p:nvPr>
        </p:nvSpPr>
        <p:spPr/>
        <p:txBody>
          <a:bodyPr/>
          <a:lstStyle/>
          <a:p>
            <a:fld id="{E6BEF4E4-079E-4A4A-92D0-C27D45518DD5}" type="slidenum">
              <a:rPr lang="en-US" smtClean="0"/>
              <a:t>47</a:t>
            </a:fld>
            <a:endParaRPr lang="en-US"/>
          </a:p>
        </p:txBody>
      </p:sp>
    </p:spTree>
    <p:extLst>
      <p:ext uri="{BB962C8B-B14F-4D97-AF65-F5344CB8AC3E}">
        <p14:creationId xmlns:p14="http://schemas.microsoft.com/office/powerpoint/2010/main" val="3013811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BEF4E4-079E-4A4A-92D0-C27D45518DD5}" type="slidenum">
              <a:rPr lang="en-US" smtClean="0"/>
              <a:t>48</a:t>
            </a:fld>
            <a:endParaRPr lang="en-US"/>
          </a:p>
        </p:txBody>
      </p:sp>
      <p:sp>
        <p:nvSpPr>
          <p:cNvPr id="6" name="Rectangle 5"/>
          <p:cNvSpPr/>
          <p:nvPr/>
        </p:nvSpPr>
        <p:spPr>
          <a:xfrm>
            <a:off x="990600" y="1095270"/>
            <a:ext cx="7006106" cy="1384995"/>
          </a:xfrm>
          <a:prstGeom prst="rect">
            <a:avLst/>
          </a:prstGeom>
        </p:spPr>
        <p:txBody>
          <a:bodyPr wrap="square">
            <a:spAutoFit/>
          </a:bodyPr>
          <a:lstStyle/>
          <a:p>
            <a:r>
              <a:rPr lang="en-US" sz="2100" dirty="0">
                <a:solidFill>
                  <a:srgbClr val="8BC85B"/>
                </a:solidFill>
                <a:latin typeface="GothamXNarrow-Medium"/>
              </a:rPr>
              <a:t>This Report does not advocate specific interventions. Instead, it argues for the need to change the process of arriving at solutions, regardless of the nature of the problem</a:t>
            </a:r>
          </a:p>
        </p:txBody>
      </p:sp>
      <p:sp>
        <p:nvSpPr>
          <p:cNvPr id="7" name="TextBox 6"/>
          <p:cNvSpPr txBox="1"/>
          <p:nvPr/>
        </p:nvSpPr>
        <p:spPr>
          <a:xfrm>
            <a:off x="1011382" y="2895600"/>
            <a:ext cx="7099479" cy="2354491"/>
          </a:xfrm>
          <a:prstGeom prst="rect">
            <a:avLst/>
          </a:prstGeom>
        </p:spPr>
        <p:txBody>
          <a:bodyPr wrap="square">
            <a:spAutoFit/>
          </a:bodyPr>
          <a:lstStyle>
            <a:defPPr>
              <a:defRPr lang="en-US"/>
            </a:defPPr>
            <a:lvl1pPr>
              <a:defRPr sz="2800">
                <a:solidFill>
                  <a:srgbClr val="8BC85B"/>
                </a:solidFill>
                <a:latin typeface="GothamXNarrow-Medium"/>
              </a:defRPr>
            </a:lvl1pPr>
          </a:lstStyle>
          <a:p>
            <a:r>
              <a:rPr lang="en-US" sz="2100" dirty="0"/>
              <a:t>Conclusion: Learning and Adapting</a:t>
            </a:r>
          </a:p>
          <a:p>
            <a:endParaRPr lang="en-US" sz="2100" dirty="0"/>
          </a:p>
          <a:p>
            <a:r>
              <a:rPr lang="en-US" sz="2100" dirty="0"/>
              <a:t>Remember</a:t>
            </a:r>
          </a:p>
          <a:p>
            <a:pPr marL="342900" indent="-342900">
              <a:buFont typeface="Arial" panose="020B0604020202020204" pitchFamily="34" charset="0"/>
              <a:buChar char="•"/>
            </a:pPr>
            <a:r>
              <a:rPr lang="en-US" sz="2100" dirty="0"/>
              <a:t>R&amp;D is not meant to yield immediate profits or improvements </a:t>
            </a:r>
          </a:p>
          <a:p>
            <a:pPr marL="342900" indent="-342900">
              <a:buFont typeface="Arial" panose="020B0604020202020204" pitchFamily="34" charset="0"/>
              <a:buChar char="•"/>
            </a:pPr>
            <a:r>
              <a:rPr lang="en-US" sz="2100" dirty="0"/>
              <a:t>R&amp;D entails failure</a:t>
            </a:r>
          </a:p>
          <a:p>
            <a:endParaRPr lang="en-US" sz="2100" dirty="0"/>
          </a:p>
        </p:txBody>
      </p:sp>
    </p:spTree>
    <p:extLst>
      <p:ext uri="{BB962C8B-B14F-4D97-AF65-F5344CB8AC3E}">
        <p14:creationId xmlns:p14="http://schemas.microsoft.com/office/powerpoint/2010/main" val="363555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BEF4E4-079E-4A4A-92D0-C27D45518DD5}" type="slidenum">
              <a:rPr lang="en-US" smtClean="0"/>
              <a:t>49</a:t>
            </a:fld>
            <a:endParaRPr lang="en-US"/>
          </a:p>
        </p:txBody>
      </p:sp>
      <p:sp>
        <p:nvSpPr>
          <p:cNvPr id="8" name="Title 2"/>
          <p:cNvSpPr txBox="1">
            <a:spLocks/>
          </p:cNvSpPr>
          <p:nvPr/>
        </p:nvSpPr>
        <p:spPr bwMode="auto">
          <a:xfrm>
            <a:off x="685800" y="2286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t>Discussion/Brainstorming</a:t>
            </a:r>
            <a:endParaRPr lang="en-US" sz="3600" dirty="0"/>
          </a:p>
        </p:txBody>
      </p:sp>
      <p:sp>
        <p:nvSpPr>
          <p:cNvPr id="9" name="Subtitle 3"/>
          <p:cNvSpPr txBox="1">
            <a:spLocks/>
          </p:cNvSpPr>
          <p:nvPr/>
        </p:nvSpPr>
        <p:spPr bwMode="auto">
          <a:xfrm>
            <a:off x="990600" y="5185641"/>
            <a:ext cx="7696200" cy="605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How does this affect our work at </a:t>
            </a:r>
            <a:r>
              <a:rPr lang="en-US" dirty="0" err="1" smtClean="0"/>
              <a:t>LIRNE</a:t>
            </a:r>
            <a:r>
              <a:rPr lang="en-US" i="1" dirty="0" err="1" smtClean="0"/>
              <a:t>asia</a:t>
            </a:r>
            <a:r>
              <a:rPr lang="en-US" dirty="0" smtClean="0"/>
              <a:t>? </a:t>
            </a:r>
            <a:endParaRPr lang="en-US" dirty="0"/>
          </a:p>
        </p:txBody>
      </p:sp>
      <p:sp>
        <p:nvSpPr>
          <p:cNvPr id="10" name="TextBox 9"/>
          <p:cNvSpPr txBox="1"/>
          <p:nvPr/>
        </p:nvSpPr>
        <p:spPr>
          <a:xfrm>
            <a:off x="990600" y="1905000"/>
            <a:ext cx="7848600" cy="3046988"/>
          </a:xfrm>
          <a:prstGeom prst="rect">
            <a:avLst/>
          </a:prstGeom>
          <a:noFill/>
        </p:spPr>
        <p:txBody>
          <a:bodyPr wrap="square" rtlCol="0">
            <a:spAutoFit/>
          </a:bodyPr>
          <a:lstStyle/>
          <a:p>
            <a:r>
              <a:rPr lang="en-US" dirty="0" smtClean="0"/>
              <a:t>2015 WDR Report – Why read it?</a:t>
            </a:r>
          </a:p>
          <a:p>
            <a:endParaRPr lang="en-US" dirty="0" smtClean="0"/>
          </a:p>
          <a:p>
            <a:pPr marL="800100" lvl="1" indent="-342900">
              <a:buFont typeface="Arial" panose="020B0604020202020204" pitchFamily="34" charset="0"/>
              <a:buChar char="•"/>
            </a:pPr>
            <a:r>
              <a:rPr lang="en-US" dirty="0" smtClean="0"/>
              <a:t>The theories discussed are not new </a:t>
            </a:r>
          </a:p>
          <a:p>
            <a:pPr marL="800100" lvl="1" indent="-342900">
              <a:buFont typeface="Arial" panose="020B0604020202020204" pitchFamily="34" charset="0"/>
              <a:buChar char="•"/>
            </a:pPr>
            <a:r>
              <a:rPr lang="en-US" dirty="0" smtClean="0"/>
              <a:t>A great deal of </a:t>
            </a:r>
            <a:r>
              <a:rPr lang="en-US" dirty="0" smtClean="0"/>
              <a:t>real-life studies, </a:t>
            </a:r>
            <a:r>
              <a:rPr lang="en-US" dirty="0" smtClean="0"/>
              <a:t>which gives context to the topic</a:t>
            </a:r>
          </a:p>
          <a:p>
            <a:pPr marL="800100" lvl="1" indent="-342900">
              <a:buFont typeface="Arial" panose="020B0604020202020204" pitchFamily="34" charset="0"/>
              <a:buChar char="•"/>
            </a:pPr>
            <a:r>
              <a:rPr lang="en-US" dirty="0" smtClean="0"/>
              <a:t>Demonstration of how Development Professionals think vs. the Reality on the Ground</a:t>
            </a:r>
          </a:p>
          <a:p>
            <a:endParaRPr lang="en-US" dirty="0"/>
          </a:p>
        </p:txBody>
      </p:sp>
    </p:spTree>
    <p:extLst>
      <p:ext uri="{BB962C8B-B14F-4D97-AF65-F5344CB8AC3E}">
        <p14:creationId xmlns:p14="http://schemas.microsoft.com/office/powerpoint/2010/main" val="1156948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bat </a:t>
            </a:r>
            <a:r>
              <a:rPr lang="en-US" dirty="0" smtClean="0"/>
              <a:t>and ball </a:t>
            </a:r>
            <a:r>
              <a:rPr lang="en-US" dirty="0"/>
              <a:t>cost $1.10. The bat costs $1.00 more than the ball.</a:t>
            </a:r>
          </a:p>
          <a:p>
            <a:r>
              <a:rPr lang="en-US" dirty="0"/>
              <a:t>How much does the ball cost</a:t>
            </a:r>
            <a:r>
              <a:rPr lang="en-US" dirty="0" smtClean="0"/>
              <a:t>?</a:t>
            </a:r>
          </a:p>
          <a:p>
            <a:pPr marL="0" indent="0">
              <a:buNone/>
            </a:pPr>
            <a:endParaRPr lang="en-GB" dirty="0" smtClean="0"/>
          </a:p>
          <a:p>
            <a:r>
              <a:rPr lang="en-US" dirty="0" smtClean="0"/>
              <a:t>Automatic </a:t>
            </a:r>
            <a:r>
              <a:rPr lang="en-US" dirty="0"/>
              <a:t>system </a:t>
            </a:r>
            <a:r>
              <a:rPr lang="en-US" dirty="0" smtClean="0"/>
              <a:t>uses what </a:t>
            </a:r>
            <a:r>
              <a:rPr lang="en-US" dirty="0"/>
              <a:t>comes quickly to </a:t>
            </a:r>
            <a:r>
              <a:rPr lang="en-US" dirty="0" smtClean="0"/>
              <a:t>mind to provide a plausible response </a:t>
            </a:r>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5</a:t>
            </a:fld>
            <a:endParaRPr lang="en-US"/>
          </a:p>
        </p:txBody>
      </p:sp>
    </p:spTree>
    <p:extLst>
      <p:ext uri="{BB962C8B-B14F-4D97-AF65-F5344CB8AC3E}">
        <p14:creationId xmlns:p14="http://schemas.microsoft.com/office/powerpoint/2010/main" val="40000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do we use more? </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outine situations? </a:t>
            </a:r>
          </a:p>
          <a:p>
            <a:pPr marL="0" indent="0">
              <a:buNone/>
            </a:pPr>
            <a:r>
              <a:rPr lang="en-GB" sz="2400" i="1" dirty="0" smtClean="0"/>
              <a:t>“…(the deliberative system) would be a supporting character who believes himself to be the hero…the thoughts and actions that the deliberative system believes it has chosen are often guided by the figure at the centre of the story, the automatic system”</a:t>
            </a:r>
          </a:p>
          <a:p>
            <a:pPr marL="342900" lvl="1" indent="0">
              <a:buNone/>
            </a:pPr>
            <a:r>
              <a:rPr lang="en-GB" i="1" dirty="0"/>
              <a:t> </a:t>
            </a:r>
            <a:r>
              <a:rPr lang="en-GB" i="1" dirty="0" smtClean="0"/>
              <a:t>    - </a:t>
            </a:r>
            <a:r>
              <a:rPr lang="en-GB" sz="2400" i="1" dirty="0" smtClean="0"/>
              <a:t>Thinking, Fast and Slow, </a:t>
            </a:r>
            <a:r>
              <a:rPr lang="en-US" sz="2400" i="1" dirty="0"/>
              <a:t>Daniel </a:t>
            </a:r>
            <a:r>
              <a:rPr lang="en-US" sz="2400" i="1" dirty="0" err="1"/>
              <a:t>Kahneman</a:t>
            </a:r>
            <a:endParaRPr lang="en-US" sz="2400" i="1" dirty="0"/>
          </a:p>
          <a:p>
            <a:pPr marL="342900" lvl="1" indent="0">
              <a:buNone/>
            </a:pPr>
            <a:endParaRPr lang="en-US" sz="2400" i="1" dirty="0" smtClean="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6</a:t>
            </a:fld>
            <a:endParaRPr lang="en-US"/>
          </a:p>
        </p:txBody>
      </p:sp>
    </p:spTree>
    <p:extLst>
      <p:ext uri="{BB962C8B-B14F-4D97-AF65-F5344CB8AC3E}">
        <p14:creationId xmlns:p14="http://schemas.microsoft.com/office/powerpoint/2010/main" val="422430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people make decisions? </a:t>
            </a:r>
            <a:endParaRPr lang="en-US" dirty="0"/>
          </a:p>
        </p:txBody>
      </p:sp>
      <p:sp>
        <p:nvSpPr>
          <p:cNvPr id="3" name="Content Placeholder 2"/>
          <p:cNvSpPr>
            <a:spLocks noGrp="1"/>
          </p:cNvSpPr>
          <p:nvPr>
            <p:ph idx="1"/>
          </p:nvPr>
        </p:nvSpPr>
        <p:spPr/>
        <p:txBody>
          <a:bodyPr/>
          <a:lstStyle/>
          <a:p>
            <a:r>
              <a:rPr lang="en-US" dirty="0"/>
              <a:t>S</a:t>
            </a:r>
            <a:r>
              <a:rPr lang="en-US" dirty="0" smtClean="0"/>
              <a:t>tandard </a:t>
            </a:r>
            <a:r>
              <a:rPr lang="en-US" dirty="0"/>
              <a:t>economic </a:t>
            </a:r>
            <a:r>
              <a:rPr lang="en-US" dirty="0" smtClean="0"/>
              <a:t>theory - people </a:t>
            </a:r>
            <a:r>
              <a:rPr lang="en-US" dirty="0"/>
              <a:t>use information in </a:t>
            </a:r>
            <a:r>
              <a:rPr lang="en-US" dirty="0" smtClean="0"/>
              <a:t>an unbiased </a:t>
            </a:r>
            <a:r>
              <a:rPr lang="en-US" dirty="0"/>
              <a:t>way and perform careful calculations</a:t>
            </a:r>
            <a:r>
              <a:rPr lang="en-US" dirty="0" smtClean="0"/>
              <a:t>.</a:t>
            </a:r>
          </a:p>
          <a:p>
            <a:endParaRPr lang="en-GB" dirty="0"/>
          </a:p>
          <a:p>
            <a:r>
              <a:rPr lang="en-GB" dirty="0" smtClean="0"/>
              <a:t>But do people do this? </a:t>
            </a:r>
            <a:endParaRPr lang="en-US" dirty="0"/>
          </a:p>
        </p:txBody>
      </p:sp>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7</a:t>
            </a:fld>
            <a:endParaRPr lang="en-US"/>
          </a:p>
        </p:txBody>
      </p:sp>
    </p:spTree>
    <p:extLst>
      <p:ext uri="{BB962C8B-B14F-4D97-AF65-F5344CB8AC3E}">
        <p14:creationId xmlns:p14="http://schemas.microsoft.com/office/powerpoint/2010/main" val="1043651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people make decisions? </a:t>
            </a:r>
            <a:endParaRPr lang="en-US" dirty="0"/>
          </a:p>
        </p:txBody>
      </p:sp>
      <p:pic>
        <p:nvPicPr>
          <p:cNvPr id="4" name="Content Placeholder 3"/>
          <p:cNvPicPr>
            <a:picLocks noGrp="1"/>
          </p:cNvPicPr>
          <p:nvPr>
            <p:ph idx="1"/>
          </p:nvPr>
        </p:nvPicPr>
        <p:blipFill rotWithShape="1">
          <a:blip r:embed="rId2" cstate="print"/>
          <a:srcRect l="4007" t="11705" r="18750" b="5798"/>
          <a:stretch/>
        </p:blipFill>
        <p:spPr bwMode="auto">
          <a:xfrm>
            <a:off x="840346" y="1890779"/>
            <a:ext cx="6771068" cy="3863663"/>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pPr>
              <a:defRPr/>
            </a:pPr>
            <a:fld id="{703C859F-F4F2-4998-AE78-60B4B9EFE30E}" type="slidenum">
              <a:rPr lang="en-US" smtClean="0"/>
              <a:pPr>
                <a:defRPr/>
              </a:pPr>
              <a:t>8</a:t>
            </a:fld>
            <a:endParaRPr lang="en-US"/>
          </a:p>
        </p:txBody>
      </p:sp>
    </p:spTree>
    <p:extLst>
      <p:ext uri="{BB962C8B-B14F-4D97-AF65-F5344CB8AC3E}">
        <p14:creationId xmlns:p14="http://schemas.microsoft.com/office/powerpoint/2010/main" val="337255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Behavioral </a:t>
            </a:r>
            <a:r>
              <a:rPr lang="en-US" dirty="0"/>
              <a:t>model of decision </a:t>
            </a:r>
            <a:r>
              <a:rPr lang="en-US" dirty="0" smtClean="0"/>
              <a:t>making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Several </a:t>
            </a:r>
            <a:r>
              <a:rPr lang="en-US" dirty="0"/>
              <a:t>departures from the standard economic </a:t>
            </a:r>
            <a:r>
              <a:rPr lang="en-US" dirty="0" smtClean="0"/>
              <a:t>model</a:t>
            </a:r>
          </a:p>
          <a:p>
            <a:r>
              <a:rPr lang="en-US" dirty="0"/>
              <a:t>People may </a:t>
            </a:r>
            <a:r>
              <a:rPr lang="en-US" dirty="0" smtClean="0"/>
              <a:t>process </a:t>
            </a:r>
            <a:r>
              <a:rPr lang="en-US" u="sng" dirty="0"/>
              <a:t>only</a:t>
            </a:r>
            <a:r>
              <a:rPr lang="en-US" dirty="0"/>
              <a:t> the information that </a:t>
            </a:r>
            <a:r>
              <a:rPr lang="en-US" dirty="0" smtClean="0"/>
              <a:t>is most </a:t>
            </a:r>
            <a:r>
              <a:rPr lang="en-US" i="1" dirty="0" smtClean="0"/>
              <a:t>salient </a:t>
            </a:r>
            <a:r>
              <a:rPr lang="en-US" dirty="0" smtClean="0"/>
              <a:t>to them </a:t>
            </a:r>
          </a:p>
          <a:p>
            <a:r>
              <a:rPr lang="en-US" dirty="0"/>
              <a:t>M</a:t>
            </a:r>
            <a:r>
              <a:rPr lang="en-US" dirty="0" smtClean="0"/>
              <a:t>ismatch </a:t>
            </a:r>
            <a:r>
              <a:rPr lang="en-US" dirty="0"/>
              <a:t>between intentions </a:t>
            </a:r>
            <a:r>
              <a:rPr lang="en-US" dirty="0" smtClean="0"/>
              <a:t>and actions </a:t>
            </a:r>
            <a:r>
              <a:rPr lang="en-US" dirty="0"/>
              <a:t>(the </a:t>
            </a:r>
            <a:r>
              <a:rPr lang="en-US" i="1" u="sng" dirty="0"/>
              <a:t>intention-action divide</a:t>
            </a:r>
            <a:r>
              <a:rPr lang="en-US" u="sng" dirty="0"/>
              <a:t>). </a:t>
            </a:r>
            <a:endParaRPr lang="en-US" u="sng" dirty="0" smtClean="0"/>
          </a:p>
          <a:p>
            <a:r>
              <a:rPr lang="en-US" dirty="0" smtClean="0"/>
              <a:t>Even </a:t>
            </a:r>
            <a:r>
              <a:rPr lang="en-US" dirty="0"/>
              <a:t>if </a:t>
            </a:r>
            <a:r>
              <a:rPr lang="en-US" dirty="0" smtClean="0"/>
              <a:t>people understand </a:t>
            </a:r>
            <a:r>
              <a:rPr lang="en-US" dirty="0"/>
              <a:t>the full consequences of their </a:t>
            </a:r>
            <a:r>
              <a:rPr lang="en-US" dirty="0" smtClean="0"/>
              <a:t>actions</a:t>
            </a:r>
          </a:p>
          <a:p>
            <a:pPr marL="0" indent="0">
              <a:buNone/>
            </a:pPr>
            <a:endParaRPr lang="en-GB" dirty="0" smtClean="0"/>
          </a:p>
          <a:p>
            <a:pPr marL="0" indent="0">
              <a:buNone/>
            </a:pPr>
            <a:endParaRPr lang="en-US" dirty="0"/>
          </a:p>
          <a:p>
            <a:pPr marL="0" indent="0">
              <a:buNone/>
            </a:pPr>
            <a:r>
              <a:rPr lang="en-US" dirty="0" smtClean="0"/>
              <a:t>may </a:t>
            </a:r>
            <a:r>
              <a:rPr lang="en-US" dirty="0"/>
              <a:t>make decisions that favor the present </a:t>
            </a:r>
            <a:r>
              <a:rPr lang="en-US" dirty="0" smtClean="0"/>
              <a:t>at the </a:t>
            </a:r>
            <a:r>
              <a:rPr lang="en-US" dirty="0"/>
              <a:t>expense of the </a:t>
            </a:r>
            <a:r>
              <a:rPr lang="en-US" dirty="0" smtClean="0"/>
              <a:t>future</a:t>
            </a:r>
            <a:endParaRPr lang="en-US" dirty="0"/>
          </a:p>
        </p:txBody>
      </p:sp>
      <p:sp>
        <p:nvSpPr>
          <p:cNvPr id="4" name="Down Arrow 3"/>
          <p:cNvSpPr/>
          <p:nvPr/>
        </p:nvSpPr>
        <p:spPr>
          <a:xfrm>
            <a:off x="3911959" y="4151023"/>
            <a:ext cx="289775" cy="521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2"/>
          </p:nvPr>
        </p:nvSpPr>
        <p:spPr/>
        <p:txBody>
          <a:bodyPr/>
          <a:lstStyle/>
          <a:p>
            <a:pPr>
              <a:defRPr/>
            </a:pPr>
            <a:fld id="{703C859F-F4F2-4998-AE78-60B4B9EFE30E}" type="slidenum">
              <a:rPr lang="en-US" smtClean="0"/>
              <a:pPr>
                <a:defRPr/>
              </a:pPr>
              <a:t>9</a:t>
            </a:fld>
            <a:endParaRPr lang="en-US"/>
          </a:p>
        </p:txBody>
      </p:sp>
    </p:spTree>
    <p:extLst>
      <p:ext uri="{BB962C8B-B14F-4D97-AF65-F5344CB8AC3E}">
        <p14:creationId xmlns:p14="http://schemas.microsoft.com/office/powerpoint/2010/main" val="5519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RNEasi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LIRNEasia presentation template</Template>
  <TotalTime>795</TotalTime>
  <Words>2503</Words>
  <Application>Microsoft Office PowerPoint</Application>
  <PresentationFormat>On-screen Show (4:3)</PresentationFormat>
  <Paragraphs>309</Paragraphs>
  <Slides>49</Slides>
  <Notes>12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ElenaBasic-Regular</vt:lpstr>
      <vt:lpstr>ElenaBasic-RegularItalic</vt:lpstr>
      <vt:lpstr>GothamXNarrow-Medium</vt:lpstr>
      <vt:lpstr>LIRNEasia presentation template</vt:lpstr>
      <vt:lpstr>2015 World Development Report</vt:lpstr>
      <vt:lpstr>Overview </vt:lpstr>
      <vt:lpstr> Part 1 ; Understanding human behaviour for economic development</vt:lpstr>
      <vt:lpstr>Two systems of thinking </vt:lpstr>
      <vt:lpstr>PowerPoint Presentation</vt:lpstr>
      <vt:lpstr>Which do we use more? </vt:lpstr>
      <vt:lpstr>How do people make decisions? </vt:lpstr>
      <vt:lpstr>How do people make decisions? </vt:lpstr>
      <vt:lpstr> Behavioral model of decision making</vt:lpstr>
      <vt:lpstr>Why is this important for policy makers? </vt:lpstr>
      <vt:lpstr>Policy mechanisms</vt:lpstr>
      <vt:lpstr> The automatic system relies on a framework of understanding </vt:lpstr>
      <vt:lpstr>PowerPoint Presentation</vt:lpstr>
      <vt:lpstr>Anchoring</vt:lpstr>
      <vt:lpstr>Application: Consumer decisions in credit markets Field trial of payday borrowing in the United States</vt:lpstr>
      <vt:lpstr>The envelopes provided some anchoring to help borrowers evaluate the cost of payday loans</vt:lpstr>
      <vt:lpstr>Other factors that influence human behaviour</vt:lpstr>
      <vt:lpstr>Thinking socially; social norms “I’ll have what she’s having”</vt:lpstr>
      <vt:lpstr> “Marketing” existing social norms       to  shift behavior</vt:lpstr>
      <vt:lpstr>Example of social norms…corruption</vt:lpstr>
      <vt:lpstr> Social meaning of an honest official = someone demanding no more than the going rate as a bribe  Corruption may become automatic thinking for officials</vt:lpstr>
      <vt:lpstr>Social expectations can become internalized</vt:lpstr>
      <vt:lpstr>Mental Models</vt:lpstr>
      <vt:lpstr>The staying power of mental models</vt:lpstr>
      <vt:lpstr>Changing mental models</vt:lpstr>
      <vt:lpstr>Part II</vt:lpstr>
      <vt:lpstr> Poverty</vt:lpstr>
      <vt:lpstr>Implications of anti poverty policies and programs</vt:lpstr>
      <vt:lpstr> Early childhood development</vt:lpstr>
      <vt:lpstr>Designing interventions that focus on and improve parental competence</vt:lpstr>
      <vt:lpstr> Household finance</vt:lpstr>
      <vt:lpstr> Productivity</vt:lpstr>
      <vt:lpstr> Health</vt:lpstr>
      <vt:lpstr> Climate change</vt:lpstr>
      <vt:lpstr>Part III</vt:lpstr>
      <vt:lpstr>PowerPoint Presentation</vt:lpstr>
      <vt:lpstr>PowerPoint Presentation</vt:lpstr>
      <vt:lpstr>Challenges and the associated decision traps that affect them</vt:lpstr>
      <vt:lpstr>The use of shortcuts in the face of complexity</vt:lpstr>
      <vt:lpstr>Confirmation bias and motivated reasoning</vt:lpstr>
      <vt:lpstr>Sunk costs bias</vt:lpstr>
      <vt:lpstr>The effects of context and the social environment on group decision making</vt:lpstr>
      <vt:lpstr>PowerPoint Presentation</vt:lpstr>
      <vt:lpstr>PowerPoint Presentation</vt:lpstr>
      <vt:lpstr>What can we do?</vt:lpstr>
      <vt:lpstr>What can we do?  ….(cont)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SUMUDU</dc:creator>
  <cp:lastModifiedBy>Radhika</cp:lastModifiedBy>
  <cp:revision>99</cp:revision>
  <dcterms:created xsi:type="dcterms:W3CDTF">2014-01-15T08:23:33Z</dcterms:created>
  <dcterms:modified xsi:type="dcterms:W3CDTF">2015-01-13T08:43:19Z</dcterms:modified>
</cp:coreProperties>
</file>