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33"/>
  </p:notesMasterIdLst>
  <p:handoutMasterIdLst>
    <p:handoutMasterId r:id="rId34"/>
  </p:handoutMasterIdLst>
  <p:sldIdLst>
    <p:sldId id="256" r:id="rId2"/>
    <p:sldId id="307" r:id="rId3"/>
    <p:sldId id="352" r:id="rId4"/>
    <p:sldId id="302" r:id="rId5"/>
    <p:sldId id="303" r:id="rId6"/>
    <p:sldId id="331" r:id="rId7"/>
    <p:sldId id="350" r:id="rId8"/>
    <p:sldId id="349" r:id="rId9"/>
    <p:sldId id="321" r:id="rId10"/>
    <p:sldId id="360" r:id="rId11"/>
    <p:sldId id="342" r:id="rId12"/>
    <p:sldId id="362" r:id="rId13"/>
    <p:sldId id="351" r:id="rId14"/>
    <p:sldId id="353" r:id="rId15"/>
    <p:sldId id="293" r:id="rId16"/>
    <p:sldId id="354" r:id="rId17"/>
    <p:sldId id="311" r:id="rId18"/>
    <p:sldId id="282" r:id="rId19"/>
    <p:sldId id="330" r:id="rId20"/>
    <p:sldId id="361" r:id="rId21"/>
    <p:sldId id="364" r:id="rId22"/>
    <p:sldId id="317" r:id="rId23"/>
    <p:sldId id="336" r:id="rId24"/>
    <p:sldId id="328" r:id="rId25"/>
    <p:sldId id="339" r:id="rId26"/>
    <p:sldId id="356" r:id="rId27"/>
    <p:sldId id="357" r:id="rId28"/>
    <p:sldId id="358" r:id="rId29"/>
    <p:sldId id="359" r:id="rId30"/>
    <p:sldId id="343" r:id="rId31"/>
    <p:sldId id="344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 autoAdjust="0"/>
    <p:restoredTop sz="94660"/>
  </p:normalViewPr>
  <p:slideViewPr>
    <p:cSldViewPr>
      <p:cViewPr varScale="1">
        <p:scale>
          <a:sx n="62" d="100"/>
          <a:sy n="62" d="100"/>
        </p:scale>
        <p:origin x="16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9382D2-575D-4549-9D46-F50E104F31CE}" type="datetimeFigureOut">
              <a:rPr lang="en-US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E8F2AD-CE28-40E4-B049-EA256243F1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56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DCA69B5-A504-40DA-920E-C169E8BF9D92}" type="datetimeFigureOut">
              <a:rPr lang="en-US"/>
              <a:pPr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FD691F4-709F-41F7-9A24-E8FBD61FAD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583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A2FE103-A313-4747-A784-A8BBDA203703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729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95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726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279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306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24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388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114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7688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651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83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590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89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903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7017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061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6072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622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321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2446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6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3942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777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340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902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56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86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252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921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6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111D9F-55FB-48E9-8910-2FA91A762ED3}" type="datetime1">
              <a:rPr lang="en-SG"/>
              <a:pPr/>
              <a:t>15/5/2015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F61D9-F708-4887-AFEE-B1DFB01FC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34619B-FC64-45FE-B57B-D4DD2C9DA952}" type="datetime1">
              <a:rPr lang="en-SG"/>
              <a:pPr/>
              <a:t>15/5/2015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2D735-5FD1-44F9-99A9-623B86138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892354-0D18-40F2-A711-6E8E42D343CE}" type="datetime1">
              <a:rPr lang="en-SG"/>
              <a:pPr/>
              <a:t>15/5/2015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9A0A3-2CCB-4F54-9DED-664FC2EAD4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LIRNEasia\2012-13\IDRC\LIRNEasia-sma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172200"/>
            <a:ext cx="1600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9643C3-127C-468D-8D2A-B41FCF8F93BF}" type="datetime1">
              <a:rPr lang="en-SG"/>
              <a:pPr/>
              <a:t>15/5/2015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D979D-1878-46F1-AE88-BCADFF98E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D9B423-D311-4A74-8BDD-06A038352143}" type="datetime1">
              <a:rPr lang="en-SG"/>
              <a:pPr/>
              <a:t>15/5/2015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870EB-A845-4354-8FB2-C00B357FF0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28ADA9-1A1B-4CCE-8DC7-B704B57CFDBC}" type="datetime1">
              <a:rPr lang="en-SG"/>
              <a:pPr/>
              <a:t>15/5/2015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47F31-19FE-41C1-9602-15B9C98BFF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61636E-BDBF-4D25-B254-377373734676}" type="datetime1">
              <a:rPr lang="en-SG"/>
              <a:pPr/>
              <a:t>15/5/2015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0417C-FA17-4B8F-A34A-F30E9CD4B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DA4F8-B953-4A23-9A47-95E5487715B9}" type="datetime1">
              <a:rPr lang="en-SG"/>
              <a:pPr/>
              <a:t>15/5/2015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CAB0B-A43B-46D1-BBAF-10E0CD5500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64D09A-6AF6-44A6-BED1-3DFA99C6EF01}" type="datetime1">
              <a:rPr lang="en-SG"/>
              <a:pPr/>
              <a:t>15/5/2015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3474E-9C3D-4A9C-B853-01152DB2E4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5B116B-7890-41EB-BB56-67C7A3C76738}" type="datetime1">
              <a:rPr lang="en-SG"/>
              <a:pPr/>
              <a:t>15/5/2015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5D09D-CD2C-45C3-BA88-CC5A09804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C4E1A3-DAD9-4BB0-B683-753CE9BBF17A}" type="datetime1">
              <a:rPr lang="en-SG"/>
              <a:pPr/>
              <a:t>15/5/2015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870ED-888D-4CE7-A4C4-EF093F928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DA3E48B-4016-419B-BBF4-44136EA3BE99}" type="datetime1">
              <a:rPr lang="en-SG"/>
              <a:pPr/>
              <a:t>15/5/2015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C3FA03A-2602-4E05-93DB-07C0EB000C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3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mage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0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8382000" cy="1752600"/>
          </a:xfrm>
        </p:spPr>
        <p:txBody>
          <a:bodyPr/>
          <a:lstStyle/>
          <a:p>
            <a:r>
              <a:rPr lang="en-US" altLang="en-US" sz="3600" b="1" dirty="0" smtClean="0"/>
              <a:t>Strategies for Training Teachers 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to Integrate Technology in the classroom</a:t>
            </a:r>
            <a:br>
              <a:rPr lang="en-US" altLang="en-US" sz="3600" b="1" dirty="0" smtClean="0"/>
            </a:br>
            <a:r>
              <a:rPr lang="en-US" altLang="en-US" sz="3600" b="1" dirty="0" smtClean="0">
                <a:solidFill>
                  <a:schemeClr val="bg1">
                    <a:lumMod val="65000"/>
                  </a:schemeClr>
                </a:solidFill>
              </a:rPr>
              <a:t>A systematic review</a:t>
            </a:r>
            <a:endParaRPr lang="en-US" altLang="en-US" sz="3600" b="1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481012" y="3048000"/>
            <a:ext cx="8220076" cy="19812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Sujata N </a:t>
            </a:r>
            <a:r>
              <a:rPr lang="en-US" sz="2000" dirty="0" err="1" smtClean="0">
                <a:solidFill>
                  <a:schemeClr val="tx1"/>
                </a:solidFill>
              </a:rPr>
              <a:t>Gamage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hlinkClick r:id="rId3"/>
              </a:rPr>
              <a:t>gamage@gmail.com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with Amrita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Khakurel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Achala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Abeykoon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Chivoin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Peou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Sandalika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Weerasuriya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Tushar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Tanwar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)</a:t>
            </a:r>
          </a:p>
          <a:p>
            <a:pPr>
              <a:defRPr/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ICT4D, Singapore,  </a:t>
            </a:r>
            <a:r>
              <a:rPr lang="en-US" sz="2000" dirty="0" smtClean="0">
                <a:solidFill>
                  <a:schemeClr val="tx1"/>
                </a:solidFill>
              </a:rPr>
              <a:t>March </a:t>
            </a:r>
            <a:r>
              <a:rPr lang="en-US" sz="2000" dirty="0">
                <a:solidFill>
                  <a:schemeClr val="tx1"/>
                </a:solidFill>
              </a:rPr>
              <a:t>15, 2015</a:t>
            </a:r>
          </a:p>
          <a:p>
            <a:pPr>
              <a:defRPr/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075" name="Group 10"/>
          <p:cNvGrpSpPr>
            <a:grpSpLocks/>
          </p:cNvGrpSpPr>
          <p:nvPr/>
        </p:nvGrpSpPr>
        <p:grpSpPr bwMode="auto">
          <a:xfrm>
            <a:off x="431800" y="6386513"/>
            <a:ext cx="8269288" cy="320675"/>
            <a:chOff x="554855" y="6156233"/>
            <a:chExt cx="8183247" cy="320767"/>
          </a:xfrm>
        </p:grpSpPr>
        <p:sp>
          <p:nvSpPr>
            <p:cNvPr id="3077" name="TextBox 5"/>
            <p:cNvSpPr txBox="1">
              <a:spLocks noChangeArrowheads="1"/>
            </p:cNvSpPr>
            <p:nvPr/>
          </p:nvSpPr>
          <p:spPr bwMode="auto">
            <a:xfrm>
              <a:off x="2190707" y="6235343"/>
              <a:ext cx="5503887" cy="228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altLang="en-US" sz="900" dirty="0">
                  <a:latin typeface="Calibri" pitchFamily="34" charset="0"/>
                </a:rPr>
                <a:t>This work was carried out with the aid of a grant from the International Development Research Centre, Canada. </a:t>
              </a:r>
            </a:p>
          </p:txBody>
        </p:sp>
        <p:pic>
          <p:nvPicPr>
            <p:cNvPr id="3078" name="Picture 5" descr="Canada_wordmark_red_flag_300 (2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059521" y="6220939"/>
              <a:ext cx="678581" cy="188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6" descr="blu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54855" y="6156233"/>
              <a:ext cx="1484898" cy="320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6" name="Picture 10" descr="D:\LIRNEasia\2012-13\IDRC\LIRNEasia-smaller.png"/>
          <p:cNvPicPr>
            <a:picLocks noChangeAspect="1" noChangeArrowheads="1"/>
          </p:cNvPicPr>
          <p:nvPr/>
        </p:nvPicPr>
        <p:blipFill>
          <a:blip r:embed="rId6" cstate="print"/>
          <a:srcRect l="1772" r="1965" b="4761"/>
          <a:stretch>
            <a:fillRect/>
          </a:stretch>
        </p:blipFill>
        <p:spPr bwMode="auto">
          <a:xfrm>
            <a:off x="2843213" y="5326062"/>
            <a:ext cx="3375025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1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944562"/>
          </a:xfrm>
        </p:spPr>
        <p:txBody>
          <a:bodyPr/>
          <a:lstStyle/>
          <a:p>
            <a:r>
              <a:rPr lang="en-US" altLang="en-US" dirty="0"/>
              <a:t>T</a:t>
            </a:r>
            <a:r>
              <a:rPr lang="en-US" altLang="en-US" dirty="0" smtClean="0"/>
              <a:t>heory of change</a:t>
            </a:r>
            <a:endParaRPr lang="en-US" alt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3292522" y="3467100"/>
            <a:ext cx="2193878" cy="76000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  <a:tabLst>
                <a:tab pos="3589338" algn="l"/>
              </a:tabLst>
            </a:pPr>
            <a:r>
              <a:rPr lang="en-US" altLang="en-US" sz="2400" dirty="0" smtClean="0"/>
              <a:t>Technology use </a:t>
            </a:r>
          </a:p>
          <a:p>
            <a:pPr marL="0" indent="0" algn="ctr">
              <a:spcBef>
                <a:spcPts val="0"/>
              </a:spcBef>
              <a:buNone/>
              <a:tabLst>
                <a:tab pos="3589338" algn="l"/>
              </a:tabLst>
            </a:pPr>
            <a:r>
              <a:rPr lang="en-US" altLang="en-US" sz="2400" dirty="0" smtClean="0"/>
              <a:t>OUTCOMES</a:t>
            </a:r>
            <a:endParaRPr lang="en-US" altLang="en-US" sz="2400" dirty="0"/>
          </a:p>
          <a:p>
            <a:pPr marL="0" indent="0" algn="ctr">
              <a:spcBef>
                <a:spcPts val="0"/>
              </a:spcBef>
              <a:buNone/>
              <a:tabLst>
                <a:tab pos="3589338" algn="l"/>
              </a:tabLst>
            </a:pPr>
            <a:endParaRPr lang="en-US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2438400" y="1600200"/>
            <a:ext cx="3810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tabLst>
                <a:tab pos="3589338" algn="l"/>
              </a:tabLst>
            </a:pPr>
            <a:r>
              <a:rPr lang="en-US" altLang="en-US" sz="2400" dirty="0" smtClean="0"/>
              <a:t>Teacher training/support</a:t>
            </a:r>
          </a:p>
          <a:p>
            <a:pPr marL="0" indent="0" algn="ctr">
              <a:buNone/>
              <a:tabLst>
                <a:tab pos="3589338" algn="l"/>
              </a:tabLst>
            </a:pPr>
            <a:r>
              <a:rPr lang="en-US" altLang="en-US" sz="2400" dirty="0" smtClean="0"/>
              <a:t>INTERVENTIONS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267200" y="2901043"/>
            <a:ext cx="304800" cy="4191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3124200" y="5252357"/>
            <a:ext cx="2667000" cy="76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  <a:tabLst>
                <a:tab pos="3589338" algn="l"/>
              </a:tabLst>
            </a:pPr>
            <a:r>
              <a:rPr lang="en-US" altLang="en-US" sz="2400" dirty="0" smtClean="0"/>
              <a:t>Student learning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  <a:tabLst>
                <a:tab pos="3589338" algn="l"/>
              </a:tabLst>
            </a:pPr>
            <a:r>
              <a:rPr lang="en-US" altLang="en-US" sz="2400" dirty="0" smtClean="0"/>
              <a:t>OUTCOMES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  <a:tabLst>
                <a:tab pos="3589338" algn="l"/>
              </a:tabLst>
            </a:pPr>
            <a:endParaRPr lang="en-US" altLang="en-US" sz="2000" dirty="0" smtClean="0"/>
          </a:p>
        </p:txBody>
      </p:sp>
      <p:sp>
        <p:nvSpPr>
          <p:cNvPr id="11" name="Down Arrow 10"/>
          <p:cNvSpPr/>
          <p:nvPr/>
        </p:nvSpPr>
        <p:spPr>
          <a:xfrm>
            <a:off x="4327478" y="4686300"/>
            <a:ext cx="304800" cy="4191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3013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uiExpand="1" build="p"/>
      <p:bldP spid="7" grpId="0"/>
      <p:bldP spid="4" grpId="0" animBg="1"/>
      <p:bldP spid="10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77200" cy="838200"/>
          </a:xfrm>
        </p:spPr>
        <p:txBody>
          <a:bodyPr/>
          <a:lstStyle/>
          <a:p>
            <a:pPr algn="l"/>
            <a:r>
              <a:rPr lang="en-US" altLang="en-US" dirty="0"/>
              <a:t>I</a:t>
            </a:r>
            <a:r>
              <a:rPr lang="en-US" altLang="en-US" dirty="0" smtClean="0"/>
              <a:t>nterventions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381000" y="2057400"/>
            <a:ext cx="8991600" cy="2057400"/>
          </a:xfrm>
        </p:spPr>
        <p:txBody>
          <a:bodyPr/>
          <a:lstStyle/>
          <a:p>
            <a:pPr>
              <a:tabLst>
                <a:tab pos="2333625" algn="l"/>
              </a:tabLst>
            </a:pPr>
            <a:r>
              <a:rPr lang="en-US" altLang="en-US" sz="2800" dirty="0" smtClean="0"/>
              <a:t>Behavioral	Perceived usefulness and ease of use</a:t>
            </a:r>
          </a:p>
          <a:p>
            <a:pPr>
              <a:tabLst>
                <a:tab pos="2333625" algn="l"/>
              </a:tabLst>
            </a:pPr>
            <a:r>
              <a:rPr lang="en-US" altLang="en-US" sz="2800" dirty="0" smtClean="0"/>
              <a:t>Normative	Perceptions of those important to you</a:t>
            </a:r>
          </a:p>
          <a:p>
            <a:pPr>
              <a:tabLst>
                <a:tab pos="2333625" algn="l"/>
              </a:tabLst>
            </a:pPr>
            <a:r>
              <a:rPr lang="en-US" altLang="en-US" sz="2800" dirty="0"/>
              <a:t>F</a:t>
            </a:r>
            <a:r>
              <a:rPr lang="en-US" altLang="en-US" sz="2800" dirty="0" smtClean="0"/>
              <a:t>unctional	Training, support, infrastructure &amp; other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615042" y="4191000"/>
            <a:ext cx="890995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34" charset="-128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en-US" sz="2000" dirty="0" smtClean="0"/>
              <a:t>SOURCES: </a:t>
            </a:r>
            <a:br>
              <a:rPr lang="en-US" altLang="en-US" sz="2000" dirty="0" smtClean="0"/>
            </a:br>
            <a:r>
              <a:rPr lang="en-US" altLang="en-US" sz="2000" dirty="0" smtClean="0"/>
              <a:t>Technology acceptance </a:t>
            </a:r>
            <a:r>
              <a:rPr lang="en-US" altLang="en-US" sz="2000" dirty="0"/>
              <a:t>m</a:t>
            </a:r>
            <a:r>
              <a:rPr lang="en-US" altLang="en-US" sz="2000" dirty="0" smtClean="0"/>
              <a:t>odel (TAM), Davis, 1986</a:t>
            </a:r>
          </a:p>
          <a:p>
            <a:pPr algn="l"/>
            <a:r>
              <a:rPr lang="en-US" altLang="en-US" sz="2000" dirty="0"/>
              <a:t>Theory of planned behavior, </a:t>
            </a:r>
            <a:r>
              <a:rPr lang="en-US" altLang="en-US" sz="2000" dirty="0" err="1"/>
              <a:t>Icek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Ajzen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1989</a:t>
            </a:r>
            <a:br>
              <a:rPr lang="en-US" altLang="en-US" sz="2000" dirty="0" smtClean="0"/>
            </a:br>
            <a:r>
              <a:rPr lang="en-US" altLang="en-US" sz="2000" dirty="0" smtClean="0"/>
              <a:t>Unified Theory of Technology Acceptance ad use (UTTAU), </a:t>
            </a:r>
            <a:r>
              <a:rPr lang="en-US" altLang="en-US" sz="2000" dirty="0" err="1" smtClean="0"/>
              <a:t>Venkatesh</a:t>
            </a:r>
            <a:r>
              <a:rPr lang="en-US" altLang="en-US" sz="2000" dirty="0" smtClean="0"/>
              <a:t>, 2003 </a:t>
            </a:r>
          </a:p>
          <a:p>
            <a:pPr lvl="1" algn="l"/>
            <a:r>
              <a:rPr lang="en-US" altLang="en-US" sz="2000" dirty="0" smtClean="0"/>
              <a:t>Technology, Pedagogy &amp; Content (TPACK)</a:t>
            </a:r>
          </a:p>
          <a:p>
            <a:pPr lvl="1" algn="l"/>
            <a:r>
              <a:rPr lang="en-US" altLang="en-US" sz="2000" dirty="0" smtClean="0"/>
              <a:t>Innovation diffusion (Complexity, compatibility, relatedness, </a:t>
            </a:r>
            <a:r>
              <a:rPr lang="en-US" altLang="en-US" sz="2000" dirty="0" err="1" smtClean="0"/>
              <a:t>observabiity</a:t>
            </a:r>
            <a:r>
              <a:rPr lang="en-US" altLang="en-US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054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77200" cy="838200"/>
          </a:xfrm>
        </p:spPr>
        <p:txBody>
          <a:bodyPr/>
          <a:lstStyle/>
          <a:p>
            <a:pPr algn="l"/>
            <a:r>
              <a:rPr lang="en-US" altLang="en-US" dirty="0" smtClean="0"/>
              <a:t>Outcomes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991600" cy="3733800"/>
          </a:xfrm>
        </p:spPr>
        <p:txBody>
          <a:bodyPr/>
          <a:lstStyle/>
          <a:p>
            <a:pPr>
              <a:tabLst>
                <a:tab pos="2333625" algn="l"/>
              </a:tabLst>
            </a:pPr>
            <a:r>
              <a:rPr lang="en-US" altLang="en-US" sz="2800" dirty="0" smtClean="0"/>
              <a:t>Frequency of use</a:t>
            </a:r>
          </a:p>
          <a:p>
            <a:pPr lvl="1">
              <a:tabLst>
                <a:tab pos="2333625" algn="l"/>
              </a:tabLst>
            </a:pPr>
            <a:r>
              <a:rPr lang="en-US" altLang="en-US" sz="2400" dirty="0" smtClean="0"/>
              <a:t>Never to daily</a:t>
            </a:r>
          </a:p>
          <a:p>
            <a:pPr>
              <a:tabLst>
                <a:tab pos="2333625" algn="l"/>
              </a:tabLst>
            </a:pPr>
            <a:r>
              <a:rPr lang="en-US" altLang="en-US" sz="2800" dirty="0" smtClean="0"/>
              <a:t>Level of use</a:t>
            </a:r>
          </a:p>
          <a:p>
            <a:pPr lvl="1">
              <a:tabLst>
                <a:tab pos="2333625" algn="l"/>
              </a:tabLst>
            </a:pPr>
            <a:r>
              <a:rPr lang="en-US" altLang="en-US" sz="2400" dirty="0" smtClean="0"/>
              <a:t>Teacher use for preparation/presentation/follow-up</a:t>
            </a:r>
          </a:p>
          <a:p>
            <a:pPr lvl="1">
              <a:tabLst>
                <a:tab pos="2333625" algn="l"/>
              </a:tabLst>
            </a:pPr>
            <a:r>
              <a:rPr lang="en-US" altLang="en-US" sz="2400" dirty="0" smtClean="0"/>
              <a:t>Teacher guided student use</a:t>
            </a:r>
          </a:p>
          <a:p>
            <a:pPr lvl="1">
              <a:tabLst>
                <a:tab pos="2333625" algn="l"/>
              </a:tabLst>
            </a:pPr>
            <a:r>
              <a:rPr lang="en-US" altLang="en-US" sz="2400" dirty="0" smtClean="0"/>
              <a:t>Student use for independent learning in or our of class</a:t>
            </a:r>
          </a:p>
          <a:p>
            <a:pPr>
              <a:tabLst>
                <a:tab pos="2333625" algn="l"/>
              </a:tabLst>
            </a:pPr>
            <a:r>
              <a:rPr lang="en-US" altLang="en-US" sz="2800" dirty="0" smtClean="0"/>
              <a:t>Frequency and level of use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42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7" name="Title 3"/>
          <p:cNvSpPr>
            <a:spLocks noGrp="1"/>
          </p:cNvSpPr>
          <p:nvPr>
            <p:ph type="title"/>
          </p:nvPr>
        </p:nvSpPr>
        <p:spPr>
          <a:xfrm>
            <a:off x="463153" y="1600200"/>
            <a:ext cx="8680847" cy="3733800"/>
          </a:xfrm>
        </p:spPr>
        <p:txBody>
          <a:bodyPr/>
          <a:lstStyle/>
          <a:p>
            <a:pPr lvl="1" algn="l">
              <a:tabLst>
                <a:tab pos="2873375" algn="l"/>
              </a:tabLst>
            </a:pP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b="1" dirty="0" smtClean="0">
                <a:solidFill>
                  <a:srgbClr val="FF0000"/>
                </a:solidFill>
              </a:rPr>
              <a:t>P</a:t>
            </a:r>
            <a:r>
              <a:rPr lang="en-US" altLang="en-US" sz="2800" dirty="0" smtClean="0"/>
              <a:t>OPULATION	K-12 in-service teachers</a:t>
            </a:r>
            <a:br>
              <a:rPr lang="en-US" altLang="en-US" sz="2800" dirty="0" smtClean="0"/>
            </a:br>
            <a:r>
              <a:rPr lang="en-US" altLang="en-US" sz="2800" b="1" dirty="0" smtClean="0">
                <a:solidFill>
                  <a:srgbClr val="FF0000"/>
                </a:solidFill>
              </a:rPr>
              <a:t>I</a:t>
            </a:r>
            <a:r>
              <a:rPr lang="en-US" altLang="en-US" sz="2800" dirty="0" smtClean="0"/>
              <a:t>NTERVENTION 	Behavioral</a:t>
            </a:r>
            <a:br>
              <a:rPr lang="en-US" altLang="en-US" sz="2800" dirty="0" smtClean="0"/>
            </a:br>
            <a:r>
              <a:rPr lang="en-US" altLang="en-US" sz="2800" dirty="0"/>
              <a:t>	</a:t>
            </a:r>
            <a:r>
              <a:rPr lang="en-US" altLang="en-US" sz="2800" dirty="0" smtClean="0"/>
              <a:t>Normative</a:t>
            </a:r>
            <a:br>
              <a:rPr lang="en-US" altLang="en-US" sz="2800" dirty="0" smtClean="0"/>
            </a:br>
            <a:r>
              <a:rPr lang="en-US" altLang="en-US" sz="2800" dirty="0"/>
              <a:t>	</a:t>
            </a:r>
            <a:r>
              <a:rPr lang="en-US" altLang="en-US" sz="2800" dirty="0" smtClean="0"/>
              <a:t>Functional  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b="1" dirty="0" smtClean="0">
                <a:solidFill>
                  <a:srgbClr val="FF0000"/>
                </a:solidFill>
              </a:rPr>
              <a:t>C</a:t>
            </a:r>
            <a:r>
              <a:rPr lang="en-US" altLang="en-US" sz="2800" dirty="0" smtClean="0"/>
              <a:t>ONTROL	Experimental (RCTs)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>	Quasi-exptl. (</a:t>
            </a:r>
            <a:r>
              <a:rPr lang="en-US" altLang="en-US" sz="2800" dirty="0" err="1" smtClean="0"/>
              <a:t>comparables</a:t>
            </a:r>
            <a:r>
              <a:rPr lang="en-US" altLang="en-US" sz="2800" dirty="0"/>
              <a:t>/</a:t>
            </a:r>
            <a:r>
              <a:rPr lang="en-US" altLang="en-US" sz="2800" dirty="0" smtClean="0"/>
              <a:t>statistical)</a:t>
            </a:r>
            <a:br>
              <a:rPr lang="en-US" altLang="en-US" sz="2800" dirty="0" smtClean="0"/>
            </a:br>
            <a:r>
              <a:rPr lang="en-US" altLang="en-US" sz="2800" b="1" dirty="0" smtClean="0">
                <a:solidFill>
                  <a:srgbClr val="FF0000"/>
                </a:solidFill>
              </a:rPr>
              <a:t>O</a:t>
            </a:r>
            <a:r>
              <a:rPr lang="en-US" altLang="en-US" sz="2800" dirty="0" smtClean="0"/>
              <a:t>UTCOMES	Frequency/Level of use</a:t>
            </a:r>
            <a:br>
              <a:rPr lang="en-US" altLang="en-US" sz="2800" dirty="0" smtClean="0"/>
            </a:br>
            <a:r>
              <a:rPr lang="en-US" altLang="en-US" sz="2800" b="1" dirty="0" smtClean="0">
                <a:solidFill>
                  <a:srgbClr val="FF0000"/>
                </a:solidFill>
              </a:rPr>
              <a:t>C</a:t>
            </a:r>
            <a:r>
              <a:rPr lang="en-US" altLang="en-US" sz="2800" dirty="0" smtClean="0"/>
              <a:t>ONTEXT	Year, Technology/Use &amp; Other</a:t>
            </a:r>
            <a:br>
              <a:rPr lang="en-US" altLang="en-US" sz="2800" dirty="0" smtClean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endParaRPr lang="en-US" altLang="en-US" sz="2800" dirty="0" smtClean="0"/>
          </a:p>
        </p:txBody>
      </p:sp>
      <p:sp>
        <p:nvSpPr>
          <p:cNvPr id="16" name="Title 3"/>
          <p:cNvSpPr txBox="1">
            <a:spLocks/>
          </p:cNvSpPr>
          <p:nvPr/>
        </p:nvSpPr>
        <p:spPr bwMode="auto">
          <a:xfrm>
            <a:off x="457200" y="3810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34" charset="-128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l"/>
            <a:r>
              <a:rPr lang="en-US" altLang="en-US" kern="0" dirty="0" smtClean="0"/>
              <a:t>PICOCs</a:t>
            </a:r>
          </a:p>
        </p:txBody>
      </p:sp>
    </p:spTree>
    <p:extLst>
      <p:ext uri="{BB962C8B-B14F-4D97-AF65-F5344CB8AC3E}">
        <p14:creationId xmlns:p14="http://schemas.microsoft.com/office/powerpoint/2010/main" val="317612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382000" cy="1828800"/>
          </a:xfrm>
        </p:spPr>
        <p:txBody>
          <a:bodyPr/>
          <a:lstStyle/>
          <a:p>
            <a:r>
              <a:rPr lang="en-US" altLang="en-US" sz="4000" b="1" dirty="0" smtClean="0"/>
              <a:t>METHOD</a:t>
            </a:r>
            <a:endParaRPr lang="en-US" alt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3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171450" y="1295400"/>
            <a:ext cx="8743950" cy="4648200"/>
          </a:xfrm>
        </p:spPr>
        <p:txBody>
          <a:bodyPr/>
          <a:lstStyle/>
          <a:p>
            <a:pPr>
              <a:tabLst>
                <a:tab pos="2333625" algn="l"/>
              </a:tabLst>
            </a:pPr>
            <a:r>
              <a:rPr lang="en-US" altLang="en-US" sz="2400" dirty="0" smtClean="0"/>
              <a:t>SEARCH</a:t>
            </a:r>
            <a:r>
              <a:rPr lang="en-US" altLang="en-US" sz="2400" dirty="0"/>
              <a:t>	</a:t>
            </a:r>
            <a:r>
              <a:rPr lang="en-US" altLang="en-US" sz="2400" dirty="0" smtClean="0"/>
              <a:t>XYZ databases with specific search string*</a:t>
            </a:r>
          </a:p>
          <a:p>
            <a:pPr>
              <a:tabLst>
                <a:tab pos="2333625" algn="l"/>
              </a:tabLst>
            </a:pPr>
            <a:r>
              <a:rPr lang="en-US" altLang="en-US" sz="2400" dirty="0" smtClean="0"/>
              <a:t>SCREEN (1)</a:t>
            </a:r>
            <a:r>
              <a:rPr lang="en-US" altLang="en-US" sz="2400" dirty="0"/>
              <a:t>	</a:t>
            </a:r>
            <a:r>
              <a:rPr lang="en-US" altLang="en-US" sz="2400" dirty="0" smtClean="0"/>
              <a:t>to include empirical studies concerning technology </a:t>
            </a:r>
          </a:p>
          <a:p>
            <a:pPr marL="0" indent="0">
              <a:buNone/>
              <a:tabLst>
                <a:tab pos="2333625" algn="l"/>
              </a:tabLst>
            </a:pPr>
            <a:r>
              <a:rPr lang="en-US" altLang="en-US" sz="2400" dirty="0" smtClean="0"/>
              <a:t>	use in K-12 classrooms and exclude all others</a:t>
            </a:r>
          </a:p>
          <a:p>
            <a:pPr>
              <a:tabLst>
                <a:tab pos="2333625" algn="l"/>
              </a:tabLst>
            </a:pPr>
            <a:r>
              <a:rPr lang="en-US" altLang="en-US" sz="2400" dirty="0" smtClean="0"/>
              <a:t>SCREEN (2)	to include exptl. or Quasi –exptl. studies and exclude 	all others</a:t>
            </a:r>
          </a:p>
          <a:p>
            <a:pPr>
              <a:tabLst>
                <a:tab pos="2333625" algn="l"/>
              </a:tabLst>
            </a:pPr>
            <a:r>
              <a:rPr lang="en-US" altLang="en-US" sz="2400" dirty="0"/>
              <a:t>EXTRACTION </a:t>
            </a:r>
            <a:r>
              <a:rPr lang="en-US" altLang="en-US" sz="2400" dirty="0" smtClean="0"/>
              <a:t>	Extract PICOCs for each study</a:t>
            </a:r>
          </a:p>
          <a:p>
            <a:pPr>
              <a:tabLst>
                <a:tab pos="2333625" algn="l"/>
              </a:tabLst>
            </a:pPr>
            <a:r>
              <a:rPr lang="en-US" altLang="en-US" sz="2400" dirty="0" smtClean="0"/>
              <a:t>CODING	</a:t>
            </a:r>
            <a:r>
              <a:rPr lang="en-US" altLang="en-US" sz="2400" dirty="0"/>
              <a:t>C</a:t>
            </a:r>
            <a:r>
              <a:rPr lang="en-US" altLang="en-US" sz="2400" dirty="0" smtClean="0"/>
              <a:t>ode predictors/outcomes into few categories as 	possible</a:t>
            </a:r>
          </a:p>
          <a:p>
            <a:pPr>
              <a:tabLst>
                <a:tab pos="2333625" algn="l"/>
              </a:tabLst>
            </a:pPr>
            <a:r>
              <a:rPr lang="en-US" altLang="en-US" sz="2400" dirty="0"/>
              <a:t>APPRAISAL </a:t>
            </a:r>
            <a:r>
              <a:rPr lang="en-US" altLang="en-US" sz="2400" dirty="0" smtClean="0"/>
              <a:t>	Appraise for Risk of bias and</a:t>
            </a:r>
          </a:p>
          <a:p>
            <a:pPr>
              <a:tabLst>
                <a:tab pos="2333625" algn="l"/>
              </a:tabLst>
            </a:pPr>
            <a:r>
              <a:rPr lang="en-US" altLang="en-US" sz="2400" dirty="0" smtClean="0"/>
              <a:t>SYNTHESIS 	Calculate </a:t>
            </a:r>
            <a:r>
              <a:rPr lang="en-US" altLang="en-US" sz="2400" dirty="0"/>
              <a:t>effect sizes for category of predictor</a:t>
            </a:r>
          </a:p>
          <a:p>
            <a:pPr>
              <a:tabLst>
                <a:tab pos="2060575" algn="l"/>
              </a:tabLst>
            </a:pPr>
            <a:endParaRPr lang="en-US" altLang="en-US" sz="2400" dirty="0" smtClean="0"/>
          </a:p>
          <a:p>
            <a:pPr marL="0" indent="0">
              <a:buNone/>
              <a:tabLst>
                <a:tab pos="355600" algn="l"/>
                <a:tab pos="2060575" algn="l"/>
              </a:tabLst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 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19050"/>
            <a:ext cx="8077200" cy="914400"/>
          </a:xfrm>
        </p:spPr>
        <p:txBody>
          <a:bodyPr/>
          <a:lstStyle/>
          <a:p>
            <a:pPr algn="l"/>
            <a:r>
              <a:rPr lang="en-US" altLang="en-US" sz="3600" dirty="0" smtClean="0"/>
              <a:t>Systematic review process</a:t>
            </a:r>
            <a:endParaRPr lang="en-US" alt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28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914400" y="1600200"/>
            <a:ext cx="7010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Tx/>
              <a:buChar char="-"/>
            </a:pPr>
            <a:r>
              <a:rPr lang="en-US" altLang="en-US" dirty="0" smtClean="0"/>
              <a:t>Selection bias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altLang="en-US" dirty="0" smtClean="0"/>
              <a:t>Confounding variables bias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altLang="en-US" dirty="0" smtClean="0"/>
              <a:t>Motivation bias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altLang="en-US" dirty="0" smtClean="0"/>
              <a:t>Performance bias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altLang="en-US" dirty="0" smtClean="0"/>
              <a:t>Reporting bias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altLang="en-US" dirty="0" smtClean="0"/>
              <a:t>Type 1/Type II errors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altLang="en-US" dirty="0" smtClean="0"/>
              <a:t>Other biases</a:t>
            </a:r>
          </a:p>
          <a:p>
            <a:pPr>
              <a:buFontTx/>
              <a:buChar char="-"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914400"/>
          </a:xfrm>
        </p:spPr>
        <p:txBody>
          <a:bodyPr/>
          <a:lstStyle/>
          <a:p>
            <a:pPr algn="l"/>
            <a:r>
              <a:rPr lang="en-US" altLang="en-US" sz="3600" dirty="0" smtClean="0"/>
              <a:t>Types of bias</a:t>
            </a:r>
            <a:endParaRPr lang="en-US" alt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14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391400" cy="762000"/>
          </a:xfrm>
        </p:spPr>
        <p:txBody>
          <a:bodyPr/>
          <a:lstStyle/>
          <a:p>
            <a:r>
              <a:rPr lang="en-US" altLang="en-US" sz="4000" dirty="0" smtClean="0"/>
              <a:t>RESULTS</a:t>
            </a:r>
            <a:endParaRPr lang="en-US" altLang="en-US" sz="40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37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648199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solidFill>
                  <a:srgbClr val="FF0000"/>
                </a:solidFill>
              </a:rPr>
              <a:t>30,000+</a:t>
            </a:r>
            <a:r>
              <a:rPr lang="en-US" altLang="en-US" sz="2800" dirty="0" smtClean="0"/>
              <a:t> hits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solidFill>
                  <a:srgbClr val="FF0000"/>
                </a:solidFill>
              </a:rPr>
              <a:t>2000+</a:t>
            </a:r>
            <a:r>
              <a:rPr lang="en-US" altLang="en-US" sz="2800" dirty="0" smtClean="0"/>
              <a:t> empirical studies on technology use in K-12 classroom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solidFill>
                  <a:srgbClr val="FF0000"/>
                </a:solidFill>
              </a:rPr>
              <a:t>100+</a:t>
            </a:r>
            <a:r>
              <a:rPr lang="en-US" altLang="en-US" sz="2800" dirty="0" smtClean="0"/>
              <a:t> Quasi experimental</a:t>
            </a:r>
            <a:endParaRPr lang="en-US" altLang="en-US" sz="2400" dirty="0" smtClean="0"/>
          </a:p>
          <a:p>
            <a:pPr lvl="1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 [10] Treatment (with or with out comparison group)</a:t>
            </a:r>
          </a:p>
          <a:p>
            <a:pPr lvl="1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 [90] Natural </a:t>
            </a:r>
            <a:r>
              <a:rPr lang="en-US" altLang="en-US" sz="2400" dirty="0"/>
              <a:t>experiment (with or with out comparison group</a:t>
            </a:r>
            <a:r>
              <a:rPr lang="en-US" altLang="en-US" sz="2400" dirty="0" smtClean="0"/>
              <a:t>)</a:t>
            </a:r>
          </a:p>
          <a:p>
            <a:pPr marL="0" indent="0">
              <a:buNone/>
            </a:pPr>
            <a:r>
              <a:rPr lang="en-US" altLang="en-US" sz="2800" dirty="0" smtClean="0"/>
              <a:t>Most are observation studies of ICT use employing  multivariate regressions to ease out effects of different factors</a:t>
            </a:r>
          </a:p>
          <a:p>
            <a:pPr marL="0" indent="0">
              <a:buNone/>
            </a:pPr>
            <a:r>
              <a:rPr lang="en-US" altLang="en-US" sz="2800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914400"/>
          </a:xfrm>
        </p:spPr>
        <p:txBody>
          <a:bodyPr/>
          <a:lstStyle/>
          <a:p>
            <a:pPr algn="l"/>
            <a:r>
              <a:rPr lang="en-US" altLang="en-US" sz="3600" dirty="0" smtClean="0"/>
              <a:t>Search results (1990-2014)</a:t>
            </a:r>
            <a:endParaRPr lang="en-US" alt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67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pPr algn="l"/>
            <a:r>
              <a:rPr lang="en-US" altLang="en-US" sz="3600" dirty="0" smtClean="0"/>
              <a:t>ANALYSIS</a:t>
            </a:r>
            <a:endParaRPr lang="en-US" alt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19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766981"/>
              </p:ext>
            </p:extLst>
          </p:nvPr>
        </p:nvGraphicFramePr>
        <p:xfrm>
          <a:off x="533400" y="1905000"/>
          <a:ext cx="3276600" cy="3184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dirty="0" smtClean="0"/>
                        <a:t>Quantitative (~100)</a:t>
                      </a:r>
                      <a:endParaRPr lang="en-SG" sz="2400" dirty="0"/>
                    </a:p>
                  </a:txBody>
                  <a:tcPr/>
                </a:tc>
              </a:tr>
              <a:tr h="8027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Extracting PICOCs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and related statistics</a:t>
                      </a:r>
                      <a:endParaRPr lang="en-SG" sz="2400" dirty="0"/>
                    </a:p>
                  </a:txBody>
                  <a:tcPr/>
                </a:tc>
              </a:tr>
              <a:tr h="92770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Effect size calculation</a:t>
                      </a:r>
                      <a:endParaRPr lang="en-SG" sz="2400" dirty="0"/>
                    </a:p>
                  </a:txBody>
                  <a:tcPr/>
                </a:tc>
              </a:tr>
              <a:tr h="82462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Synthesis</a:t>
                      </a:r>
                      <a:r>
                        <a:rPr lang="en-US" sz="2400" baseline="0" dirty="0" smtClean="0"/>
                        <a:t> (quant.)</a:t>
                      </a:r>
                      <a:endParaRPr lang="en-SG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091308"/>
              </p:ext>
            </p:extLst>
          </p:nvPr>
        </p:nvGraphicFramePr>
        <p:xfrm>
          <a:off x="5257800" y="1905000"/>
          <a:ext cx="3505200" cy="3187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Qualitative (~100+1900)</a:t>
                      </a:r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Extracting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PICOCs</a:t>
                      </a:r>
                      <a:endParaRPr lang="en-SG" sz="24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Coding</a:t>
                      </a:r>
                      <a:endParaRPr lang="en-SG" sz="2400" dirty="0"/>
                    </a:p>
                  </a:txBody>
                  <a:tcPr/>
                </a:tc>
              </a:tr>
              <a:tr h="74869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Synthesis (</a:t>
                      </a:r>
                      <a:r>
                        <a:rPr lang="en-US" sz="2400" dirty="0" err="1" smtClean="0"/>
                        <a:t>qualit</a:t>
                      </a:r>
                      <a:r>
                        <a:rPr lang="en-US" sz="2400" dirty="0" smtClean="0"/>
                        <a:t>.)</a:t>
                      </a:r>
                      <a:endParaRPr lang="en-SG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eft-Right Arrow 6"/>
          <p:cNvSpPr/>
          <p:nvPr/>
        </p:nvSpPr>
        <p:spPr>
          <a:xfrm>
            <a:off x="4114800" y="3352800"/>
            <a:ext cx="914400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TextBox 7"/>
          <p:cNvSpPr txBox="1"/>
          <p:nvPr/>
        </p:nvSpPr>
        <p:spPr>
          <a:xfrm>
            <a:off x="609600" y="835967"/>
            <a:ext cx="2940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/>
              <a:t>via two linked tracks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02924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76200" y="1905000"/>
            <a:ext cx="8915400" cy="609600"/>
          </a:xfrm>
        </p:spPr>
        <p:txBody>
          <a:bodyPr/>
          <a:lstStyle/>
          <a:p>
            <a:r>
              <a:rPr lang="en-US" altLang="en-US" sz="3600" b="1" dirty="0" smtClean="0"/>
              <a:t>RESEARCH QUESTION</a:t>
            </a:r>
            <a:endParaRPr lang="en-US" alt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1" y="2514600"/>
            <a:ext cx="6781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</a:rPr>
              <a:t>What makes teachers integrate technology into the teaching–learning process?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7088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944562"/>
          </a:xfrm>
        </p:spPr>
        <p:txBody>
          <a:bodyPr/>
          <a:lstStyle/>
          <a:p>
            <a:pPr algn="l"/>
            <a:r>
              <a:rPr lang="en-US" altLang="en-US" dirty="0" smtClean="0"/>
              <a:t>Improved theory of change</a:t>
            </a:r>
            <a:endParaRPr lang="en-US" alt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3312181" y="5295900"/>
            <a:ext cx="2193878" cy="76000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  <a:tabLst>
                <a:tab pos="3589338" algn="l"/>
              </a:tabLst>
            </a:pPr>
            <a:r>
              <a:rPr lang="en-US" altLang="en-US" sz="2400" dirty="0" smtClean="0"/>
              <a:t>OUTCOMES</a:t>
            </a:r>
            <a:endParaRPr lang="en-US" altLang="en-US" sz="2400" dirty="0"/>
          </a:p>
          <a:p>
            <a:pPr marL="0" indent="0" algn="ctr">
              <a:spcBef>
                <a:spcPts val="0"/>
              </a:spcBef>
              <a:buNone/>
              <a:tabLst>
                <a:tab pos="3589338" algn="l"/>
              </a:tabLst>
            </a:pPr>
            <a:r>
              <a:rPr lang="en-US" altLang="en-US" sz="2000" dirty="0" smtClean="0">
                <a:solidFill>
                  <a:schemeClr val="accent1"/>
                </a:solidFill>
              </a:rPr>
              <a:t>Technology use</a:t>
            </a:r>
            <a:endParaRPr lang="en-US" altLang="en-US" sz="2000" dirty="0">
              <a:solidFill>
                <a:schemeClr val="accent1"/>
              </a:solidFill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3589338" algn="l"/>
              </a:tabLst>
            </a:pPr>
            <a:endParaRPr lang="en-US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3306738" y="1447800"/>
            <a:ext cx="217966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tabLst>
                <a:tab pos="3589338" algn="l"/>
              </a:tabLst>
            </a:pPr>
            <a:r>
              <a:rPr lang="en-US" altLang="en-US" sz="2400" dirty="0" smtClean="0"/>
              <a:t>INTERVENTION</a:t>
            </a:r>
          </a:p>
        </p:txBody>
      </p:sp>
      <p:sp>
        <p:nvSpPr>
          <p:cNvPr id="4" name="Down Arrow 3"/>
          <p:cNvSpPr/>
          <p:nvPr/>
        </p:nvSpPr>
        <p:spPr>
          <a:xfrm>
            <a:off x="4343400" y="4876800"/>
            <a:ext cx="304800" cy="4191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384556"/>
              </p:ext>
            </p:extLst>
          </p:nvPr>
        </p:nvGraphicFramePr>
        <p:xfrm>
          <a:off x="457200" y="2052320"/>
          <a:ext cx="80772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895600"/>
                <a:gridCol w="3200400"/>
              </a:tblGrid>
              <a:tr h="690880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SPECIFIC</a:t>
                      </a:r>
                      <a:r>
                        <a:rPr lang="en-US" baseline="0" dirty="0" smtClean="0"/>
                        <a:t> INTERVENTION</a:t>
                      </a:r>
                    </a:p>
                    <a:p>
                      <a:pPr algn="ctr"/>
                      <a:r>
                        <a:rPr lang="en-US" baseline="0" dirty="0" smtClean="0"/>
                        <a:t>(school systems)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GENERIC INTERVENTION</a:t>
                      </a:r>
                    </a:p>
                    <a:p>
                      <a:pPr algn="ctr"/>
                      <a:r>
                        <a:rPr lang="en-US" dirty="0" smtClean="0"/>
                        <a:t>(Colleges of education, e.g.)</a:t>
                      </a:r>
                      <a:endParaRPr lang="en-SG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BEHAVIORAL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Usability</a:t>
                      </a:r>
                    </a:p>
                    <a:p>
                      <a:r>
                        <a:rPr lang="en-US" dirty="0" smtClean="0"/>
                        <a:t>Usefulness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ICT proficiency &amp; attitudes</a:t>
                      </a:r>
                    </a:p>
                    <a:p>
                      <a:r>
                        <a:rPr lang="en-US" dirty="0" smtClean="0"/>
                        <a:t>Pedagogical attitudes</a:t>
                      </a:r>
                      <a:endParaRPr lang="en-SG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 smtClean="0"/>
                        <a:t>NORMATIVE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 policy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Influence by important others</a:t>
                      </a:r>
                      <a:endParaRPr lang="en-SG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FUNCTIONAL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 from the school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</a:t>
                      </a:r>
                      <a:r>
                        <a:rPr lang="en-US" baseline="0" dirty="0" smtClean="0"/>
                        <a:t> of resource, technical support etc.</a:t>
                      </a:r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78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7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228600" y="0"/>
            <a:ext cx="845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34" charset="-128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en-US" sz="3600" dirty="0"/>
              <a:t>E</a:t>
            </a:r>
            <a:r>
              <a:rPr lang="en-US" altLang="en-US" sz="3600" dirty="0" smtClean="0"/>
              <a:t>ffect size for five intervention categories 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812863"/>
              </p:ext>
            </p:extLst>
          </p:nvPr>
        </p:nvGraphicFramePr>
        <p:xfrm>
          <a:off x="-2" y="838200"/>
          <a:ext cx="9372601" cy="5980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702"/>
                <a:gridCol w="1043190"/>
                <a:gridCol w="1502847"/>
                <a:gridCol w="2402403"/>
                <a:gridCol w="1327785"/>
                <a:gridCol w="1133475"/>
                <a:gridCol w="1600199"/>
              </a:tblGrid>
              <a:tr h="325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SG" sz="1600" dirty="0"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SG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Latha"/>
                        </a:rPr>
                        <a:t>PERSONAL</a:t>
                      </a:r>
                      <a:endParaRPr lang="en-SG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BEHAVIORAL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(technological)</a:t>
                      </a:r>
                      <a:endParaRPr lang="en-SG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BEHAVIORAL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(pedagogical)</a:t>
                      </a:r>
                      <a:endParaRPr lang="en-SG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Latha"/>
                        </a:rPr>
                        <a:t>NORMATIVE</a:t>
                      </a:r>
                      <a:endParaRPr lang="en-SG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Latha"/>
                        </a:rPr>
                        <a:t>FUNCTIONAL</a:t>
                      </a:r>
                      <a:endParaRPr lang="en-SG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29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Latha"/>
                        </a:rPr>
                        <a:t>1</a:t>
                      </a: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Latha"/>
                        </a:rPr>
                        <a:t>Abdullah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Latha"/>
                        </a:rPr>
                        <a:t>2013</a:t>
                      </a:r>
                    </a:p>
                  </a:txBody>
                  <a:tcPr marL="23334" marR="23334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Latha"/>
                        </a:rPr>
                        <a:t>-</a:t>
                      </a:r>
                      <a:endParaRPr lang="en-SG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 anchor="ctr"/>
                </a:tc>
                <a:tc>
                  <a:txBody>
                    <a:bodyPr/>
                    <a:lstStyle/>
                    <a:p>
                      <a:r>
                        <a:rPr lang="en-SG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knowledgeability</a:t>
                      </a:r>
                    </a:p>
                    <a:p>
                      <a:r>
                        <a:rPr lang="en-SG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SMD  2.81</a:t>
                      </a:r>
                      <a:endParaRPr lang="en-SG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Latha"/>
                        </a:rPr>
                        <a:t>-</a:t>
                      </a:r>
                      <a:endParaRPr lang="en-SG" sz="1600" dirty="0"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SG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S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Latha"/>
                        </a:rPr>
                        <a:t>Student attitudes, Ergonomics</a:t>
                      </a:r>
                      <a:endParaRPr lang="en-SG" sz="1600" dirty="0"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859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Latha"/>
                        </a:rPr>
                        <a:t>2</a:t>
                      </a:r>
                      <a:endParaRPr lang="en-SG" sz="1600" dirty="0"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Brunk</a:t>
                      </a:r>
                      <a:endParaRPr lang="en-SG" sz="1600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2008</a:t>
                      </a:r>
                      <a:endParaRPr lang="en-SG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Gender,</a:t>
                      </a:r>
                      <a:r>
                        <a:rPr lang="en-SG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SG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age, advanced degree, exp.</a:t>
                      </a:r>
                      <a:endParaRPr lang="en-SG" sz="1600" dirty="0" smtClean="0"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  <a:latin typeface="+mn-lt"/>
                        </a:rPr>
                        <a:t>Personal computer use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Latha"/>
                        </a:rPr>
                        <a:t>SMD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Latha"/>
                        </a:rPr>
                        <a:t> 0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Latha"/>
                        </a:rPr>
                        <a:t>.85</a:t>
                      </a:r>
                      <a:endParaRPr lang="en-SG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  <a:latin typeface="+mn-lt"/>
                        </a:rPr>
                        <a:t>Instructional practices</a:t>
                      </a:r>
                      <a:endParaRPr lang="en-SG" sz="1600" dirty="0"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S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Poverty, school culture, and principal support.</a:t>
                      </a:r>
                    </a:p>
                  </a:txBody>
                  <a:tcPr marL="23334" marR="23334" marT="0" marB="0"/>
                </a:tc>
              </a:tr>
              <a:tr h="664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Latha"/>
                        </a:rPr>
                        <a:t>3</a:t>
                      </a:r>
                      <a:endParaRPr lang="en-SG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Fordham 2004</a:t>
                      </a:r>
                      <a:endParaRPr lang="en-SG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Latha"/>
                        </a:rPr>
                        <a:t>Commitment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Latha"/>
                        </a:rPr>
                        <a:t> to teaching</a:t>
                      </a:r>
                      <a:endParaRPr lang="en-SG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  <a:latin typeface="+mn-lt"/>
                        </a:rPr>
                        <a:t>amount of technology training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SMD </a:t>
                      </a:r>
                      <a:r>
                        <a:rPr lang="en-SG" sz="1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SG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0.54</a:t>
                      </a:r>
                      <a:endParaRPr lang="en-SG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  <a:latin typeface="+mn-lt"/>
                        </a:rPr>
                        <a:t>openness to change</a:t>
                      </a:r>
                      <a:endParaRPr lang="en-SG" sz="1600" dirty="0"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+mn-lt"/>
                          <a:ea typeface="Calibri"/>
                          <a:cs typeface="Latha"/>
                        </a:rPr>
                        <a:t>-</a:t>
                      </a:r>
                      <a:endParaRPr lang="en-SG" sz="1600" dirty="0"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+mn-lt"/>
                          <a:ea typeface="Calibri"/>
                          <a:cs typeface="Latha"/>
                        </a:rPr>
                        <a:t>-</a:t>
                      </a:r>
                      <a:endParaRPr lang="en-SG" sz="1600" dirty="0"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649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4</a:t>
                      </a:r>
                      <a:endParaRPr lang="en-SG" sz="1600" dirty="0">
                        <a:effectLst/>
                        <a:latin typeface="+mn-lt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Hastings 2009 </a:t>
                      </a:r>
                      <a:endParaRPr lang="en-SG" sz="16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334" marR="23334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Latha"/>
                        </a:rPr>
                        <a:t>Experience</a:t>
                      </a:r>
                      <a:endParaRPr lang="en-SG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Latha"/>
                        </a:rPr>
                        <a:t>Proficiency: Productivity Software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Latha"/>
                        </a:rPr>
                        <a:t>SMD 0.37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Latha"/>
                        </a:rPr>
                        <a:t>Perceived Benefits of Using Technology.</a:t>
                      </a:r>
                      <a:endParaRPr lang="en-SG" sz="16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+mn-lt"/>
                          <a:ea typeface="Calibri"/>
                          <a:cs typeface="Latha"/>
                        </a:rPr>
                        <a:t>-</a:t>
                      </a:r>
                      <a:endParaRPr lang="en-SG" sz="1600" b="0" dirty="0"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+mn-lt"/>
                          <a:ea typeface="Calibri"/>
                          <a:cs typeface="Latha"/>
                        </a:rPr>
                        <a:t>-</a:t>
                      </a:r>
                      <a:endParaRPr lang="en-SG" sz="1600" b="0" dirty="0"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+mn-lt"/>
                          <a:ea typeface="Calibri"/>
                          <a:cs typeface="Latha"/>
                        </a:rPr>
                        <a:t>-</a:t>
                      </a:r>
                      <a:endParaRPr lang="en-SG" sz="1600" b="0" dirty="0"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 anchor="ctr"/>
                </a:tc>
              </a:tr>
              <a:tr h="715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5</a:t>
                      </a:r>
                      <a:endParaRPr lang="en-SG" sz="1600" dirty="0">
                        <a:effectLst/>
                        <a:latin typeface="+mn-lt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Hefernnen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2012</a:t>
                      </a:r>
                      <a:endParaRPr lang="en-SG" sz="16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334" marR="23334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use, Self-Efficacy, Playfulness, </a:t>
                      </a:r>
                      <a:endParaRPr lang="en-SG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Skill level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Latha"/>
                        </a:rPr>
                        <a:t>SMD 0.39</a:t>
                      </a:r>
                      <a:endParaRPr lang="en-SG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+mn-lt"/>
                          <a:ea typeface="Calibri"/>
                          <a:cs typeface="Latha"/>
                        </a:rPr>
                        <a:t>-</a:t>
                      </a:r>
                      <a:endParaRPr lang="en-SG" sz="1600" b="0" dirty="0"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S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+mn-lt"/>
                          <a:ea typeface="Calibri"/>
                          <a:cs typeface="Latha"/>
                        </a:rPr>
                        <a:t>-</a:t>
                      </a:r>
                      <a:endParaRPr lang="en-SG" sz="1600" b="0" dirty="0"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 anchor="ctr"/>
                </a:tc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6</a:t>
                      </a:r>
                      <a:endParaRPr lang="en-SG" sz="1600" dirty="0">
                        <a:effectLst/>
                        <a:latin typeface="+mn-lt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Hermans-2008</a:t>
                      </a:r>
                      <a:endParaRPr lang="en-SG" sz="16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SG" sz="16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334" marR="23334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Latha"/>
                        </a:rPr>
                        <a:t>Gender</a:t>
                      </a:r>
                      <a:endParaRPr lang="en-SG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  <a:latin typeface="+mn-lt"/>
                        </a:rPr>
                        <a:t>Computer experience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SMD – 0.47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Latha"/>
                        </a:rPr>
                        <a:t>General computer attitudes</a:t>
                      </a:r>
                      <a:endParaRPr lang="en-SG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  <a:latin typeface="+mn-lt"/>
                        </a:rPr>
                        <a:t>constructivist beliefs</a:t>
                      </a:r>
                      <a:endParaRPr lang="en-SG" sz="1600" dirty="0"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Latha"/>
                        </a:rPr>
                        <a:t>-</a:t>
                      </a:r>
                      <a:endParaRPr lang="en-SG" sz="1600" dirty="0"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Latha"/>
                        </a:rPr>
                        <a:t>-</a:t>
                      </a:r>
                      <a:endParaRPr lang="en-SG" sz="1600" dirty="0">
                        <a:effectLst/>
                        <a:latin typeface="+mn-lt"/>
                        <a:ea typeface="Calibri"/>
                        <a:cs typeface="Latha"/>
                      </a:endParaRPr>
                    </a:p>
                  </a:txBody>
                  <a:tcPr marL="23334" marR="2333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3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533400" y="381000"/>
            <a:ext cx="8686800" cy="762000"/>
          </a:xfrm>
        </p:spPr>
        <p:txBody>
          <a:bodyPr/>
          <a:lstStyle/>
          <a:p>
            <a:pPr algn="l"/>
            <a:r>
              <a:rPr lang="en-US" altLang="en-US" dirty="0" smtClean="0"/>
              <a:t>Working Hypothesis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533400" y="1828800"/>
            <a:ext cx="8610600" cy="29718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  <a:tabLst>
                <a:tab pos="3494088" algn="l"/>
              </a:tabLst>
            </a:pPr>
            <a:r>
              <a:rPr lang="en-US" altLang="en-US" sz="2800" dirty="0" smtClean="0"/>
              <a:t>Normative/Functional  effects &gt; Behavioral effects</a:t>
            </a:r>
          </a:p>
          <a:p>
            <a:pPr marL="0" indent="0">
              <a:buClr>
                <a:srgbClr val="FF0000"/>
              </a:buClr>
              <a:buNone/>
              <a:tabLst>
                <a:tab pos="3494088" algn="l"/>
              </a:tabLst>
            </a:pPr>
            <a:endParaRPr lang="en-US" alt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Clr>
                <a:srgbClr val="FF0000"/>
              </a:buClr>
              <a:buNone/>
              <a:tabLst>
                <a:tab pos="3494088" algn="l"/>
              </a:tabLst>
            </a:pPr>
            <a:r>
              <a:rPr lang="en-US" altLang="en-US" sz="2400" dirty="0" smtClean="0">
                <a:solidFill>
                  <a:schemeClr val="bg1">
                    <a:lumMod val="65000"/>
                  </a:schemeClr>
                </a:solidFill>
              </a:rPr>
              <a:t>If system-wide intervention such as E-books and IWBs which are integral to the curriculum and test taking are implemented with sufficient support for teachers, negative behavioral attributes of teachers, if any, wont matter</a:t>
            </a:r>
            <a:r>
              <a:rPr lang="en-US" altLang="en-US" sz="2400" dirty="0" smtClean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7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391400" cy="990600"/>
          </a:xfrm>
        </p:spPr>
        <p:txBody>
          <a:bodyPr/>
          <a:lstStyle/>
          <a:p>
            <a:r>
              <a:rPr lang="en-US" altLang="en-US" dirty="0" smtClean="0"/>
              <a:t>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26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944562"/>
          </a:xfrm>
        </p:spPr>
        <p:txBody>
          <a:bodyPr/>
          <a:lstStyle/>
          <a:p>
            <a:pPr algn="l"/>
            <a:r>
              <a:rPr lang="en-US" altLang="en-US" dirty="0" smtClean="0"/>
              <a:t>Improved theory of change</a:t>
            </a:r>
            <a:endParaRPr lang="en-US" alt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3352800" y="5334000"/>
            <a:ext cx="2193878" cy="76000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  <a:tabLst>
                <a:tab pos="3589338" algn="l"/>
              </a:tabLst>
            </a:pPr>
            <a:r>
              <a:rPr lang="en-US" altLang="en-US" sz="2400" dirty="0" smtClean="0"/>
              <a:t>OUTCOMES</a:t>
            </a:r>
            <a:endParaRPr lang="en-US" altLang="en-US" sz="2400" dirty="0"/>
          </a:p>
          <a:p>
            <a:pPr marL="0" indent="0" algn="ctr">
              <a:spcBef>
                <a:spcPts val="0"/>
              </a:spcBef>
              <a:buNone/>
              <a:tabLst>
                <a:tab pos="3589338" algn="l"/>
              </a:tabLst>
            </a:pPr>
            <a:r>
              <a:rPr lang="en-US" altLang="en-US" sz="2000" dirty="0" smtClean="0">
                <a:solidFill>
                  <a:srgbClr val="FF0000"/>
                </a:solidFill>
              </a:rPr>
              <a:t>Technology use</a:t>
            </a:r>
            <a:endParaRPr lang="en-US" altLang="en-US" sz="2000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3589338" algn="l"/>
              </a:tabLst>
            </a:pPr>
            <a:endParaRPr lang="en-US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-152400" y="1879699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 algn="ctr">
              <a:buNone/>
              <a:tabLst>
                <a:tab pos="3589338" algn="l"/>
              </a:tabLst>
            </a:pPr>
            <a:r>
              <a:rPr lang="en-US" altLang="en-US" sz="2000" dirty="0">
                <a:solidFill>
                  <a:srgbClr val="FF0000"/>
                </a:solidFill>
                <a:latin typeface="+mn-lt"/>
              </a:rPr>
              <a:t>T</a:t>
            </a: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echnology </a:t>
            </a:r>
            <a:r>
              <a:rPr lang="en-US" altLang="en-US" sz="2000" dirty="0">
                <a:solidFill>
                  <a:srgbClr val="FF0000"/>
                </a:solidFill>
                <a:latin typeface="+mn-lt"/>
              </a:rPr>
              <a:t>is </a:t>
            </a: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specified</a:t>
            </a:r>
            <a:endParaRPr lang="en-US" altLang="en-US" sz="2000" dirty="0" smtClean="0">
              <a:latin typeface="+mn-lt"/>
            </a:endParaRPr>
          </a:p>
          <a:p>
            <a:pPr marL="0" lvl="1" indent="0" algn="ctr">
              <a:buNone/>
              <a:tabLst>
                <a:tab pos="3589338" algn="l"/>
              </a:tabLst>
            </a:pPr>
            <a:r>
              <a:rPr lang="en-US" altLang="en-US" sz="2000" dirty="0" smtClean="0">
                <a:latin typeface="+mn-lt"/>
              </a:rPr>
              <a:t>Behavioral </a:t>
            </a:r>
          </a:p>
          <a:p>
            <a:pPr marL="0" lvl="1" indent="0" algn="ctr">
              <a:buNone/>
              <a:tabLst>
                <a:tab pos="3589338" algn="l"/>
              </a:tabLst>
            </a:pPr>
            <a:r>
              <a:rPr lang="en-US" altLang="en-US" sz="1600" dirty="0" smtClean="0">
                <a:latin typeface="+mn-lt"/>
              </a:rPr>
              <a:t>Usability : Complexity</a:t>
            </a:r>
            <a:r>
              <a:rPr lang="en-US" altLang="en-US" sz="1600" dirty="0">
                <a:latin typeface="+mn-lt"/>
              </a:rPr>
              <a:t>, </a:t>
            </a:r>
            <a:r>
              <a:rPr lang="en-US" altLang="en-US" sz="1600" dirty="0" err="1">
                <a:latin typeface="+mn-lt"/>
              </a:rPr>
              <a:t>T</a:t>
            </a:r>
            <a:r>
              <a:rPr lang="en-US" altLang="en-US" sz="1600" dirty="0" err="1" smtClean="0">
                <a:latin typeface="+mn-lt"/>
              </a:rPr>
              <a:t>rialability</a:t>
            </a:r>
            <a:r>
              <a:rPr lang="en-US" altLang="en-US" sz="1600" dirty="0" smtClean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and </a:t>
            </a:r>
            <a:r>
              <a:rPr lang="en-US" altLang="en-US" sz="1600" dirty="0" smtClean="0">
                <a:latin typeface="+mn-lt"/>
              </a:rPr>
              <a:t>Observability</a:t>
            </a:r>
          </a:p>
          <a:p>
            <a:pPr marL="0" lvl="1" indent="0" algn="ctr">
              <a:buNone/>
              <a:tabLst>
                <a:tab pos="3589338" algn="l"/>
              </a:tabLst>
            </a:pPr>
            <a:r>
              <a:rPr lang="en-US" altLang="en-US" sz="1600" dirty="0" smtClean="0">
                <a:latin typeface="+mn-lt"/>
              </a:rPr>
              <a:t>Usefulness: Relatedness</a:t>
            </a:r>
            <a:r>
              <a:rPr lang="en-US" altLang="en-US" sz="1600" dirty="0">
                <a:latin typeface="+mn-lt"/>
              </a:rPr>
              <a:t>, </a:t>
            </a:r>
            <a:r>
              <a:rPr lang="en-US" altLang="en-US" sz="1600" dirty="0" smtClean="0">
                <a:latin typeface="+mn-lt"/>
              </a:rPr>
              <a:t>Compatibility</a:t>
            </a:r>
          </a:p>
          <a:p>
            <a:pPr marL="0" lvl="1" indent="0" algn="ctr">
              <a:buNone/>
              <a:tabLst>
                <a:tab pos="3589338" algn="l"/>
              </a:tabLst>
            </a:pPr>
            <a:r>
              <a:rPr lang="en-US" altLang="en-US" sz="2000" dirty="0" smtClean="0">
                <a:latin typeface="+mn-lt"/>
              </a:rPr>
              <a:t>Normative</a:t>
            </a:r>
          </a:p>
          <a:p>
            <a:pPr marL="0" lvl="1" indent="0" algn="ctr">
              <a:buNone/>
              <a:tabLst>
                <a:tab pos="3589338" algn="l"/>
              </a:tabLst>
            </a:pPr>
            <a:r>
              <a:rPr lang="en-US" altLang="en-US" sz="1600" dirty="0" smtClean="0">
                <a:latin typeface="+mn-lt"/>
              </a:rPr>
              <a:t>Influence </a:t>
            </a:r>
            <a:r>
              <a:rPr lang="en-US" altLang="en-US" sz="1600" dirty="0">
                <a:latin typeface="+mn-lt"/>
              </a:rPr>
              <a:t>by important </a:t>
            </a:r>
            <a:r>
              <a:rPr lang="en-US" altLang="en-US" sz="1600" dirty="0" smtClean="0">
                <a:latin typeface="+mn-lt"/>
              </a:rPr>
              <a:t>others</a:t>
            </a:r>
          </a:p>
          <a:p>
            <a:pPr marL="0" lvl="1" indent="0" algn="ctr">
              <a:buNone/>
              <a:tabLst>
                <a:tab pos="3589338" algn="l"/>
              </a:tabLst>
            </a:pPr>
            <a:r>
              <a:rPr lang="en-US" altLang="en-US" sz="2000" dirty="0" smtClean="0">
                <a:latin typeface="+mn-lt"/>
              </a:rPr>
              <a:t>Functional</a:t>
            </a:r>
          </a:p>
          <a:p>
            <a:pPr marL="0" lvl="1" indent="0" algn="ctr">
              <a:buNone/>
              <a:tabLst>
                <a:tab pos="3589338" algn="l"/>
              </a:tabLst>
            </a:pPr>
            <a:r>
              <a:rPr lang="en-US" altLang="en-US" sz="1600" dirty="0">
                <a:latin typeface="+mn-lt"/>
              </a:rPr>
              <a:t>R</a:t>
            </a:r>
            <a:r>
              <a:rPr lang="en-US" altLang="en-US" sz="1600" dirty="0" smtClean="0">
                <a:latin typeface="+mn-lt"/>
              </a:rPr>
              <a:t>esources</a:t>
            </a:r>
            <a:r>
              <a:rPr lang="en-US" altLang="en-US" sz="1600" dirty="0">
                <a:latin typeface="+mn-lt"/>
              </a:rPr>
              <a:t>, </a:t>
            </a:r>
            <a:r>
              <a:rPr lang="en-US" altLang="en-US" sz="1600" dirty="0" smtClean="0">
                <a:latin typeface="+mn-lt"/>
              </a:rPr>
              <a:t>Technical support etc.</a:t>
            </a:r>
            <a:endParaRPr lang="en-US" altLang="en-US" sz="16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1868897"/>
            <a:ext cx="37519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 algn="ctr">
              <a:buNone/>
              <a:tabLst>
                <a:tab pos="3589338" algn="l"/>
              </a:tabLst>
            </a:pP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Technology </a:t>
            </a:r>
            <a:r>
              <a:rPr lang="en-US" altLang="en-US" sz="2000" dirty="0">
                <a:solidFill>
                  <a:srgbClr val="FF0000"/>
                </a:solidFill>
                <a:latin typeface="+mn-lt"/>
              </a:rPr>
              <a:t>is </a:t>
            </a: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not specified</a:t>
            </a:r>
          </a:p>
          <a:p>
            <a:pPr marL="0" lvl="1" indent="0" algn="ctr">
              <a:buNone/>
              <a:tabLst>
                <a:tab pos="3589338" algn="l"/>
              </a:tabLst>
            </a:pPr>
            <a:r>
              <a:rPr lang="en-US" altLang="en-US" sz="2000" dirty="0" smtClean="0">
                <a:latin typeface="+mn-lt"/>
              </a:rPr>
              <a:t>Behavioral </a:t>
            </a:r>
          </a:p>
          <a:p>
            <a:pPr marL="0" lvl="1" indent="0" algn="ctr">
              <a:buNone/>
              <a:tabLst>
                <a:tab pos="3589338" algn="l"/>
              </a:tabLst>
            </a:pPr>
            <a:r>
              <a:rPr lang="en-US" altLang="en-US" sz="1600" dirty="0" smtClean="0">
                <a:latin typeface="+mn-lt"/>
              </a:rPr>
              <a:t>ICT skills &amp; attitudes</a:t>
            </a:r>
          </a:p>
          <a:p>
            <a:pPr marL="0" lvl="1" indent="0" algn="ctr">
              <a:buNone/>
              <a:tabLst>
                <a:tab pos="3589338" algn="l"/>
              </a:tabLst>
            </a:pPr>
            <a:r>
              <a:rPr lang="en-US" altLang="en-US" sz="1600" dirty="0" smtClean="0">
                <a:latin typeface="+mn-lt"/>
              </a:rPr>
              <a:t>Pedagogical skills and attitudes </a:t>
            </a:r>
            <a:endParaRPr lang="en-US" altLang="en-US" sz="1600" dirty="0">
              <a:latin typeface="+mn-lt"/>
            </a:endParaRPr>
          </a:p>
          <a:p>
            <a:pPr marL="0" lvl="1" indent="0" algn="ctr">
              <a:buNone/>
              <a:tabLst>
                <a:tab pos="3589338" algn="l"/>
              </a:tabLst>
            </a:pPr>
            <a:r>
              <a:rPr lang="en-US" altLang="en-US" sz="2000" dirty="0" smtClean="0">
                <a:latin typeface="+mn-lt"/>
              </a:rPr>
              <a:t>Normative</a:t>
            </a:r>
          </a:p>
          <a:p>
            <a:pPr marL="0" lvl="1" indent="0" algn="ctr">
              <a:buNone/>
              <a:tabLst>
                <a:tab pos="3589338" algn="l"/>
              </a:tabLst>
            </a:pPr>
            <a:r>
              <a:rPr lang="en-US" altLang="en-US" sz="1600" dirty="0">
                <a:latin typeface="+mn-lt"/>
              </a:rPr>
              <a:t>I</a:t>
            </a:r>
            <a:r>
              <a:rPr lang="en-US" altLang="en-US" sz="1600" dirty="0" smtClean="0">
                <a:latin typeface="+mn-lt"/>
              </a:rPr>
              <a:t>nfluence </a:t>
            </a:r>
            <a:r>
              <a:rPr lang="en-US" altLang="en-US" sz="1600" dirty="0">
                <a:latin typeface="+mn-lt"/>
              </a:rPr>
              <a:t>by important others</a:t>
            </a:r>
          </a:p>
          <a:p>
            <a:pPr marL="0" lvl="1" indent="0" algn="ctr">
              <a:buNone/>
              <a:tabLst>
                <a:tab pos="3589338" algn="l"/>
              </a:tabLst>
            </a:pPr>
            <a:r>
              <a:rPr lang="en-US" altLang="en-US" sz="2000" dirty="0" smtClean="0">
                <a:latin typeface="+mn-lt"/>
              </a:rPr>
              <a:t>Functional</a:t>
            </a:r>
          </a:p>
          <a:p>
            <a:pPr marL="0" lvl="1" indent="0" algn="ctr">
              <a:buNone/>
              <a:tabLst>
                <a:tab pos="3589338" algn="l"/>
              </a:tabLst>
            </a:pPr>
            <a:r>
              <a:rPr lang="en-US" altLang="en-US" sz="1600" dirty="0">
                <a:latin typeface="+mn-lt"/>
              </a:rPr>
              <a:t>R</a:t>
            </a:r>
            <a:r>
              <a:rPr lang="en-US" altLang="en-US" sz="1600" dirty="0" smtClean="0">
                <a:latin typeface="+mn-lt"/>
              </a:rPr>
              <a:t>esources</a:t>
            </a:r>
            <a:r>
              <a:rPr lang="en-US" altLang="en-US" sz="1600" dirty="0">
                <a:latin typeface="+mn-lt"/>
              </a:rPr>
              <a:t>, technical support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3306739" y="1447800"/>
            <a:ext cx="19812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tabLst>
                <a:tab pos="3589338" algn="l"/>
              </a:tabLst>
            </a:pPr>
            <a:r>
              <a:rPr lang="en-US" altLang="en-US" sz="2400" dirty="0" smtClean="0"/>
              <a:t>PREDICTORS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343400" y="4343400"/>
            <a:ext cx="304800" cy="8382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0970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915400" cy="533400"/>
          </a:xfrm>
        </p:spPr>
        <p:txBody>
          <a:bodyPr/>
          <a:lstStyle/>
          <a:p>
            <a:pPr algn="l"/>
            <a:r>
              <a:rPr lang="en-US" altLang="en-US" sz="3400" dirty="0" smtClean="0"/>
              <a:t>Extraction worksheet</a:t>
            </a:r>
            <a:endParaRPr lang="en-US" altLang="en-US" sz="3400" dirty="0" smtClean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25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301154"/>
              </p:ext>
            </p:extLst>
          </p:nvPr>
        </p:nvGraphicFramePr>
        <p:xfrm>
          <a:off x="304800" y="1219200"/>
          <a:ext cx="8305800" cy="1743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113"/>
                <a:gridCol w="854687"/>
                <a:gridCol w="1981200"/>
                <a:gridCol w="1447800"/>
                <a:gridCol w="1828800"/>
                <a:gridCol w="1600200"/>
              </a:tblGrid>
              <a:tr h="776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 smtClean="0">
                          <a:effectLst/>
                          <a:latin typeface="Calibri"/>
                          <a:cs typeface="Latha"/>
                        </a:rPr>
                        <a:t>Paper</a:t>
                      </a:r>
                      <a:endParaRPr lang="en-SG" sz="1800" dirty="0">
                        <a:effectLst/>
                        <a:latin typeface="Calibri"/>
                        <a:cs typeface="Latha"/>
                      </a:endParaRPr>
                    </a:p>
                  </a:txBody>
                  <a:tcPr marL="33321" marR="33321" marT="16661" marB="16661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Technology</a:t>
                      </a:r>
                      <a:endParaRPr lang="en-S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Technology use outcomes</a:t>
                      </a:r>
                      <a:endParaRPr lang="en-S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SG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S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S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</a:tr>
              <a:tr h="30805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SG" sz="1000" dirty="0">
                        <a:effectLst/>
                        <a:latin typeface="Calibri"/>
                        <a:cs typeface="Latha"/>
                      </a:endParaRPr>
                    </a:p>
                  </a:txBody>
                  <a:tcPr marL="33321" marR="33321" marT="16661" marB="16661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SG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S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Level</a:t>
                      </a:r>
                      <a:endParaRPr lang="en-S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S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S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</a:tr>
              <a:tr h="735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Baek_2006</a:t>
                      </a:r>
                      <a:endParaRPr lang="en-S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r>
                        <a:rPr lang="en-SG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 none, (2) rarely, (3)</a:t>
                      </a:r>
                    </a:p>
                    <a:p>
                      <a:r>
                        <a:rPr lang="en-SG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Moderate (4) high—almost weekly per semester</a:t>
                      </a:r>
                      <a:endParaRPr lang="en-SG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Teacher</a:t>
                      </a:r>
                      <a:r>
                        <a:rPr lang="en-US" sz="1050" baseline="0" dirty="0" smtClean="0"/>
                        <a:t> use/student use</a:t>
                      </a:r>
                      <a:endParaRPr lang="en-SG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the basic functions of technology,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the enhanced functions of technology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deriving attention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adapting to external requests and others’ expectations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preparation and management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relieving physical fatigue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(TEACHER DERIVED)</a:t>
                      </a: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1000" dirty="0">
                          <a:effectLst/>
                        </a:rPr>
                        <a:t>Extractors the factors underlying the lay person implicit ideas or beliefs by surveying the users would provide a more authentic and ecologically valid prospect.</a:t>
                      </a: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</a:tr>
              <a:tr h="596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Fordham_2004</a:t>
                      </a:r>
                      <a:endParaRPr lang="en-S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r>
                        <a:rPr lang="en-SG" sz="1050" dirty="0" smtClean="0"/>
                        <a:t>-1 to 5, with participants’ survey responses according to</a:t>
                      </a:r>
                    </a:p>
                    <a:p>
                      <a:r>
                        <a:rPr lang="en-SG" sz="1050" dirty="0" smtClean="0"/>
                        <a:t>a five-point scale, ranging from “never” to “several times a week.”</a:t>
                      </a:r>
                      <a:endParaRPr lang="en-SG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050" dirty="0" smtClean="0"/>
                        <a:t>LOW:  Focuses on the teacher using technology to get their job done.</a:t>
                      </a:r>
                    </a:p>
                    <a:p>
                      <a:r>
                        <a:rPr lang="en-SG" sz="1050" dirty="0" smtClean="0"/>
                        <a:t>MODERATE:  Involves teacher facilitation of large group learning activities and student</a:t>
                      </a:r>
                    </a:p>
                    <a:p>
                      <a:r>
                        <a:rPr lang="en-SG" sz="1050" dirty="0" smtClean="0"/>
                        <a:t>HIGH: productivity use of technology. Promotes students to be actively engaged in using tech. in individual and collaborative learning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openess</a:t>
                      </a:r>
                      <a:r>
                        <a:rPr lang="en-SG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change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no. of hours of technology training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no. of hours worked beyond contractual work week</a:t>
                      </a: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1000" dirty="0">
                          <a:effectLst/>
                        </a:rPr>
                        <a:t>TPCK (Technology factors/Teacher </a:t>
                      </a:r>
                      <a:r>
                        <a:rPr lang="en-SG" sz="1000" dirty="0" smtClean="0">
                          <a:effectLst/>
                        </a:rPr>
                        <a:t>factors);</a:t>
                      </a:r>
                      <a:r>
                        <a:rPr lang="en-SG" sz="1000" baseline="0" dirty="0" smtClean="0">
                          <a:effectLst/>
                        </a:rPr>
                        <a:t> </a:t>
                      </a:r>
                      <a:r>
                        <a:rPr lang="en-SG" sz="1000" dirty="0" smtClean="0">
                          <a:effectLst/>
                        </a:rPr>
                        <a:t>Technology </a:t>
                      </a:r>
                      <a:r>
                        <a:rPr lang="en-SG" sz="1000" dirty="0">
                          <a:effectLst/>
                        </a:rPr>
                        <a:t>factors (</a:t>
                      </a:r>
                      <a:r>
                        <a:rPr lang="en-SG" sz="1000" dirty="0" err="1">
                          <a:effectLst/>
                        </a:rPr>
                        <a:t>Marcinkiewicz</a:t>
                      </a:r>
                      <a:r>
                        <a:rPr lang="en-SG" sz="1000" dirty="0">
                          <a:effectLst/>
                        </a:rPr>
                        <a:t>, 1994; </a:t>
                      </a:r>
                      <a:r>
                        <a:rPr lang="en-SG" sz="1000" dirty="0" err="1">
                          <a:effectLst/>
                        </a:rPr>
                        <a:t>Vannatta</a:t>
                      </a:r>
                      <a:r>
                        <a:rPr lang="en-SG" sz="1000" dirty="0">
                          <a:effectLst/>
                        </a:rPr>
                        <a:t> &amp; O’Bannon, 2002),</a:t>
                      </a: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</a:tr>
              <a:tr h="454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Hastings_2009</a:t>
                      </a:r>
                      <a:endParaRPr lang="en-S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1000" dirty="0">
                          <a:effectLst/>
                        </a:rPr>
                        <a:t>TPCK/Tiers of </a:t>
                      </a:r>
                      <a:r>
                        <a:rPr lang="en-SG" sz="1000" dirty="0" err="1">
                          <a:effectLst/>
                        </a:rPr>
                        <a:t>Technologyby</a:t>
                      </a:r>
                      <a:r>
                        <a:rPr lang="en-SG" sz="1000" dirty="0">
                          <a:effectLst/>
                        </a:rPr>
                        <a:t> Washington State Technology Integration into the Curriculum Working Group (2005).</a:t>
                      </a: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r>
                        <a:rPr lang="en-SG" sz="1050" dirty="0" smtClean="0"/>
                        <a:t>never, less than once per week, once per week, 3 times a week, and daily</a:t>
                      </a:r>
                      <a:endParaRPr lang="en-SG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050" dirty="0" smtClean="0"/>
                        <a:t>(1) Teacher-Use of Technology for Delivering Instruction (TUTDI);(2) Teacher-Use of Technology for Class Preparation (T-UTCP)</a:t>
                      </a:r>
                      <a:r>
                        <a:rPr lang="en-SG" sz="1050" baseline="0" dirty="0" smtClean="0"/>
                        <a:t> </a:t>
                      </a:r>
                      <a:r>
                        <a:rPr lang="en-SG" sz="1050" dirty="0" smtClean="0"/>
                        <a:t>(3) Teacher-Directed Student Use of Technology to Create Products (T-DSUTCP)</a:t>
                      </a:r>
                      <a:r>
                        <a:rPr lang="en-SG" sz="1050" baseline="0" dirty="0" smtClean="0"/>
                        <a:t>; </a:t>
                      </a:r>
                      <a:r>
                        <a:rPr lang="en-SG" sz="1050" dirty="0" smtClean="0"/>
                        <a:t>(4) Teacher-Directed Student Use of Technology during Class Time (T-DSUTCT).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SG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 Proficiency: Productivity Software 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SG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Beliefs and </a:t>
                      </a:r>
                      <a:r>
                        <a:rPr lang="en-SG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Behaviors</a:t>
                      </a:r>
                      <a:r>
                        <a:rPr lang="en-SG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about classroom technology use 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SG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Perceived Benefits of using technology</a:t>
                      </a: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1000" dirty="0">
                          <a:effectLst/>
                        </a:rPr>
                        <a:t>TPCK/Tiers of </a:t>
                      </a:r>
                      <a:r>
                        <a:rPr lang="en-SG" sz="1000" dirty="0" err="1">
                          <a:effectLst/>
                        </a:rPr>
                        <a:t>Technologyby</a:t>
                      </a:r>
                      <a:r>
                        <a:rPr lang="en-SG" sz="1000" dirty="0">
                          <a:effectLst/>
                        </a:rPr>
                        <a:t> Washington State Technology Integration into the Curriculum Working Group (2005).</a:t>
                      </a: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</a:tr>
              <a:tr h="595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Hong_2009</a:t>
                      </a:r>
                      <a:endParaRPr lang="en-S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1000" dirty="0">
                          <a:effectLst/>
                        </a:rPr>
                        <a:t>TPCK (Teacher/Environment)</a:t>
                      </a: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r>
                        <a:rPr lang="en-SG" sz="1050" dirty="0" smtClean="0"/>
                        <a:t>5-point Likert scale ranging from never to daily use</a:t>
                      </a:r>
                      <a:endParaRPr lang="en-SG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050" dirty="0" smtClean="0"/>
                        <a:t>utilization, integration, reorientation, and evolution (Welliver, 1989)</a:t>
                      </a:r>
                      <a:endParaRPr lang="en-SG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Attitude toward computer technology 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Attitude toward computer technology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Computer literacy skills 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 of teachers’ technology education (10 hours)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computers in the classroom 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</a:t>
                      </a: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1000" dirty="0">
                          <a:effectLst/>
                        </a:rPr>
                        <a:t>TPCK (Teacher/Environment)</a:t>
                      </a: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</a:tr>
              <a:tr h="678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1600" dirty="0">
                          <a:effectLst/>
                        </a:rPr>
                        <a:t>Johnson_2006</a:t>
                      </a:r>
                      <a:endParaRPr lang="en-S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1000" dirty="0">
                          <a:effectLst/>
                        </a:rPr>
                        <a:t>TPCK &amp; </a:t>
                      </a:r>
                      <a:r>
                        <a:rPr lang="en-SG" sz="1000" dirty="0" err="1">
                          <a:effectLst/>
                        </a:rPr>
                        <a:t>Welliver’s</a:t>
                      </a:r>
                      <a:r>
                        <a:rPr lang="en-SG" sz="1000" dirty="0">
                          <a:effectLst/>
                        </a:rPr>
                        <a:t> (1989) Instructional Transformation Model (utilization, integration, reorientation, and evolution).) </a:t>
                      </a: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r>
                        <a:rPr lang="en-SG" sz="1050" dirty="0" smtClean="0"/>
                        <a:t>‘‘never (1)” to ‘‘daily (7)”.</a:t>
                      </a:r>
                      <a:endParaRPr lang="en-SG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DLE, Communication, Administration, all together (smartschools.be)</a:t>
                      </a:r>
                      <a:endParaRPr lang="en-SG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dirty="0">
                          <a:effectLst/>
                        </a:rPr>
                        <a:t>Years of teaching experience (total model score)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dirty="0">
                          <a:effectLst/>
                        </a:rPr>
                        <a:t>Hours  of professional development (familiarization)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dirty="0">
                          <a:effectLst/>
                        </a:rPr>
                        <a:t>Level of education completed by teachers (reorientation)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dirty="0">
                          <a:effectLst/>
                        </a:rPr>
                        <a:t>Teachers’ perception of principals’ knowledge of technology (utilization)</a:t>
                      </a: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1000" dirty="0">
                          <a:effectLst/>
                        </a:rPr>
                        <a:t>TPCK &amp; </a:t>
                      </a:r>
                      <a:r>
                        <a:rPr lang="en-SG" sz="1000" dirty="0" err="1">
                          <a:effectLst/>
                        </a:rPr>
                        <a:t>Welliver’s</a:t>
                      </a:r>
                      <a:r>
                        <a:rPr lang="en-SG" sz="1000" dirty="0">
                          <a:effectLst/>
                        </a:rPr>
                        <a:t> (1989) Instructional Transformation Model (utilization, integration, reorientation, and evolution).) </a:t>
                      </a: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</a:tr>
              <a:tr h="565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1600" dirty="0">
                          <a:effectLst/>
                        </a:rPr>
                        <a:t>Pynoo_2011</a:t>
                      </a:r>
                      <a:endParaRPr lang="en-S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1000" dirty="0">
                          <a:effectLst/>
                        </a:rPr>
                        <a:t>UTAUT</a:t>
                      </a: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r>
                        <a:rPr lang="en-SG" sz="1050" dirty="0" smtClean="0"/>
                        <a:t>0-3 (i.e., never, monthly, weekly, daily).</a:t>
                      </a:r>
                      <a:endParaRPr lang="en-SG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050" dirty="0" smtClean="0"/>
                        <a:t>Drill &amp; Practice, Tutorial, Simulation, Instructional Games, Problems Solving, Productivity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050" dirty="0" smtClean="0"/>
                        <a:t>Entry, adoption, adaptation, appropriation, and invention </a:t>
                      </a:r>
                      <a:r>
                        <a:rPr lang="en-US" sz="1050" dirty="0" smtClean="0"/>
                        <a:t>Sandholtz (1997)</a:t>
                      </a:r>
                      <a:endParaRPr lang="en-SG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dirty="0">
                          <a:effectLst/>
                        </a:rPr>
                        <a:t>Performance expectancy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dirty="0">
                          <a:effectLst/>
                        </a:rPr>
                        <a:t>Effort expectancy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dirty="0">
                          <a:effectLst/>
                        </a:rPr>
                        <a:t>Social influence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dirty="0">
                          <a:effectLst/>
                        </a:rPr>
                        <a:t>Facilitating conditions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dirty="0">
                          <a:effectLst/>
                        </a:rPr>
                        <a:t>Acceptance (Attitude, behavioural intention, s-r use)</a:t>
                      </a: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1000" dirty="0">
                          <a:effectLst/>
                        </a:rPr>
                        <a:t>UTAUT</a:t>
                      </a: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</a:tr>
              <a:tr h="495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1600" dirty="0">
                          <a:effectLst/>
                        </a:rPr>
                        <a:t>Rickman_2009</a:t>
                      </a:r>
                      <a:endParaRPr lang="en-S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1000" dirty="0">
                          <a:effectLst/>
                        </a:rPr>
                        <a:t>'</a:t>
                      </a:r>
                      <a:r>
                        <a:rPr lang="en-SG" sz="1000" dirty="0" err="1">
                          <a:effectLst/>
                        </a:rPr>
                        <a:t>Teacher+Env</a:t>
                      </a:r>
                      <a:r>
                        <a:rPr lang="en-SG" sz="1000" dirty="0">
                          <a:effectLst/>
                        </a:rPr>
                        <a:t> ('Teacher Personal Attribute + Environmental Variables= Variation in a Teacher’s use of Technology in the K???5 Classroom)</a:t>
                      </a: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r>
                        <a:rPr lang="en-SG" sz="1050" dirty="0" smtClean="0"/>
                        <a:t>developed by van Braak</a:t>
                      </a:r>
                    </a:p>
                    <a:p>
                      <a:r>
                        <a:rPr lang="en-SG" sz="1050" dirty="0" smtClean="0"/>
                        <a:t>et al. (2004). It consists of six 5-point Likert items</a:t>
                      </a:r>
                    </a:p>
                    <a:p>
                      <a:r>
                        <a:rPr lang="en-SG" sz="1050" dirty="0" smtClean="0"/>
                        <a:t>(never, every term, monthly, weekly, daily)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Supportive use/classroom use</a:t>
                      </a:r>
                      <a:endParaRPr lang="en-SG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dirty="0">
                          <a:effectLst/>
                        </a:rPr>
                        <a:t>Teacher variables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dirty="0">
                          <a:effectLst/>
                        </a:rPr>
                        <a:t>teaching philosophy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dirty="0">
                          <a:effectLst/>
                        </a:rPr>
                        <a:t>software proficiency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dirty="0">
                          <a:effectLst/>
                        </a:rPr>
                        <a:t>software availability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dirty="0">
                          <a:effectLst/>
                        </a:rPr>
                        <a:t>ENV variables not significant</a:t>
                      </a: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1000" dirty="0">
                          <a:effectLst/>
                        </a:rPr>
                        <a:t>'</a:t>
                      </a:r>
                      <a:r>
                        <a:rPr lang="en-SG" sz="1000" dirty="0" err="1">
                          <a:effectLst/>
                        </a:rPr>
                        <a:t>Teacher+Env</a:t>
                      </a:r>
                      <a:r>
                        <a:rPr lang="en-SG" sz="1000" dirty="0">
                          <a:effectLst/>
                        </a:rPr>
                        <a:t> ('Teacher Personal Attribute + Environmental Variables= Variation in a Teacher’s use of Technology in the K???5 Classroom)</a:t>
                      </a: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</a:tr>
              <a:tr h="384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1600" dirty="0">
                          <a:effectLst/>
                        </a:rPr>
                        <a:t>Sang_2010</a:t>
                      </a:r>
                      <a:endParaRPr lang="en-S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1000" dirty="0">
                          <a:effectLst/>
                        </a:rPr>
                        <a:t>The study presents a relational model embracing a wide variety of internal teacher variables related to ICT integration. Building on available research (not UTAUT)</a:t>
                      </a: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dirty="0">
                          <a:effectLst/>
                        </a:rPr>
                        <a:t>Indirect: constructivist beliefs. Perception of ICT policy, Attitudes towards </a:t>
                      </a:r>
                      <a:r>
                        <a:rPr lang="en-SG" sz="1000" dirty="0" err="1">
                          <a:effectLst/>
                        </a:rPr>
                        <a:t>ICt</a:t>
                      </a:r>
                      <a:r>
                        <a:rPr lang="en-SG" sz="1000" dirty="0">
                          <a:effectLst/>
                        </a:rPr>
                        <a:t> in education,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000" dirty="0">
                          <a:effectLst/>
                        </a:rPr>
                        <a:t>Direct ICT motivation; Supportive use of ICT</a:t>
                      </a: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1000" dirty="0">
                          <a:effectLst/>
                        </a:rPr>
                        <a:t>The study presents a relational model embracing a wide variety of internal teacher variables related to ICT integration. Building on available research (not UTAUT)</a:t>
                      </a:r>
                      <a:endParaRPr lang="en-S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1" marR="33321" marT="16661" marB="16661"/>
                </a:tc>
              </a:tr>
              <a:tr h="135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SG" sz="1000" dirty="0">
                        <a:effectLst/>
                        <a:latin typeface="Calibri"/>
                        <a:cs typeface="Latha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SG" sz="1000" dirty="0">
                        <a:effectLst/>
                        <a:latin typeface="Calibri"/>
                        <a:cs typeface="Latha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SG" sz="1000" dirty="0">
                        <a:effectLst/>
                        <a:latin typeface="Calibri"/>
                        <a:cs typeface="Latha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SG" sz="1000" dirty="0">
                        <a:effectLst/>
                        <a:latin typeface="Calibri"/>
                        <a:cs typeface="Latha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SG" sz="1000" dirty="0">
                        <a:effectLst/>
                        <a:latin typeface="Calibri"/>
                        <a:cs typeface="Latha"/>
                      </a:endParaRPr>
                    </a:p>
                  </a:txBody>
                  <a:tcPr marL="33321" marR="33321" marT="16661" marB="166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SG" sz="1000" dirty="0">
                        <a:effectLst/>
                        <a:latin typeface="Calibri"/>
                        <a:cs typeface="Latha"/>
                      </a:endParaRPr>
                    </a:p>
                  </a:txBody>
                  <a:tcPr marL="33321" marR="33321" marT="16661" marB="1666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7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381000" y="228600"/>
            <a:ext cx="876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34" charset="-128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en-US" sz="3600" dirty="0" smtClean="0"/>
              <a:t>Data entry &amp; calculation</a:t>
            </a:r>
            <a:endParaRPr lang="en-US" altLang="en-US" sz="36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413315"/>
              </p:ext>
            </p:extLst>
          </p:nvPr>
        </p:nvGraphicFramePr>
        <p:xfrm>
          <a:off x="533400" y="1447800"/>
          <a:ext cx="7924801" cy="5234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3800"/>
                <a:gridCol w="1524000"/>
                <a:gridCol w="1447800"/>
                <a:gridCol w="1219201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500" dirty="0">
                          <a:effectLst/>
                        </a:rPr>
                        <a:t>Author/Measure of acceptance or use/ Population/ Sample/ Response/ RoB</a:t>
                      </a:r>
                      <a:endParaRPr lang="en-SG" sz="15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500" dirty="0">
                          <a:effectLst/>
                        </a:rPr>
                        <a:t>Statistics  for Teachers’ skills and attitudes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500" dirty="0">
                          <a:effectLst/>
                        </a:rPr>
                        <a:t> </a:t>
                      </a:r>
                      <a:endParaRPr lang="en-SG" sz="15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ICT Skills</a:t>
                      </a:r>
                      <a:endParaRPr lang="en-SG" sz="15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500" dirty="0">
                          <a:effectLst/>
                        </a:rPr>
                        <a:t> </a:t>
                      </a:r>
                      <a:r>
                        <a:rPr lang="en-SG" sz="1500" dirty="0" smtClean="0">
                          <a:effectLst/>
                        </a:rPr>
                        <a:t>ICT Attitude</a:t>
                      </a:r>
                      <a:endParaRPr lang="en-SG" sz="15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libri"/>
                          <a:ea typeface="Calibri"/>
                          <a:cs typeface="Latha"/>
                        </a:rPr>
                        <a:t>Pedagogy-Attitude</a:t>
                      </a:r>
                      <a:endParaRPr lang="en-SG" sz="15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68580" marR="68580" marT="0" marB="0"/>
                </a:tc>
              </a:tr>
              <a:tr h="829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libri"/>
                          <a:ea typeface="Calibri"/>
                          <a:cs typeface="Latha"/>
                        </a:rPr>
                        <a:t>Abdullah-2013</a:t>
                      </a:r>
                    </a:p>
                    <a:p>
                      <a:r>
                        <a:rPr lang="en-SG" sz="15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Acceptance of E-books (11 items): strongly disagree, disagree, moderate, agree, strongly agree</a:t>
                      </a:r>
                    </a:p>
                    <a:p>
                      <a:r>
                        <a:rPr lang="en-SG" sz="15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SG" sz="15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Population: 642 Primary teacher Grade 4—6 in two DUNs representing urban and rural DUNs Sura and Rantau Abang</a:t>
                      </a:r>
                    </a:p>
                    <a:p>
                      <a:r>
                        <a:rPr lang="en-SG" sz="15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SG" sz="15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Sample:  random sample by school for 5 schools in Sura and 11 in Rantau Abang </a:t>
                      </a:r>
                    </a:p>
                    <a:p>
                      <a:r>
                        <a:rPr lang="en-SG" sz="15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SG" sz="15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Usable Response rate: 254/300</a:t>
                      </a:r>
                    </a:p>
                    <a:p>
                      <a:r>
                        <a:rPr lang="en-SG" sz="15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SG" sz="15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RoB:</a:t>
                      </a:r>
                    </a:p>
                    <a:p>
                      <a:r>
                        <a:rPr lang="en-SG" sz="15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Selection</a:t>
                      </a:r>
                    </a:p>
                    <a:p>
                      <a:r>
                        <a:rPr lang="en-SG" sz="15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Confounding variable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SG" sz="15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SG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knowledgeability</a:t>
                      </a:r>
                    </a:p>
                    <a:p>
                      <a:r>
                        <a:rPr lang="en-SG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SG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β; p; t; SE=; Sp; v ; Yt, Yc, Ys; nt =nc = ns =254; SDt, SDc and SDY ; ATT</a:t>
                      </a:r>
                    </a:p>
                    <a:p>
                      <a:r>
                        <a:rPr lang="en-SG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SG" sz="15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RR: 1.13 (0.01) </a:t>
                      </a:r>
                    </a:p>
                    <a:p>
                      <a:r>
                        <a:rPr lang="en-SG" sz="15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SMD</a:t>
                      </a:r>
                      <a:endParaRPr lang="en-SG" sz="15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libri"/>
                          <a:ea typeface="Calibri"/>
                          <a:cs typeface="Latha"/>
                        </a:rPr>
                        <a:t>-</a:t>
                      </a:r>
                      <a:endParaRPr lang="en-SG" sz="15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libri"/>
                          <a:ea typeface="Calibri"/>
                          <a:cs typeface="Latha"/>
                        </a:rPr>
                        <a:t>-</a:t>
                      </a:r>
                      <a:endParaRPr lang="en-SG" sz="15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10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381000" y="228600"/>
            <a:ext cx="876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34" charset="-128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en-US" sz="3600" dirty="0" smtClean="0"/>
              <a:t>Summary of effect sizes</a:t>
            </a:r>
            <a:endParaRPr lang="en-US" altLang="en-US" sz="36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422960"/>
              </p:ext>
            </p:extLst>
          </p:nvPr>
        </p:nvGraphicFramePr>
        <p:xfrm>
          <a:off x="914400" y="1199230"/>
          <a:ext cx="7315200" cy="11635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0"/>
                <a:gridCol w="1981200"/>
                <a:gridCol w="1756797"/>
                <a:gridCol w="1596003"/>
              </a:tblGrid>
              <a:tr h="4009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 smtClean="0">
                          <a:effectLst/>
                        </a:rPr>
                        <a:t>Studies</a:t>
                      </a:r>
                      <a:endParaRPr lang="en-SG" sz="16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 smtClean="0">
                          <a:effectLst/>
                        </a:rPr>
                        <a:t>Predictors</a:t>
                      </a:r>
                      <a:r>
                        <a:rPr lang="en-SG" sz="1600" dirty="0">
                          <a:effectLst/>
                        </a:rPr>
                        <a:t> </a:t>
                      </a:r>
                      <a:endParaRPr lang="en-SG" sz="16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ICT Skills</a:t>
                      </a:r>
                      <a:endParaRPr lang="en-SG" sz="16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 </a:t>
                      </a:r>
                      <a:r>
                        <a:rPr lang="en-SG" sz="1600" dirty="0" smtClean="0">
                          <a:effectLst/>
                        </a:rPr>
                        <a:t>ICT Attitude</a:t>
                      </a:r>
                      <a:endParaRPr lang="en-SG" sz="16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Pedagogy </a:t>
                      </a:r>
                      <a:r>
                        <a:rPr lang="en-US" sz="1600" baseline="0" dirty="0" smtClean="0">
                          <a:effectLst/>
                        </a:rPr>
                        <a:t>Atitude</a:t>
                      </a:r>
                      <a:endParaRPr lang="en-SG" sz="16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 anchor="ctr"/>
                </a:tc>
              </a:tr>
              <a:tr h="524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Latha"/>
                        </a:rPr>
                        <a:t>Abdullah-2013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Latha"/>
                        </a:rPr>
                        <a:t>RoB-Low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r>
                        <a:rPr lang="en-SG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knowledgeability</a:t>
                      </a:r>
                    </a:p>
                    <a:p>
                      <a:r>
                        <a:rPr lang="en-SG" sz="1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RR: 1.13 (0.01) </a:t>
                      </a:r>
                    </a:p>
                    <a:p>
                      <a:r>
                        <a:rPr lang="en-SG" sz="1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SMD</a:t>
                      </a:r>
                      <a:endParaRPr lang="en-SG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524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Askar</a:t>
                      </a:r>
                      <a:r>
                        <a:rPr lang="en-SG" sz="1200" dirty="0" smtClean="0">
                          <a:effectLst/>
                        </a:rPr>
                        <a:t>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Latha"/>
                        </a:rPr>
                        <a:t>RoB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Complexity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 smtClean="0">
                          <a:solidFill>
                            <a:srgbClr val="FF0000"/>
                          </a:solidFill>
                          <a:effectLst/>
                        </a:rPr>
                        <a:t>RR: </a:t>
                      </a:r>
                      <a:endParaRPr lang="en-SG" sz="1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FF0000"/>
                          </a:solidFill>
                          <a:effectLst/>
                        </a:rPr>
                        <a:t>SMD</a:t>
                      </a:r>
                      <a:endParaRPr lang="en-SG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 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Brunk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Personal computer use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FF0000"/>
                          </a:solidFill>
                          <a:effectLst/>
                        </a:rPr>
                        <a:t>RR: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FF0000"/>
                          </a:solidFill>
                          <a:effectLst/>
                        </a:rPr>
                        <a:t>SMD</a:t>
                      </a:r>
                      <a:endParaRPr lang="en-SG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Instructional practices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262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Fordham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amount of technology training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FF0000"/>
                          </a:solidFill>
                          <a:effectLst/>
                        </a:rPr>
                        <a:t>RR: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FF0000"/>
                          </a:solidFill>
                          <a:effectLst/>
                        </a:rPr>
                        <a:t>SMD</a:t>
                      </a:r>
                      <a:endParaRPr lang="en-SG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openness to change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524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Hermans-2008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SG" sz="1200" dirty="0">
                        <a:effectLst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Computer experience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FF0000"/>
                          </a:solidFill>
                          <a:effectLst/>
                        </a:rPr>
                        <a:t>RR: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FF0000"/>
                          </a:solidFill>
                          <a:effectLst/>
                        </a:rPr>
                        <a:t>SMD</a:t>
                      </a:r>
                      <a:endParaRPr lang="en-SG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 general computer attitudes 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constructivist beliefs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Hong-Table8-p.62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Computer efficacy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Attitude towars computer technology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6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Hua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Technology literacy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6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Pynoo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Effort expectancy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6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Rickman-tabe 24, p.109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Software proficiency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teaching philosophy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6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Sanford-2007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 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6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Sang-2011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Computer motivation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constructivist beliefs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6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Sarfo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 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13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Skoertz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 efficacy for technology integration 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6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Smeets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 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Stols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beliefs about their level of technological proficiency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beliefs about the perceived usefulness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Teo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 teachers’ computer efficacy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Teachers’ attitudes toward computer use 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6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Tondeur-2010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 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13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Tondeur-2010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perceived expectancy of success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Van Acker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ICT skills was in its turn the strongest predictor of self-efficacy.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Attitudes towards ICT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393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Van Braak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computer experience (computer training, computer experience expressed over time, intensity of computer use)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general computer attitudes, attitudes toward computers in education, and technological innovativeness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13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VanderLinde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ICT competences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developmental educational beliefs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6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Waight-2014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Not </a:t>
                      </a:r>
                      <a:r>
                        <a:rPr lang="en-SG" sz="1200" dirty="0" smtClean="0">
                          <a:effectLst/>
                        </a:rPr>
                        <a:t>significant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Not </a:t>
                      </a:r>
                      <a:r>
                        <a:rPr lang="en-SG" sz="1200" dirty="0" smtClean="0">
                          <a:effectLst/>
                        </a:rPr>
                        <a:t>significant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Not </a:t>
                      </a:r>
                      <a:r>
                        <a:rPr lang="en-SG" sz="1200" dirty="0" smtClean="0">
                          <a:effectLst/>
                        </a:rPr>
                        <a:t>significant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262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Ward-2010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confidence in ability to use technology in the classroom, with self-efficacy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6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Wisenmayer-1999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 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6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Wozney-2006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 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6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Wu-2007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 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6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Ying-Shao-2007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 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  <a:tr h="13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Yucel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ICT knowledge of teachers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23334" marR="233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94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en-US" altLang="en-US" sz="3400" dirty="0" smtClean="0"/>
              <a:t>Goal</a:t>
            </a:r>
            <a:br>
              <a:rPr lang="en-US" altLang="en-US" sz="3400" dirty="0" smtClean="0"/>
            </a:br>
            <a:r>
              <a:rPr lang="en-US" altLang="en-US" sz="2000" dirty="0" smtClean="0">
                <a:solidFill>
                  <a:srgbClr val="FF0000"/>
                </a:solidFill>
              </a:rPr>
              <a:t>Plots for ICT skills, ICT attitude, Pedagogical attitude, School policy, ICT support (differentiated by technology specificity?); Sample plot below</a:t>
            </a:r>
            <a:br>
              <a:rPr lang="en-US" altLang="en-US" sz="2000" dirty="0" smtClean="0">
                <a:solidFill>
                  <a:srgbClr val="FF0000"/>
                </a:solidFill>
              </a:rPr>
            </a:b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28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3"/>
          <a:srcRect l="25171" t="18598" r="16061" b="8284"/>
          <a:stretch/>
        </p:blipFill>
        <p:spPr bwMode="auto">
          <a:xfrm>
            <a:off x="457200" y="1528548"/>
            <a:ext cx="7696200" cy="45674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5000" y="6248400"/>
            <a:ext cx="179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McEwan, 2014</a:t>
            </a:r>
            <a:endParaRPr lang="en-SG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458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algn="l"/>
            <a:r>
              <a:rPr lang="en-US" altLang="en-US" sz="3400" dirty="0" smtClean="0"/>
              <a:t>Predictor1: </a:t>
            </a:r>
            <a:r>
              <a:rPr lang="en-US" altLang="en-US" sz="3400" dirty="0" smtClean="0">
                <a:solidFill>
                  <a:srgbClr val="FF0000"/>
                </a:solidFill>
              </a:rPr>
              <a:t>ICT efficacy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29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953978"/>
              </p:ext>
            </p:extLst>
          </p:nvPr>
        </p:nvGraphicFramePr>
        <p:xfrm>
          <a:off x="381000" y="990600"/>
          <a:ext cx="8229600" cy="5492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235"/>
                <a:gridCol w="4580965"/>
                <a:gridCol w="2438400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Paper</a:t>
                      </a:r>
                      <a:endParaRPr lang="en-S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Descriptor/Definition</a:t>
                      </a:r>
                      <a:endParaRPr lang="en-S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Code</a:t>
                      </a:r>
                      <a:endParaRPr lang="en-SG" sz="2400" dirty="0"/>
                    </a:p>
                  </a:txBody>
                  <a:tcPr/>
                </a:tc>
              </a:tr>
              <a:tr h="228827"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Abdullah_2013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 Knowledgeability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/>
                </a:tc>
              </a:tr>
              <a:tr h="205967"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Askar_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Complexity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SG" sz="1050" dirty="0" smtClean="0"/>
                    </a:p>
                  </a:txBody>
                  <a:tcPr/>
                </a:tc>
              </a:tr>
              <a:tr h="183107"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Brunk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LOTI-Personal computer use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SG" sz="1050" dirty="0" smtClean="0"/>
                    </a:p>
                  </a:txBody>
                  <a:tcPr/>
                </a:tc>
              </a:tr>
              <a:tr h="236447"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Fordham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amount of </a:t>
                      </a:r>
                      <a:r>
                        <a:rPr lang="en-SG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technology training</a:t>
                      </a:r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/>
                </a:tc>
              </a:tr>
              <a:tr h="213587"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Herman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computer experience,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/>
                </a:tc>
              </a:tr>
              <a:tr h="266927"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Hong-Table8-p.62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Computer efficacy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050" dirty="0" smtClean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Technology literacy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/>
                </a:tc>
              </a:tr>
              <a:tr h="205740"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Pynoo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Effort expectancy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Rickman</a:t>
                      </a:r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software </a:t>
                      </a:r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proficiency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/>
                </a:tc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Sang-2011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Computer motivation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/>
                </a:tc>
              </a:tr>
              <a:tr h="205740"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Skoertz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efficacy for technology integration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Stols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beliefs about their level of technological proficiency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/>
                </a:tc>
              </a:tr>
              <a:tr h="236220"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teachers’ computer efficacy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Tondeur-2010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perceived expectancy of success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Van Acker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ICT skills was in its turn the strongest predictor of self-efficacy.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/>
                </a:tc>
              </a:tr>
              <a:tr h="368805"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Van Braak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computer experience (computer training, computer experience expressed over time, intensity of computer use)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/>
                </a:tc>
              </a:tr>
              <a:tr h="179835"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VanderLinde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ICT competences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/>
                </a:tc>
              </a:tr>
              <a:tr h="233175"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Ward-2010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confidence in ability to use technology in the classroom, with self-efficacy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/>
                </a:tc>
              </a:tr>
              <a:tr h="368805"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Yucel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'ICT knowledge of teachers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3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381000" y="2057400"/>
            <a:ext cx="9067800" cy="1828800"/>
          </a:xfrm>
        </p:spPr>
        <p:txBody>
          <a:bodyPr/>
          <a:lstStyle/>
          <a:p>
            <a:r>
              <a:rPr lang="en-US" altLang="en-US" sz="4000" b="1" dirty="0" smtClean="0"/>
              <a:t>BACKGROUND</a:t>
            </a:r>
            <a:endParaRPr lang="en-US" alt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27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914400"/>
          </a:xfrm>
        </p:spPr>
        <p:txBody>
          <a:bodyPr/>
          <a:lstStyle/>
          <a:p>
            <a:pPr algn="l"/>
            <a:r>
              <a:rPr lang="en-US" altLang="en-US" sz="3600" dirty="0"/>
              <a:t>Theory of Planned </a:t>
            </a:r>
            <a:r>
              <a:rPr lang="en-US" altLang="en-US" sz="3600" dirty="0" smtClean="0"/>
              <a:t>behavior </a:t>
            </a:r>
            <a:br>
              <a:rPr lang="en-US" altLang="en-US" sz="3600" dirty="0" smtClean="0"/>
            </a:br>
            <a:r>
              <a:rPr lang="en-US" altLang="en-US" sz="2400" dirty="0" err="1" smtClean="0">
                <a:solidFill>
                  <a:srgbClr val="FF0000"/>
                </a:solidFill>
              </a:rPr>
              <a:t>Icek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</a:rPr>
              <a:t>Ajzen</a:t>
            </a:r>
            <a:r>
              <a:rPr lang="en-US" altLang="en-US" sz="2400" dirty="0" smtClean="0">
                <a:solidFill>
                  <a:srgbClr val="FF0000"/>
                </a:solidFill>
              </a:rPr>
              <a:t> (2006)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30</a:t>
            </a:fld>
            <a:endParaRPr lang="en-US"/>
          </a:p>
        </p:txBody>
      </p:sp>
      <p:pic>
        <p:nvPicPr>
          <p:cNvPr id="5" name="Content Placeholder 4" descr="http://people.umass.edu/aizen/images/tpb.pn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273" y="1994117"/>
            <a:ext cx="6768254" cy="34793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130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991600" cy="762000"/>
          </a:xfrm>
        </p:spPr>
        <p:txBody>
          <a:bodyPr/>
          <a:lstStyle/>
          <a:p>
            <a:pPr algn="l"/>
            <a:r>
              <a:rPr lang="en-US" altLang="en-US" sz="3200" dirty="0" smtClean="0"/>
              <a:t>Unified theory on technology acceptance and use</a:t>
            </a:r>
            <a:br>
              <a:rPr lang="en-US" altLang="en-US" sz="3200" dirty="0" smtClean="0"/>
            </a:br>
            <a:r>
              <a:rPr lang="en-US" altLang="en-US" sz="2000" dirty="0" smtClean="0">
                <a:solidFill>
                  <a:srgbClr val="FF0000"/>
                </a:solidFill>
              </a:rPr>
              <a:t>UTTAU (</a:t>
            </a:r>
            <a:r>
              <a:rPr lang="en-US" altLang="en-US" sz="2000" dirty="0" err="1" smtClean="0">
                <a:solidFill>
                  <a:srgbClr val="FF0000"/>
                </a:solidFill>
              </a:rPr>
              <a:t>Venkatesh</a:t>
            </a:r>
            <a:r>
              <a:rPr lang="en-US" altLang="en-US" sz="2000" dirty="0" smtClean="0">
                <a:solidFill>
                  <a:srgbClr val="FF0000"/>
                </a:solidFill>
              </a:rPr>
              <a:t> , 2003)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31</a:t>
            </a:fld>
            <a:endParaRPr lang="en-US" dirty="0"/>
          </a:p>
        </p:txBody>
      </p:sp>
      <p:pic>
        <p:nvPicPr>
          <p:cNvPr id="5" name="Picture 4" descr="http://www.vvenkatesh.com/Research/IT%20Images/UTAUT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162800" cy="441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382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95400"/>
          </a:xfrm>
        </p:spPr>
        <p:txBody>
          <a:bodyPr/>
          <a:lstStyle/>
          <a:p>
            <a:pPr lvl="1" algn="l"/>
            <a:r>
              <a:rPr lang="en-US" altLang="en-US" sz="3600" dirty="0" smtClean="0"/>
              <a:t>Integration of technology (ICT) in education promised higher learning outcomes</a:t>
            </a:r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4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838201" y="2225684"/>
            <a:ext cx="6583285" cy="2879716"/>
            <a:chOff x="-349939" y="-1"/>
            <a:chExt cx="5838374" cy="1711120"/>
          </a:xfrm>
        </p:grpSpPr>
        <p:sp>
          <p:nvSpPr>
            <p:cNvPr id="19" name="Text Box 1"/>
            <p:cNvSpPr txBox="1"/>
            <p:nvPr/>
          </p:nvSpPr>
          <p:spPr>
            <a:xfrm>
              <a:off x="1677395" y="-1"/>
              <a:ext cx="1795407" cy="524759"/>
            </a:xfrm>
            <a:prstGeom prst="rect">
              <a:avLst/>
            </a:prstGeom>
            <a:solidFill>
              <a:schemeClr val="lt1"/>
            </a:solidFill>
            <a:ln w="28575">
              <a:solidFill>
                <a:schemeClr val="tx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en-US" sz="2000" b="1" dirty="0">
                  <a:effectLst/>
                  <a:ea typeface="Calibri"/>
                  <a:cs typeface="Times New Roman"/>
                </a:rPr>
                <a:t>Technology INTERVENTION</a:t>
              </a:r>
              <a:endParaRPr lang="en-SG" sz="2000" dirty="0">
                <a:effectLst/>
                <a:ea typeface="Calibri"/>
                <a:cs typeface="Times New Roman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-349939" y="504668"/>
              <a:ext cx="5838374" cy="1206451"/>
              <a:chOff x="-349939" y="79366"/>
              <a:chExt cx="5838374" cy="1206451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503856" y="523932"/>
                <a:ext cx="2116737" cy="761885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SG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 Box 17"/>
              <p:cNvSpPr txBox="1"/>
              <p:nvPr/>
            </p:nvSpPr>
            <p:spPr>
              <a:xfrm>
                <a:off x="-349939" y="523933"/>
                <a:ext cx="1405718" cy="761884"/>
              </a:xfrm>
              <a:prstGeom prst="rect">
                <a:avLst/>
              </a:prstGeom>
              <a:solidFill>
                <a:schemeClr val="lt1"/>
              </a:solidFill>
              <a:ln w="28575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ea typeface="Calibri"/>
                    <a:cs typeface="Times New Roman"/>
                  </a:rPr>
                  <a:t>Student learning </a:t>
                </a:r>
                <a:r>
                  <a:rPr lang="en-US" sz="2000" b="1" dirty="0" smtClean="0">
                    <a:effectLst/>
                    <a:ea typeface="Calibri"/>
                    <a:cs typeface="Times New Roman"/>
                  </a:rPr>
                  <a:t>outcomes</a:t>
                </a:r>
                <a:r>
                  <a:rPr lang="en-SG" sz="2000" b="1" dirty="0" smtClean="0">
                    <a:ea typeface="Calibri"/>
                    <a:cs typeface="Times New Roman"/>
                  </a:rPr>
                  <a:t> (</a:t>
                </a:r>
                <a:r>
                  <a:rPr lang="en-US" sz="2000" b="1" dirty="0" smtClean="0">
                    <a:effectLst/>
                    <a:ea typeface="Calibri"/>
                    <a:cs typeface="Times New Roman"/>
                  </a:rPr>
                  <a:t>BEFORE)</a:t>
                </a:r>
                <a:endParaRPr lang="en-SG" sz="2000" b="1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23" name="Text Box 18"/>
              <p:cNvSpPr txBox="1"/>
              <p:nvPr/>
            </p:nvSpPr>
            <p:spPr>
              <a:xfrm>
                <a:off x="1677395" y="647700"/>
                <a:ext cx="1704375" cy="516097"/>
              </a:xfrm>
              <a:prstGeom prst="rect">
                <a:avLst/>
              </a:prstGeom>
              <a:solidFill>
                <a:schemeClr val="lt1"/>
              </a:solidFill>
              <a:ln w="1270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chemeClr val="tx1"/>
                    </a:solidFill>
                    <a:ea typeface="Calibri"/>
                    <a:cs typeface="Times New Roman"/>
                  </a:rPr>
                  <a:t>C</a:t>
                </a:r>
                <a:r>
                  <a:rPr lang="en-US" sz="2000" dirty="0" smtClean="0">
                    <a:solidFill>
                      <a:schemeClr val="tx1"/>
                    </a:solidFill>
                    <a:effectLst/>
                    <a:ea typeface="Calibri"/>
                    <a:cs typeface="Times New Roman"/>
                  </a:rPr>
                  <a:t>lassroom</a:t>
                </a:r>
                <a:endParaRPr lang="en-SG" sz="2000" dirty="0">
                  <a:solidFill>
                    <a:schemeClr val="tx1"/>
                  </a:solidFill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26" name="Straight Arrow Connector 25"/>
              <p:cNvCxnSpPr>
                <a:endCxn id="21" idx="0"/>
              </p:cNvCxnSpPr>
              <p:nvPr/>
            </p:nvCxnSpPr>
            <p:spPr>
              <a:xfrm>
                <a:off x="2562224" y="79366"/>
                <a:ext cx="1" cy="44456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endCxn id="21" idx="1"/>
              </p:cNvCxnSpPr>
              <p:nvPr/>
            </p:nvCxnSpPr>
            <p:spPr>
              <a:xfrm flipV="1">
                <a:off x="1057275" y="904874"/>
                <a:ext cx="446580" cy="1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3637152" y="904875"/>
                <a:ext cx="37211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 Box 7"/>
              <p:cNvSpPr txBox="1"/>
              <p:nvPr/>
            </p:nvSpPr>
            <p:spPr>
              <a:xfrm>
                <a:off x="4042619" y="523932"/>
                <a:ext cx="1445816" cy="761884"/>
              </a:xfrm>
              <a:prstGeom prst="rect">
                <a:avLst/>
              </a:prstGeom>
              <a:solidFill>
                <a:schemeClr val="lt1"/>
              </a:solidFill>
              <a:ln w="28575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b="1" dirty="0" smtClean="0">
                    <a:effectLst/>
                    <a:ea typeface="Calibri"/>
                    <a:cs typeface="Times New Roman"/>
                  </a:rPr>
                  <a:t>Student </a:t>
                </a:r>
                <a:r>
                  <a:rPr lang="en-US" sz="2000" b="1" dirty="0">
                    <a:effectLst/>
                    <a:ea typeface="Calibri"/>
                    <a:cs typeface="Times New Roman"/>
                  </a:rPr>
                  <a:t>learning outcomes </a:t>
                </a:r>
                <a:r>
                  <a:rPr lang="en-SG" sz="2000" b="1" dirty="0" smtClean="0">
                    <a:ea typeface="Calibri"/>
                    <a:cs typeface="Times New Roman"/>
                  </a:rPr>
                  <a:t>(</a:t>
                </a:r>
                <a:r>
                  <a:rPr lang="en-US" sz="2000" b="1" dirty="0" smtClean="0">
                    <a:effectLst/>
                    <a:ea typeface="Calibri"/>
                    <a:cs typeface="Times New Roman"/>
                  </a:rPr>
                  <a:t>AFTER)</a:t>
                </a:r>
                <a:endParaRPr lang="en-SG" sz="2000" b="1" dirty="0">
                  <a:effectLst/>
                  <a:ea typeface="Calibri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0386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76200" y="304800"/>
            <a:ext cx="9067800" cy="1143000"/>
          </a:xfrm>
        </p:spPr>
        <p:txBody>
          <a:bodyPr/>
          <a:lstStyle/>
          <a:p>
            <a:r>
              <a:rPr lang="en-US" altLang="en-US" dirty="0" smtClean="0"/>
              <a:t>Gains are modest but expectations remain high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762000" y="4876800"/>
            <a:ext cx="8077200" cy="914400"/>
          </a:xfrm>
        </p:spPr>
        <p:txBody>
          <a:bodyPr/>
          <a:lstStyle/>
          <a:p>
            <a:pPr marL="0" lvl="1" indent="0" algn="just">
              <a:buNone/>
            </a:pPr>
            <a:r>
              <a:rPr lang="en-US" altLang="en-US" sz="1400" dirty="0"/>
              <a:t>*</a:t>
            </a:r>
            <a:r>
              <a:rPr lang="en-SG" altLang="en-US" sz="1400" dirty="0" smtClean="0"/>
              <a:t>Cheung</a:t>
            </a:r>
            <a:r>
              <a:rPr lang="en-SG" altLang="en-US" sz="1400" dirty="0"/>
              <a:t>, Alan C.K. and Slavin, Robert E. (2013). The effectiveness of educational technology applications </a:t>
            </a:r>
            <a:r>
              <a:rPr lang="en-SG" altLang="en-US" sz="1400" dirty="0" smtClean="0"/>
              <a:t>for enhancing </a:t>
            </a:r>
            <a:r>
              <a:rPr lang="en-SG" altLang="en-US" sz="1400" dirty="0"/>
              <a:t>mathematics achievement in K-12 classrooms: </a:t>
            </a:r>
            <a:r>
              <a:rPr lang="en-SG" altLang="en-US" sz="1400" dirty="0" smtClean="0"/>
              <a:t> A meta-analysis</a:t>
            </a:r>
            <a:r>
              <a:rPr lang="en-SG" altLang="en-US" sz="1400" dirty="0"/>
              <a:t>. Educational Research Review 9 (2013) 88–113</a:t>
            </a:r>
            <a:r>
              <a:rPr lang="en-SG" altLang="en-US" sz="1400" dirty="0" smtClean="0"/>
              <a:t>.)</a:t>
            </a:r>
            <a:endParaRPr lang="en-US" altLang="en-US" sz="1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762000" y="1828800"/>
            <a:ext cx="8077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  <a:tabLst>
                <a:tab pos="2333625" algn="l"/>
              </a:tabLst>
            </a:pPr>
            <a:r>
              <a:rPr lang="en-SG" altLang="en-US" sz="2000" dirty="0" smtClean="0"/>
              <a:t>Educational </a:t>
            </a:r>
            <a:r>
              <a:rPr lang="en-SG" altLang="en-US" sz="2000" dirty="0"/>
              <a:t>technology is making a modest difference in learning of mathematics. It is a help, but not a breakthrough. However, the evidence to date does not support complacency. New and better tools are needed to harness the power of technology to enhance mathematics achievement for all children</a:t>
            </a:r>
            <a:r>
              <a:rPr lang="en-SG" altLang="en-US" sz="2000" dirty="0" smtClean="0"/>
              <a:t>.”</a:t>
            </a:r>
            <a:endParaRPr lang="en-SG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7937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762000" y="1981200"/>
            <a:ext cx="8077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333625" algn="l"/>
              </a:tabLst>
            </a:pPr>
            <a:r>
              <a:rPr lang="en-SG" altLang="en-US" sz="2000" dirty="0" smtClean="0"/>
              <a:t>“</a:t>
            </a:r>
            <a:r>
              <a:rPr lang="en-SG" altLang="en-US" sz="2000" dirty="0"/>
              <a:t>The evidence suggests that teachers went through the motions as prescribed but did not master the innovation in a way that would have allowed students to get the most of it.”</a:t>
            </a:r>
            <a:endParaRPr lang="en-US" altLang="en-US" sz="2000" dirty="0"/>
          </a:p>
          <a:p>
            <a:pPr>
              <a:tabLst>
                <a:tab pos="2333625" algn="l"/>
              </a:tabLst>
            </a:pPr>
            <a:endParaRPr lang="en-US" altLang="en-US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38200" y="50292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dirty="0" smtClean="0"/>
              <a:t>Source: RCT by ADB in Costa </a:t>
            </a:r>
            <a:r>
              <a:rPr lang="en-US" altLang="en-US" sz="1600" dirty="0"/>
              <a:t>Rica (2014)</a:t>
            </a:r>
          </a:p>
          <a:p>
            <a:endParaRPr lang="en-SG" sz="1600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9144000" cy="1295400"/>
          </a:xfrm>
        </p:spPr>
        <p:txBody>
          <a:bodyPr/>
          <a:lstStyle/>
          <a:p>
            <a:pPr lvl="1" algn="l"/>
            <a:r>
              <a:rPr lang="en-US" altLang="en-US" dirty="0" smtClean="0"/>
              <a:t>Reason: teacher and teaching-learning inside the classroom ignored?</a:t>
            </a:r>
          </a:p>
        </p:txBody>
      </p:sp>
    </p:spTree>
    <p:extLst>
      <p:ext uri="{BB962C8B-B14F-4D97-AF65-F5344CB8AC3E}">
        <p14:creationId xmlns:p14="http://schemas.microsoft.com/office/powerpoint/2010/main" val="305059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95400"/>
          </a:xfrm>
        </p:spPr>
        <p:txBody>
          <a:bodyPr/>
          <a:lstStyle/>
          <a:p>
            <a:pPr lvl="1" algn="l"/>
            <a:r>
              <a:rPr lang="en-US" altLang="en-US" dirty="0"/>
              <a:t>W</a:t>
            </a:r>
            <a:r>
              <a:rPr lang="en-US" altLang="en-US" dirty="0" smtClean="0"/>
              <a:t>hat happens inside the classroom black-box?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7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838201" y="2225684"/>
            <a:ext cx="6583285" cy="2879716"/>
            <a:chOff x="-349939" y="-1"/>
            <a:chExt cx="5838374" cy="1711120"/>
          </a:xfrm>
        </p:grpSpPr>
        <p:sp>
          <p:nvSpPr>
            <p:cNvPr id="19" name="Text Box 1"/>
            <p:cNvSpPr txBox="1"/>
            <p:nvPr/>
          </p:nvSpPr>
          <p:spPr>
            <a:xfrm>
              <a:off x="1677395" y="-1"/>
              <a:ext cx="1795407" cy="524759"/>
            </a:xfrm>
            <a:prstGeom prst="rect">
              <a:avLst/>
            </a:prstGeom>
            <a:solidFill>
              <a:schemeClr val="lt1"/>
            </a:solidFill>
            <a:ln w="28575">
              <a:solidFill>
                <a:schemeClr val="tx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en-US" sz="2000" b="1" dirty="0">
                  <a:effectLst/>
                  <a:ea typeface="Calibri"/>
                  <a:cs typeface="Times New Roman"/>
                </a:rPr>
                <a:t>Technology INTERVENTION</a:t>
              </a:r>
              <a:endParaRPr lang="en-SG" sz="2000" dirty="0">
                <a:effectLst/>
                <a:ea typeface="Calibri"/>
                <a:cs typeface="Times New Roman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-349939" y="504668"/>
              <a:ext cx="5838374" cy="1206451"/>
              <a:chOff x="-349939" y="79366"/>
              <a:chExt cx="5838374" cy="1206451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503856" y="523932"/>
                <a:ext cx="2116737" cy="761885"/>
              </a:xfrm>
              <a:prstGeom prst="rect">
                <a:avLst/>
              </a:prstGeom>
              <a:solidFill>
                <a:schemeClr val="tx1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SG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 Box 17"/>
              <p:cNvSpPr txBox="1"/>
              <p:nvPr/>
            </p:nvSpPr>
            <p:spPr>
              <a:xfrm>
                <a:off x="-349939" y="523933"/>
                <a:ext cx="1405718" cy="761884"/>
              </a:xfrm>
              <a:prstGeom prst="rect">
                <a:avLst/>
              </a:prstGeom>
              <a:solidFill>
                <a:schemeClr val="lt1"/>
              </a:solidFill>
              <a:ln w="28575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ea typeface="Calibri"/>
                    <a:cs typeface="Times New Roman"/>
                  </a:rPr>
                  <a:t>Student learning </a:t>
                </a:r>
                <a:r>
                  <a:rPr lang="en-US" sz="2000" b="1" dirty="0" smtClean="0">
                    <a:effectLst/>
                    <a:ea typeface="Calibri"/>
                    <a:cs typeface="Times New Roman"/>
                  </a:rPr>
                  <a:t>outcomes</a:t>
                </a:r>
                <a:r>
                  <a:rPr lang="en-SG" sz="2000" b="1" dirty="0" smtClean="0">
                    <a:ea typeface="Calibri"/>
                    <a:cs typeface="Times New Roman"/>
                  </a:rPr>
                  <a:t> (</a:t>
                </a:r>
                <a:r>
                  <a:rPr lang="en-US" sz="2000" b="1" dirty="0" smtClean="0">
                    <a:effectLst/>
                    <a:ea typeface="Calibri"/>
                    <a:cs typeface="Times New Roman"/>
                  </a:rPr>
                  <a:t>BEFORE)</a:t>
                </a:r>
                <a:endParaRPr lang="en-SG" sz="2000" b="1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23" name="Text Box 18"/>
              <p:cNvSpPr txBox="1"/>
              <p:nvPr/>
            </p:nvSpPr>
            <p:spPr>
              <a:xfrm>
                <a:off x="2000687" y="775850"/>
                <a:ext cx="1148823" cy="258048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chemeClr val="bg1"/>
                    </a:solidFill>
                    <a:ea typeface="Calibri"/>
                    <a:cs typeface="Times New Roman"/>
                  </a:rPr>
                  <a:t>C</a:t>
                </a:r>
                <a:r>
                  <a:rPr lang="en-US" sz="2000" dirty="0" smtClean="0">
                    <a:solidFill>
                      <a:schemeClr val="bg1"/>
                    </a:solidFill>
                    <a:effectLst/>
                    <a:ea typeface="Calibri"/>
                    <a:cs typeface="Times New Roman"/>
                  </a:rPr>
                  <a:t>lassroom</a:t>
                </a:r>
                <a:endParaRPr lang="en-SG" sz="2000" dirty="0">
                  <a:solidFill>
                    <a:schemeClr val="bg1"/>
                  </a:solidFill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26" name="Straight Arrow Connector 25"/>
              <p:cNvCxnSpPr>
                <a:endCxn id="21" idx="0"/>
              </p:cNvCxnSpPr>
              <p:nvPr/>
            </p:nvCxnSpPr>
            <p:spPr>
              <a:xfrm>
                <a:off x="2562224" y="79366"/>
                <a:ext cx="1" cy="44456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endCxn id="21" idx="1"/>
              </p:cNvCxnSpPr>
              <p:nvPr/>
            </p:nvCxnSpPr>
            <p:spPr>
              <a:xfrm flipV="1">
                <a:off x="1057275" y="904874"/>
                <a:ext cx="446580" cy="1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3637152" y="904875"/>
                <a:ext cx="37211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 Box 7"/>
              <p:cNvSpPr txBox="1"/>
              <p:nvPr/>
            </p:nvSpPr>
            <p:spPr>
              <a:xfrm>
                <a:off x="4042619" y="523932"/>
                <a:ext cx="1445816" cy="761884"/>
              </a:xfrm>
              <a:prstGeom prst="rect">
                <a:avLst/>
              </a:prstGeom>
              <a:solidFill>
                <a:schemeClr val="lt1"/>
              </a:solidFill>
              <a:ln w="28575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b="1" dirty="0" smtClean="0">
                    <a:effectLst/>
                    <a:ea typeface="Calibri"/>
                    <a:cs typeface="Times New Roman"/>
                  </a:rPr>
                  <a:t>Student </a:t>
                </a:r>
                <a:r>
                  <a:rPr lang="en-US" sz="2000" b="1" dirty="0">
                    <a:effectLst/>
                    <a:ea typeface="Calibri"/>
                    <a:cs typeface="Times New Roman"/>
                  </a:rPr>
                  <a:t>learning outcomes </a:t>
                </a:r>
                <a:r>
                  <a:rPr lang="en-SG" sz="2000" b="1" dirty="0" smtClean="0">
                    <a:ea typeface="Calibri"/>
                    <a:cs typeface="Times New Roman"/>
                  </a:rPr>
                  <a:t>(</a:t>
                </a:r>
                <a:r>
                  <a:rPr lang="en-US" sz="2000" b="1" dirty="0" smtClean="0">
                    <a:effectLst/>
                    <a:ea typeface="Calibri"/>
                    <a:cs typeface="Times New Roman"/>
                  </a:rPr>
                  <a:t>AFTER)</a:t>
                </a:r>
                <a:endParaRPr lang="en-SG" sz="2000" b="1" dirty="0">
                  <a:effectLst/>
                  <a:ea typeface="Calibri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320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279909" y="381000"/>
            <a:ext cx="9144001" cy="1143000"/>
          </a:xfrm>
        </p:spPr>
        <p:txBody>
          <a:bodyPr/>
          <a:lstStyle/>
          <a:p>
            <a:pPr lvl="1" algn="l"/>
            <a:r>
              <a:rPr lang="en-US" altLang="en-US" dirty="0" smtClean="0"/>
              <a:t>Unpacking the classroom black-box in ICT4ED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8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22067" y="4407147"/>
            <a:ext cx="4129843" cy="1597509"/>
            <a:chOff x="-349939" y="-1"/>
            <a:chExt cx="5838374" cy="1711120"/>
          </a:xfrm>
        </p:grpSpPr>
        <p:sp>
          <p:nvSpPr>
            <p:cNvPr id="19" name="Text Box 1"/>
            <p:cNvSpPr txBox="1"/>
            <p:nvPr/>
          </p:nvSpPr>
          <p:spPr>
            <a:xfrm>
              <a:off x="1677395" y="-1"/>
              <a:ext cx="1795407" cy="524759"/>
            </a:xfrm>
            <a:prstGeom prst="rect">
              <a:avLst/>
            </a:prstGeom>
            <a:solidFill>
              <a:schemeClr val="lt1"/>
            </a:solidFill>
            <a:ln w="28575">
              <a:solidFill>
                <a:schemeClr val="tx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ea typeface="Calibri"/>
                  <a:cs typeface="Times New Roman"/>
                </a:rPr>
                <a:t>Technology INTERVENTION</a:t>
              </a:r>
              <a:endParaRPr lang="en-SG" sz="1000" dirty="0">
                <a:effectLst/>
                <a:ea typeface="Calibri"/>
                <a:cs typeface="Times New Roman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-349939" y="504668"/>
              <a:ext cx="5838374" cy="1206451"/>
              <a:chOff x="-349939" y="79366"/>
              <a:chExt cx="5838374" cy="1206451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503856" y="523932"/>
                <a:ext cx="2116737" cy="761885"/>
              </a:xfrm>
              <a:prstGeom prst="rect">
                <a:avLst/>
              </a:prstGeom>
              <a:solidFill>
                <a:schemeClr val="tx1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SG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 Box 17"/>
              <p:cNvSpPr txBox="1"/>
              <p:nvPr/>
            </p:nvSpPr>
            <p:spPr>
              <a:xfrm>
                <a:off x="-349939" y="523933"/>
                <a:ext cx="1405718" cy="761884"/>
              </a:xfrm>
              <a:prstGeom prst="rect">
                <a:avLst/>
              </a:prstGeom>
              <a:solidFill>
                <a:schemeClr val="lt1"/>
              </a:solidFill>
              <a:ln w="28575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ea typeface="Calibri"/>
                    <a:cs typeface="Times New Roman"/>
                  </a:rPr>
                  <a:t>Student learning </a:t>
                </a:r>
                <a:r>
                  <a:rPr lang="en-US" sz="1000" b="1" dirty="0" smtClean="0">
                    <a:effectLst/>
                    <a:ea typeface="Calibri"/>
                    <a:cs typeface="Times New Roman"/>
                  </a:rPr>
                  <a:t>outcomes</a:t>
                </a:r>
                <a:r>
                  <a:rPr lang="en-SG" sz="1000" b="1" dirty="0" smtClean="0">
                    <a:ea typeface="Calibri"/>
                    <a:cs typeface="Times New Roman"/>
                  </a:rPr>
                  <a:t> (</a:t>
                </a:r>
                <a:r>
                  <a:rPr lang="en-US" sz="1000" b="1" dirty="0" smtClean="0">
                    <a:effectLst/>
                    <a:ea typeface="Calibri"/>
                    <a:cs typeface="Times New Roman"/>
                  </a:rPr>
                  <a:t>BEFORE)</a:t>
                </a:r>
                <a:endParaRPr lang="en-SG" sz="1000" b="1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23" name="Text Box 18"/>
              <p:cNvSpPr txBox="1"/>
              <p:nvPr/>
            </p:nvSpPr>
            <p:spPr>
              <a:xfrm>
                <a:off x="1877939" y="775849"/>
                <a:ext cx="1368570" cy="258048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dirty="0" smtClean="0">
                    <a:solidFill>
                      <a:schemeClr val="bg1"/>
                    </a:solidFill>
                    <a:ea typeface="Calibri"/>
                    <a:cs typeface="Times New Roman"/>
                  </a:rPr>
                  <a:t>Classroom    with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 smtClean="0">
                    <a:solidFill>
                      <a:schemeClr val="bg1"/>
                    </a:solidFill>
                    <a:ea typeface="Calibri"/>
                    <a:cs typeface="Times New Roman"/>
                  </a:rPr>
                  <a:t>Teachers</a:t>
                </a:r>
                <a:endParaRPr lang="en-SG" sz="1200" dirty="0">
                  <a:solidFill>
                    <a:schemeClr val="bg1"/>
                  </a:solidFill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26" name="Straight Arrow Connector 25"/>
              <p:cNvCxnSpPr>
                <a:endCxn id="21" idx="0"/>
              </p:cNvCxnSpPr>
              <p:nvPr/>
            </p:nvCxnSpPr>
            <p:spPr>
              <a:xfrm>
                <a:off x="2562224" y="79366"/>
                <a:ext cx="1" cy="44456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endCxn id="21" idx="1"/>
              </p:cNvCxnSpPr>
              <p:nvPr/>
            </p:nvCxnSpPr>
            <p:spPr>
              <a:xfrm flipV="1">
                <a:off x="1057275" y="904874"/>
                <a:ext cx="446580" cy="1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3637152" y="904875"/>
                <a:ext cx="37211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 Box 7"/>
              <p:cNvSpPr txBox="1"/>
              <p:nvPr/>
            </p:nvSpPr>
            <p:spPr>
              <a:xfrm>
                <a:off x="4042619" y="523932"/>
                <a:ext cx="1445816" cy="761884"/>
              </a:xfrm>
              <a:prstGeom prst="rect">
                <a:avLst/>
              </a:prstGeom>
              <a:solidFill>
                <a:schemeClr val="lt1"/>
              </a:solidFill>
              <a:ln w="28575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000" b="1" dirty="0" smtClean="0">
                    <a:effectLst/>
                    <a:ea typeface="Calibri"/>
                    <a:cs typeface="Times New Roman"/>
                  </a:rPr>
                  <a:t>Student </a:t>
                </a:r>
                <a:r>
                  <a:rPr lang="en-US" sz="1000" b="1" dirty="0">
                    <a:effectLst/>
                    <a:ea typeface="Calibri"/>
                    <a:cs typeface="Times New Roman"/>
                  </a:rPr>
                  <a:t>learning outcomes </a:t>
                </a:r>
                <a:r>
                  <a:rPr lang="en-SG" sz="1000" b="1" dirty="0" smtClean="0">
                    <a:ea typeface="Calibri"/>
                    <a:cs typeface="Times New Roman"/>
                  </a:rPr>
                  <a:t>(</a:t>
                </a:r>
                <a:r>
                  <a:rPr lang="en-US" sz="1000" b="1" dirty="0" smtClean="0">
                    <a:effectLst/>
                    <a:ea typeface="Calibri"/>
                    <a:cs typeface="Times New Roman"/>
                  </a:rPr>
                  <a:t>AFTER)</a:t>
                </a:r>
                <a:endParaRPr lang="en-SG" sz="1000" b="1" dirty="0">
                  <a:effectLst/>
                  <a:ea typeface="Calibri"/>
                  <a:cs typeface="Times New Roman"/>
                </a:endParaRP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4944730" y="1676400"/>
            <a:ext cx="3742070" cy="2187399"/>
            <a:chOff x="1219200" y="2449994"/>
            <a:chExt cx="5695466" cy="2515828"/>
          </a:xfrm>
        </p:grpSpPr>
        <p:sp>
          <p:nvSpPr>
            <p:cNvPr id="16" name="Text Box 1"/>
            <p:cNvSpPr txBox="1"/>
            <p:nvPr/>
          </p:nvSpPr>
          <p:spPr>
            <a:xfrm>
              <a:off x="3173558" y="2449994"/>
              <a:ext cx="1885474" cy="613488"/>
            </a:xfrm>
            <a:prstGeom prst="rect">
              <a:avLst/>
            </a:prstGeom>
            <a:solidFill>
              <a:schemeClr val="lt1"/>
            </a:solidFill>
            <a:ln w="28575">
              <a:solidFill>
                <a:srgbClr val="FF0000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 smtClean="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Teacher </a:t>
              </a:r>
              <a:r>
                <a:rPr lang="en-US" sz="1000" b="1" dirty="0" smtClean="0">
                  <a:solidFill>
                    <a:srgbClr val="FF0000"/>
                  </a:solidFill>
                  <a:ea typeface="Calibri"/>
                  <a:cs typeface="Times New Roman"/>
                </a:rPr>
                <a:t>training or support INTERVENTIONS</a:t>
              </a:r>
              <a:endParaRPr lang="en-US" sz="1000" b="1" dirty="0" smtClean="0">
                <a:solidFill>
                  <a:srgbClr val="FF0000"/>
                </a:solidFill>
                <a:effectLst/>
                <a:ea typeface="Calibri"/>
                <a:cs typeface="Times New Roman"/>
              </a:endParaRPr>
            </a:p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endParaRPr lang="en-SG" sz="1000" dirty="0">
                <a:solidFill>
                  <a:srgbClr val="FF0000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67525" y="3489813"/>
              <a:ext cx="1885478" cy="1476009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SG" sz="1000" dirty="0"/>
            </a:p>
          </p:txBody>
        </p:sp>
        <p:sp>
          <p:nvSpPr>
            <p:cNvPr id="24" name="Text Box 17"/>
            <p:cNvSpPr txBox="1"/>
            <p:nvPr/>
          </p:nvSpPr>
          <p:spPr>
            <a:xfrm>
              <a:off x="1219200" y="3860918"/>
              <a:ext cx="1371600" cy="733799"/>
            </a:xfrm>
            <a:prstGeom prst="rect">
              <a:avLst/>
            </a:prstGeom>
            <a:solidFill>
              <a:schemeClr val="lt1"/>
            </a:solidFill>
            <a:ln w="15875">
              <a:solidFill>
                <a:schemeClr val="tx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en-US" sz="1000" dirty="0" smtClean="0">
                  <a:effectLst/>
                  <a:ea typeface="Calibri"/>
                  <a:cs typeface="Times New Roman"/>
                </a:rPr>
                <a:t>Teacher</a:t>
              </a:r>
              <a:endParaRPr lang="en-SG" sz="10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5" name="Text Box 20"/>
            <p:cNvSpPr txBox="1"/>
            <p:nvPr/>
          </p:nvSpPr>
          <p:spPr>
            <a:xfrm>
              <a:off x="3397100" y="3778693"/>
              <a:ext cx="1226324" cy="903841"/>
            </a:xfrm>
            <a:prstGeom prst="rect">
              <a:avLst/>
            </a:prstGeom>
            <a:solidFill>
              <a:schemeClr val="lt1"/>
            </a:solidFill>
            <a:ln w="28575">
              <a:solidFill>
                <a:schemeClr val="accent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chemeClr val="accent1"/>
                  </a:solidFill>
                  <a:effectLst/>
                  <a:ea typeface="Calibri"/>
                  <a:cs typeface="Times New Roman"/>
                </a:rPr>
                <a:t>Acceptance of technology by teacher</a:t>
              </a:r>
              <a:endParaRPr lang="en-SG" sz="1000" dirty="0">
                <a:solidFill>
                  <a:schemeClr val="accent1"/>
                </a:solidFill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4131215" y="3062120"/>
              <a:ext cx="0" cy="52720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3"/>
              <a:endCxn id="33" idx="1"/>
            </p:cNvCxnSpPr>
            <p:nvPr/>
          </p:nvCxnSpPr>
          <p:spPr>
            <a:xfrm>
              <a:off x="4953003" y="4227818"/>
              <a:ext cx="590063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 Box 17"/>
            <p:cNvSpPr txBox="1"/>
            <p:nvPr/>
          </p:nvSpPr>
          <p:spPr>
            <a:xfrm>
              <a:off x="5543066" y="3860918"/>
              <a:ext cx="1371600" cy="733799"/>
            </a:xfrm>
            <a:prstGeom prst="rect">
              <a:avLst/>
            </a:prstGeom>
            <a:solidFill>
              <a:schemeClr val="lt1"/>
            </a:solidFill>
            <a:ln w="15875">
              <a:solidFill>
                <a:schemeClr val="tx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en-US" sz="1000" dirty="0" smtClean="0">
                  <a:effectLst/>
                  <a:ea typeface="Calibri"/>
                  <a:cs typeface="Times New Roman"/>
                </a:rPr>
                <a:t>Technology using teacher</a:t>
              </a:r>
              <a:endParaRPr lang="en-SG" sz="10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4" name="Oval Callout 3"/>
          <p:cNvSpPr/>
          <p:nvPr/>
        </p:nvSpPr>
        <p:spPr>
          <a:xfrm>
            <a:off x="4541894" y="1295400"/>
            <a:ext cx="4602105" cy="3125606"/>
          </a:xfrm>
          <a:prstGeom prst="wedgeEllipseCallout">
            <a:avLst>
              <a:gd name="adj1" fmla="val -74264"/>
              <a:gd name="adj2" fmla="val 7842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0" name="Straight Arrow Connector 9"/>
          <p:cNvCxnSpPr>
            <a:stCxn id="24" idx="3"/>
            <a:endCxn id="18" idx="1"/>
          </p:cNvCxnSpPr>
          <p:nvPr/>
        </p:nvCxnSpPr>
        <p:spPr>
          <a:xfrm>
            <a:off x="5845907" y="3222138"/>
            <a:ext cx="31322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89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9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1982986"/>
            <a:ext cx="7315200" cy="3366794"/>
            <a:chOff x="1219200" y="2657088"/>
            <a:chExt cx="5695465" cy="1890585"/>
          </a:xfrm>
        </p:grpSpPr>
        <p:sp>
          <p:nvSpPr>
            <p:cNvPr id="19" name="Text Box 1"/>
            <p:cNvSpPr txBox="1"/>
            <p:nvPr/>
          </p:nvSpPr>
          <p:spPr>
            <a:xfrm>
              <a:off x="2939705" y="2657088"/>
              <a:ext cx="2157378" cy="555257"/>
            </a:xfrm>
            <a:prstGeom prst="rect">
              <a:avLst/>
            </a:prstGeom>
            <a:solidFill>
              <a:schemeClr val="lt1"/>
            </a:solidFill>
            <a:ln w="28575">
              <a:solidFill>
                <a:srgbClr val="FF0000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en-US" b="1" dirty="0" smtClean="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Training/support for teachers</a:t>
              </a:r>
              <a:endParaRPr lang="en-SG" dirty="0">
                <a:solidFill>
                  <a:srgbClr val="FF0000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Text Box 17"/>
            <p:cNvSpPr txBox="1"/>
            <p:nvPr/>
          </p:nvSpPr>
          <p:spPr>
            <a:xfrm>
              <a:off x="1219200" y="3813874"/>
              <a:ext cx="1371600" cy="733799"/>
            </a:xfrm>
            <a:prstGeom prst="rect">
              <a:avLst/>
            </a:prstGeom>
            <a:solidFill>
              <a:schemeClr val="lt1"/>
            </a:solidFill>
            <a:ln w="15875">
              <a:solidFill>
                <a:schemeClr val="tx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en-US" dirty="0" smtClean="0">
                  <a:effectLst/>
                  <a:ea typeface="Calibri"/>
                  <a:cs typeface="Times New Roman"/>
                </a:rPr>
                <a:t>Teacher</a:t>
              </a:r>
              <a:endParaRPr lang="en-SG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4" name="Text Box 20"/>
            <p:cNvSpPr txBox="1"/>
            <p:nvPr/>
          </p:nvSpPr>
          <p:spPr>
            <a:xfrm>
              <a:off x="3173062" y="3825409"/>
              <a:ext cx="1779939" cy="713402"/>
            </a:xfrm>
            <a:prstGeom prst="rect">
              <a:avLst/>
            </a:prstGeom>
            <a:solidFill>
              <a:schemeClr val="lt1"/>
            </a:solidFill>
            <a:ln w="28575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en-US" dirty="0">
                  <a:solidFill>
                    <a:schemeClr val="accent1"/>
                  </a:solidFill>
                  <a:effectLst/>
                  <a:ea typeface="Calibri"/>
                  <a:cs typeface="Times New Roman"/>
                </a:rPr>
                <a:t>Acceptance of technology by teacher</a:t>
              </a:r>
              <a:endParaRPr lang="en-SG" dirty="0">
                <a:solidFill>
                  <a:schemeClr val="accent1"/>
                </a:solidFill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4010262" y="3241396"/>
              <a:ext cx="0" cy="527209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5063520" y="4180774"/>
              <a:ext cx="42288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 Box 17"/>
            <p:cNvSpPr txBox="1"/>
            <p:nvPr/>
          </p:nvSpPr>
          <p:spPr>
            <a:xfrm>
              <a:off x="5543065" y="3799089"/>
              <a:ext cx="1371600" cy="733799"/>
            </a:xfrm>
            <a:prstGeom prst="rect">
              <a:avLst/>
            </a:prstGeom>
            <a:solidFill>
              <a:schemeClr val="lt1"/>
            </a:solidFill>
            <a:ln w="15875">
              <a:solidFill>
                <a:schemeClr val="tx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en-US" dirty="0" smtClean="0">
                  <a:effectLst/>
                  <a:ea typeface="Calibri"/>
                  <a:cs typeface="Times New Roman"/>
                </a:rPr>
                <a:t>Technology using teacher</a:t>
              </a:r>
              <a:endParaRPr lang="en-SG" dirty="0">
                <a:effectLst/>
                <a:ea typeface="Calibri"/>
                <a:cs typeface="Times New Roman"/>
              </a:endParaRPr>
            </a:p>
          </p:txBody>
        </p:sp>
      </p:grpSp>
      <p:cxnSp>
        <p:nvCxnSpPr>
          <p:cNvPr id="5" name="Straight Arrow Connector 4"/>
          <p:cNvCxnSpPr>
            <a:stCxn id="22" idx="3"/>
          </p:cNvCxnSpPr>
          <p:nvPr/>
        </p:nvCxnSpPr>
        <p:spPr>
          <a:xfrm>
            <a:off x="2523670" y="4696401"/>
            <a:ext cx="676593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3"/>
          <p:cNvSpPr txBox="1">
            <a:spLocks/>
          </p:cNvSpPr>
          <p:nvPr/>
        </p:nvSpPr>
        <p:spPr bwMode="auto">
          <a:xfrm>
            <a:off x="381000" y="377386"/>
            <a:ext cx="8610600" cy="537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34" charset="-128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l"/>
            <a:r>
              <a:rPr lang="en-US" altLang="en-US" kern="0" dirty="0" smtClean="0"/>
              <a:t>ICT use/integration in the classroom</a:t>
            </a:r>
          </a:p>
        </p:txBody>
      </p:sp>
    </p:spTree>
    <p:extLst>
      <p:ext uri="{BB962C8B-B14F-4D97-AF65-F5344CB8AC3E}">
        <p14:creationId xmlns:p14="http://schemas.microsoft.com/office/powerpoint/2010/main" val="186029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RNEasia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LIRNEasia presentation template</Template>
  <TotalTime>7540</TotalTime>
  <Words>1993</Words>
  <Application>Microsoft Office PowerPoint</Application>
  <PresentationFormat>On-screen Show (4:3)</PresentationFormat>
  <Paragraphs>554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ＭＳ Ｐゴシック</vt:lpstr>
      <vt:lpstr>Arial</vt:lpstr>
      <vt:lpstr>Calibri</vt:lpstr>
      <vt:lpstr>Courier New</vt:lpstr>
      <vt:lpstr>Latha</vt:lpstr>
      <vt:lpstr>Times New Roman</vt:lpstr>
      <vt:lpstr>Wingdings</vt:lpstr>
      <vt:lpstr>LIRNEasia presentation template</vt:lpstr>
      <vt:lpstr>Strategies for Training Teachers  to Integrate Technology in the classroom A systematic review</vt:lpstr>
      <vt:lpstr>RESEARCH QUESTION</vt:lpstr>
      <vt:lpstr>BACKGROUND</vt:lpstr>
      <vt:lpstr>Integration of technology (ICT) in education promised higher learning outcomes</vt:lpstr>
      <vt:lpstr>Gains are modest but expectations remain high</vt:lpstr>
      <vt:lpstr>Reason: teacher and teaching-learning inside the classroom ignored?</vt:lpstr>
      <vt:lpstr>What happens inside the classroom black-box?</vt:lpstr>
      <vt:lpstr>Unpacking the classroom black-box in ICT4ED</vt:lpstr>
      <vt:lpstr>PowerPoint Presentation</vt:lpstr>
      <vt:lpstr>Theory of change</vt:lpstr>
      <vt:lpstr>Interventions</vt:lpstr>
      <vt:lpstr>Outcomes</vt:lpstr>
      <vt:lpstr> POPULATION K-12 in-service teachers INTERVENTION  Behavioral  Normative  Functional   CONTROL Experimental (RCTs)  Quasi-exptl. (comparables/statistical) OUTCOMES Frequency/Level of use CONTEXT Year, Technology/Use &amp; Other  </vt:lpstr>
      <vt:lpstr>METHOD</vt:lpstr>
      <vt:lpstr>Systematic review process</vt:lpstr>
      <vt:lpstr>Types of bias</vt:lpstr>
      <vt:lpstr>RESULTS</vt:lpstr>
      <vt:lpstr>Search results (1990-2014)</vt:lpstr>
      <vt:lpstr>ANALYSIS</vt:lpstr>
      <vt:lpstr>Improved theory of change</vt:lpstr>
      <vt:lpstr>PowerPoint Presentation</vt:lpstr>
      <vt:lpstr>Working Hypothesis</vt:lpstr>
      <vt:lpstr>Thank you</vt:lpstr>
      <vt:lpstr>Improved theory of change</vt:lpstr>
      <vt:lpstr>Extraction worksheet</vt:lpstr>
      <vt:lpstr>PowerPoint Presentation</vt:lpstr>
      <vt:lpstr>PowerPoint Presentation</vt:lpstr>
      <vt:lpstr>Goal Plots for ICT skills, ICT attitude, Pedagogical attitude, School policy, ICT support (differentiated by technology specificity?); Sample plot below </vt:lpstr>
      <vt:lpstr>Predictor1: ICT efficacy</vt:lpstr>
      <vt:lpstr>Theory of Planned behavior  Icek Ajzen (2006)</vt:lpstr>
      <vt:lpstr>Unified theory on technology acceptance and use UTTAU (Venkatesh , 2003)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Roshanthi</dc:creator>
  <cp:lastModifiedBy>Rohan Samarajiva</cp:lastModifiedBy>
  <cp:revision>215</cp:revision>
  <dcterms:created xsi:type="dcterms:W3CDTF">2013-11-13T06:16:48Z</dcterms:created>
  <dcterms:modified xsi:type="dcterms:W3CDTF">2015-05-15T01:49:05Z</dcterms:modified>
</cp:coreProperties>
</file>