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3" r:id="rId2"/>
    <p:sldId id="259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3EA01-7A5F-AB46-B1FF-AAB399CE11B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688E5-7142-8B4B-92AC-246D1E80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1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7129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8AE1D-A518-4FAC-842C-13380BD182DA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6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8979-E1E5-2346-996E-F5CCAE3D26C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D0BE-AA0C-144E-AAC6-0CFB74378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2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8979-E1E5-2346-996E-F5CCAE3D26C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D0BE-AA0C-144E-AAC6-0CFB74378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3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8979-E1E5-2346-996E-F5CCAE3D26C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D0BE-AA0C-144E-AAC6-0CFB74378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9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8979-E1E5-2346-996E-F5CCAE3D26C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D0BE-AA0C-144E-AAC6-0CFB74378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7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8979-E1E5-2346-996E-F5CCAE3D26C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D0BE-AA0C-144E-AAC6-0CFB74378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8979-E1E5-2346-996E-F5CCAE3D26C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D0BE-AA0C-144E-AAC6-0CFB74378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1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8979-E1E5-2346-996E-F5CCAE3D26C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D0BE-AA0C-144E-AAC6-0CFB74378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5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8979-E1E5-2346-996E-F5CCAE3D26C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D0BE-AA0C-144E-AAC6-0CFB74378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3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8979-E1E5-2346-996E-F5CCAE3D26C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D0BE-AA0C-144E-AAC6-0CFB74378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5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8979-E1E5-2346-996E-F5CCAE3D26C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D0BE-AA0C-144E-AAC6-0CFB74378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9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8979-E1E5-2346-996E-F5CCAE3D26C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D0BE-AA0C-144E-AAC6-0CFB74378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58979-E1E5-2346-996E-F5CCAE3D26C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6D0BE-AA0C-144E-AAC6-0CFB74378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8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6"/>
          <p:cNvPicPr preferRelativeResize="0"/>
          <p:nvPr/>
        </p:nvPicPr>
        <p:blipFill rotWithShape="1">
          <a:blip r:embed="rId3">
            <a:alphaModFix/>
          </a:blip>
          <a:srcRect l="1771" r="1964" b="4761"/>
          <a:stretch/>
        </p:blipFill>
        <p:spPr>
          <a:xfrm>
            <a:off x="2895600" y="4495800"/>
            <a:ext cx="3375025" cy="9985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Shape 88"/>
          <p:cNvGrpSpPr/>
          <p:nvPr/>
        </p:nvGrpSpPr>
        <p:grpSpPr>
          <a:xfrm>
            <a:off x="557591" y="5867400"/>
            <a:ext cx="8186357" cy="942975"/>
            <a:chOff x="557591" y="5867400"/>
            <a:chExt cx="8186357" cy="942975"/>
          </a:xfrm>
        </p:grpSpPr>
        <p:grpSp>
          <p:nvGrpSpPr>
            <p:cNvPr id="6" name="Shape 89"/>
            <p:cNvGrpSpPr/>
            <p:nvPr/>
          </p:nvGrpSpPr>
          <p:grpSpPr>
            <a:xfrm>
              <a:off x="557591" y="5943588"/>
              <a:ext cx="7214808" cy="655827"/>
              <a:chOff x="554854" y="6156232"/>
              <a:chExt cx="7139739" cy="656016"/>
            </a:xfrm>
          </p:grpSpPr>
          <p:sp>
            <p:nvSpPr>
              <p:cNvPr id="8" name="Shape 90"/>
              <p:cNvSpPr txBox="1"/>
              <p:nvPr/>
            </p:nvSpPr>
            <p:spPr>
              <a:xfrm>
                <a:off x="2190707" y="6235342"/>
                <a:ext cx="5503887" cy="369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900" b="0" i="0" u="none" strike="noStrike" cap="none" baseline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This work was carried out with the aid of a grant from the International Development Research Centre, Canada and the Department for International Development UK.. </a:t>
                </a:r>
              </a:p>
            </p:txBody>
          </p:sp>
          <p:pic>
            <p:nvPicPr>
              <p:cNvPr id="9" name="Shape 91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810783" y="6583584"/>
                <a:ext cx="824823" cy="2286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" name="Shape 92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554854" y="6156232"/>
                <a:ext cx="1484898" cy="3207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7" name="Shape 9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848600" y="5867400"/>
              <a:ext cx="895349" cy="942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598431"/>
            <a:ext cx="7772400" cy="1470025"/>
          </a:xfrm>
        </p:spPr>
        <p:txBody>
          <a:bodyPr/>
          <a:lstStyle/>
          <a:p>
            <a:r>
              <a:rPr lang="en-US" altLang="en-US" b="1" dirty="0" smtClean="0"/>
              <a:t>Introduction to systematic reviews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 err="1" smtClean="0"/>
              <a:t>Rohan</a:t>
            </a:r>
            <a:r>
              <a:rPr lang="en-US" dirty="0" smtClean="0"/>
              <a:t> </a:t>
            </a:r>
            <a:r>
              <a:rPr lang="en-US" dirty="0" err="1" smtClean="0"/>
              <a:t>Samarajiva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ICTD 2015, Singapore</a:t>
            </a:r>
          </a:p>
          <a:p>
            <a:pPr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7160009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Funders’ </a:t>
            </a:r>
            <a:r>
              <a:rPr lang="en-US" dirty="0" smtClean="0"/>
              <a:t>p</a:t>
            </a:r>
            <a:r>
              <a:rPr lang="en-US" dirty="0" smtClean="0"/>
              <a:t>erspectives </a:t>
            </a:r>
            <a:r>
              <a:rPr lang="en-US" dirty="0" smtClean="0"/>
              <a:t>– IDRC and DFID</a:t>
            </a:r>
          </a:p>
          <a:p>
            <a:r>
              <a:rPr lang="en-US" dirty="0" smtClean="0"/>
              <a:t>Presenting the findings of 4 SRs</a:t>
            </a:r>
          </a:p>
          <a:p>
            <a:pPr lvl="1"/>
            <a:r>
              <a:rPr lang="en-US" dirty="0" smtClean="0"/>
              <a:t>Mobile phones</a:t>
            </a:r>
          </a:p>
          <a:p>
            <a:pPr lvl="1"/>
            <a:r>
              <a:rPr lang="en-US" dirty="0" smtClean="0"/>
              <a:t>ICTs and Education</a:t>
            </a:r>
          </a:p>
          <a:p>
            <a:pPr lvl="1"/>
            <a:r>
              <a:rPr lang="en-US" dirty="0" smtClean="0"/>
              <a:t>Mobile Financial Services</a:t>
            </a:r>
          </a:p>
          <a:p>
            <a:pPr lvl="1"/>
            <a:r>
              <a:rPr lang="en-US" dirty="0" smtClean="0"/>
              <a:t>Micro, </a:t>
            </a:r>
            <a:r>
              <a:rPr lang="en-US" dirty="0" smtClean="0"/>
              <a:t>Small and Medium Enterprises</a:t>
            </a:r>
          </a:p>
          <a:p>
            <a:r>
              <a:rPr lang="en-US" dirty="0" smtClean="0"/>
              <a:t>Critique of the method</a:t>
            </a:r>
          </a:p>
          <a:p>
            <a:r>
              <a:rPr lang="en-US" dirty="0" smtClean="0"/>
              <a:t>Your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3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LIRNEasia’s</a:t>
            </a:r>
            <a:r>
              <a:rPr lang="en-US" b="1" dirty="0" smtClean="0"/>
              <a:t> </a:t>
            </a:r>
            <a:r>
              <a:rPr lang="en-US" b="1" dirty="0" smtClean="0"/>
              <a:t>role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23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Initially got into it in 2011</a:t>
            </a:r>
            <a:endParaRPr lang="en-US" dirty="0"/>
          </a:p>
          <a:p>
            <a:pPr lvl="1"/>
            <a:r>
              <a:rPr lang="en-US" dirty="0" smtClean="0"/>
              <a:t>3ie funding</a:t>
            </a:r>
          </a:p>
          <a:p>
            <a:r>
              <a:rPr lang="en-US" dirty="0" smtClean="0"/>
              <a:t>Received IDRC funding </a:t>
            </a:r>
            <a:r>
              <a:rPr lang="en-US" dirty="0" smtClean="0"/>
              <a:t>in 2014 for </a:t>
            </a:r>
            <a:r>
              <a:rPr lang="en-US" dirty="0" smtClean="0"/>
              <a:t>reviews and </a:t>
            </a:r>
            <a:r>
              <a:rPr lang="en-US" dirty="0" smtClean="0"/>
              <a:t>capacity building</a:t>
            </a:r>
          </a:p>
          <a:p>
            <a:pPr lvl="1"/>
            <a:r>
              <a:rPr lang="en-US" dirty="0" smtClean="0"/>
              <a:t>70+ researchers introduced to systematic reviews</a:t>
            </a:r>
            <a:endParaRPr lang="en-US" dirty="0" smtClean="0"/>
          </a:p>
          <a:p>
            <a:pPr lvl="1"/>
            <a:r>
              <a:rPr lang="en-US" dirty="0" smtClean="0"/>
              <a:t>40 researchers </a:t>
            </a:r>
            <a:r>
              <a:rPr lang="en-US" dirty="0" smtClean="0"/>
              <a:t>taught</a:t>
            </a:r>
            <a:r>
              <a:rPr lang="en-US" dirty="0" smtClean="0"/>
              <a:t> </a:t>
            </a:r>
            <a:r>
              <a:rPr lang="en-US" dirty="0" smtClean="0"/>
              <a:t>systematic </a:t>
            </a:r>
            <a:r>
              <a:rPr lang="en-US" dirty="0" smtClean="0"/>
              <a:t>reviews in depth</a:t>
            </a:r>
            <a:endParaRPr lang="en-US" dirty="0" smtClean="0"/>
          </a:p>
          <a:p>
            <a:pPr lvl="1"/>
            <a:r>
              <a:rPr lang="en-US" dirty="0" smtClean="0"/>
              <a:t>15 researchers </a:t>
            </a:r>
            <a:r>
              <a:rPr lang="en-US" dirty="0" smtClean="0"/>
              <a:t>engaged</a:t>
            </a:r>
            <a:r>
              <a:rPr lang="en-US" dirty="0" smtClean="0"/>
              <a:t> in </a:t>
            </a:r>
            <a:r>
              <a:rPr lang="en-US" dirty="0" smtClean="0"/>
              <a:t>systematic review</a:t>
            </a:r>
          </a:p>
          <a:p>
            <a:r>
              <a:rPr lang="en-US" dirty="0" smtClean="0"/>
              <a:t>Currently working in partnership with DFID and PwC India to build further capacity in South Asia</a:t>
            </a:r>
          </a:p>
        </p:txBody>
      </p:sp>
    </p:spTree>
    <p:extLst>
      <p:ext uri="{BB962C8B-B14F-4D97-AF65-F5344CB8AC3E}">
        <p14:creationId xmlns:p14="http://schemas.microsoft.com/office/powerpoint/2010/main" val="111392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0376" y="0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What is a systematic review? 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450376" y="1371600"/>
            <a:ext cx="8229600" cy="498475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Uses </a:t>
            </a:r>
            <a:r>
              <a:rPr lang="en-US" b="1" i="1" dirty="0" smtClean="0"/>
              <a:t>explicit </a:t>
            </a:r>
            <a:r>
              <a:rPr lang="en-US" b="1" i="1" dirty="0"/>
              <a:t>methods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b="1" i="1" dirty="0"/>
              <a:t>identify, select</a:t>
            </a:r>
            <a:r>
              <a:rPr lang="en-US" dirty="0"/>
              <a:t>, and </a:t>
            </a:r>
            <a:r>
              <a:rPr lang="en-US" b="1" i="1" dirty="0"/>
              <a:t>critically appraise</a:t>
            </a:r>
            <a:r>
              <a:rPr lang="en-US" i="1" dirty="0"/>
              <a:t> </a:t>
            </a:r>
            <a:r>
              <a:rPr lang="en-US" dirty="0"/>
              <a:t>relevant research and </a:t>
            </a:r>
            <a:r>
              <a:rPr lang="en-US" b="1" i="1" dirty="0" smtClean="0"/>
              <a:t>summarize</a:t>
            </a:r>
            <a:r>
              <a:rPr lang="en-US" b="1" dirty="0" smtClean="0"/>
              <a:t> </a:t>
            </a:r>
            <a:r>
              <a:rPr lang="en-US" dirty="0"/>
              <a:t>data from those studies that are included in the </a:t>
            </a:r>
            <a:r>
              <a:rPr lang="en-US" dirty="0" smtClean="0"/>
              <a:t>review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Biased towards </a:t>
            </a:r>
            <a:r>
              <a:rPr lang="en-US" dirty="0" smtClean="0"/>
              <a:t>quantitative </a:t>
            </a:r>
            <a:r>
              <a:rPr lang="en-US" dirty="0" smtClean="0"/>
              <a:t>to begin </a:t>
            </a:r>
            <a:r>
              <a:rPr lang="en-US" dirty="0" smtClean="0"/>
              <a:t>with, </a:t>
            </a:r>
            <a:r>
              <a:rPr lang="en-US" dirty="0" smtClean="0"/>
              <a:t>but now moving towards mixed methods and qualitative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/>
              <a:t>Originally from the field of </a:t>
            </a:r>
            <a:r>
              <a:rPr lang="en-US" dirty="0" smtClean="0"/>
              <a:t>medicine, now includes social </a:t>
            </a:r>
            <a:r>
              <a:rPr lang="en-US" dirty="0" smtClean="0"/>
              <a:t>sciences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Uses only primary studies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5A48-4A26-4894-82C9-2F7FA5502B6A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8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b="1" dirty="0" smtClean="0"/>
              <a:t>Why SRs?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8888"/>
            <a:ext cx="8229600" cy="534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Collating best available results </a:t>
            </a:r>
          </a:p>
          <a:p>
            <a:pPr lvl="1"/>
            <a:r>
              <a:rPr lang="en-US" dirty="0" smtClean="0"/>
              <a:t>to find the impact or effectiveness or what works – </a:t>
            </a:r>
            <a:r>
              <a:rPr lang="en-US" dirty="0" smtClean="0"/>
              <a:t>Q</a:t>
            </a:r>
            <a:r>
              <a:rPr lang="en-US" dirty="0" smtClean="0"/>
              <a:t>uantitative</a:t>
            </a:r>
            <a:endParaRPr lang="en-US" dirty="0" smtClean="0"/>
          </a:p>
          <a:p>
            <a:pPr lvl="1"/>
            <a:r>
              <a:rPr lang="en-US" dirty="0" smtClean="0"/>
              <a:t>to find out why it has worked – </a:t>
            </a:r>
            <a:r>
              <a:rPr lang="en-US" dirty="0" smtClean="0"/>
              <a:t>Q</a:t>
            </a:r>
            <a:r>
              <a:rPr lang="en-US" dirty="0" smtClean="0"/>
              <a:t>ualitative</a:t>
            </a:r>
            <a:endParaRPr lang="en-US" dirty="0" smtClean="0"/>
          </a:p>
          <a:p>
            <a:r>
              <a:rPr lang="en-US" dirty="0" smtClean="0"/>
              <a:t>Influencing </a:t>
            </a:r>
            <a:r>
              <a:rPr lang="en-US" dirty="0"/>
              <a:t>the policy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Used extensively for policymaking in the health sector </a:t>
            </a:r>
            <a:endParaRPr lang="en-US" b="1" dirty="0"/>
          </a:p>
          <a:p>
            <a:r>
              <a:rPr lang="en-US" dirty="0" smtClean="0"/>
              <a:t>Communicating with the media</a:t>
            </a:r>
          </a:p>
          <a:p>
            <a:pPr lvl="1"/>
            <a:r>
              <a:rPr lang="en-US" dirty="0" smtClean="0"/>
              <a:t>Recently education SRs </a:t>
            </a:r>
            <a:r>
              <a:rPr lang="en-US" dirty="0" smtClean="0"/>
              <a:t>gain</a:t>
            </a:r>
            <a:r>
              <a:rPr lang="en-US" dirty="0" smtClean="0"/>
              <a:t>ing </a:t>
            </a:r>
            <a:r>
              <a:rPr lang="en-US" dirty="0" smtClean="0"/>
              <a:t>some traction </a:t>
            </a:r>
          </a:p>
          <a:p>
            <a:r>
              <a:rPr lang="en-US" dirty="0" smtClean="0"/>
              <a:t>Identifying </a:t>
            </a:r>
            <a:r>
              <a:rPr lang="en-US" dirty="0" smtClean="0"/>
              <a:t>best methodologies</a:t>
            </a:r>
          </a:p>
          <a:p>
            <a:r>
              <a:rPr lang="en-US" dirty="0" smtClean="0"/>
              <a:t>Identifying gaps for future areas of research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7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Your panelists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Phet</a:t>
            </a:r>
            <a:r>
              <a:rPr lang="en-US" dirty="0" smtClean="0"/>
              <a:t> </a:t>
            </a:r>
            <a:r>
              <a:rPr lang="en-US" dirty="0" err="1" smtClean="0"/>
              <a:t>Sayo</a:t>
            </a:r>
            <a:r>
              <a:rPr lang="en-US" dirty="0" smtClean="0"/>
              <a:t> – IDRC (New Delhi)</a:t>
            </a:r>
          </a:p>
          <a:p>
            <a:r>
              <a:rPr lang="en-US" dirty="0" err="1" smtClean="0"/>
              <a:t>Anirban</a:t>
            </a:r>
            <a:r>
              <a:rPr lang="en-US" dirty="0" smtClean="0"/>
              <a:t> </a:t>
            </a:r>
            <a:r>
              <a:rPr lang="en-US" dirty="0" err="1" smtClean="0"/>
              <a:t>Ganguly</a:t>
            </a:r>
            <a:r>
              <a:rPr lang="en-US" dirty="0" smtClean="0"/>
              <a:t> – DFID-SARH (New Delhi)</a:t>
            </a:r>
          </a:p>
          <a:p>
            <a:r>
              <a:rPr lang="en-US" dirty="0" smtClean="0"/>
              <a:t>Erwin </a:t>
            </a:r>
            <a:r>
              <a:rPr lang="en-US" dirty="0" err="1" smtClean="0"/>
              <a:t>Alampay</a:t>
            </a:r>
            <a:r>
              <a:rPr lang="en-US" dirty="0" smtClean="0"/>
              <a:t> – University of the Philippines </a:t>
            </a:r>
          </a:p>
          <a:p>
            <a:r>
              <a:rPr lang="en-US" dirty="0" err="1" smtClean="0"/>
              <a:t>Sujata</a:t>
            </a:r>
            <a:r>
              <a:rPr lang="en-US" dirty="0" smtClean="0"/>
              <a:t> </a:t>
            </a:r>
            <a:r>
              <a:rPr lang="en-US" dirty="0" err="1" smtClean="0"/>
              <a:t>Gamage</a:t>
            </a:r>
            <a:r>
              <a:rPr lang="en-US" dirty="0" smtClean="0"/>
              <a:t> – </a:t>
            </a:r>
            <a:r>
              <a:rPr lang="en-US" dirty="0" err="1" smtClean="0"/>
              <a:t>LIRNEasia</a:t>
            </a:r>
            <a:endParaRPr lang="en-US" dirty="0" smtClean="0"/>
          </a:p>
          <a:p>
            <a:r>
              <a:rPr lang="en-US" dirty="0" err="1" smtClean="0"/>
              <a:t>Vigneswara</a:t>
            </a:r>
            <a:r>
              <a:rPr lang="en-US" dirty="0" smtClean="0"/>
              <a:t> </a:t>
            </a:r>
            <a:r>
              <a:rPr lang="en-US" dirty="0" err="1" smtClean="0"/>
              <a:t>Illawarasan</a:t>
            </a:r>
            <a:r>
              <a:rPr lang="en-US" dirty="0" smtClean="0"/>
              <a:t> – IIT, Delhi</a:t>
            </a:r>
          </a:p>
          <a:p>
            <a:r>
              <a:rPr lang="en-US" dirty="0" smtClean="0"/>
              <a:t>Alison </a:t>
            </a:r>
            <a:r>
              <a:rPr lang="en-US" dirty="0" err="1" smtClean="0"/>
              <a:t>Gillwald</a:t>
            </a:r>
            <a:r>
              <a:rPr lang="en-US" dirty="0" smtClean="0"/>
              <a:t>, Research </a:t>
            </a:r>
            <a:r>
              <a:rPr lang="en-US" smtClean="0"/>
              <a:t>ICT Africa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34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292</Words>
  <Application>Microsoft Office PowerPoint</Application>
  <PresentationFormat>On-screen Show (4:3)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Introduction to systematic reviews</vt:lpstr>
      <vt:lpstr>The plan</vt:lpstr>
      <vt:lpstr>LIRNEasia’s role</vt:lpstr>
      <vt:lpstr>What is a systematic review? </vt:lpstr>
      <vt:lpstr>Why SRs?</vt:lpstr>
      <vt:lpstr>Your panelists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systematic reviews</dc:title>
  <dc:creator>Nilusha Kapugama</dc:creator>
  <cp:lastModifiedBy>Rohan Samarajiva</cp:lastModifiedBy>
  <cp:revision>18</cp:revision>
  <dcterms:created xsi:type="dcterms:W3CDTF">2015-05-13T13:19:42Z</dcterms:created>
  <dcterms:modified xsi:type="dcterms:W3CDTF">2015-05-14T13:26:27Z</dcterms:modified>
</cp:coreProperties>
</file>