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sldIdLst>
    <p:sldId id="256" r:id="rId2"/>
    <p:sldId id="377" r:id="rId3"/>
    <p:sldId id="316" r:id="rId4"/>
    <p:sldId id="346" r:id="rId5"/>
    <p:sldId id="347" r:id="rId6"/>
    <p:sldId id="378" r:id="rId7"/>
    <p:sldId id="385" r:id="rId8"/>
    <p:sldId id="388" r:id="rId9"/>
    <p:sldId id="350" r:id="rId10"/>
    <p:sldId id="389" r:id="rId11"/>
    <p:sldId id="390" r:id="rId12"/>
    <p:sldId id="352" r:id="rId13"/>
    <p:sldId id="353" r:id="rId14"/>
    <p:sldId id="351" r:id="rId15"/>
    <p:sldId id="356" r:id="rId16"/>
    <p:sldId id="357" r:id="rId17"/>
    <p:sldId id="358" r:id="rId18"/>
    <p:sldId id="379" r:id="rId19"/>
    <p:sldId id="360" r:id="rId20"/>
    <p:sldId id="366" r:id="rId21"/>
    <p:sldId id="380" r:id="rId22"/>
    <p:sldId id="354" r:id="rId23"/>
    <p:sldId id="367" r:id="rId24"/>
    <p:sldId id="355" r:id="rId25"/>
    <p:sldId id="365" r:id="rId26"/>
    <p:sldId id="381" r:id="rId27"/>
    <p:sldId id="368" r:id="rId28"/>
    <p:sldId id="363" r:id="rId29"/>
    <p:sldId id="364" r:id="rId30"/>
    <p:sldId id="370" r:id="rId31"/>
    <p:sldId id="382" r:id="rId32"/>
    <p:sldId id="372" r:id="rId33"/>
    <p:sldId id="373" r:id="rId34"/>
    <p:sldId id="383" r:id="rId35"/>
    <p:sldId id="371" r:id="rId36"/>
    <p:sldId id="374" r:id="rId37"/>
    <p:sldId id="375" r:id="rId38"/>
    <p:sldId id="376" r:id="rId39"/>
    <p:sldId id="384" r:id="rId40"/>
    <p:sldId id="285"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E18B0D"/>
    <a:srgbClr val="D6A300"/>
    <a:srgbClr val="CC3300"/>
    <a:srgbClr val="E3770B"/>
    <a:srgbClr val="967200"/>
    <a:srgbClr val="B08600"/>
    <a:srgbClr val="008000"/>
    <a:srgbClr val="FFCC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9" autoAdjust="0"/>
    <p:restoredTop sz="94660"/>
  </p:normalViewPr>
  <p:slideViewPr>
    <p:cSldViewPr>
      <p:cViewPr varScale="1">
        <p:scale>
          <a:sx n="73" d="100"/>
          <a:sy n="73" d="100"/>
        </p:scale>
        <p:origin x="-15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clustered"/>
        <c:ser>
          <c:idx val="0"/>
          <c:order val="0"/>
          <c:tx>
            <c:strRef>
              <c:f>Sheet1!$B$13</c:f>
              <c:strCache>
                <c:ptCount val="1"/>
                <c:pt idx="0">
                  <c:v>2014</c:v>
                </c:pt>
              </c:strCache>
            </c:strRef>
          </c:tx>
          <c:dPt>
            <c:idx val="0"/>
            <c:spPr>
              <a:solidFill>
                <a:srgbClr val="00B0F0"/>
              </a:solidFill>
            </c:spPr>
          </c:dPt>
          <c:dPt>
            <c:idx val="1"/>
            <c:spPr>
              <a:solidFill>
                <a:schemeClr val="accent6">
                  <a:lumMod val="75000"/>
                </a:schemeClr>
              </a:solidFill>
            </c:spPr>
          </c:dPt>
          <c:dPt>
            <c:idx val="2"/>
            <c:spPr>
              <a:solidFill>
                <a:schemeClr val="accent4">
                  <a:lumMod val="60000"/>
                  <a:lumOff val="40000"/>
                </a:schemeClr>
              </a:solidFill>
            </c:spPr>
          </c:dPt>
          <c:dPt>
            <c:idx val="3"/>
            <c:spPr>
              <a:solidFill>
                <a:schemeClr val="accent3">
                  <a:lumMod val="75000"/>
                </a:schemeClr>
              </a:solidFill>
            </c:spPr>
          </c:dPt>
          <c:dPt>
            <c:idx val="4"/>
            <c:spPr>
              <a:solidFill>
                <a:srgbClr val="FF0000"/>
              </a:solidFill>
            </c:spPr>
          </c:dPt>
          <c:dPt>
            <c:idx val="5"/>
            <c:spPr>
              <a:solidFill>
                <a:schemeClr val="accent2">
                  <a:lumMod val="75000"/>
                </a:schemeClr>
              </a:solidFill>
            </c:spPr>
          </c:dPt>
          <c:dPt>
            <c:idx val="7"/>
            <c:spPr>
              <a:solidFill>
                <a:srgbClr val="FFC000"/>
              </a:solidFill>
            </c:spPr>
          </c:dPt>
          <c:dPt>
            <c:idx val="8"/>
            <c:spPr>
              <a:solidFill>
                <a:schemeClr val="accent2">
                  <a:lumMod val="60000"/>
                  <a:lumOff val="40000"/>
                </a:schemeClr>
              </a:solidFill>
            </c:spPr>
          </c:dPt>
          <c:dLbls>
            <c:dLbl>
              <c:idx val="0"/>
              <c:layout>
                <c:manualLayout>
                  <c:x val="1.0381905821282922E-2"/>
                  <c:y val="-2.0180177889743599E-2"/>
                </c:manualLayout>
              </c:layout>
              <c:showVal val="1"/>
            </c:dLbl>
            <c:dLbl>
              <c:idx val="1"/>
              <c:layout>
                <c:manualLayout>
                  <c:x val="4.4492714272784881E-3"/>
                  <c:y val="-2.0180177889743599E-2"/>
                </c:manualLayout>
              </c:layout>
              <c:showVal val="1"/>
            </c:dLbl>
            <c:dLbl>
              <c:idx val="2"/>
              <c:layout>
                <c:manualLayout>
                  <c:x val="8.8987764182424951E-3"/>
                  <c:y val="-1.7297295334065939E-2"/>
                </c:manualLayout>
              </c:layout>
              <c:showVal val="1"/>
            </c:dLbl>
            <c:dLbl>
              <c:idx val="3"/>
              <c:layout>
                <c:manualLayout>
                  <c:x val="7.4156470152020801E-3"/>
                  <c:y val="-1.7297295334065939E-2"/>
                </c:manualLayout>
              </c:layout>
              <c:showVal val="1"/>
            </c:dLbl>
            <c:dLbl>
              <c:idx val="4"/>
              <c:layout>
                <c:manualLayout>
                  <c:x val="8.8987764182424951E-3"/>
                  <c:y val="-1.7297295334066043E-2"/>
                </c:manualLayout>
              </c:layout>
              <c:showVal val="1"/>
            </c:dLbl>
            <c:dLbl>
              <c:idx val="5"/>
              <c:layout>
                <c:manualLayout>
                  <c:x val="8.8987764182424951E-3"/>
                  <c:y val="-1.4414412778388277E-2"/>
                </c:manualLayout>
              </c:layout>
              <c:showVal val="1"/>
            </c:dLbl>
            <c:dLbl>
              <c:idx val="6"/>
              <c:layout>
                <c:manualLayout>
                  <c:x val="7.4156470152020801E-3"/>
                  <c:y val="-1.1531530222710626E-2"/>
                </c:manualLayout>
              </c:layout>
              <c:showVal val="1"/>
            </c:dLbl>
            <c:dLbl>
              <c:idx val="7"/>
              <c:layout>
                <c:manualLayout>
                  <c:x val="8.898776418242384E-3"/>
                  <c:y val="-1.4414412778388277E-2"/>
                </c:manualLayout>
              </c:layout>
              <c:showVal val="1"/>
            </c:dLbl>
            <c:dLbl>
              <c:idx val="8"/>
              <c:layout>
                <c:manualLayout>
                  <c:x val="7.4156470152021885E-3"/>
                  <c:y val="-1.4414412778388277E-2"/>
                </c:manualLayout>
              </c:layout>
              <c:showVal val="1"/>
            </c:dLbl>
            <c:showVal val="1"/>
          </c:dLbls>
          <c:cat>
            <c:strRef>
              <c:f>Sheet1!$A$14:$A$22</c:f>
              <c:strCache>
                <c:ptCount val="9"/>
                <c:pt idx="0">
                  <c:v>Myanmar</c:v>
                </c:pt>
                <c:pt idx="1">
                  <c:v>Cambodia</c:v>
                </c:pt>
                <c:pt idx="2">
                  <c:v>Laos</c:v>
                </c:pt>
                <c:pt idx="3">
                  <c:v>Indonesia</c:v>
                </c:pt>
                <c:pt idx="4">
                  <c:v>Vietnam</c:v>
                </c:pt>
                <c:pt idx="5">
                  <c:v>Philippines</c:v>
                </c:pt>
                <c:pt idx="6">
                  <c:v>Thailand</c:v>
                </c:pt>
                <c:pt idx="7">
                  <c:v>Malaysia</c:v>
                </c:pt>
                <c:pt idx="8">
                  <c:v>Singapore</c:v>
                </c:pt>
              </c:strCache>
            </c:strRef>
          </c:cat>
          <c:val>
            <c:numRef>
              <c:f>Sheet1!$B$14:$B$22</c:f>
              <c:numCache>
                <c:formatCode>0.0</c:formatCode>
                <c:ptCount val="9"/>
                <c:pt idx="0">
                  <c:v>0.60037523452157626</c:v>
                </c:pt>
                <c:pt idx="1">
                  <c:v>1.4569536423841056</c:v>
                </c:pt>
                <c:pt idx="2">
                  <c:v>1.9117647058823526</c:v>
                </c:pt>
                <c:pt idx="3">
                  <c:v>2.4009603841536609</c:v>
                </c:pt>
                <c:pt idx="4">
                  <c:v>9.7547380156075807</c:v>
                </c:pt>
                <c:pt idx="5">
                  <c:v>12.449186991869922</c:v>
                </c:pt>
                <c:pt idx="6">
                  <c:v>18.134328358208958</c:v>
                </c:pt>
                <c:pt idx="7">
                  <c:v>30.976430976430972</c:v>
                </c:pt>
                <c:pt idx="8">
                  <c:v>555.55555555555543</c:v>
                </c:pt>
              </c:numCache>
            </c:numRef>
          </c:val>
        </c:ser>
        <c:dLbls>
          <c:showVal val="1"/>
        </c:dLbls>
        <c:shape val="cylinder"/>
        <c:axId val="78806400"/>
        <c:axId val="78828672"/>
        <c:axId val="0"/>
      </c:bar3DChart>
      <c:catAx>
        <c:axId val="78806400"/>
        <c:scaling>
          <c:orientation val="minMax"/>
        </c:scaling>
        <c:axPos val="b"/>
        <c:tickLblPos val="nextTo"/>
        <c:crossAx val="78828672"/>
        <c:crosses val="autoZero"/>
        <c:auto val="1"/>
        <c:lblAlgn val="ctr"/>
        <c:lblOffset val="100"/>
      </c:catAx>
      <c:valAx>
        <c:axId val="78828672"/>
        <c:scaling>
          <c:orientation val="minMax"/>
        </c:scaling>
        <c:axPos val="l"/>
        <c:majorGridlines/>
        <c:numFmt formatCode="0" sourceLinked="0"/>
        <c:tickLblPos val="nextTo"/>
        <c:crossAx val="78806400"/>
        <c:crosses val="autoZero"/>
        <c:crossBetween val="between"/>
      </c:valAx>
    </c:plotArea>
    <c:plotVisOnly val="1"/>
    <c:dispBlanksAs val="gap"/>
  </c:chart>
  <c:txPr>
    <a:bodyPr/>
    <a:lstStyle/>
    <a:p>
      <a:pPr>
        <a:defRPr sz="12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stacked"/>
        <c:ser>
          <c:idx val="0"/>
          <c:order val="0"/>
          <c:tx>
            <c:strRef>
              <c:f>Sheet1!$F$1</c:f>
              <c:strCache>
                <c:ptCount val="1"/>
                <c:pt idx="0">
                  <c:v>Int’l. Internet Bandwidth per Capita (Kbps)</c:v>
                </c:pt>
              </c:strCache>
            </c:strRef>
          </c:tx>
          <c:dPt>
            <c:idx val="0"/>
            <c:spPr>
              <a:solidFill>
                <a:srgbClr val="00B0F0"/>
              </a:solidFill>
            </c:spPr>
          </c:dPt>
          <c:dPt>
            <c:idx val="1"/>
            <c:spPr>
              <a:solidFill>
                <a:srgbClr val="92D050"/>
              </a:solidFill>
            </c:spPr>
          </c:dPt>
          <c:dPt>
            <c:idx val="2"/>
            <c:spPr>
              <a:solidFill>
                <a:schemeClr val="accent4"/>
              </a:solidFill>
            </c:spPr>
          </c:dPt>
          <c:dPt>
            <c:idx val="3"/>
            <c:spPr>
              <a:solidFill>
                <a:schemeClr val="accent2">
                  <a:lumMod val="75000"/>
                </a:schemeClr>
              </a:solidFill>
            </c:spPr>
          </c:dPt>
          <c:dPt>
            <c:idx val="4"/>
            <c:spPr>
              <a:solidFill>
                <a:srgbClr val="FFC000"/>
              </a:solidFill>
            </c:spPr>
          </c:dPt>
          <c:dPt>
            <c:idx val="6"/>
            <c:spPr>
              <a:solidFill>
                <a:srgbClr val="FF0000"/>
              </a:solidFill>
            </c:spPr>
          </c:dPt>
          <c:dPt>
            <c:idx val="7"/>
            <c:spPr>
              <a:solidFill>
                <a:schemeClr val="accent3"/>
              </a:solidFill>
            </c:spPr>
          </c:dPt>
          <c:dLbls>
            <c:dLbl>
              <c:idx val="0"/>
              <c:layout>
                <c:manualLayout>
                  <c:x val="5.5555555555555558E-3"/>
                  <c:y val="-4.6296296296296301E-2"/>
                </c:manualLayout>
              </c:layout>
              <c:tx>
                <c:rich>
                  <a:bodyPr/>
                  <a:lstStyle/>
                  <a:p>
                    <a:r>
                      <a:rPr lang="en-US" dirty="0" smtClean="0"/>
                      <a:t>0.1</a:t>
                    </a:r>
                    <a:endParaRPr lang="en-US" dirty="0"/>
                  </a:p>
                </c:rich>
              </c:tx>
              <c:showVal val="1"/>
            </c:dLbl>
            <c:dLbl>
              <c:idx val="1"/>
              <c:layout>
                <c:manualLayout>
                  <c:x val="0"/>
                  <c:y val="-4.6296296296296224E-2"/>
                </c:manualLayout>
              </c:layout>
              <c:tx>
                <c:rich>
                  <a:bodyPr/>
                  <a:lstStyle/>
                  <a:p>
                    <a:r>
                      <a:rPr lang="en-US" dirty="0" smtClean="0"/>
                      <a:t>0.3</a:t>
                    </a:r>
                    <a:endParaRPr lang="en-US" dirty="0"/>
                  </a:p>
                </c:rich>
              </c:tx>
              <c:showVal val="1"/>
            </c:dLbl>
            <c:dLbl>
              <c:idx val="2"/>
              <c:layout>
                <c:manualLayout>
                  <c:x val="0"/>
                  <c:y val="-5.5555555555555539E-2"/>
                </c:manualLayout>
              </c:layout>
              <c:tx>
                <c:rich>
                  <a:bodyPr/>
                  <a:lstStyle/>
                  <a:p>
                    <a:r>
                      <a:rPr lang="en-US" dirty="0" smtClean="0"/>
                      <a:t>0.3</a:t>
                    </a:r>
                    <a:endParaRPr lang="en-US" dirty="0"/>
                  </a:p>
                </c:rich>
              </c:tx>
              <c:showVal val="1"/>
            </c:dLbl>
            <c:dLbl>
              <c:idx val="3"/>
              <c:layout>
                <c:manualLayout>
                  <c:x val="5.0925337632080008E-17"/>
                  <c:y val="-5.5555555555555539E-2"/>
                </c:manualLayout>
              </c:layout>
              <c:tx>
                <c:rich>
                  <a:bodyPr/>
                  <a:lstStyle/>
                  <a:p>
                    <a:r>
                      <a:rPr lang="en-US" sz="1500" dirty="0" smtClean="0"/>
                      <a:t>0.4</a:t>
                    </a:r>
                    <a:endParaRPr lang="en-US" dirty="0"/>
                  </a:p>
                </c:rich>
              </c:tx>
              <c:showVal val="1"/>
            </c:dLbl>
            <c:dLbl>
              <c:idx val="4"/>
              <c:layout>
                <c:manualLayout>
                  <c:x val="5.5555555555555558E-3"/>
                  <c:y val="-5.5555555555555539E-2"/>
                </c:manualLayout>
              </c:layout>
              <c:tx>
                <c:rich>
                  <a:bodyPr/>
                  <a:lstStyle/>
                  <a:p>
                    <a:r>
                      <a:rPr lang="en-US" dirty="0" smtClean="0"/>
                      <a:t>0.9</a:t>
                    </a:r>
                    <a:endParaRPr lang="en-US" dirty="0"/>
                  </a:p>
                </c:rich>
              </c:tx>
              <c:showVal val="1"/>
            </c:dLbl>
            <c:dLbl>
              <c:idx val="5"/>
              <c:layout>
                <c:manualLayout>
                  <c:x val="9.0909090909090939E-3"/>
                  <c:y val="-0.31863960566008714"/>
                </c:manualLayout>
              </c:layout>
              <c:showVal val="1"/>
            </c:dLbl>
            <c:dLbl>
              <c:idx val="6"/>
              <c:layout>
                <c:manualLayout>
                  <c:x val="8.8383440706275348E-3"/>
                  <c:y val="-0.3474235131468511"/>
                </c:manualLayout>
              </c:layout>
              <c:showVal val="1"/>
            </c:dLbl>
            <c:dLbl>
              <c:idx val="7"/>
              <c:layout>
                <c:manualLayout>
                  <c:x val="9.0909090909090939E-3"/>
                  <c:y val="-0.42371189921866553"/>
                </c:manualLayout>
              </c:layout>
              <c:showVal val="1"/>
            </c:dLbl>
            <c:dLbl>
              <c:idx val="8"/>
              <c:layout>
                <c:manualLayout>
                  <c:x val="2.7777777777776777E-3"/>
                  <c:y val="-0.33333333333333331"/>
                </c:manualLayout>
              </c:layout>
              <c:showVal val="1"/>
            </c:dLbl>
            <c:txPr>
              <a:bodyPr/>
              <a:lstStyle/>
              <a:p>
                <a:pPr>
                  <a:defRPr sz="1500" b="1"/>
                </a:pPr>
                <a:endParaRPr lang="en-US"/>
              </a:p>
            </c:txPr>
            <c:showVal val="1"/>
          </c:dLbls>
          <c:cat>
            <c:strRef>
              <c:f>Sheet1!$A$2:$A$9</c:f>
              <c:strCache>
                <c:ptCount val="8"/>
                <c:pt idx="0">
                  <c:v>Turkmenistan</c:v>
                </c:pt>
                <c:pt idx="1">
                  <c:v>Uzbekistan</c:v>
                </c:pt>
                <c:pt idx="2">
                  <c:v>Tajikistan</c:v>
                </c:pt>
                <c:pt idx="3">
                  <c:v>Afghanistan</c:v>
                </c:pt>
                <c:pt idx="4">
                  <c:v>Kyrgyz Republic</c:v>
                </c:pt>
                <c:pt idx="5">
                  <c:v>Kazakhstan</c:v>
                </c:pt>
                <c:pt idx="6">
                  <c:v>Russian Federation</c:v>
                </c:pt>
                <c:pt idx="7">
                  <c:v>Azerbaijan</c:v>
                </c:pt>
              </c:strCache>
            </c:strRef>
          </c:cat>
          <c:val>
            <c:numRef>
              <c:f>Sheet1!$F$2:$F$9</c:f>
              <c:numCache>
                <c:formatCode>General</c:formatCode>
                <c:ptCount val="8"/>
                <c:pt idx="0">
                  <c:v>0.125</c:v>
                </c:pt>
                <c:pt idx="1">
                  <c:v>0.25900000000000001</c:v>
                </c:pt>
                <c:pt idx="2">
                  <c:v>0.31300000000000006</c:v>
                </c:pt>
                <c:pt idx="3">
                  <c:v>0.44</c:v>
                </c:pt>
                <c:pt idx="4">
                  <c:v>0.89300000000000002</c:v>
                </c:pt>
                <c:pt idx="5">
                  <c:v>16.5</c:v>
                </c:pt>
                <c:pt idx="6">
                  <c:v>17.399999999999999</c:v>
                </c:pt>
                <c:pt idx="7">
                  <c:v>22.4</c:v>
                </c:pt>
              </c:numCache>
            </c:numRef>
          </c:val>
        </c:ser>
        <c:dLbls/>
        <c:shape val="cylinder"/>
        <c:axId val="78868480"/>
        <c:axId val="78870016"/>
        <c:axId val="0"/>
      </c:bar3DChart>
      <c:catAx>
        <c:axId val="78868480"/>
        <c:scaling>
          <c:orientation val="minMax"/>
        </c:scaling>
        <c:axPos val="b"/>
        <c:tickLblPos val="nextTo"/>
        <c:txPr>
          <a:bodyPr/>
          <a:lstStyle/>
          <a:p>
            <a:pPr>
              <a:defRPr b="1"/>
            </a:pPr>
            <a:endParaRPr lang="en-US"/>
          </a:p>
        </c:txPr>
        <c:crossAx val="78870016"/>
        <c:crosses val="autoZero"/>
        <c:auto val="1"/>
        <c:lblAlgn val="ctr"/>
        <c:lblOffset val="100"/>
      </c:catAx>
      <c:valAx>
        <c:axId val="78870016"/>
        <c:scaling>
          <c:orientation val="minMax"/>
        </c:scaling>
        <c:axPos val="l"/>
        <c:majorGridlines/>
        <c:numFmt formatCode="General" sourceLinked="1"/>
        <c:tickLblPos val="nextTo"/>
        <c:txPr>
          <a:bodyPr/>
          <a:lstStyle/>
          <a:p>
            <a:pPr>
              <a:defRPr sz="1200" b="1">
                <a:latin typeface="+mj-lt"/>
                <a:cs typeface="Arial" panose="020B0604020202020204" pitchFamily="34" charset="0"/>
              </a:defRPr>
            </a:pPr>
            <a:endParaRPr lang="en-US"/>
          </a:p>
        </c:txPr>
        <c:crossAx val="7886848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stacked"/>
        <c:ser>
          <c:idx val="0"/>
          <c:order val="0"/>
          <c:tx>
            <c:strRef>
              <c:f>Sheet1!$B$1</c:f>
              <c:strCache>
                <c:ptCount val="1"/>
                <c:pt idx="0">
                  <c:v>Kbps</c:v>
                </c:pt>
              </c:strCache>
            </c:strRef>
          </c:tx>
          <c:dPt>
            <c:idx val="0"/>
            <c:spPr>
              <a:solidFill>
                <a:schemeClr val="accent2"/>
              </a:solidFill>
            </c:spPr>
          </c:dPt>
          <c:dPt>
            <c:idx val="1"/>
            <c:spPr>
              <a:solidFill>
                <a:schemeClr val="accent6"/>
              </a:solidFill>
            </c:spPr>
          </c:dPt>
          <c:dPt>
            <c:idx val="2"/>
            <c:spPr>
              <a:solidFill>
                <a:srgbClr val="FFCC00"/>
              </a:solidFill>
            </c:spPr>
          </c:dPt>
          <c:dPt>
            <c:idx val="3"/>
            <c:spPr>
              <a:solidFill>
                <a:srgbClr val="FFFF00"/>
              </a:solidFill>
            </c:spPr>
          </c:dPt>
          <c:dPt>
            <c:idx val="4"/>
            <c:spPr>
              <a:solidFill>
                <a:srgbClr val="92D050"/>
              </a:solidFill>
            </c:spPr>
          </c:dPt>
          <c:dPt>
            <c:idx val="5"/>
            <c:spPr>
              <a:solidFill>
                <a:srgbClr val="008000"/>
              </a:solidFill>
            </c:spPr>
          </c:dPt>
          <c:dPt>
            <c:idx val="6"/>
            <c:spPr>
              <a:solidFill>
                <a:srgbClr val="00B0F0"/>
              </a:solidFill>
            </c:spPr>
          </c:dPt>
          <c:dPt>
            <c:idx val="7"/>
            <c:spPr>
              <a:solidFill>
                <a:srgbClr val="0070C0"/>
              </a:solidFill>
            </c:spPr>
          </c:dPt>
          <c:dPt>
            <c:idx val="8"/>
            <c:spPr>
              <a:solidFill>
                <a:schemeClr val="accent1">
                  <a:lumMod val="50000"/>
                </a:schemeClr>
              </a:solidFill>
            </c:spPr>
          </c:dPt>
          <c:dLbls>
            <c:dLbl>
              <c:idx val="0"/>
              <c:layout>
                <c:manualLayout>
                  <c:x val="8.9285714285714263E-3"/>
                  <c:y val="-5.5555555555555539E-2"/>
                </c:manualLayout>
              </c:layout>
              <c:showVal val="1"/>
            </c:dLbl>
            <c:dLbl>
              <c:idx val="1"/>
              <c:layout>
                <c:manualLayout>
                  <c:x val="1.1904761904761906E-2"/>
                  <c:y val="-5.808080808080808E-2"/>
                </c:manualLayout>
              </c:layout>
              <c:showVal val="1"/>
            </c:dLbl>
            <c:dLbl>
              <c:idx val="2"/>
              <c:layout>
                <c:manualLayout>
                  <c:x val="7.4404761904761918E-3"/>
                  <c:y val="-5.5555555555555539E-2"/>
                </c:manualLayout>
              </c:layout>
              <c:tx>
                <c:rich>
                  <a:bodyPr/>
                  <a:lstStyle/>
                  <a:p>
                    <a:r>
                      <a:rPr lang="en-US" sz="1500" b="1" dirty="0" smtClean="0"/>
                      <a:t>1.0</a:t>
                    </a:r>
                    <a:endParaRPr lang="en-US" dirty="0"/>
                  </a:p>
                </c:rich>
              </c:tx>
              <c:showVal val="1"/>
            </c:dLbl>
            <c:dLbl>
              <c:idx val="3"/>
              <c:layout>
                <c:manualLayout>
                  <c:x val="1.0416666666666666E-2"/>
                  <c:y val="-5.3030303030303032E-2"/>
                </c:manualLayout>
              </c:layout>
              <c:showVal val="1"/>
            </c:dLbl>
            <c:dLbl>
              <c:idx val="4"/>
              <c:layout>
                <c:manualLayout>
                  <c:x val="5.9523809523809521E-3"/>
                  <c:y val="-6.5656565656565663E-2"/>
                </c:manualLayout>
              </c:layout>
              <c:showVal val="1"/>
            </c:dLbl>
            <c:dLbl>
              <c:idx val="5"/>
              <c:layout>
                <c:manualLayout>
                  <c:x val="1.4880952380952382E-3"/>
                  <c:y val="-7.5757575757575774E-2"/>
                </c:manualLayout>
              </c:layout>
              <c:showVal val="1"/>
            </c:dLbl>
            <c:dLbl>
              <c:idx val="6"/>
              <c:layout>
                <c:manualLayout>
                  <c:x val="5.9523809523809521E-3"/>
                  <c:y val="-0.12644783185105996"/>
                </c:manualLayout>
              </c:layout>
              <c:tx>
                <c:rich>
                  <a:bodyPr/>
                  <a:lstStyle/>
                  <a:p>
                    <a:r>
                      <a:rPr lang="en-US" sz="1500" b="1" dirty="0" smtClean="0"/>
                      <a:t>7.0</a:t>
                    </a:r>
                    <a:endParaRPr lang="en-US" dirty="0"/>
                  </a:p>
                </c:rich>
              </c:tx>
              <c:showVal val="1"/>
            </c:dLbl>
            <c:dLbl>
              <c:idx val="7"/>
              <c:layout>
                <c:manualLayout>
                  <c:x val="4.464285714285714E-3"/>
                  <c:y val="-0.33838383838383851"/>
                </c:manualLayout>
              </c:layout>
              <c:tx>
                <c:rich>
                  <a:bodyPr/>
                  <a:lstStyle/>
                  <a:p>
                    <a:r>
                      <a:rPr lang="en-US" sz="1500" b="1" dirty="0" smtClean="0"/>
                      <a:t>24.0</a:t>
                    </a:r>
                    <a:endParaRPr lang="en-US" dirty="0"/>
                  </a:p>
                </c:rich>
              </c:tx>
              <c:showVal val="1"/>
            </c:dLbl>
            <c:dLbl>
              <c:idx val="8"/>
              <c:layout>
                <c:manualLayout>
                  <c:x val="5.9523809523810622E-3"/>
                  <c:y val="-0.43939393939393945"/>
                </c:manualLayout>
              </c:layout>
              <c:showVal val="1"/>
            </c:dLbl>
            <c:txPr>
              <a:bodyPr/>
              <a:lstStyle/>
              <a:p>
                <a:pPr>
                  <a:defRPr sz="1500" b="1"/>
                </a:pPr>
                <a:endParaRPr lang="en-US"/>
              </a:p>
            </c:txPr>
            <c:showVal val="1"/>
          </c:dLbls>
          <c:cat>
            <c:strRef>
              <c:f>Sheet1!$A$2:$A$10</c:f>
              <c:strCache>
                <c:ptCount val="9"/>
                <c:pt idx="0">
                  <c:v>Bangladesh</c:v>
                </c:pt>
                <c:pt idx="1">
                  <c:v>Nepal</c:v>
                </c:pt>
                <c:pt idx="2">
                  <c:v>India</c:v>
                </c:pt>
                <c:pt idx="3">
                  <c:v>Iran</c:v>
                </c:pt>
                <c:pt idx="4">
                  <c:v>Pakistan</c:v>
                </c:pt>
                <c:pt idx="5">
                  <c:v>Sri Lanka</c:v>
                </c:pt>
                <c:pt idx="6">
                  <c:v>Bhutan</c:v>
                </c:pt>
                <c:pt idx="7">
                  <c:v>Maldives</c:v>
                </c:pt>
                <c:pt idx="8">
                  <c:v>Turkey</c:v>
                </c:pt>
              </c:strCache>
            </c:strRef>
          </c:cat>
          <c:val>
            <c:numRef>
              <c:f>Sheet1!$B$2:$B$10</c:f>
              <c:numCache>
                <c:formatCode>General</c:formatCode>
                <c:ptCount val="9"/>
                <c:pt idx="0">
                  <c:v>0.30000000000000004</c:v>
                </c:pt>
                <c:pt idx="1">
                  <c:v>0.70000000000000007</c:v>
                </c:pt>
                <c:pt idx="2">
                  <c:v>1</c:v>
                </c:pt>
                <c:pt idx="3">
                  <c:v>1.5</c:v>
                </c:pt>
                <c:pt idx="4">
                  <c:v>1.7</c:v>
                </c:pt>
                <c:pt idx="5">
                  <c:v>2.2000000000000002</c:v>
                </c:pt>
                <c:pt idx="6">
                  <c:v>7</c:v>
                </c:pt>
                <c:pt idx="7">
                  <c:v>24</c:v>
                </c:pt>
                <c:pt idx="8">
                  <c:v>30.7</c:v>
                </c:pt>
              </c:numCache>
            </c:numRef>
          </c:val>
        </c:ser>
        <c:dLbls>
          <c:showVal val="1"/>
        </c:dLbls>
        <c:shape val="cylinder"/>
        <c:axId val="96261248"/>
        <c:axId val="96262784"/>
        <c:axId val="0"/>
      </c:bar3DChart>
      <c:catAx>
        <c:axId val="96261248"/>
        <c:scaling>
          <c:orientation val="minMax"/>
        </c:scaling>
        <c:axPos val="b"/>
        <c:tickLblPos val="nextTo"/>
        <c:txPr>
          <a:bodyPr anchor="t" anchorCtr="0"/>
          <a:lstStyle/>
          <a:p>
            <a:pPr>
              <a:defRPr sz="1000">
                <a:latin typeface="Arial" panose="020B0604020202020204" pitchFamily="34" charset="0"/>
                <a:cs typeface="Arial" panose="020B0604020202020204" pitchFamily="34" charset="0"/>
              </a:defRPr>
            </a:pPr>
            <a:endParaRPr lang="en-US"/>
          </a:p>
        </c:txPr>
        <c:crossAx val="96262784"/>
        <c:crosses val="autoZero"/>
        <c:auto val="1"/>
        <c:lblAlgn val="ctr"/>
        <c:lblOffset val="100"/>
      </c:catAx>
      <c:valAx>
        <c:axId val="96262784"/>
        <c:scaling>
          <c:orientation val="minMax"/>
        </c:scaling>
        <c:axPos val="l"/>
        <c:majorGridlines/>
        <c:numFmt formatCode="General" sourceLinked="1"/>
        <c:tickLblPos val="nextTo"/>
        <c:txPr>
          <a:bodyPr/>
          <a:lstStyle/>
          <a:p>
            <a:pPr>
              <a:defRPr sz="1200">
                <a:latin typeface="Arial" panose="020B0604020202020204" pitchFamily="34" charset="0"/>
                <a:cs typeface="Arial" panose="020B0604020202020204" pitchFamily="34" charset="0"/>
              </a:defRPr>
            </a:pPr>
            <a:endParaRPr lang="en-US"/>
          </a:p>
        </c:txPr>
        <c:crossAx val="96261248"/>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stacked"/>
        <c:ser>
          <c:idx val="0"/>
          <c:order val="0"/>
          <c:tx>
            <c:strRef>
              <c:f>Sheet1!$E$3</c:f>
              <c:strCache>
                <c:ptCount val="1"/>
                <c:pt idx="0">
                  <c:v>as a %</c:v>
                </c:pt>
              </c:strCache>
            </c:strRef>
          </c:tx>
          <c:dPt>
            <c:idx val="0"/>
            <c:spPr>
              <a:solidFill>
                <a:srgbClr val="FF0000"/>
              </a:solidFill>
            </c:spPr>
          </c:dPt>
          <c:dPt>
            <c:idx val="1"/>
            <c:spPr>
              <a:solidFill>
                <a:srgbClr val="CC3300"/>
              </a:solidFill>
            </c:spPr>
          </c:dPt>
          <c:dPt>
            <c:idx val="2"/>
            <c:spPr>
              <a:solidFill>
                <a:srgbClr val="FF5050"/>
              </a:solidFill>
            </c:spPr>
          </c:dPt>
          <c:dPt>
            <c:idx val="3"/>
            <c:spPr>
              <a:solidFill>
                <a:srgbClr val="FF6600"/>
              </a:solidFill>
            </c:spPr>
          </c:dPt>
          <c:dPt>
            <c:idx val="4"/>
            <c:spPr>
              <a:solidFill>
                <a:srgbClr val="FFC000"/>
              </a:solidFill>
            </c:spPr>
          </c:dPt>
          <c:dPt>
            <c:idx val="5"/>
            <c:spPr>
              <a:solidFill>
                <a:srgbClr val="FFCC66"/>
              </a:solidFill>
            </c:spPr>
          </c:dPt>
          <c:dPt>
            <c:idx val="6"/>
            <c:spPr>
              <a:solidFill>
                <a:srgbClr val="FFFF00"/>
              </a:solidFill>
            </c:spPr>
          </c:dPt>
          <c:dPt>
            <c:idx val="7"/>
            <c:spPr>
              <a:solidFill>
                <a:schemeClr val="accent3">
                  <a:lumMod val="75000"/>
                </a:schemeClr>
              </a:solidFill>
            </c:spPr>
          </c:dPt>
          <c:dPt>
            <c:idx val="8"/>
            <c:spPr>
              <a:solidFill>
                <a:schemeClr val="accent3">
                  <a:lumMod val="50000"/>
                </a:schemeClr>
              </a:solidFill>
            </c:spPr>
          </c:dPt>
          <c:dLbls>
            <c:dLbl>
              <c:idx val="0"/>
              <c:layout>
                <c:manualLayout>
                  <c:x val="6.2305288308523053E-3"/>
                  <c:y val="-0.4339623716046086"/>
                </c:manualLayout>
              </c:layout>
              <c:spPr/>
              <c:txPr>
                <a:bodyPr/>
                <a:lstStyle/>
                <a:p>
                  <a:pPr>
                    <a:defRPr sz="1200" b="1"/>
                  </a:pPr>
                  <a:endParaRPr lang="en-US"/>
                </a:p>
              </c:txPr>
              <c:showVal val="1"/>
            </c:dLbl>
            <c:dLbl>
              <c:idx val="1"/>
              <c:layout>
                <c:manualLayout>
                  <c:x val="7.7881610385653801E-3"/>
                  <c:y val="-0.19496860173540381"/>
                </c:manualLayout>
              </c:layout>
              <c:spPr/>
              <c:txPr>
                <a:bodyPr/>
                <a:lstStyle/>
                <a:p>
                  <a:pPr>
                    <a:defRPr sz="1200" b="1"/>
                  </a:pPr>
                  <a:endParaRPr lang="en-US"/>
                </a:p>
              </c:txPr>
              <c:showVal val="1"/>
            </c:dLbl>
            <c:dLbl>
              <c:idx val="2"/>
              <c:layout>
                <c:manualLayout>
                  <c:x val="4.6728966231392279E-3"/>
                  <c:y val="-0.13522015926810263"/>
                </c:manualLayout>
              </c:layout>
              <c:spPr/>
              <c:txPr>
                <a:bodyPr/>
                <a:lstStyle/>
                <a:p>
                  <a:pPr>
                    <a:defRPr sz="1200" b="1"/>
                  </a:pPr>
                  <a:endParaRPr lang="en-US"/>
                </a:p>
              </c:txPr>
              <c:showVal val="1"/>
            </c:dLbl>
            <c:dLbl>
              <c:idx val="3"/>
              <c:layout>
                <c:manualLayout>
                  <c:x val="6.230406182646973E-3"/>
                  <c:y val="-8.17610265342016E-2"/>
                </c:manualLayout>
              </c:layout>
              <c:spPr/>
              <c:txPr>
                <a:bodyPr/>
                <a:lstStyle/>
                <a:p>
                  <a:pPr>
                    <a:defRPr sz="1200" b="1"/>
                  </a:pPr>
                  <a:endParaRPr lang="en-US"/>
                </a:p>
              </c:txPr>
              <c:showVal val="1"/>
            </c:dLbl>
            <c:dLbl>
              <c:idx val="4"/>
              <c:layout>
                <c:manualLayout>
                  <c:x val="6.2305288308522472E-3"/>
                  <c:y val="-7.2327061934101544E-2"/>
                </c:manualLayout>
              </c:layout>
              <c:spPr/>
              <c:txPr>
                <a:bodyPr/>
                <a:lstStyle/>
                <a:p>
                  <a:pPr>
                    <a:defRPr sz="1200" b="1"/>
                  </a:pPr>
                  <a:endParaRPr lang="en-US"/>
                </a:p>
              </c:txPr>
              <c:showVal val="1"/>
            </c:dLbl>
            <c:dLbl>
              <c:idx val="5"/>
              <c:layout>
                <c:manualLayout>
                  <c:x val="4.6728966231392279E-3"/>
                  <c:y val="-5.6603787600601106E-2"/>
                </c:manualLayout>
              </c:layout>
              <c:spPr/>
              <c:txPr>
                <a:bodyPr/>
                <a:lstStyle/>
                <a:p>
                  <a:pPr>
                    <a:defRPr sz="1200" b="1"/>
                  </a:pPr>
                  <a:endParaRPr lang="en-US"/>
                </a:p>
              </c:txPr>
              <c:showVal val="1"/>
            </c:dLbl>
            <c:dLbl>
              <c:idx val="6"/>
              <c:layout>
                <c:manualLayout>
                  <c:x val="4.6728966231392279E-3"/>
                  <c:y val="-5.3459132733901037E-2"/>
                </c:manualLayout>
              </c:layout>
              <c:spPr/>
              <c:txPr>
                <a:bodyPr/>
                <a:lstStyle/>
                <a:p>
                  <a:pPr>
                    <a:defRPr sz="1200" b="1"/>
                  </a:pPr>
                  <a:endParaRPr lang="en-US"/>
                </a:p>
              </c:txPr>
              <c:showVal val="1"/>
            </c:dLbl>
            <c:dLbl>
              <c:idx val="7"/>
              <c:layout>
                <c:manualLayout>
                  <c:x val="6.2305288308523053E-3"/>
                  <c:y val="-5.6603787600601224E-2"/>
                </c:manualLayout>
              </c:layout>
              <c:spPr/>
              <c:txPr>
                <a:bodyPr/>
                <a:lstStyle/>
                <a:p>
                  <a:pPr>
                    <a:defRPr sz="1200" b="1"/>
                  </a:pPr>
                  <a:endParaRPr lang="en-US"/>
                </a:p>
              </c:txPr>
              <c:showVal val="1"/>
            </c:dLbl>
            <c:dLbl>
              <c:idx val="8"/>
              <c:layout>
                <c:manualLayout>
                  <c:x val="4.6728966231392279E-3"/>
                  <c:y val="-5.3459132733901037E-2"/>
                </c:manualLayout>
              </c:layout>
              <c:spPr/>
              <c:txPr>
                <a:bodyPr/>
                <a:lstStyle/>
                <a:p>
                  <a:pPr>
                    <a:defRPr sz="1200" b="1"/>
                  </a:pPr>
                  <a:endParaRPr lang="en-US"/>
                </a:p>
              </c:txPr>
              <c:showVal val="1"/>
            </c:dLbl>
            <c:showVal val="1"/>
          </c:dLbls>
          <c:cat>
            <c:strRef>
              <c:f>Sheet1!$D$4:$D$12</c:f>
              <c:strCache>
                <c:ptCount val="9"/>
                <c:pt idx="0">
                  <c:v>Myanmar</c:v>
                </c:pt>
                <c:pt idx="1">
                  <c:v>Cambodia</c:v>
                </c:pt>
                <c:pt idx="2">
                  <c:v>Lao PDR</c:v>
                </c:pt>
                <c:pt idx="3">
                  <c:v>Philippines</c:v>
                </c:pt>
                <c:pt idx="4">
                  <c:v>Vietnam</c:v>
                </c:pt>
                <c:pt idx="5">
                  <c:v>Indonesia</c:v>
                </c:pt>
                <c:pt idx="6">
                  <c:v>Malaysia</c:v>
                </c:pt>
                <c:pt idx="7">
                  <c:v>Thailand</c:v>
                </c:pt>
                <c:pt idx="8">
                  <c:v>Singapore</c:v>
                </c:pt>
              </c:strCache>
            </c:strRef>
          </c:cat>
          <c:val>
            <c:numRef>
              <c:f>Sheet1!$E$4:$E$12</c:f>
              <c:numCache>
                <c:formatCode>0.00%</c:formatCode>
                <c:ptCount val="9"/>
                <c:pt idx="0">
                  <c:v>1.3280000000000001</c:v>
                </c:pt>
                <c:pt idx="1">
                  <c:v>0.4870000000000001</c:v>
                </c:pt>
                <c:pt idx="2">
                  <c:v>0.27400000000000002</c:v>
                </c:pt>
                <c:pt idx="3">
                  <c:v>0.112</c:v>
                </c:pt>
                <c:pt idx="4">
                  <c:v>7.9000000000000015E-2</c:v>
                </c:pt>
                <c:pt idx="5">
                  <c:v>5.5000000000000007E-2</c:v>
                </c:pt>
                <c:pt idx="6">
                  <c:v>4.3999999999999997E-2</c:v>
                </c:pt>
                <c:pt idx="7">
                  <c:v>5.000000000000001E-3</c:v>
                </c:pt>
                <c:pt idx="8">
                  <c:v>1.0000000000000002E-3</c:v>
                </c:pt>
              </c:numCache>
            </c:numRef>
          </c:val>
        </c:ser>
        <c:dLbls/>
        <c:shape val="cylinder"/>
        <c:axId val="82264832"/>
        <c:axId val="82266368"/>
        <c:axId val="0"/>
      </c:bar3DChart>
      <c:catAx>
        <c:axId val="82264832"/>
        <c:scaling>
          <c:orientation val="minMax"/>
        </c:scaling>
        <c:axPos val="b"/>
        <c:tickLblPos val="nextTo"/>
        <c:txPr>
          <a:bodyPr/>
          <a:lstStyle/>
          <a:p>
            <a:pPr>
              <a:defRPr sz="1200" b="1"/>
            </a:pPr>
            <a:endParaRPr lang="en-US"/>
          </a:p>
        </c:txPr>
        <c:crossAx val="82266368"/>
        <c:crosses val="autoZero"/>
        <c:auto val="1"/>
        <c:lblAlgn val="ctr"/>
        <c:lblOffset val="100"/>
      </c:catAx>
      <c:valAx>
        <c:axId val="82266368"/>
        <c:scaling>
          <c:orientation val="minMax"/>
        </c:scaling>
        <c:axPos val="l"/>
        <c:majorGridlines/>
        <c:numFmt formatCode="0%" sourceLinked="0"/>
        <c:tickLblPos val="nextTo"/>
        <c:txPr>
          <a:bodyPr/>
          <a:lstStyle/>
          <a:p>
            <a:pPr>
              <a:defRPr sz="1200" b="1"/>
            </a:pPr>
            <a:endParaRPr lang="en-US"/>
          </a:p>
        </c:txPr>
        <c:crossAx val="82264832"/>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ECA64-D608-431A-9056-D6017A54561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BD96E2C-1D2E-432D-B751-A06DDCEE21F3}">
      <dgm:prSet phldrT="[Text]" custT="1"/>
      <dgm:spPr>
        <a:solidFill>
          <a:schemeClr val="accent3">
            <a:lumMod val="50000"/>
          </a:schemeClr>
        </a:solidFill>
        <a:ln>
          <a:solidFill>
            <a:schemeClr val="accent1">
              <a:lumMod val="50000"/>
            </a:schemeClr>
          </a:solidFill>
        </a:ln>
      </dgm:spPr>
      <dgm:t>
        <a:bodyPr/>
        <a:lstStyle/>
        <a:p>
          <a:pPr algn="ctr"/>
          <a:r>
            <a:rPr lang="en-US" sz="1200" b="1" dirty="0">
              <a:latin typeface="+mn-lt"/>
            </a:rPr>
            <a:t>Asian Terrestrial Fiber Optic Connectivity</a:t>
          </a:r>
        </a:p>
      </dgm:t>
    </dgm:pt>
    <dgm:pt modelId="{D85FDA72-DE7F-45BC-BDC2-C88B458D52C0}" type="parTrans" cxnId="{83BB6D7F-AFB1-40E3-A82D-C54B2474EC56}">
      <dgm:prSet/>
      <dgm:spPr/>
      <dgm:t>
        <a:bodyPr/>
        <a:lstStyle/>
        <a:p>
          <a:pPr algn="ctr"/>
          <a:endParaRPr lang="en-US"/>
        </a:p>
      </dgm:t>
    </dgm:pt>
    <dgm:pt modelId="{4B8C5734-420F-4D73-A698-5B1527FC500A}" type="sibTrans" cxnId="{83BB6D7F-AFB1-40E3-A82D-C54B2474EC56}">
      <dgm:prSet/>
      <dgm:spPr/>
      <dgm:t>
        <a:bodyPr/>
        <a:lstStyle/>
        <a:p>
          <a:pPr algn="ctr"/>
          <a:endParaRPr lang="en-US"/>
        </a:p>
      </dgm:t>
    </dgm:pt>
    <dgm:pt modelId="{FE7CB375-7D2A-459F-B71E-2CFD280A6EA0}">
      <dgm:prSet phldrT="[Text]" custT="1"/>
      <dgm:spPr>
        <a:solidFill>
          <a:schemeClr val="accent3">
            <a:lumMod val="50000"/>
          </a:schemeClr>
        </a:solidFill>
        <a:ln>
          <a:solidFill>
            <a:schemeClr val="accent1">
              <a:lumMod val="50000"/>
            </a:schemeClr>
          </a:solidFill>
        </a:ln>
      </dgm:spPr>
      <dgm:t>
        <a:bodyPr/>
        <a:lstStyle/>
        <a:p>
          <a:pPr algn="ctr"/>
          <a:r>
            <a:rPr lang="en-US" sz="1200" b="1"/>
            <a:t>Construction of Coherent, Pan-Asian Terrestrial Fiber Network</a:t>
          </a:r>
        </a:p>
      </dgm:t>
    </dgm:pt>
    <dgm:pt modelId="{06CABEF1-DC26-45C4-B428-6E55FF1B1871}" type="parTrans" cxnId="{A9E35BAE-FFC0-4687-B8AE-014031B0CE09}">
      <dgm:prSet/>
      <dgm:spPr/>
      <dgm:t>
        <a:bodyPr/>
        <a:lstStyle/>
        <a:p>
          <a:pPr algn="ctr"/>
          <a:endParaRPr lang="en-US"/>
        </a:p>
      </dgm:t>
    </dgm:pt>
    <dgm:pt modelId="{0714A83C-2566-430E-8074-56C480E9CBF0}" type="sibTrans" cxnId="{A9E35BAE-FFC0-4687-B8AE-014031B0CE09}">
      <dgm:prSet/>
      <dgm:spPr/>
      <dgm:t>
        <a:bodyPr/>
        <a:lstStyle/>
        <a:p>
          <a:pPr algn="ctr"/>
          <a:endParaRPr lang="en-US"/>
        </a:p>
      </dgm:t>
    </dgm:pt>
    <dgm:pt modelId="{DC4B4CFB-2292-4423-BF8C-95C1A6FEB4CF}">
      <dgm:prSet phldrT="[Text]" custT="1"/>
      <dgm:spPr>
        <a:solidFill>
          <a:schemeClr val="accent3">
            <a:lumMod val="50000"/>
          </a:schemeClr>
        </a:solidFill>
        <a:ln>
          <a:solidFill>
            <a:schemeClr val="accent1">
              <a:lumMod val="50000"/>
            </a:schemeClr>
          </a:solidFill>
        </a:ln>
      </dgm:spPr>
      <dgm:t>
        <a:bodyPr/>
        <a:lstStyle/>
        <a:p>
          <a:pPr algn="ctr"/>
          <a:r>
            <a:rPr lang="en-US" sz="1000" b="1"/>
            <a:t>Intervention by Government / Int'l. Organization to Ensure Implementation</a:t>
          </a:r>
        </a:p>
      </dgm:t>
    </dgm:pt>
    <dgm:pt modelId="{100653F2-F175-4FD0-9796-FDB6731958AD}" type="parTrans" cxnId="{908D7E60-0762-4683-A203-F8F5E605C094}">
      <dgm:prSet/>
      <dgm:spPr/>
      <dgm:t>
        <a:bodyPr/>
        <a:lstStyle/>
        <a:p>
          <a:pPr algn="ctr"/>
          <a:endParaRPr lang="en-US"/>
        </a:p>
      </dgm:t>
    </dgm:pt>
    <dgm:pt modelId="{CA4C3982-9B47-4E07-9A5D-81283F7FD5EC}" type="sibTrans" cxnId="{908D7E60-0762-4683-A203-F8F5E605C094}">
      <dgm:prSet/>
      <dgm:spPr/>
      <dgm:t>
        <a:bodyPr/>
        <a:lstStyle/>
        <a:p>
          <a:pPr algn="ctr"/>
          <a:endParaRPr lang="en-US"/>
        </a:p>
      </dgm:t>
    </dgm:pt>
    <dgm:pt modelId="{DA50373D-3324-4998-8866-F85F450EFC62}">
      <dgm:prSet phldrT="[Text]" custT="1"/>
      <dgm:spPr>
        <a:solidFill>
          <a:schemeClr val="accent2">
            <a:lumMod val="50000"/>
          </a:schemeClr>
        </a:solidFill>
        <a:ln>
          <a:solidFill>
            <a:schemeClr val="accent1">
              <a:lumMod val="50000"/>
            </a:schemeClr>
          </a:solidFill>
        </a:ln>
      </dgm:spPr>
      <dgm:t>
        <a:bodyPr/>
        <a:lstStyle/>
        <a:p>
          <a:pPr algn="ctr"/>
          <a:r>
            <a:rPr lang="en-US" sz="1000" b="1"/>
            <a:t>Marketplace Left to Implement Its Own Coherent Solution</a:t>
          </a:r>
        </a:p>
      </dgm:t>
    </dgm:pt>
    <dgm:pt modelId="{7CB413D6-625A-497A-86F0-30333A427806}" type="parTrans" cxnId="{B258AF65-4621-4A7F-B60A-B40197B53082}">
      <dgm:prSet/>
      <dgm:spPr/>
      <dgm:t>
        <a:bodyPr/>
        <a:lstStyle/>
        <a:p>
          <a:pPr algn="ctr"/>
          <a:endParaRPr lang="en-US"/>
        </a:p>
      </dgm:t>
    </dgm:pt>
    <dgm:pt modelId="{7FE4CF3A-4E17-4FF7-9399-DE204DF4F9FE}" type="sibTrans" cxnId="{B258AF65-4621-4A7F-B60A-B40197B53082}">
      <dgm:prSet/>
      <dgm:spPr/>
      <dgm:t>
        <a:bodyPr/>
        <a:lstStyle/>
        <a:p>
          <a:pPr algn="ctr"/>
          <a:endParaRPr lang="en-US"/>
        </a:p>
      </dgm:t>
    </dgm:pt>
    <dgm:pt modelId="{0E925012-9077-48C5-B52C-125E37B30BB7}">
      <dgm:prSet phldrT="[Text]" custT="1"/>
      <dgm:spPr>
        <a:solidFill>
          <a:schemeClr val="accent2">
            <a:lumMod val="50000"/>
          </a:schemeClr>
        </a:solidFill>
        <a:ln>
          <a:solidFill>
            <a:schemeClr val="accent1">
              <a:lumMod val="50000"/>
            </a:schemeClr>
          </a:solidFill>
        </a:ln>
      </dgm:spPr>
      <dgm:t>
        <a:bodyPr/>
        <a:lstStyle/>
        <a:p>
          <a:pPr algn="ctr"/>
          <a:r>
            <a:rPr lang="en-US" sz="1200" b="1"/>
            <a:t>Continued Use of Fractured, Bilateral Terresrial Fiber Infrastructure</a:t>
          </a:r>
        </a:p>
      </dgm:t>
    </dgm:pt>
    <dgm:pt modelId="{4E27DF15-86E1-415B-921D-2DB9922E4AB3}" type="parTrans" cxnId="{2984F702-F5E1-42BF-A6E8-61804D95D90C}">
      <dgm:prSet/>
      <dgm:spPr/>
      <dgm:t>
        <a:bodyPr/>
        <a:lstStyle/>
        <a:p>
          <a:pPr algn="ctr"/>
          <a:endParaRPr lang="en-US"/>
        </a:p>
      </dgm:t>
    </dgm:pt>
    <dgm:pt modelId="{839E36B3-4DD9-42AA-972B-7F77A6DFBDEF}" type="sibTrans" cxnId="{2984F702-F5E1-42BF-A6E8-61804D95D90C}">
      <dgm:prSet/>
      <dgm:spPr/>
      <dgm:t>
        <a:bodyPr/>
        <a:lstStyle/>
        <a:p>
          <a:pPr algn="ctr"/>
          <a:endParaRPr lang="en-US"/>
        </a:p>
      </dgm:t>
    </dgm:pt>
    <dgm:pt modelId="{85BD25C2-6401-4DB8-B7D3-82574C326721}">
      <dgm:prSet custT="1"/>
      <dgm:spPr>
        <a:solidFill>
          <a:schemeClr val="accent3">
            <a:lumMod val="50000"/>
          </a:schemeClr>
        </a:solidFill>
        <a:ln>
          <a:solidFill>
            <a:schemeClr val="accent1">
              <a:lumMod val="50000"/>
            </a:schemeClr>
          </a:solidFill>
        </a:ln>
      </dgm:spPr>
      <dgm:t>
        <a:bodyPr/>
        <a:lstStyle/>
        <a:p>
          <a:pPr algn="ctr"/>
          <a:r>
            <a:rPr lang="en-US" sz="1000" b="1"/>
            <a:t>Full Government / Int'l. Organization Ownership and Project Management</a:t>
          </a:r>
        </a:p>
      </dgm:t>
    </dgm:pt>
    <dgm:pt modelId="{ACF94D50-37FD-43C6-B490-B502B21B6533}" type="parTrans" cxnId="{20C54F65-D275-4C7A-8F28-833BF088026C}">
      <dgm:prSet/>
      <dgm:spPr/>
      <dgm:t>
        <a:bodyPr/>
        <a:lstStyle/>
        <a:p>
          <a:pPr algn="ctr"/>
          <a:endParaRPr lang="en-US"/>
        </a:p>
      </dgm:t>
    </dgm:pt>
    <dgm:pt modelId="{D3A5BB8F-F8E0-4AC7-8101-F96B6DEAB1E4}" type="sibTrans" cxnId="{20C54F65-D275-4C7A-8F28-833BF088026C}">
      <dgm:prSet/>
      <dgm:spPr/>
      <dgm:t>
        <a:bodyPr/>
        <a:lstStyle/>
        <a:p>
          <a:pPr algn="ctr"/>
          <a:endParaRPr lang="en-US"/>
        </a:p>
      </dgm:t>
    </dgm:pt>
    <dgm:pt modelId="{E4FFA2D6-D529-424A-9208-C6CDF27C27A2}">
      <dgm:prSet custT="1"/>
      <dgm:spPr>
        <a:solidFill>
          <a:schemeClr val="accent3">
            <a:lumMod val="50000"/>
          </a:schemeClr>
        </a:solidFill>
        <a:ln>
          <a:solidFill>
            <a:schemeClr val="accent1">
              <a:lumMod val="50000"/>
            </a:schemeClr>
          </a:solidFill>
        </a:ln>
      </dgm:spPr>
      <dgm:t>
        <a:bodyPr/>
        <a:lstStyle/>
        <a:p>
          <a:pPr algn="ctr"/>
          <a:r>
            <a:rPr lang="en-US" sz="1000" b="1"/>
            <a:t>Public-Private Partnership (PPP) / Private Sector Project Management</a:t>
          </a:r>
        </a:p>
      </dgm:t>
    </dgm:pt>
    <dgm:pt modelId="{50EA413F-3135-4DDE-8057-249B28E5E7F8}" type="parTrans" cxnId="{05E512A0-5BEC-4FD1-ADF0-14611E13884E}">
      <dgm:prSet/>
      <dgm:spPr/>
      <dgm:t>
        <a:bodyPr/>
        <a:lstStyle/>
        <a:p>
          <a:pPr algn="ctr"/>
          <a:endParaRPr lang="en-US"/>
        </a:p>
      </dgm:t>
    </dgm:pt>
    <dgm:pt modelId="{F2249651-6DD7-4779-AAC7-D4317AC632F8}" type="sibTrans" cxnId="{05E512A0-5BEC-4FD1-ADF0-14611E13884E}">
      <dgm:prSet/>
      <dgm:spPr/>
      <dgm:t>
        <a:bodyPr/>
        <a:lstStyle/>
        <a:p>
          <a:pPr algn="ctr"/>
          <a:endParaRPr lang="en-US"/>
        </a:p>
      </dgm:t>
    </dgm:pt>
    <dgm:pt modelId="{047612BE-E766-4DC4-BB38-2CE9A95E09E8}">
      <dgm:prSet custT="1"/>
      <dgm:spPr>
        <a:solidFill>
          <a:schemeClr val="accent3">
            <a:lumMod val="50000"/>
          </a:schemeClr>
        </a:solidFill>
        <a:ln>
          <a:solidFill>
            <a:schemeClr val="accent1">
              <a:lumMod val="50000"/>
            </a:schemeClr>
          </a:solidFill>
        </a:ln>
      </dgm:spPr>
      <dgm:t>
        <a:bodyPr/>
        <a:lstStyle/>
        <a:p>
          <a:pPr algn="ctr"/>
          <a:r>
            <a:rPr lang="en-US" sz="900" b="1"/>
            <a:t>Choice of Project Design and Engineering, Supplier, Maintenance Authority, Operational Plan</a:t>
          </a:r>
        </a:p>
      </dgm:t>
    </dgm:pt>
    <dgm:pt modelId="{8F0EFFC4-3ABD-4B8F-BA30-40A424B1464B}" type="parTrans" cxnId="{758778F9-BEC0-4B92-87C0-F3190228AC45}">
      <dgm:prSet/>
      <dgm:spPr/>
      <dgm:t>
        <a:bodyPr/>
        <a:lstStyle/>
        <a:p>
          <a:pPr algn="ctr"/>
          <a:endParaRPr lang="en-US"/>
        </a:p>
      </dgm:t>
    </dgm:pt>
    <dgm:pt modelId="{E68349B6-4094-452A-979E-7D4E0E8897A2}" type="sibTrans" cxnId="{758778F9-BEC0-4B92-87C0-F3190228AC45}">
      <dgm:prSet/>
      <dgm:spPr/>
      <dgm:t>
        <a:bodyPr/>
        <a:lstStyle/>
        <a:p>
          <a:pPr algn="ctr"/>
          <a:endParaRPr lang="en-US"/>
        </a:p>
      </dgm:t>
    </dgm:pt>
    <dgm:pt modelId="{E208F0F7-5DAB-442B-A3B1-5E5F544FDE72}">
      <dgm:prSet/>
      <dgm:spPr>
        <a:solidFill>
          <a:schemeClr val="accent3">
            <a:lumMod val="50000"/>
          </a:schemeClr>
        </a:solidFill>
        <a:ln>
          <a:solidFill>
            <a:schemeClr val="accent1">
              <a:lumMod val="50000"/>
            </a:schemeClr>
          </a:solidFill>
        </a:ln>
      </dgm:spPr>
      <dgm:t>
        <a:bodyPr/>
        <a:lstStyle/>
        <a:p>
          <a:pPr algn="ctr"/>
          <a:r>
            <a:rPr lang="en-US" b="1"/>
            <a:t>Special Purpose Vehicle (SPV) with Government Shareholding (Investment)</a:t>
          </a:r>
        </a:p>
      </dgm:t>
    </dgm:pt>
    <dgm:pt modelId="{07D9C2A0-3CA5-4085-A126-4E13CC34B110}" type="parTrans" cxnId="{167D6DBD-2E59-47CE-8BF9-746655BE8B83}">
      <dgm:prSet/>
      <dgm:spPr/>
      <dgm:t>
        <a:bodyPr/>
        <a:lstStyle/>
        <a:p>
          <a:pPr algn="ctr"/>
          <a:endParaRPr lang="en-US"/>
        </a:p>
      </dgm:t>
    </dgm:pt>
    <dgm:pt modelId="{77A4C4CE-2E8C-4BC9-9290-FC040BB93DB2}" type="sibTrans" cxnId="{167D6DBD-2E59-47CE-8BF9-746655BE8B83}">
      <dgm:prSet/>
      <dgm:spPr/>
      <dgm:t>
        <a:bodyPr/>
        <a:lstStyle/>
        <a:p>
          <a:pPr algn="ctr"/>
          <a:endParaRPr lang="en-US"/>
        </a:p>
      </dgm:t>
    </dgm:pt>
    <dgm:pt modelId="{33E06C39-752D-44EA-81E4-01A8439221A7}">
      <dgm:prSet/>
      <dgm:spPr>
        <a:solidFill>
          <a:schemeClr val="accent3">
            <a:lumMod val="50000"/>
          </a:schemeClr>
        </a:solidFill>
        <a:ln>
          <a:solidFill>
            <a:schemeClr val="accent1">
              <a:lumMod val="50000"/>
            </a:schemeClr>
          </a:solidFill>
        </a:ln>
      </dgm:spPr>
      <dgm:t>
        <a:bodyPr/>
        <a:lstStyle/>
        <a:p>
          <a:pPr algn="ctr"/>
          <a:r>
            <a:rPr lang="en-US" b="1"/>
            <a:t>Special Purpose Vehicle (SPV) with Government Contribution (Subsidy)</a:t>
          </a:r>
        </a:p>
      </dgm:t>
    </dgm:pt>
    <dgm:pt modelId="{D3175F55-956F-40B4-8C90-B0CFEDCE2FAD}" type="parTrans" cxnId="{728590A8-3189-47E9-8D4C-98D33B65AA43}">
      <dgm:prSet/>
      <dgm:spPr/>
      <dgm:t>
        <a:bodyPr/>
        <a:lstStyle/>
        <a:p>
          <a:pPr algn="ctr"/>
          <a:endParaRPr lang="en-US"/>
        </a:p>
      </dgm:t>
    </dgm:pt>
    <dgm:pt modelId="{C2457566-244B-45E3-87EE-7CE85BBB5F9B}" type="sibTrans" cxnId="{728590A8-3189-47E9-8D4C-98D33B65AA43}">
      <dgm:prSet/>
      <dgm:spPr/>
      <dgm:t>
        <a:bodyPr/>
        <a:lstStyle/>
        <a:p>
          <a:pPr algn="ctr"/>
          <a:endParaRPr lang="en-US"/>
        </a:p>
      </dgm:t>
    </dgm:pt>
    <dgm:pt modelId="{A46CCCAF-DDE9-4D89-B264-A7CEAB493D2A}">
      <dgm:prSet/>
      <dgm:spPr>
        <a:solidFill>
          <a:schemeClr val="accent3">
            <a:lumMod val="50000"/>
          </a:schemeClr>
        </a:solidFill>
        <a:ln>
          <a:solidFill>
            <a:schemeClr val="accent1">
              <a:lumMod val="50000"/>
            </a:schemeClr>
          </a:solidFill>
        </a:ln>
      </dgm:spPr>
      <dgm:t>
        <a:bodyPr/>
        <a:lstStyle/>
        <a:p>
          <a:pPr algn="ctr"/>
          <a:r>
            <a:rPr lang="en-US" b="1"/>
            <a:t>Build-Operate-Transfer (BOT)</a:t>
          </a:r>
        </a:p>
      </dgm:t>
    </dgm:pt>
    <dgm:pt modelId="{8D906F60-9C29-49CB-B6A6-1855405B0C90}" type="parTrans" cxnId="{47F1930C-340E-47F4-ADA8-EAA08EC49E0A}">
      <dgm:prSet/>
      <dgm:spPr/>
      <dgm:t>
        <a:bodyPr/>
        <a:lstStyle/>
        <a:p>
          <a:pPr algn="ctr"/>
          <a:endParaRPr lang="en-US"/>
        </a:p>
      </dgm:t>
    </dgm:pt>
    <dgm:pt modelId="{CBF0B8D0-8A29-4B86-884F-938EBFD8E83F}" type="sibTrans" cxnId="{47F1930C-340E-47F4-ADA8-EAA08EC49E0A}">
      <dgm:prSet/>
      <dgm:spPr/>
      <dgm:t>
        <a:bodyPr/>
        <a:lstStyle/>
        <a:p>
          <a:pPr algn="ctr"/>
          <a:endParaRPr lang="en-US"/>
        </a:p>
      </dgm:t>
    </dgm:pt>
    <dgm:pt modelId="{589D173A-313F-4408-A823-5B24F99189D5}">
      <dgm:prSet/>
      <dgm:spPr>
        <a:solidFill>
          <a:schemeClr val="accent3">
            <a:lumMod val="50000"/>
          </a:schemeClr>
        </a:solidFill>
        <a:ln>
          <a:solidFill>
            <a:schemeClr val="accent1">
              <a:lumMod val="50000"/>
            </a:schemeClr>
          </a:solidFill>
        </a:ln>
      </dgm:spPr>
      <dgm:t>
        <a:bodyPr/>
        <a:lstStyle/>
        <a:p>
          <a:pPr algn="ctr"/>
          <a:r>
            <a:rPr lang="en-US" b="1"/>
            <a:t>Project Management Contract</a:t>
          </a:r>
        </a:p>
      </dgm:t>
    </dgm:pt>
    <dgm:pt modelId="{F7D76E29-8436-482C-B900-1048AF255090}" type="parTrans" cxnId="{9A725ED4-4054-4425-BF6B-63B3BC1CE4AB}">
      <dgm:prSet/>
      <dgm:spPr/>
      <dgm:t>
        <a:bodyPr/>
        <a:lstStyle/>
        <a:p>
          <a:pPr algn="ctr"/>
          <a:endParaRPr lang="en-US"/>
        </a:p>
      </dgm:t>
    </dgm:pt>
    <dgm:pt modelId="{B1FEEA0F-0EDE-4586-B5EC-71994A6DE542}" type="sibTrans" cxnId="{9A725ED4-4054-4425-BF6B-63B3BC1CE4AB}">
      <dgm:prSet/>
      <dgm:spPr/>
      <dgm:t>
        <a:bodyPr/>
        <a:lstStyle/>
        <a:p>
          <a:pPr algn="ctr"/>
          <a:endParaRPr lang="en-US"/>
        </a:p>
      </dgm:t>
    </dgm:pt>
    <dgm:pt modelId="{6490C17D-A26C-4513-8122-2F04D9D1759B}" type="pres">
      <dgm:prSet presAssocID="{FFCECA64-D608-431A-9056-D6017A545619}" presName="diagram" presStyleCnt="0">
        <dgm:presLayoutVars>
          <dgm:chPref val="1"/>
          <dgm:dir/>
          <dgm:animOne val="branch"/>
          <dgm:animLvl val="lvl"/>
          <dgm:resizeHandles val="exact"/>
        </dgm:presLayoutVars>
      </dgm:prSet>
      <dgm:spPr/>
      <dgm:t>
        <a:bodyPr/>
        <a:lstStyle/>
        <a:p>
          <a:endParaRPr lang="en-US"/>
        </a:p>
      </dgm:t>
    </dgm:pt>
    <dgm:pt modelId="{455F5BC3-5A59-4864-BFD6-DF28D6222E5E}" type="pres">
      <dgm:prSet presAssocID="{FBD96E2C-1D2E-432D-B751-A06DDCEE21F3}" presName="root1" presStyleCnt="0"/>
      <dgm:spPr/>
    </dgm:pt>
    <dgm:pt modelId="{3E01BF46-2861-483F-9AFD-FE63A228372D}" type="pres">
      <dgm:prSet presAssocID="{FBD96E2C-1D2E-432D-B751-A06DDCEE21F3}" presName="LevelOneTextNode" presStyleLbl="node0" presStyleIdx="0" presStyleCnt="1">
        <dgm:presLayoutVars>
          <dgm:chPref val="3"/>
        </dgm:presLayoutVars>
      </dgm:prSet>
      <dgm:spPr/>
      <dgm:t>
        <a:bodyPr/>
        <a:lstStyle/>
        <a:p>
          <a:endParaRPr lang="en-US"/>
        </a:p>
      </dgm:t>
    </dgm:pt>
    <dgm:pt modelId="{B8DE5BBB-F867-4CDF-B915-47C995CEF401}" type="pres">
      <dgm:prSet presAssocID="{FBD96E2C-1D2E-432D-B751-A06DDCEE21F3}" presName="level2hierChild" presStyleCnt="0"/>
      <dgm:spPr/>
    </dgm:pt>
    <dgm:pt modelId="{27648AA1-67F5-4286-840F-9F62550228A4}" type="pres">
      <dgm:prSet presAssocID="{06CABEF1-DC26-45C4-B428-6E55FF1B1871}" presName="conn2-1" presStyleLbl="parChTrans1D2" presStyleIdx="0" presStyleCnt="2"/>
      <dgm:spPr/>
      <dgm:t>
        <a:bodyPr/>
        <a:lstStyle/>
        <a:p>
          <a:endParaRPr lang="en-US"/>
        </a:p>
      </dgm:t>
    </dgm:pt>
    <dgm:pt modelId="{E854A627-BD14-4050-B0A3-2AB6FBCF912D}" type="pres">
      <dgm:prSet presAssocID="{06CABEF1-DC26-45C4-B428-6E55FF1B1871}" presName="connTx" presStyleLbl="parChTrans1D2" presStyleIdx="0" presStyleCnt="2"/>
      <dgm:spPr/>
      <dgm:t>
        <a:bodyPr/>
        <a:lstStyle/>
        <a:p>
          <a:endParaRPr lang="en-US"/>
        </a:p>
      </dgm:t>
    </dgm:pt>
    <dgm:pt modelId="{6FACFFE2-DC05-41BC-A65E-7AD3A8621F7F}" type="pres">
      <dgm:prSet presAssocID="{FE7CB375-7D2A-459F-B71E-2CFD280A6EA0}" presName="root2" presStyleCnt="0"/>
      <dgm:spPr/>
    </dgm:pt>
    <dgm:pt modelId="{74BE5857-43BB-41F0-B798-7D23698A7603}" type="pres">
      <dgm:prSet presAssocID="{FE7CB375-7D2A-459F-B71E-2CFD280A6EA0}" presName="LevelTwoTextNode" presStyleLbl="node2" presStyleIdx="0" presStyleCnt="2">
        <dgm:presLayoutVars>
          <dgm:chPref val="3"/>
        </dgm:presLayoutVars>
      </dgm:prSet>
      <dgm:spPr/>
      <dgm:t>
        <a:bodyPr/>
        <a:lstStyle/>
        <a:p>
          <a:endParaRPr lang="en-US"/>
        </a:p>
      </dgm:t>
    </dgm:pt>
    <dgm:pt modelId="{1E69210B-05F5-4DE7-B8DA-8EB39433F743}" type="pres">
      <dgm:prSet presAssocID="{FE7CB375-7D2A-459F-B71E-2CFD280A6EA0}" presName="level3hierChild" presStyleCnt="0"/>
      <dgm:spPr/>
    </dgm:pt>
    <dgm:pt modelId="{B0596B08-AD74-410D-B0F5-2AB10B9B2D83}" type="pres">
      <dgm:prSet presAssocID="{100653F2-F175-4FD0-9796-FDB6731958AD}" presName="conn2-1" presStyleLbl="parChTrans1D3" presStyleIdx="0" presStyleCnt="2"/>
      <dgm:spPr/>
      <dgm:t>
        <a:bodyPr/>
        <a:lstStyle/>
        <a:p>
          <a:endParaRPr lang="en-US"/>
        </a:p>
      </dgm:t>
    </dgm:pt>
    <dgm:pt modelId="{E364C22B-81B8-4E48-B091-D4AE19487AD8}" type="pres">
      <dgm:prSet presAssocID="{100653F2-F175-4FD0-9796-FDB6731958AD}" presName="connTx" presStyleLbl="parChTrans1D3" presStyleIdx="0" presStyleCnt="2"/>
      <dgm:spPr/>
      <dgm:t>
        <a:bodyPr/>
        <a:lstStyle/>
        <a:p>
          <a:endParaRPr lang="en-US"/>
        </a:p>
      </dgm:t>
    </dgm:pt>
    <dgm:pt modelId="{C61AE226-520D-4EFF-9468-0E43064B9E80}" type="pres">
      <dgm:prSet presAssocID="{DC4B4CFB-2292-4423-BF8C-95C1A6FEB4CF}" presName="root2" presStyleCnt="0"/>
      <dgm:spPr/>
    </dgm:pt>
    <dgm:pt modelId="{F6D2EF6B-72ED-41D2-BABA-8636629E5773}" type="pres">
      <dgm:prSet presAssocID="{DC4B4CFB-2292-4423-BF8C-95C1A6FEB4CF}" presName="LevelTwoTextNode" presStyleLbl="node3" presStyleIdx="0" presStyleCnt="2">
        <dgm:presLayoutVars>
          <dgm:chPref val="3"/>
        </dgm:presLayoutVars>
      </dgm:prSet>
      <dgm:spPr/>
      <dgm:t>
        <a:bodyPr/>
        <a:lstStyle/>
        <a:p>
          <a:endParaRPr lang="en-US"/>
        </a:p>
      </dgm:t>
    </dgm:pt>
    <dgm:pt modelId="{2FA584C9-7708-49E3-8428-90B26F7C51E8}" type="pres">
      <dgm:prSet presAssocID="{DC4B4CFB-2292-4423-BF8C-95C1A6FEB4CF}" presName="level3hierChild" presStyleCnt="0"/>
      <dgm:spPr/>
    </dgm:pt>
    <dgm:pt modelId="{4637D3B7-C8C3-4DAE-88F5-49DE2BF91094}" type="pres">
      <dgm:prSet presAssocID="{ACF94D50-37FD-43C6-B490-B502B21B6533}" presName="conn2-1" presStyleLbl="parChTrans1D4" presStyleIdx="0" presStyleCnt="7"/>
      <dgm:spPr/>
      <dgm:t>
        <a:bodyPr/>
        <a:lstStyle/>
        <a:p>
          <a:endParaRPr lang="en-US"/>
        </a:p>
      </dgm:t>
    </dgm:pt>
    <dgm:pt modelId="{D4AF02B2-F0AE-4E55-8DA1-5838C26A4C42}" type="pres">
      <dgm:prSet presAssocID="{ACF94D50-37FD-43C6-B490-B502B21B6533}" presName="connTx" presStyleLbl="parChTrans1D4" presStyleIdx="0" presStyleCnt="7"/>
      <dgm:spPr/>
      <dgm:t>
        <a:bodyPr/>
        <a:lstStyle/>
        <a:p>
          <a:endParaRPr lang="en-US"/>
        </a:p>
      </dgm:t>
    </dgm:pt>
    <dgm:pt modelId="{0553BF97-F42A-4406-B2D2-CF3045216D9A}" type="pres">
      <dgm:prSet presAssocID="{85BD25C2-6401-4DB8-B7D3-82574C326721}" presName="root2" presStyleCnt="0"/>
      <dgm:spPr/>
    </dgm:pt>
    <dgm:pt modelId="{2745F860-2FFA-46EE-A603-9955DF8CB8EF}" type="pres">
      <dgm:prSet presAssocID="{85BD25C2-6401-4DB8-B7D3-82574C326721}" presName="LevelTwoTextNode" presStyleLbl="node4" presStyleIdx="0" presStyleCnt="7">
        <dgm:presLayoutVars>
          <dgm:chPref val="3"/>
        </dgm:presLayoutVars>
      </dgm:prSet>
      <dgm:spPr/>
      <dgm:t>
        <a:bodyPr/>
        <a:lstStyle/>
        <a:p>
          <a:endParaRPr lang="en-US"/>
        </a:p>
      </dgm:t>
    </dgm:pt>
    <dgm:pt modelId="{734B6865-0F13-4EBC-8680-9510D861559D}" type="pres">
      <dgm:prSet presAssocID="{85BD25C2-6401-4DB8-B7D3-82574C326721}" presName="level3hierChild" presStyleCnt="0"/>
      <dgm:spPr/>
    </dgm:pt>
    <dgm:pt modelId="{686EE538-36A4-4ED6-B5A8-3AD01B7CC267}" type="pres">
      <dgm:prSet presAssocID="{8F0EFFC4-3ABD-4B8F-BA30-40A424B1464B}" presName="conn2-1" presStyleLbl="parChTrans1D4" presStyleIdx="1" presStyleCnt="7"/>
      <dgm:spPr/>
      <dgm:t>
        <a:bodyPr/>
        <a:lstStyle/>
        <a:p>
          <a:endParaRPr lang="en-US"/>
        </a:p>
      </dgm:t>
    </dgm:pt>
    <dgm:pt modelId="{199498CF-5F82-439D-A3D3-245F11BB4231}" type="pres">
      <dgm:prSet presAssocID="{8F0EFFC4-3ABD-4B8F-BA30-40A424B1464B}" presName="connTx" presStyleLbl="parChTrans1D4" presStyleIdx="1" presStyleCnt="7"/>
      <dgm:spPr/>
      <dgm:t>
        <a:bodyPr/>
        <a:lstStyle/>
        <a:p>
          <a:endParaRPr lang="en-US"/>
        </a:p>
      </dgm:t>
    </dgm:pt>
    <dgm:pt modelId="{866B57B0-4CD8-4650-B0A0-C615A75B9FE1}" type="pres">
      <dgm:prSet presAssocID="{047612BE-E766-4DC4-BB38-2CE9A95E09E8}" presName="root2" presStyleCnt="0"/>
      <dgm:spPr/>
    </dgm:pt>
    <dgm:pt modelId="{A7AB21DD-A940-4B29-B363-346EDEE4B4D5}" type="pres">
      <dgm:prSet presAssocID="{047612BE-E766-4DC4-BB38-2CE9A95E09E8}" presName="LevelTwoTextNode" presStyleLbl="node4" presStyleIdx="1" presStyleCnt="7">
        <dgm:presLayoutVars>
          <dgm:chPref val="3"/>
        </dgm:presLayoutVars>
      </dgm:prSet>
      <dgm:spPr/>
      <dgm:t>
        <a:bodyPr/>
        <a:lstStyle/>
        <a:p>
          <a:endParaRPr lang="en-US"/>
        </a:p>
      </dgm:t>
    </dgm:pt>
    <dgm:pt modelId="{2264A729-69A3-4B6C-90CD-D5375AE3E357}" type="pres">
      <dgm:prSet presAssocID="{047612BE-E766-4DC4-BB38-2CE9A95E09E8}" presName="level3hierChild" presStyleCnt="0"/>
      <dgm:spPr/>
    </dgm:pt>
    <dgm:pt modelId="{F32C6E20-9D86-4EAB-90AF-C338118AA6F6}" type="pres">
      <dgm:prSet presAssocID="{50EA413F-3135-4DDE-8057-249B28E5E7F8}" presName="conn2-1" presStyleLbl="parChTrans1D4" presStyleIdx="2" presStyleCnt="7"/>
      <dgm:spPr/>
      <dgm:t>
        <a:bodyPr/>
        <a:lstStyle/>
        <a:p>
          <a:endParaRPr lang="en-US"/>
        </a:p>
      </dgm:t>
    </dgm:pt>
    <dgm:pt modelId="{C94E160A-2E5B-4125-B929-75617DEE1C1B}" type="pres">
      <dgm:prSet presAssocID="{50EA413F-3135-4DDE-8057-249B28E5E7F8}" presName="connTx" presStyleLbl="parChTrans1D4" presStyleIdx="2" presStyleCnt="7"/>
      <dgm:spPr/>
      <dgm:t>
        <a:bodyPr/>
        <a:lstStyle/>
        <a:p>
          <a:endParaRPr lang="en-US"/>
        </a:p>
      </dgm:t>
    </dgm:pt>
    <dgm:pt modelId="{14EE86A5-0A2F-41FA-8147-754741FBBD02}" type="pres">
      <dgm:prSet presAssocID="{E4FFA2D6-D529-424A-9208-C6CDF27C27A2}" presName="root2" presStyleCnt="0"/>
      <dgm:spPr/>
    </dgm:pt>
    <dgm:pt modelId="{2F27687C-0DC4-44ED-9359-C6645D138E13}" type="pres">
      <dgm:prSet presAssocID="{E4FFA2D6-D529-424A-9208-C6CDF27C27A2}" presName="LevelTwoTextNode" presStyleLbl="node4" presStyleIdx="2" presStyleCnt="7">
        <dgm:presLayoutVars>
          <dgm:chPref val="3"/>
        </dgm:presLayoutVars>
      </dgm:prSet>
      <dgm:spPr/>
      <dgm:t>
        <a:bodyPr/>
        <a:lstStyle/>
        <a:p>
          <a:endParaRPr lang="en-US"/>
        </a:p>
      </dgm:t>
    </dgm:pt>
    <dgm:pt modelId="{12D8E2B1-24E7-4EB5-AA4B-3590D3D1CAD9}" type="pres">
      <dgm:prSet presAssocID="{E4FFA2D6-D529-424A-9208-C6CDF27C27A2}" presName="level3hierChild" presStyleCnt="0"/>
      <dgm:spPr/>
    </dgm:pt>
    <dgm:pt modelId="{EEDA6783-5731-4981-AA2E-5D51ECDF571A}" type="pres">
      <dgm:prSet presAssocID="{07D9C2A0-3CA5-4085-A126-4E13CC34B110}" presName="conn2-1" presStyleLbl="parChTrans1D4" presStyleIdx="3" presStyleCnt="7"/>
      <dgm:spPr/>
      <dgm:t>
        <a:bodyPr/>
        <a:lstStyle/>
        <a:p>
          <a:endParaRPr lang="en-US"/>
        </a:p>
      </dgm:t>
    </dgm:pt>
    <dgm:pt modelId="{890291F8-8783-4397-B12D-90A368FC9F82}" type="pres">
      <dgm:prSet presAssocID="{07D9C2A0-3CA5-4085-A126-4E13CC34B110}" presName="connTx" presStyleLbl="parChTrans1D4" presStyleIdx="3" presStyleCnt="7"/>
      <dgm:spPr/>
      <dgm:t>
        <a:bodyPr/>
        <a:lstStyle/>
        <a:p>
          <a:endParaRPr lang="en-US"/>
        </a:p>
      </dgm:t>
    </dgm:pt>
    <dgm:pt modelId="{5FCF8F84-7206-4402-AD51-9EC6372D84C5}" type="pres">
      <dgm:prSet presAssocID="{E208F0F7-5DAB-442B-A3B1-5E5F544FDE72}" presName="root2" presStyleCnt="0"/>
      <dgm:spPr/>
    </dgm:pt>
    <dgm:pt modelId="{6C4273CA-4E81-4B7D-B1EF-E4691F8BF68A}" type="pres">
      <dgm:prSet presAssocID="{E208F0F7-5DAB-442B-A3B1-5E5F544FDE72}" presName="LevelTwoTextNode" presStyleLbl="node4" presStyleIdx="3" presStyleCnt="7">
        <dgm:presLayoutVars>
          <dgm:chPref val="3"/>
        </dgm:presLayoutVars>
      </dgm:prSet>
      <dgm:spPr/>
      <dgm:t>
        <a:bodyPr/>
        <a:lstStyle/>
        <a:p>
          <a:endParaRPr lang="en-US"/>
        </a:p>
      </dgm:t>
    </dgm:pt>
    <dgm:pt modelId="{5A7901FB-BBC4-439C-B561-778590AAC7BB}" type="pres">
      <dgm:prSet presAssocID="{E208F0F7-5DAB-442B-A3B1-5E5F544FDE72}" presName="level3hierChild" presStyleCnt="0"/>
      <dgm:spPr/>
    </dgm:pt>
    <dgm:pt modelId="{9999E925-93A9-4E1E-9457-77CE0318C516}" type="pres">
      <dgm:prSet presAssocID="{D3175F55-956F-40B4-8C90-B0CFEDCE2FAD}" presName="conn2-1" presStyleLbl="parChTrans1D4" presStyleIdx="4" presStyleCnt="7"/>
      <dgm:spPr/>
      <dgm:t>
        <a:bodyPr/>
        <a:lstStyle/>
        <a:p>
          <a:endParaRPr lang="en-US"/>
        </a:p>
      </dgm:t>
    </dgm:pt>
    <dgm:pt modelId="{61F6AC51-110E-46E6-8745-41DF393ED470}" type="pres">
      <dgm:prSet presAssocID="{D3175F55-956F-40B4-8C90-B0CFEDCE2FAD}" presName="connTx" presStyleLbl="parChTrans1D4" presStyleIdx="4" presStyleCnt="7"/>
      <dgm:spPr/>
      <dgm:t>
        <a:bodyPr/>
        <a:lstStyle/>
        <a:p>
          <a:endParaRPr lang="en-US"/>
        </a:p>
      </dgm:t>
    </dgm:pt>
    <dgm:pt modelId="{EFF0B5E2-4C4B-4541-AEC7-EA8522AA57EE}" type="pres">
      <dgm:prSet presAssocID="{33E06C39-752D-44EA-81E4-01A8439221A7}" presName="root2" presStyleCnt="0"/>
      <dgm:spPr/>
    </dgm:pt>
    <dgm:pt modelId="{4B8343D5-D8FE-41CB-8EB4-9C81962384FA}" type="pres">
      <dgm:prSet presAssocID="{33E06C39-752D-44EA-81E4-01A8439221A7}" presName="LevelTwoTextNode" presStyleLbl="node4" presStyleIdx="4" presStyleCnt="7">
        <dgm:presLayoutVars>
          <dgm:chPref val="3"/>
        </dgm:presLayoutVars>
      </dgm:prSet>
      <dgm:spPr/>
      <dgm:t>
        <a:bodyPr/>
        <a:lstStyle/>
        <a:p>
          <a:endParaRPr lang="en-US"/>
        </a:p>
      </dgm:t>
    </dgm:pt>
    <dgm:pt modelId="{8B55AE7C-96AC-4271-AEDC-0E623E434E75}" type="pres">
      <dgm:prSet presAssocID="{33E06C39-752D-44EA-81E4-01A8439221A7}" presName="level3hierChild" presStyleCnt="0"/>
      <dgm:spPr/>
    </dgm:pt>
    <dgm:pt modelId="{9276F169-B93D-4C0C-AE0C-3B2B586C252B}" type="pres">
      <dgm:prSet presAssocID="{8D906F60-9C29-49CB-B6A6-1855405B0C90}" presName="conn2-1" presStyleLbl="parChTrans1D4" presStyleIdx="5" presStyleCnt="7"/>
      <dgm:spPr/>
      <dgm:t>
        <a:bodyPr/>
        <a:lstStyle/>
        <a:p>
          <a:endParaRPr lang="en-US"/>
        </a:p>
      </dgm:t>
    </dgm:pt>
    <dgm:pt modelId="{1765528D-7D4B-45D7-9793-F3D7A4D82741}" type="pres">
      <dgm:prSet presAssocID="{8D906F60-9C29-49CB-B6A6-1855405B0C90}" presName="connTx" presStyleLbl="parChTrans1D4" presStyleIdx="5" presStyleCnt="7"/>
      <dgm:spPr/>
      <dgm:t>
        <a:bodyPr/>
        <a:lstStyle/>
        <a:p>
          <a:endParaRPr lang="en-US"/>
        </a:p>
      </dgm:t>
    </dgm:pt>
    <dgm:pt modelId="{C7762FDF-6CF6-41E2-855C-E89E69D92892}" type="pres">
      <dgm:prSet presAssocID="{A46CCCAF-DDE9-4D89-B264-A7CEAB493D2A}" presName="root2" presStyleCnt="0"/>
      <dgm:spPr/>
    </dgm:pt>
    <dgm:pt modelId="{F35089A4-A50E-479D-926D-FB4BD3B5D9DB}" type="pres">
      <dgm:prSet presAssocID="{A46CCCAF-DDE9-4D89-B264-A7CEAB493D2A}" presName="LevelTwoTextNode" presStyleLbl="node4" presStyleIdx="5" presStyleCnt="7">
        <dgm:presLayoutVars>
          <dgm:chPref val="3"/>
        </dgm:presLayoutVars>
      </dgm:prSet>
      <dgm:spPr/>
      <dgm:t>
        <a:bodyPr/>
        <a:lstStyle/>
        <a:p>
          <a:endParaRPr lang="en-US"/>
        </a:p>
      </dgm:t>
    </dgm:pt>
    <dgm:pt modelId="{D40D3770-921D-498C-BF4F-8784C42C23A9}" type="pres">
      <dgm:prSet presAssocID="{A46CCCAF-DDE9-4D89-B264-A7CEAB493D2A}" presName="level3hierChild" presStyleCnt="0"/>
      <dgm:spPr/>
    </dgm:pt>
    <dgm:pt modelId="{792092B8-24AA-4F2A-8F40-22955DA24212}" type="pres">
      <dgm:prSet presAssocID="{F7D76E29-8436-482C-B900-1048AF255090}" presName="conn2-1" presStyleLbl="parChTrans1D4" presStyleIdx="6" presStyleCnt="7"/>
      <dgm:spPr/>
      <dgm:t>
        <a:bodyPr/>
        <a:lstStyle/>
        <a:p>
          <a:endParaRPr lang="en-US"/>
        </a:p>
      </dgm:t>
    </dgm:pt>
    <dgm:pt modelId="{5D5C0B93-C8BB-464B-8548-2F7B1F8A07E8}" type="pres">
      <dgm:prSet presAssocID="{F7D76E29-8436-482C-B900-1048AF255090}" presName="connTx" presStyleLbl="parChTrans1D4" presStyleIdx="6" presStyleCnt="7"/>
      <dgm:spPr/>
      <dgm:t>
        <a:bodyPr/>
        <a:lstStyle/>
        <a:p>
          <a:endParaRPr lang="en-US"/>
        </a:p>
      </dgm:t>
    </dgm:pt>
    <dgm:pt modelId="{5F5DC99F-CB69-41C1-86F6-DE8CB8C4B794}" type="pres">
      <dgm:prSet presAssocID="{589D173A-313F-4408-A823-5B24F99189D5}" presName="root2" presStyleCnt="0"/>
      <dgm:spPr/>
    </dgm:pt>
    <dgm:pt modelId="{3380B38F-365F-4D04-8554-4AED8F141A56}" type="pres">
      <dgm:prSet presAssocID="{589D173A-313F-4408-A823-5B24F99189D5}" presName="LevelTwoTextNode" presStyleLbl="node4" presStyleIdx="6" presStyleCnt="7">
        <dgm:presLayoutVars>
          <dgm:chPref val="3"/>
        </dgm:presLayoutVars>
      </dgm:prSet>
      <dgm:spPr/>
      <dgm:t>
        <a:bodyPr/>
        <a:lstStyle/>
        <a:p>
          <a:endParaRPr lang="en-US"/>
        </a:p>
      </dgm:t>
    </dgm:pt>
    <dgm:pt modelId="{5871683F-05D4-4D6F-AB7A-5B182BA18AF4}" type="pres">
      <dgm:prSet presAssocID="{589D173A-313F-4408-A823-5B24F99189D5}" presName="level3hierChild" presStyleCnt="0"/>
      <dgm:spPr/>
    </dgm:pt>
    <dgm:pt modelId="{9C618751-701F-495B-80B2-B3717C99625F}" type="pres">
      <dgm:prSet presAssocID="{7CB413D6-625A-497A-86F0-30333A427806}" presName="conn2-1" presStyleLbl="parChTrans1D3" presStyleIdx="1" presStyleCnt="2"/>
      <dgm:spPr/>
      <dgm:t>
        <a:bodyPr/>
        <a:lstStyle/>
        <a:p>
          <a:endParaRPr lang="en-US"/>
        </a:p>
      </dgm:t>
    </dgm:pt>
    <dgm:pt modelId="{3C619DC3-CC45-4293-B006-169CA8712C75}" type="pres">
      <dgm:prSet presAssocID="{7CB413D6-625A-497A-86F0-30333A427806}" presName="connTx" presStyleLbl="parChTrans1D3" presStyleIdx="1" presStyleCnt="2"/>
      <dgm:spPr/>
      <dgm:t>
        <a:bodyPr/>
        <a:lstStyle/>
        <a:p>
          <a:endParaRPr lang="en-US"/>
        </a:p>
      </dgm:t>
    </dgm:pt>
    <dgm:pt modelId="{5E3ED7A3-BF62-4D44-B5E2-FD4339E3DBE7}" type="pres">
      <dgm:prSet presAssocID="{DA50373D-3324-4998-8866-F85F450EFC62}" presName="root2" presStyleCnt="0"/>
      <dgm:spPr/>
    </dgm:pt>
    <dgm:pt modelId="{DBA37E9D-7B5B-44F1-9CDF-B69F0C2B8A37}" type="pres">
      <dgm:prSet presAssocID="{DA50373D-3324-4998-8866-F85F450EFC62}" presName="LevelTwoTextNode" presStyleLbl="node3" presStyleIdx="1" presStyleCnt="2">
        <dgm:presLayoutVars>
          <dgm:chPref val="3"/>
        </dgm:presLayoutVars>
      </dgm:prSet>
      <dgm:spPr/>
      <dgm:t>
        <a:bodyPr/>
        <a:lstStyle/>
        <a:p>
          <a:endParaRPr lang="en-US"/>
        </a:p>
      </dgm:t>
    </dgm:pt>
    <dgm:pt modelId="{976AB388-4EBC-422B-96E2-F6C3BBA1547A}" type="pres">
      <dgm:prSet presAssocID="{DA50373D-3324-4998-8866-F85F450EFC62}" presName="level3hierChild" presStyleCnt="0"/>
      <dgm:spPr/>
    </dgm:pt>
    <dgm:pt modelId="{73C526EF-C090-45DE-88D5-DB752A7052E0}" type="pres">
      <dgm:prSet presAssocID="{4E27DF15-86E1-415B-921D-2DB9922E4AB3}" presName="conn2-1" presStyleLbl="parChTrans1D2" presStyleIdx="1" presStyleCnt="2"/>
      <dgm:spPr/>
      <dgm:t>
        <a:bodyPr/>
        <a:lstStyle/>
        <a:p>
          <a:endParaRPr lang="en-US"/>
        </a:p>
      </dgm:t>
    </dgm:pt>
    <dgm:pt modelId="{D5ED4017-14C0-416E-8621-397636B53479}" type="pres">
      <dgm:prSet presAssocID="{4E27DF15-86E1-415B-921D-2DB9922E4AB3}" presName="connTx" presStyleLbl="parChTrans1D2" presStyleIdx="1" presStyleCnt="2"/>
      <dgm:spPr/>
      <dgm:t>
        <a:bodyPr/>
        <a:lstStyle/>
        <a:p>
          <a:endParaRPr lang="en-US"/>
        </a:p>
      </dgm:t>
    </dgm:pt>
    <dgm:pt modelId="{FD2BE52B-45AA-4840-A402-B61B29CBC3B4}" type="pres">
      <dgm:prSet presAssocID="{0E925012-9077-48C5-B52C-125E37B30BB7}" presName="root2" presStyleCnt="0"/>
      <dgm:spPr/>
    </dgm:pt>
    <dgm:pt modelId="{D472B169-F029-4A0D-A588-92C2E17908F6}" type="pres">
      <dgm:prSet presAssocID="{0E925012-9077-48C5-B52C-125E37B30BB7}" presName="LevelTwoTextNode" presStyleLbl="node2" presStyleIdx="1" presStyleCnt="2">
        <dgm:presLayoutVars>
          <dgm:chPref val="3"/>
        </dgm:presLayoutVars>
      </dgm:prSet>
      <dgm:spPr/>
      <dgm:t>
        <a:bodyPr/>
        <a:lstStyle/>
        <a:p>
          <a:endParaRPr lang="en-US"/>
        </a:p>
      </dgm:t>
    </dgm:pt>
    <dgm:pt modelId="{1A69BC4D-CB30-4A54-96A8-316184D77B40}" type="pres">
      <dgm:prSet presAssocID="{0E925012-9077-48C5-B52C-125E37B30BB7}" presName="level3hierChild" presStyleCnt="0"/>
      <dgm:spPr/>
    </dgm:pt>
  </dgm:ptLst>
  <dgm:cxnLst>
    <dgm:cxn modelId="{08BAAFF2-6F4D-4B84-A3FA-CC5E27DBD084}" type="presOf" srcId="{06CABEF1-DC26-45C4-B428-6E55FF1B1871}" destId="{27648AA1-67F5-4286-840F-9F62550228A4}" srcOrd="0" destOrd="0" presId="urn:microsoft.com/office/officeart/2005/8/layout/hierarchy2"/>
    <dgm:cxn modelId="{86B8CFC2-E671-48E7-B6C0-19A2670BCE48}" type="presOf" srcId="{07D9C2A0-3CA5-4085-A126-4E13CC34B110}" destId="{890291F8-8783-4397-B12D-90A368FC9F82}" srcOrd="1" destOrd="0" presId="urn:microsoft.com/office/officeart/2005/8/layout/hierarchy2"/>
    <dgm:cxn modelId="{A4FA5341-60BA-4197-B177-4AF3069DAF62}" type="presOf" srcId="{8D906F60-9C29-49CB-B6A6-1855405B0C90}" destId="{9276F169-B93D-4C0C-AE0C-3B2B586C252B}" srcOrd="0" destOrd="0" presId="urn:microsoft.com/office/officeart/2005/8/layout/hierarchy2"/>
    <dgm:cxn modelId="{C361A213-6546-4173-A53B-E1758FDE8DA0}" type="presOf" srcId="{A46CCCAF-DDE9-4D89-B264-A7CEAB493D2A}" destId="{F35089A4-A50E-479D-926D-FB4BD3B5D9DB}" srcOrd="0" destOrd="0" presId="urn:microsoft.com/office/officeart/2005/8/layout/hierarchy2"/>
    <dgm:cxn modelId="{05E512A0-5BEC-4FD1-ADF0-14611E13884E}" srcId="{DC4B4CFB-2292-4423-BF8C-95C1A6FEB4CF}" destId="{E4FFA2D6-D529-424A-9208-C6CDF27C27A2}" srcOrd="1" destOrd="0" parTransId="{50EA413F-3135-4DDE-8057-249B28E5E7F8}" sibTransId="{F2249651-6DD7-4779-AAC7-D4317AC632F8}"/>
    <dgm:cxn modelId="{2DC76FA1-4DFD-402A-876A-26C72B966E41}" type="presOf" srcId="{4E27DF15-86E1-415B-921D-2DB9922E4AB3}" destId="{73C526EF-C090-45DE-88D5-DB752A7052E0}" srcOrd="0" destOrd="0" presId="urn:microsoft.com/office/officeart/2005/8/layout/hierarchy2"/>
    <dgm:cxn modelId="{CA3AD127-8B6A-48C2-A69B-DBE5DC448746}" type="presOf" srcId="{8F0EFFC4-3ABD-4B8F-BA30-40A424B1464B}" destId="{199498CF-5F82-439D-A3D3-245F11BB4231}" srcOrd="1" destOrd="0" presId="urn:microsoft.com/office/officeart/2005/8/layout/hierarchy2"/>
    <dgm:cxn modelId="{5FE8FD72-F580-42FF-BA5A-E2A79F71A069}" type="presOf" srcId="{85BD25C2-6401-4DB8-B7D3-82574C326721}" destId="{2745F860-2FFA-46EE-A603-9955DF8CB8EF}" srcOrd="0" destOrd="0" presId="urn:microsoft.com/office/officeart/2005/8/layout/hierarchy2"/>
    <dgm:cxn modelId="{0FD84136-81EA-4E5E-A02F-0A5E3B22BC96}" type="presOf" srcId="{0E925012-9077-48C5-B52C-125E37B30BB7}" destId="{D472B169-F029-4A0D-A588-92C2E17908F6}" srcOrd="0" destOrd="0" presId="urn:microsoft.com/office/officeart/2005/8/layout/hierarchy2"/>
    <dgm:cxn modelId="{64E9EF68-BF3D-4245-9CC8-B65FDD71ECE0}" type="presOf" srcId="{33E06C39-752D-44EA-81E4-01A8439221A7}" destId="{4B8343D5-D8FE-41CB-8EB4-9C81962384FA}" srcOrd="0" destOrd="0" presId="urn:microsoft.com/office/officeart/2005/8/layout/hierarchy2"/>
    <dgm:cxn modelId="{908D7E60-0762-4683-A203-F8F5E605C094}" srcId="{FE7CB375-7D2A-459F-B71E-2CFD280A6EA0}" destId="{DC4B4CFB-2292-4423-BF8C-95C1A6FEB4CF}" srcOrd="0" destOrd="0" parTransId="{100653F2-F175-4FD0-9796-FDB6731958AD}" sibTransId="{CA4C3982-9B47-4E07-9A5D-81283F7FD5EC}"/>
    <dgm:cxn modelId="{20C54F65-D275-4C7A-8F28-833BF088026C}" srcId="{DC4B4CFB-2292-4423-BF8C-95C1A6FEB4CF}" destId="{85BD25C2-6401-4DB8-B7D3-82574C326721}" srcOrd="0" destOrd="0" parTransId="{ACF94D50-37FD-43C6-B490-B502B21B6533}" sibTransId="{D3A5BB8F-F8E0-4AC7-8101-F96B6DEAB1E4}"/>
    <dgm:cxn modelId="{AD3FC4A8-3857-4DEF-BF98-9AB86B6D6A96}" type="presOf" srcId="{8F0EFFC4-3ABD-4B8F-BA30-40A424B1464B}" destId="{686EE538-36A4-4ED6-B5A8-3AD01B7CC267}" srcOrd="0" destOrd="0" presId="urn:microsoft.com/office/officeart/2005/8/layout/hierarchy2"/>
    <dgm:cxn modelId="{0C103912-6782-4498-B646-DD05E81426EE}" type="presOf" srcId="{ACF94D50-37FD-43C6-B490-B502B21B6533}" destId="{D4AF02B2-F0AE-4E55-8DA1-5838C26A4C42}" srcOrd="1" destOrd="0" presId="urn:microsoft.com/office/officeart/2005/8/layout/hierarchy2"/>
    <dgm:cxn modelId="{4165790F-F1F3-4E67-A676-03D692AF7ED5}" type="presOf" srcId="{07D9C2A0-3CA5-4085-A126-4E13CC34B110}" destId="{EEDA6783-5731-4981-AA2E-5D51ECDF571A}" srcOrd="0" destOrd="0" presId="urn:microsoft.com/office/officeart/2005/8/layout/hierarchy2"/>
    <dgm:cxn modelId="{CE8E708B-4CC8-4474-AA52-D243A8102913}" type="presOf" srcId="{ACF94D50-37FD-43C6-B490-B502B21B6533}" destId="{4637D3B7-C8C3-4DAE-88F5-49DE2BF91094}" srcOrd="0" destOrd="0" presId="urn:microsoft.com/office/officeart/2005/8/layout/hierarchy2"/>
    <dgm:cxn modelId="{86611447-E679-4B5F-A2C0-6B855A0F39FD}" type="presOf" srcId="{FFCECA64-D608-431A-9056-D6017A545619}" destId="{6490C17D-A26C-4513-8122-2F04D9D1759B}" srcOrd="0" destOrd="0" presId="urn:microsoft.com/office/officeart/2005/8/layout/hierarchy2"/>
    <dgm:cxn modelId="{AF7B5518-E88A-4557-AD4A-6C7D110A9458}" type="presOf" srcId="{F7D76E29-8436-482C-B900-1048AF255090}" destId="{792092B8-24AA-4F2A-8F40-22955DA24212}" srcOrd="0" destOrd="0" presId="urn:microsoft.com/office/officeart/2005/8/layout/hierarchy2"/>
    <dgm:cxn modelId="{BEC42FC5-74C7-4A23-A91A-B7FE9A7D26F1}" type="presOf" srcId="{7CB413D6-625A-497A-86F0-30333A427806}" destId="{3C619DC3-CC45-4293-B006-169CA8712C75}" srcOrd="1" destOrd="0" presId="urn:microsoft.com/office/officeart/2005/8/layout/hierarchy2"/>
    <dgm:cxn modelId="{9A725ED4-4054-4425-BF6B-63B3BC1CE4AB}" srcId="{E4FFA2D6-D529-424A-9208-C6CDF27C27A2}" destId="{589D173A-313F-4408-A823-5B24F99189D5}" srcOrd="3" destOrd="0" parTransId="{F7D76E29-8436-482C-B900-1048AF255090}" sibTransId="{B1FEEA0F-0EDE-4586-B5EC-71994A6DE542}"/>
    <dgm:cxn modelId="{758778F9-BEC0-4B92-87C0-F3190228AC45}" srcId="{85BD25C2-6401-4DB8-B7D3-82574C326721}" destId="{047612BE-E766-4DC4-BB38-2CE9A95E09E8}" srcOrd="0" destOrd="0" parTransId="{8F0EFFC4-3ABD-4B8F-BA30-40A424B1464B}" sibTransId="{E68349B6-4094-452A-979E-7D4E0E8897A2}"/>
    <dgm:cxn modelId="{47F1930C-340E-47F4-ADA8-EAA08EC49E0A}" srcId="{E4FFA2D6-D529-424A-9208-C6CDF27C27A2}" destId="{A46CCCAF-DDE9-4D89-B264-A7CEAB493D2A}" srcOrd="2" destOrd="0" parTransId="{8D906F60-9C29-49CB-B6A6-1855405B0C90}" sibTransId="{CBF0B8D0-8A29-4B86-884F-938EBFD8E83F}"/>
    <dgm:cxn modelId="{FA79C666-81BF-4CC6-98F8-190689B08F5A}" type="presOf" srcId="{DC4B4CFB-2292-4423-BF8C-95C1A6FEB4CF}" destId="{F6D2EF6B-72ED-41D2-BABA-8636629E5773}" srcOrd="0" destOrd="0" presId="urn:microsoft.com/office/officeart/2005/8/layout/hierarchy2"/>
    <dgm:cxn modelId="{167D6DBD-2E59-47CE-8BF9-746655BE8B83}" srcId="{E4FFA2D6-D529-424A-9208-C6CDF27C27A2}" destId="{E208F0F7-5DAB-442B-A3B1-5E5F544FDE72}" srcOrd="0" destOrd="0" parTransId="{07D9C2A0-3CA5-4085-A126-4E13CC34B110}" sibTransId="{77A4C4CE-2E8C-4BC9-9290-FC040BB93DB2}"/>
    <dgm:cxn modelId="{B258AF65-4621-4A7F-B60A-B40197B53082}" srcId="{FE7CB375-7D2A-459F-B71E-2CFD280A6EA0}" destId="{DA50373D-3324-4998-8866-F85F450EFC62}" srcOrd="1" destOrd="0" parTransId="{7CB413D6-625A-497A-86F0-30333A427806}" sibTransId="{7FE4CF3A-4E17-4FF7-9399-DE204DF4F9FE}"/>
    <dgm:cxn modelId="{90C17CB7-7260-449D-B836-2C4157410BA4}" type="presOf" srcId="{8D906F60-9C29-49CB-B6A6-1855405B0C90}" destId="{1765528D-7D4B-45D7-9793-F3D7A4D82741}" srcOrd="1" destOrd="0" presId="urn:microsoft.com/office/officeart/2005/8/layout/hierarchy2"/>
    <dgm:cxn modelId="{A9E35BAE-FFC0-4687-B8AE-014031B0CE09}" srcId="{FBD96E2C-1D2E-432D-B751-A06DDCEE21F3}" destId="{FE7CB375-7D2A-459F-B71E-2CFD280A6EA0}" srcOrd="0" destOrd="0" parTransId="{06CABEF1-DC26-45C4-B428-6E55FF1B1871}" sibTransId="{0714A83C-2566-430E-8074-56C480E9CBF0}"/>
    <dgm:cxn modelId="{C1CB555D-64C3-4FD9-99EB-FDED8450586B}" type="presOf" srcId="{50EA413F-3135-4DDE-8057-249B28E5E7F8}" destId="{F32C6E20-9D86-4EAB-90AF-C338118AA6F6}" srcOrd="0" destOrd="0" presId="urn:microsoft.com/office/officeart/2005/8/layout/hierarchy2"/>
    <dgm:cxn modelId="{CA669F18-9DBF-4B66-A024-EBD4C44A4F31}" type="presOf" srcId="{7CB413D6-625A-497A-86F0-30333A427806}" destId="{9C618751-701F-495B-80B2-B3717C99625F}" srcOrd="0" destOrd="0" presId="urn:microsoft.com/office/officeart/2005/8/layout/hierarchy2"/>
    <dgm:cxn modelId="{4828FC70-536C-4AA9-94FB-367BA7F504F0}" type="presOf" srcId="{50EA413F-3135-4DDE-8057-249B28E5E7F8}" destId="{C94E160A-2E5B-4125-B929-75617DEE1C1B}" srcOrd="1" destOrd="0" presId="urn:microsoft.com/office/officeart/2005/8/layout/hierarchy2"/>
    <dgm:cxn modelId="{2984F702-F5E1-42BF-A6E8-61804D95D90C}" srcId="{FBD96E2C-1D2E-432D-B751-A06DDCEE21F3}" destId="{0E925012-9077-48C5-B52C-125E37B30BB7}" srcOrd="1" destOrd="0" parTransId="{4E27DF15-86E1-415B-921D-2DB9922E4AB3}" sibTransId="{839E36B3-4DD9-42AA-972B-7F77A6DFBDEF}"/>
    <dgm:cxn modelId="{173188C2-B1AC-4CBB-B091-16C758159B47}" type="presOf" srcId="{100653F2-F175-4FD0-9796-FDB6731958AD}" destId="{B0596B08-AD74-410D-B0F5-2AB10B9B2D83}" srcOrd="0" destOrd="0" presId="urn:microsoft.com/office/officeart/2005/8/layout/hierarchy2"/>
    <dgm:cxn modelId="{D85585A4-6A3F-4496-81B3-6058F4D374B4}" type="presOf" srcId="{047612BE-E766-4DC4-BB38-2CE9A95E09E8}" destId="{A7AB21DD-A940-4B29-B363-346EDEE4B4D5}" srcOrd="0" destOrd="0" presId="urn:microsoft.com/office/officeart/2005/8/layout/hierarchy2"/>
    <dgm:cxn modelId="{3A3BFF92-5D56-4523-831C-1C1AB218D561}" type="presOf" srcId="{DA50373D-3324-4998-8866-F85F450EFC62}" destId="{DBA37E9D-7B5B-44F1-9CDF-B69F0C2B8A37}" srcOrd="0" destOrd="0" presId="urn:microsoft.com/office/officeart/2005/8/layout/hierarchy2"/>
    <dgm:cxn modelId="{18E83780-7C18-4455-99C5-75272307EC57}" type="presOf" srcId="{FE7CB375-7D2A-459F-B71E-2CFD280A6EA0}" destId="{74BE5857-43BB-41F0-B798-7D23698A7603}" srcOrd="0" destOrd="0" presId="urn:microsoft.com/office/officeart/2005/8/layout/hierarchy2"/>
    <dgm:cxn modelId="{D1A4D30B-8D10-412A-B3A1-BBC3B46CB59E}" type="presOf" srcId="{100653F2-F175-4FD0-9796-FDB6731958AD}" destId="{E364C22B-81B8-4E48-B091-D4AE19487AD8}" srcOrd="1" destOrd="0" presId="urn:microsoft.com/office/officeart/2005/8/layout/hierarchy2"/>
    <dgm:cxn modelId="{7FED0C8C-41EE-4314-B7F6-AC15129A3CE8}" type="presOf" srcId="{E208F0F7-5DAB-442B-A3B1-5E5F544FDE72}" destId="{6C4273CA-4E81-4B7D-B1EF-E4691F8BF68A}" srcOrd="0" destOrd="0" presId="urn:microsoft.com/office/officeart/2005/8/layout/hierarchy2"/>
    <dgm:cxn modelId="{BAC0F989-372D-4090-BD0A-8BA5DFDCCE5B}" type="presOf" srcId="{06CABEF1-DC26-45C4-B428-6E55FF1B1871}" destId="{E854A627-BD14-4050-B0A3-2AB6FBCF912D}" srcOrd="1" destOrd="0" presId="urn:microsoft.com/office/officeart/2005/8/layout/hierarchy2"/>
    <dgm:cxn modelId="{9F2F72BC-99ED-4410-89F5-47783B90BE22}" type="presOf" srcId="{D3175F55-956F-40B4-8C90-B0CFEDCE2FAD}" destId="{9999E925-93A9-4E1E-9457-77CE0318C516}" srcOrd="0" destOrd="0" presId="urn:microsoft.com/office/officeart/2005/8/layout/hierarchy2"/>
    <dgm:cxn modelId="{A1DC6615-3A28-43F8-AE4C-C6A094CED648}" type="presOf" srcId="{4E27DF15-86E1-415B-921D-2DB9922E4AB3}" destId="{D5ED4017-14C0-416E-8621-397636B53479}" srcOrd="1" destOrd="0" presId="urn:microsoft.com/office/officeart/2005/8/layout/hierarchy2"/>
    <dgm:cxn modelId="{968CB60F-D08C-4481-832B-A5DAFBA2F231}" type="presOf" srcId="{F7D76E29-8436-482C-B900-1048AF255090}" destId="{5D5C0B93-C8BB-464B-8548-2F7B1F8A07E8}" srcOrd="1" destOrd="0" presId="urn:microsoft.com/office/officeart/2005/8/layout/hierarchy2"/>
    <dgm:cxn modelId="{83BB6D7F-AFB1-40E3-A82D-C54B2474EC56}" srcId="{FFCECA64-D608-431A-9056-D6017A545619}" destId="{FBD96E2C-1D2E-432D-B751-A06DDCEE21F3}" srcOrd="0" destOrd="0" parTransId="{D85FDA72-DE7F-45BC-BDC2-C88B458D52C0}" sibTransId="{4B8C5734-420F-4D73-A698-5B1527FC500A}"/>
    <dgm:cxn modelId="{301E6728-2BC4-4799-9EEA-917C51EC6D76}" type="presOf" srcId="{589D173A-313F-4408-A823-5B24F99189D5}" destId="{3380B38F-365F-4D04-8554-4AED8F141A56}" srcOrd="0" destOrd="0" presId="urn:microsoft.com/office/officeart/2005/8/layout/hierarchy2"/>
    <dgm:cxn modelId="{3A09496B-9519-4592-8CA3-610B766FD2E3}" type="presOf" srcId="{FBD96E2C-1D2E-432D-B751-A06DDCEE21F3}" destId="{3E01BF46-2861-483F-9AFD-FE63A228372D}" srcOrd="0" destOrd="0" presId="urn:microsoft.com/office/officeart/2005/8/layout/hierarchy2"/>
    <dgm:cxn modelId="{E597913D-155F-49D6-86BA-E2CC994850F2}" type="presOf" srcId="{E4FFA2D6-D529-424A-9208-C6CDF27C27A2}" destId="{2F27687C-0DC4-44ED-9359-C6645D138E13}" srcOrd="0" destOrd="0" presId="urn:microsoft.com/office/officeart/2005/8/layout/hierarchy2"/>
    <dgm:cxn modelId="{728590A8-3189-47E9-8D4C-98D33B65AA43}" srcId="{E4FFA2D6-D529-424A-9208-C6CDF27C27A2}" destId="{33E06C39-752D-44EA-81E4-01A8439221A7}" srcOrd="1" destOrd="0" parTransId="{D3175F55-956F-40B4-8C90-B0CFEDCE2FAD}" sibTransId="{C2457566-244B-45E3-87EE-7CE85BBB5F9B}"/>
    <dgm:cxn modelId="{A94F11C9-CEF4-422C-9BDE-2A1ACD8E1BC2}" type="presOf" srcId="{D3175F55-956F-40B4-8C90-B0CFEDCE2FAD}" destId="{61F6AC51-110E-46E6-8745-41DF393ED470}" srcOrd="1" destOrd="0" presId="urn:microsoft.com/office/officeart/2005/8/layout/hierarchy2"/>
    <dgm:cxn modelId="{7F395F21-48D9-4B5A-BE26-6E90891C7037}" type="presParOf" srcId="{6490C17D-A26C-4513-8122-2F04D9D1759B}" destId="{455F5BC3-5A59-4864-BFD6-DF28D6222E5E}" srcOrd="0" destOrd="0" presId="urn:microsoft.com/office/officeart/2005/8/layout/hierarchy2"/>
    <dgm:cxn modelId="{577D7DCB-9FA8-41B1-A497-7B42BDDD69AE}" type="presParOf" srcId="{455F5BC3-5A59-4864-BFD6-DF28D6222E5E}" destId="{3E01BF46-2861-483F-9AFD-FE63A228372D}" srcOrd="0" destOrd="0" presId="urn:microsoft.com/office/officeart/2005/8/layout/hierarchy2"/>
    <dgm:cxn modelId="{158D9981-859C-4A8D-984D-BAB43A3AA13D}" type="presParOf" srcId="{455F5BC3-5A59-4864-BFD6-DF28D6222E5E}" destId="{B8DE5BBB-F867-4CDF-B915-47C995CEF401}" srcOrd="1" destOrd="0" presId="urn:microsoft.com/office/officeart/2005/8/layout/hierarchy2"/>
    <dgm:cxn modelId="{D3B43022-65CC-4F02-B419-B9E5459ED6C3}" type="presParOf" srcId="{B8DE5BBB-F867-4CDF-B915-47C995CEF401}" destId="{27648AA1-67F5-4286-840F-9F62550228A4}" srcOrd="0" destOrd="0" presId="urn:microsoft.com/office/officeart/2005/8/layout/hierarchy2"/>
    <dgm:cxn modelId="{BAC74699-7E2A-44E2-8AED-C5954074D2D9}" type="presParOf" srcId="{27648AA1-67F5-4286-840F-9F62550228A4}" destId="{E854A627-BD14-4050-B0A3-2AB6FBCF912D}" srcOrd="0" destOrd="0" presId="urn:microsoft.com/office/officeart/2005/8/layout/hierarchy2"/>
    <dgm:cxn modelId="{709F6504-80A4-4EFB-AF6F-AB33F60859BA}" type="presParOf" srcId="{B8DE5BBB-F867-4CDF-B915-47C995CEF401}" destId="{6FACFFE2-DC05-41BC-A65E-7AD3A8621F7F}" srcOrd="1" destOrd="0" presId="urn:microsoft.com/office/officeart/2005/8/layout/hierarchy2"/>
    <dgm:cxn modelId="{66749EC1-7114-42BE-BC6E-2F8B1F0EC3E8}" type="presParOf" srcId="{6FACFFE2-DC05-41BC-A65E-7AD3A8621F7F}" destId="{74BE5857-43BB-41F0-B798-7D23698A7603}" srcOrd="0" destOrd="0" presId="urn:microsoft.com/office/officeart/2005/8/layout/hierarchy2"/>
    <dgm:cxn modelId="{88E47D30-5020-45FD-B177-278602001902}" type="presParOf" srcId="{6FACFFE2-DC05-41BC-A65E-7AD3A8621F7F}" destId="{1E69210B-05F5-4DE7-B8DA-8EB39433F743}" srcOrd="1" destOrd="0" presId="urn:microsoft.com/office/officeart/2005/8/layout/hierarchy2"/>
    <dgm:cxn modelId="{3EB7CFDD-A4C8-48FB-AF0E-597497471E37}" type="presParOf" srcId="{1E69210B-05F5-4DE7-B8DA-8EB39433F743}" destId="{B0596B08-AD74-410D-B0F5-2AB10B9B2D83}" srcOrd="0" destOrd="0" presId="urn:microsoft.com/office/officeart/2005/8/layout/hierarchy2"/>
    <dgm:cxn modelId="{B10CEDB5-1499-4E24-B65B-242FCE77EC59}" type="presParOf" srcId="{B0596B08-AD74-410D-B0F5-2AB10B9B2D83}" destId="{E364C22B-81B8-4E48-B091-D4AE19487AD8}" srcOrd="0" destOrd="0" presId="urn:microsoft.com/office/officeart/2005/8/layout/hierarchy2"/>
    <dgm:cxn modelId="{DA715BE6-BB72-4476-B868-78BFB4779B4F}" type="presParOf" srcId="{1E69210B-05F5-4DE7-B8DA-8EB39433F743}" destId="{C61AE226-520D-4EFF-9468-0E43064B9E80}" srcOrd="1" destOrd="0" presId="urn:microsoft.com/office/officeart/2005/8/layout/hierarchy2"/>
    <dgm:cxn modelId="{1E237AD7-4C1C-4278-89AA-E0319936D827}" type="presParOf" srcId="{C61AE226-520D-4EFF-9468-0E43064B9E80}" destId="{F6D2EF6B-72ED-41D2-BABA-8636629E5773}" srcOrd="0" destOrd="0" presId="urn:microsoft.com/office/officeart/2005/8/layout/hierarchy2"/>
    <dgm:cxn modelId="{1ADC835D-C69C-4D3A-A385-2ADDE4C293BA}" type="presParOf" srcId="{C61AE226-520D-4EFF-9468-0E43064B9E80}" destId="{2FA584C9-7708-49E3-8428-90B26F7C51E8}" srcOrd="1" destOrd="0" presId="urn:microsoft.com/office/officeart/2005/8/layout/hierarchy2"/>
    <dgm:cxn modelId="{9B444741-F401-483B-949C-746512D24C7D}" type="presParOf" srcId="{2FA584C9-7708-49E3-8428-90B26F7C51E8}" destId="{4637D3B7-C8C3-4DAE-88F5-49DE2BF91094}" srcOrd="0" destOrd="0" presId="urn:microsoft.com/office/officeart/2005/8/layout/hierarchy2"/>
    <dgm:cxn modelId="{03A4E04A-8761-49CA-B302-6CFC56CA3A51}" type="presParOf" srcId="{4637D3B7-C8C3-4DAE-88F5-49DE2BF91094}" destId="{D4AF02B2-F0AE-4E55-8DA1-5838C26A4C42}" srcOrd="0" destOrd="0" presId="urn:microsoft.com/office/officeart/2005/8/layout/hierarchy2"/>
    <dgm:cxn modelId="{619DF7D9-136B-4E78-88A7-CF29F2357E3A}" type="presParOf" srcId="{2FA584C9-7708-49E3-8428-90B26F7C51E8}" destId="{0553BF97-F42A-4406-B2D2-CF3045216D9A}" srcOrd="1" destOrd="0" presId="urn:microsoft.com/office/officeart/2005/8/layout/hierarchy2"/>
    <dgm:cxn modelId="{F5FF57D8-32F3-4995-BAF9-2E635810EE79}" type="presParOf" srcId="{0553BF97-F42A-4406-B2D2-CF3045216D9A}" destId="{2745F860-2FFA-46EE-A603-9955DF8CB8EF}" srcOrd="0" destOrd="0" presId="urn:microsoft.com/office/officeart/2005/8/layout/hierarchy2"/>
    <dgm:cxn modelId="{F5824444-4E6F-4CAF-B8E5-53163FC35A4A}" type="presParOf" srcId="{0553BF97-F42A-4406-B2D2-CF3045216D9A}" destId="{734B6865-0F13-4EBC-8680-9510D861559D}" srcOrd="1" destOrd="0" presId="urn:microsoft.com/office/officeart/2005/8/layout/hierarchy2"/>
    <dgm:cxn modelId="{51A01A1B-5298-4D84-870D-D19B7B312EAB}" type="presParOf" srcId="{734B6865-0F13-4EBC-8680-9510D861559D}" destId="{686EE538-36A4-4ED6-B5A8-3AD01B7CC267}" srcOrd="0" destOrd="0" presId="urn:microsoft.com/office/officeart/2005/8/layout/hierarchy2"/>
    <dgm:cxn modelId="{455998B4-FB07-41F1-96AE-04AAD657BC1E}" type="presParOf" srcId="{686EE538-36A4-4ED6-B5A8-3AD01B7CC267}" destId="{199498CF-5F82-439D-A3D3-245F11BB4231}" srcOrd="0" destOrd="0" presId="urn:microsoft.com/office/officeart/2005/8/layout/hierarchy2"/>
    <dgm:cxn modelId="{8E37BFA7-70C8-4CC6-948B-0263CB3D02BD}" type="presParOf" srcId="{734B6865-0F13-4EBC-8680-9510D861559D}" destId="{866B57B0-4CD8-4650-B0A0-C615A75B9FE1}" srcOrd="1" destOrd="0" presId="urn:microsoft.com/office/officeart/2005/8/layout/hierarchy2"/>
    <dgm:cxn modelId="{B42E539B-9945-4A09-8314-827772507E88}" type="presParOf" srcId="{866B57B0-4CD8-4650-B0A0-C615A75B9FE1}" destId="{A7AB21DD-A940-4B29-B363-346EDEE4B4D5}" srcOrd="0" destOrd="0" presId="urn:microsoft.com/office/officeart/2005/8/layout/hierarchy2"/>
    <dgm:cxn modelId="{0A3A5C68-FF3F-427F-A363-FE4BEA6172EF}" type="presParOf" srcId="{866B57B0-4CD8-4650-B0A0-C615A75B9FE1}" destId="{2264A729-69A3-4B6C-90CD-D5375AE3E357}" srcOrd="1" destOrd="0" presId="urn:microsoft.com/office/officeart/2005/8/layout/hierarchy2"/>
    <dgm:cxn modelId="{D77DCD1F-6A62-4CA7-8272-482DA919E23F}" type="presParOf" srcId="{2FA584C9-7708-49E3-8428-90B26F7C51E8}" destId="{F32C6E20-9D86-4EAB-90AF-C338118AA6F6}" srcOrd="2" destOrd="0" presId="urn:microsoft.com/office/officeart/2005/8/layout/hierarchy2"/>
    <dgm:cxn modelId="{A7AD2A63-FBEF-4241-871B-C20C6DC45148}" type="presParOf" srcId="{F32C6E20-9D86-4EAB-90AF-C338118AA6F6}" destId="{C94E160A-2E5B-4125-B929-75617DEE1C1B}" srcOrd="0" destOrd="0" presId="urn:microsoft.com/office/officeart/2005/8/layout/hierarchy2"/>
    <dgm:cxn modelId="{74B9DEB8-9BFF-4A7D-BE7E-621F17107AB4}" type="presParOf" srcId="{2FA584C9-7708-49E3-8428-90B26F7C51E8}" destId="{14EE86A5-0A2F-41FA-8147-754741FBBD02}" srcOrd="3" destOrd="0" presId="urn:microsoft.com/office/officeart/2005/8/layout/hierarchy2"/>
    <dgm:cxn modelId="{C2513E07-B380-4DE3-859B-A921B866CD8A}" type="presParOf" srcId="{14EE86A5-0A2F-41FA-8147-754741FBBD02}" destId="{2F27687C-0DC4-44ED-9359-C6645D138E13}" srcOrd="0" destOrd="0" presId="urn:microsoft.com/office/officeart/2005/8/layout/hierarchy2"/>
    <dgm:cxn modelId="{ED277F98-CDE7-4883-893C-85666129C157}" type="presParOf" srcId="{14EE86A5-0A2F-41FA-8147-754741FBBD02}" destId="{12D8E2B1-24E7-4EB5-AA4B-3590D3D1CAD9}" srcOrd="1" destOrd="0" presId="urn:microsoft.com/office/officeart/2005/8/layout/hierarchy2"/>
    <dgm:cxn modelId="{27B635A2-ECF2-47DD-92E8-2BD0725D3091}" type="presParOf" srcId="{12D8E2B1-24E7-4EB5-AA4B-3590D3D1CAD9}" destId="{EEDA6783-5731-4981-AA2E-5D51ECDF571A}" srcOrd="0" destOrd="0" presId="urn:microsoft.com/office/officeart/2005/8/layout/hierarchy2"/>
    <dgm:cxn modelId="{FC163698-DDCF-43E5-9528-366494B2E8FE}" type="presParOf" srcId="{EEDA6783-5731-4981-AA2E-5D51ECDF571A}" destId="{890291F8-8783-4397-B12D-90A368FC9F82}" srcOrd="0" destOrd="0" presId="urn:microsoft.com/office/officeart/2005/8/layout/hierarchy2"/>
    <dgm:cxn modelId="{94EB731C-A419-4DC5-8FBC-0E941C90F1DA}" type="presParOf" srcId="{12D8E2B1-24E7-4EB5-AA4B-3590D3D1CAD9}" destId="{5FCF8F84-7206-4402-AD51-9EC6372D84C5}" srcOrd="1" destOrd="0" presId="urn:microsoft.com/office/officeart/2005/8/layout/hierarchy2"/>
    <dgm:cxn modelId="{2367894D-5B83-42AD-A908-F01F04D32C83}" type="presParOf" srcId="{5FCF8F84-7206-4402-AD51-9EC6372D84C5}" destId="{6C4273CA-4E81-4B7D-B1EF-E4691F8BF68A}" srcOrd="0" destOrd="0" presId="urn:microsoft.com/office/officeart/2005/8/layout/hierarchy2"/>
    <dgm:cxn modelId="{3CF2B8AD-4BE8-4A1C-B29B-8C9267F5D173}" type="presParOf" srcId="{5FCF8F84-7206-4402-AD51-9EC6372D84C5}" destId="{5A7901FB-BBC4-439C-B561-778590AAC7BB}" srcOrd="1" destOrd="0" presId="urn:microsoft.com/office/officeart/2005/8/layout/hierarchy2"/>
    <dgm:cxn modelId="{6837C0D8-5A43-400A-B35D-10E8C3AA9127}" type="presParOf" srcId="{12D8E2B1-24E7-4EB5-AA4B-3590D3D1CAD9}" destId="{9999E925-93A9-4E1E-9457-77CE0318C516}" srcOrd="2" destOrd="0" presId="urn:microsoft.com/office/officeart/2005/8/layout/hierarchy2"/>
    <dgm:cxn modelId="{FFD21D1A-EBC7-4892-A22E-F8ED20F7C06C}" type="presParOf" srcId="{9999E925-93A9-4E1E-9457-77CE0318C516}" destId="{61F6AC51-110E-46E6-8745-41DF393ED470}" srcOrd="0" destOrd="0" presId="urn:microsoft.com/office/officeart/2005/8/layout/hierarchy2"/>
    <dgm:cxn modelId="{9985F9C5-A2E5-4D08-B5E5-6E506DE63318}" type="presParOf" srcId="{12D8E2B1-24E7-4EB5-AA4B-3590D3D1CAD9}" destId="{EFF0B5E2-4C4B-4541-AEC7-EA8522AA57EE}" srcOrd="3" destOrd="0" presId="urn:microsoft.com/office/officeart/2005/8/layout/hierarchy2"/>
    <dgm:cxn modelId="{F76F74B7-3B93-442B-A239-8DEB490F9713}" type="presParOf" srcId="{EFF0B5E2-4C4B-4541-AEC7-EA8522AA57EE}" destId="{4B8343D5-D8FE-41CB-8EB4-9C81962384FA}" srcOrd="0" destOrd="0" presId="urn:microsoft.com/office/officeart/2005/8/layout/hierarchy2"/>
    <dgm:cxn modelId="{D5053F57-A742-470A-912A-7476D25E5042}" type="presParOf" srcId="{EFF0B5E2-4C4B-4541-AEC7-EA8522AA57EE}" destId="{8B55AE7C-96AC-4271-AEDC-0E623E434E75}" srcOrd="1" destOrd="0" presId="urn:microsoft.com/office/officeart/2005/8/layout/hierarchy2"/>
    <dgm:cxn modelId="{73850128-7610-426E-AC13-C85A176260EC}" type="presParOf" srcId="{12D8E2B1-24E7-4EB5-AA4B-3590D3D1CAD9}" destId="{9276F169-B93D-4C0C-AE0C-3B2B586C252B}" srcOrd="4" destOrd="0" presId="urn:microsoft.com/office/officeart/2005/8/layout/hierarchy2"/>
    <dgm:cxn modelId="{E3F49665-5EFD-44F7-B7C2-7923225B146E}" type="presParOf" srcId="{9276F169-B93D-4C0C-AE0C-3B2B586C252B}" destId="{1765528D-7D4B-45D7-9793-F3D7A4D82741}" srcOrd="0" destOrd="0" presId="urn:microsoft.com/office/officeart/2005/8/layout/hierarchy2"/>
    <dgm:cxn modelId="{BA943D01-D582-4BF1-BFE3-CCA11A4B03CE}" type="presParOf" srcId="{12D8E2B1-24E7-4EB5-AA4B-3590D3D1CAD9}" destId="{C7762FDF-6CF6-41E2-855C-E89E69D92892}" srcOrd="5" destOrd="0" presId="urn:microsoft.com/office/officeart/2005/8/layout/hierarchy2"/>
    <dgm:cxn modelId="{EA9DE1C8-C8C1-4AB3-A128-A7FCC6763866}" type="presParOf" srcId="{C7762FDF-6CF6-41E2-855C-E89E69D92892}" destId="{F35089A4-A50E-479D-926D-FB4BD3B5D9DB}" srcOrd="0" destOrd="0" presId="urn:microsoft.com/office/officeart/2005/8/layout/hierarchy2"/>
    <dgm:cxn modelId="{53E3F2F5-63B6-43DC-9762-AA06D8B59907}" type="presParOf" srcId="{C7762FDF-6CF6-41E2-855C-E89E69D92892}" destId="{D40D3770-921D-498C-BF4F-8784C42C23A9}" srcOrd="1" destOrd="0" presId="urn:microsoft.com/office/officeart/2005/8/layout/hierarchy2"/>
    <dgm:cxn modelId="{7BE55F4A-CF65-4368-B33B-72A13B5CAC8C}" type="presParOf" srcId="{12D8E2B1-24E7-4EB5-AA4B-3590D3D1CAD9}" destId="{792092B8-24AA-4F2A-8F40-22955DA24212}" srcOrd="6" destOrd="0" presId="urn:microsoft.com/office/officeart/2005/8/layout/hierarchy2"/>
    <dgm:cxn modelId="{60F43981-7105-4985-8FA6-4153BF1F8CFB}" type="presParOf" srcId="{792092B8-24AA-4F2A-8F40-22955DA24212}" destId="{5D5C0B93-C8BB-464B-8548-2F7B1F8A07E8}" srcOrd="0" destOrd="0" presId="urn:microsoft.com/office/officeart/2005/8/layout/hierarchy2"/>
    <dgm:cxn modelId="{68CB03AC-D4BC-4CD9-B0CC-22209AC7B9B0}" type="presParOf" srcId="{12D8E2B1-24E7-4EB5-AA4B-3590D3D1CAD9}" destId="{5F5DC99F-CB69-41C1-86F6-DE8CB8C4B794}" srcOrd="7" destOrd="0" presId="urn:microsoft.com/office/officeart/2005/8/layout/hierarchy2"/>
    <dgm:cxn modelId="{1AA7F5B7-C528-4D75-89F0-03CDFEBFBA42}" type="presParOf" srcId="{5F5DC99F-CB69-41C1-86F6-DE8CB8C4B794}" destId="{3380B38F-365F-4D04-8554-4AED8F141A56}" srcOrd="0" destOrd="0" presId="urn:microsoft.com/office/officeart/2005/8/layout/hierarchy2"/>
    <dgm:cxn modelId="{EB4CB4F2-1192-48F2-A394-CCBA78008DB7}" type="presParOf" srcId="{5F5DC99F-CB69-41C1-86F6-DE8CB8C4B794}" destId="{5871683F-05D4-4D6F-AB7A-5B182BA18AF4}" srcOrd="1" destOrd="0" presId="urn:microsoft.com/office/officeart/2005/8/layout/hierarchy2"/>
    <dgm:cxn modelId="{6C600358-28AB-4241-875C-BEA1BEAABF15}" type="presParOf" srcId="{1E69210B-05F5-4DE7-B8DA-8EB39433F743}" destId="{9C618751-701F-495B-80B2-B3717C99625F}" srcOrd="2" destOrd="0" presId="urn:microsoft.com/office/officeart/2005/8/layout/hierarchy2"/>
    <dgm:cxn modelId="{046BB425-BBBC-42C0-97CE-46DF2AA8BA12}" type="presParOf" srcId="{9C618751-701F-495B-80B2-B3717C99625F}" destId="{3C619DC3-CC45-4293-B006-169CA8712C75}" srcOrd="0" destOrd="0" presId="urn:microsoft.com/office/officeart/2005/8/layout/hierarchy2"/>
    <dgm:cxn modelId="{2DC9851B-D3F8-4508-959F-92DE7EFC61C1}" type="presParOf" srcId="{1E69210B-05F5-4DE7-B8DA-8EB39433F743}" destId="{5E3ED7A3-BF62-4D44-B5E2-FD4339E3DBE7}" srcOrd="3" destOrd="0" presId="urn:microsoft.com/office/officeart/2005/8/layout/hierarchy2"/>
    <dgm:cxn modelId="{94420F71-2AB1-4FBA-B3B1-239C510FBB0B}" type="presParOf" srcId="{5E3ED7A3-BF62-4D44-B5E2-FD4339E3DBE7}" destId="{DBA37E9D-7B5B-44F1-9CDF-B69F0C2B8A37}" srcOrd="0" destOrd="0" presId="urn:microsoft.com/office/officeart/2005/8/layout/hierarchy2"/>
    <dgm:cxn modelId="{3ACC4D02-79AE-4B6B-991F-B171B7163A3B}" type="presParOf" srcId="{5E3ED7A3-BF62-4D44-B5E2-FD4339E3DBE7}" destId="{976AB388-4EBC-422B-96E2-F6C3BBA1547A}" srcOrd="1" destOrd="0" presId="urn:microsoft.com/office/officeart/2005/8/layout/hierarchy2"/>
    <dgm:cxn modelId="{604EC062-3630-4DD2-8993-52C820039651}" type="presParOf" srcId="{B8DE5BBB-F867-4CDF-B915-47C995CEF401}" destId="{73C526EF-C090-45DE-88D5-DB752A7052E0}" srcOrd="2" destOrd="0" presId="urn:microsoft.com/office/officeart/2005/8/layout/hierarchy2"/>
    <dgm:cxn modelId="{29030341-7A15-45FB-8BD1-873D46312A2E}" type="presParOf" srcId="{73C526EF-C090-45DE-88D5-DB752A7052E0}" destId="{D5ED4017-14C0-416E-8621-397636B53479}" srcOrd="0" destOrd="0" presId="urn:microsoft.com/office/officeart/2005/8/layout/hierarchy2"/>
    <dgm:cxn modelId="{FB3E8DD2-A050-423F-A949-B6412550FDA0}" type="presParOf" srcId="{B8DE5BBB-F867-4CDF-B915-47C995CEF401}" destId="{FD2BE52B-45AA-4840-A402-B61B29CBC3B4}" srcOrd="3" destOrd="0" presId="urn:microsoft.com/office/officeart/2005/8/layout/hierarchy2"/>
    <dgm:cxn modelId="{398F0CE5-2BAE-49DB-A44B-E1AF72AF112C}" type="presParOf" srcId="{FD2BE52B-45AA-4840-A402-B61B29CBC3B4}" destId="{D472B169-F029-4A0D-A588-92C2E17908F6}" srcOrd="0" destOrd="0" presId="urn:microsoft.com/office/officeart/2005/8/layout/hierarchy2"/>
    <dgm:cxn modelId="{DB2DCC59-763D-48A6-8558-8636E77792A4}" type="presParOf" srcId="{FD2BE52B-45AA-4840-A402-B61B29CBC3B4}" destId="{1A69BC4D-CB30-4A54-96A8-316184D77B40}" srcOrd="1" destOrd="0" presId="urn:microsoft.com/office/officeart/2005/8/layout/hierarchy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01BF46-2861-483F-9AFD-FE63A228372D}">
      <dsp:nvSpPr>
        <dsp:cNvPr id="0" name=""/>
        <dsp:cNvSpPr/>
      </dsp:nvSpPr>
      <dsp:spPr>
        <a:xfrm>
          <a:off x="7894" y="2023888"/>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latin typeface="+mn-lt"/>
            </a:rPr>
            <a:t>Asian Terrestrial Fiber Optic Connectivity</a:t>
          </a:r>
        </a:p>
      </dsp:txBody>
      <dsp:txXfrm>
        <a:off x="7894" y="2023888"/>
        <a:ext cx="1301522" cy="650761"/>
      </dsp:txXfrm>
    </dsp:sp>
    <dsp:sp modelId="{27648AA1-67F5-4286-840F-9F62550228A4}">
      <dsp:nvSpPr>
        <dsp:cNvPr id="0" name=""/>
        <dsp:cNvSpPr/>
      </dsp:nvSpPr>
      <dsp:spPr>
        <a:xfrm rot="19457599">
          <a:off x="1249155" y="2148631"/>
          <a:ext cx="641132" cy="27087"/>
        </a:xfrm>
        <a:custGeom>
          <a:avLst/>
          <a:gdLst/>
          <a:ahLst/>
          <a:cxnLst/>
          <a:rect l="0" t="0" r="0" b="0"/>
          <a:pathLst>
            <a:path>
              <a:moveTo>
                <a:pt x="0" y="13543"/>
              </a:moveTo>
              <a:lnTo>
                <a:pt x="641132" y="13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1553693" y="2146146"/>
        <a:ext cx="32056" cy="32056"/>
      </dsp:txXfrm>
    </dsp:sp>
    <dsp:sp modelId="{74BE5857-43BB-41F0-B798-7D23698A7603}">
      <dsp:nvSpPr>
        <dsp:cNvPr id="0" name=""/>
        <dsp:cNvSpPr/>
      </dsp:nvSpPr>
      <dsp:spPr>
        <a:xfrm>
          <a:off x="1830025" y="1649700"/>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a:t>Construction of Coherent, Pan-Asian Terrestrial Fiber Network</a:t>
          </a:r>
        </a:p>
      </dsp:txBody>
      <dsp:txXfrm>
        <a:off x="1830025" y="1649700"/>
        <a:ext cx="1301522" cy="650761"/>
      </dsp:txXfrm>
    </dsp:sp>
    <dsp:sp modelId="{B0596B08-AD74-410D-B0F5-2AB10B9B2D83}">
      <dsp:nvSpPr>
        <dsp:cNvPr id="0" name=""/>
        <dsp:cNvSpPr/>
      </dsp:nvSpPr>
      <dsp:spPr>
        <a:xfrm rot="19457599">
          <a:off x="3071287" y="1774443"/>
          <a:ext cx="641132" cy="27087"/>
        </a:xfrm>
        <a:custGeom>
          <a:avLst/>
          <a:gdLst/>
          <a:ahLst/>
          <a:cxnLst/>
          <a:rect l="0" t="0" r="0" b="0"/>
          <a:pathLst>
            <a:path>
              <a:moveTo>
                <a:pt x="0" y="13543"/>
              </a:moveTo>
              <a:lnTo>
                <a:pt x="641132"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375824" y="1771958"/>
        <a:ext cx="32056" cy="32056"/>
      </dsp:txXfrm>
    </dsp:sp>
    <dsp:sp modelId="{F6D2EF6B-72ED-41D2-BABA-8636629E5773}">
      <dsp:nvSpPr>
        <dsp:cNvPr id="0" name=""/>
        <dsp:cNvSpPr/>
      </dsp:nvSpPr>
      <dsp:spPr>
        <a:xfrm>
          <a:off x="3652157" y="1275512"/>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Intervention by Government / Int'l. Organization to Ensure Implementation</a:t>
          </a:r>
        </a:p>
      </dsp:txBody>
      <dsp:txXfrm>
        <a:off x="3652157" y="1275512"/>
        <a:ext cx="1301522" cy="650761"/>
      </dsp:txXfrm>
    </dsp:sp>
    <dsp:sp modelId="{4637D3B7-C8C3-4DAE-88F5-49DE2BF91094}">
      <dsp:nvSpPr>
        <dsp:cNvPr id="0" name=""/>
        <dsp:cNvSpPr/>
      </dsp:nvSpPr>
      <dsp:spPr>
        <a:xfrm rot="17945813">
          <a:off x="4678695" y="1119614"/>
          <a:ext cx="1070577" cy="27087"/>
        </a:xfrm>
        <a:custGeom>
          <a:avLst/>
          <a:gdLst/>
          <a:ahLst/>
          <a:cxnLst/>
          <a:rect l="0" t="0" r="0" b="0"/>
          <a:pathLst>
            <a:path>
              <a:moveTo>
                <a:pt x="0" y="13543"/>
              </a:moveTo>
              <a:lnTo>
                <a:pt x="1070577"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945813">
        <a:off x="5187220" y="1106394"/>
        <a:ext cx="53528" cy="53528"/>
      </dsp:txXfrm>
    </dsp:sp>
    <dsp:sp modelId="{2745F860-2FFA-46EE-A603-9955DF8CB8EF}">
      <dsp:nvSpPr>
        <dsp:cNvPr id="0" name=""/>
        <dsp:cNvSpPr/>
      </dsp:nvSpPr>
      <dsp:spPr>
        <a:xfrm>
          <a:off x="5474289" y="340043"/>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Full Government / Int'l. Organization Ownership and Project Management</a:t>
          </a:r>
        </a:p>
      </dsp:txBody>
      <dsp:txXfrm>
        <a:off x="5474289" y="340043"/>
        <a:ext cx="1301522" cy="650761"/>
      </dsp:txXfrm>
    </dsp:sp>
    <dsp:sp modelId="{686EE538-36A4-4ED6-B5A8-3AD01B7CC267}">
      <dsp:nvSpPr>
        <dsp:cNvPr id="0" name=""/>
        <dsp:cNvSpPr/>
      </dsp:nvSpPr>
      <dsp:spPr>
        <a:xfrm>
          <a:off x="6775812" y="651880"/>
          <a:ext cx="520609" cy="27087"/>
        </a:xfrm>
        <a:custGeom>
          <a:avLst/>
          <a:gdLst/>
          <a:ahLst/>
          <a:cxnLst/>
          <a:rect l="0" t="0" r="0" b="0"/>
          <a:pathLst>
            <a:path>
              <a:moveTo>
                <a:pt x="0" y="13543"/>
              </a:moveTo>
              <a:lnTo>
                <a:pt x="520609"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23101" y="652408"/>
        <a:ext cx="26030" cy="26030"/>
      </dsp:txXfrm>
    </dsp:sp>
    <dsp:sp modelId="{A7AB21DD-A940-4B29-B363-346EDEE4B4D5}">
      <dsp:nvSpPr>
        <dsp:cNvPr id="0" name=""/>
        <dsp:cNvSpPr/>
      </dsp:nvSpPr>
      <dsp:spPr>
        <a:xfrm>
          <a:off x="7296421" y="340043"/>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t>Choice of Project Design and Engineering, Supplier, Maintenance Authority, Operational Plan</a:t>
          </a:r>
        </a:p>
      </dsp:txBody>
      <dsp:txXfrm>
        <a:off x="7296421" y="340043"/>
        <a:ext cx="1301522" cy="650761"/>
      </dsp:txXfrm>
    </dsp:sp>
    <dsp:sp modelId="{F32C6E20-9D86-4EAB-90AF-C338118AA6F6}">
      <dsp:nvSpPr>
        <dsp:cNvPr id="0" name=""/>
        <dsp:cNvSpPr/>
      </dsp:nvSpPr>
      <dsp:spPr>
        <a:xfrm rot="3654187">
          <a:off x="4678695" y="2055084"/>
          <a:ext cx="1070577" cy="27087"/>
        </a:xfrm>
        <a:custGeom>
          <a:avLst/>
          <a:gdLst/>
          <a:ahLst/>
          <a:cxnLst/>
          <a:rect l="0" t="0" r="0" b="0"/>
          <a:pathLst>
            <a:path>
              <a:moveTo>
                <a:pt x="0" y="13543"/>
              </a:moveTo>
              <a:lnTo>
                <a:pt x="1070577"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654187">
        <a:off x="5187220" y="2041863"/>
        <a:ext cx="53528" cy="53528"/>
      </dsp:txXfrm>
    </dsp:sp>
    <dsp:sp modelId="{2F27687C-0DC4-44ED-9359-C6645D138E13}">
      <dsp:nvSpPr>
        <dsp:cNvPr id="0" name=""/>
        <dsp:cNvSpPr/>
      </dsp:nvSpPr>
      <dsp:spPr>
        <a:xfrm>
          <a:off x="5474289" y="2210982"/>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Public-Private Partnership (PPP) / Private Sector Project Management</a:t>
          </a:r>
        </a:p>
      </dsp:txBody>
      <dsp:txXfrm>
        <a:off x="5474289" y="2210982"/>
        <a:ext cx="1301522" cy="650761"/>
      </dsp:txXfrm>
    </dsp:sp>
    <dsp:sp modelId="{EEDA6783-5731-4981-AA2E-5D51ECDF571A}">
      <dsp:nvSpPr>
        <dsp:cNvPr id="0" name=""/>
        <dsp:cNvSpPr/>
      </dsp:nvSpPr>
      <dsp:spPr>
        <a:xfrm rot="17692822">
          <a:off x="6417411" y="1961537"/>
          <a:ext cx="1237409" cy="27087"/>
        </a:xfrm>
        <a:custGeom>
          <a:avLst/>
          <a:gdLst/>
          <a:ahLst/>
          <a:cxnLst/>
          <a:rect l="0" t="0" r="0" b="0"/>
          <a:pathLst>
            <a:path>
              <a:moveTo>
                <a:pt x="0" y="13543"/>
              </a:moveTo>
              <a:lnTo>
                <a:pt x="1237409"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692822">
        <a:off x="7005181" y="1944145"/>
        <a:ext cx="61870" cy="61870"/>
      </dsp:txXfrm>
    </dsp:sp>
    <dsp:sp modelId="{6C4273CA-4E81-4B7D-B1EF-E4691F8BF68A}">
      <dsp:nvSpPr>
        <dsp:cNvPr id="0" name=""/>
        <dsp:cNvSpPr/>
      </dsp:nvSpPr>
      <dsp:spPr>
        <a:xfrm>
          <a:off x="7296421" y="1088418"/>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Special Purpose Vehicle (SPV) with Government Shareholding (Investment)</a:t>
          </a:r>
        </a:p>
      </dsp:txBody>
      <dsp:txXfrm>
        <a:off x="7296421" y="1088418"/>
        <a:ext cx="1301522" cy="650761"/>
      </dsp:txXfrm>
    </dsp:sp>
    <dsp:sp modelId="{9999E925-93A9-4E1E-9457-77CE0318C516}">
      <dsp:nvSpPr>
        <dsp:cNvPr id="0" name=""/>
        <dsp:cNvSpPr/>
      </dsp:nvSpPr>
      <dsp:spPr>
        <a:xfrm rot="19457599">
          <a:off x="6715550" y="2335724"/>
          <a:ext cx="641132" cy="27087"/>
        </a:xfrm>
        <a:custGeom>
          <a:avLst/>
          <a:gdLst/>
          <a:ahLst/>
          <a:cxnLst/>
          <a:rect l="0" t="0" r="0" b="0"/>
          <a:pathLst>
            <a:path>
              <a:moveTo>
                <a:pt x="0" y="13543"/>
              </a:moveTo>
              <a:lnTo>
                <a:pt x="641132"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7020088" y="2333240"/>
        <a:ext cx="32056" cy="32056"/>
      </dsp:txXfrm>
    </dsp:sp>
    <dsp:sp modelId="{4B8343D5-D8FE-41CB-8EB4-9C81962384FA}">
      <dsp:nvSpPr>
        <dsp:cNvPr id="0" name=""/>
        <dsp:cNvSpPr/>
      </dsp:nvSpPr>
      <dsp:spPr>
        <a:xfrm>
          <a:off x="7296421" y="1836794"/>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Special Purpose Vehicle (SPV) with Government Contribution (Subsidy)</a:t>
          </a:r>
        </a:p>
      </dsp:txBody>
      <dsp:txXfrm>
        <a:off x="7296421" y="1836794"/>
        <a:ext cx="1301522" cy="650761"/>
      </dsp:txXfrm>
    </dsp:sp>
    <dsp:sp modelId="{9276F169-B93D-4C0C-AE0C-3B2B586C252B}">
      <dsp:nvSpPr>
        <dsp:cNvPr id="0" name=""/>
        <dsp:cNvSpPr/>
      </dsp:nvSpPr>
      <dsp:spPr>
        <a:xfrm rot="2142401">
          <a:off x="6715550" y="2709912"/>
          <a:ext cx="641132" cy="27087"/>
        </a:xfrm>
        <a:custGeom>
          <a:avLst/>
          <a:gdLst/>
          <a:ahLst/>
          <a:cxnLst/>
          <a:rect l="0" t="0" r="0" b="0"/>
          <a:pathLst>
            <a:path>
              <a:moveTo>
                <a:pt x="0" y="13543"/>
              </a:moveTo>
              <a:lnTo>
                <a:pt x="641132"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7020088" y="2707428"/>
        <a:ext cx="32056" cy="32056"/>
      </dsp:txXfrm>
    </dsp:sp>
    <dsp:sp modelId="{F35089A4-A50E-479D-926D-FB4BD3B5D9DB}">
      <dsp:nvSpPr>
        <dsp:cNvPr id="0" name=""/>
        <dsp:cNvSpPr/>
      </dsp:nvSpPr>
      <dsp:spPr>
        <a:xfrm>
          <a:off x="7296421" y="2585169"/>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Build-Operate-Transfer (BOT)</a:t>
          </a:r>
        </a:p>
      </dsp:txBody>
      <dsp:txXfrm>
        <a:off x="7296421" y="2585169"/>
        <a:ext cx="1301522" cy="650761"/>
      </dsp:txXfrm>
    </dsp:sp>
    <dsp:sp modelId="{792092B8-24AA-4F2A-8F40-22955DA24212}">
      <dsp:nvSpPr>
        <dsp:cNvPr id="0" name=""/>
        <dsp:cNvSpPr/>
      </dsp:nvSpPr>
      <dsp:spPr>
        <a:xfrm rot="3907178">
          <a:off x="6417411" y="3084100"/>
          <a:ext cx="1237409" cy="27087"/>
        </a:xfrm>
        <a:custGeom>
          <a:avLst/>
          <a:gdLst/>
          <a:ahLst/>
          <a:cxnLst/>
          <a:rect l="0" t="0" r="0" b="0"/>
          <a:pathLst>
            <a:path>
              <a:moveTo>
                <a:pt x="0" y="13543"/>
              </a:moveTo>
              <a:lnTo>
                <a:pt x="1237409"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907178">
        <a:off x="7005181" y="3066709"/>
        <a:ext cx="61870" cy="61870"/>
      </dsp:txXfrm>
    </dsp:sp>
    <dsp:sp modelId="{3380B38F-365F-4D04-8554-4AED8F141A56}">
      <dsp:nvSpPr>
        <dsp:cNvPr id="0" name=""/>
        <dsp:cNvSpPr/>
      </dsp:nvSpPr>
      <dsp:spPr>
        <a:xfrm>
          <a:off x="7296421" y="3333545"/>
          <a:ext cx="1301522" cy="650761"/>
        </a:xfrm>
        <a:prstGeom prst="roundRect">
          <a:avLst>
            <a:gd name="adj" fmla="val 10000"/>
          </a:avLst>
        </a:prstGeom>
        <a:solidFill>
          <a:schemeClr val="accent3">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Project Management Contract</a:t>
          </a:r>
        </a:p>
      </dsp:txBody>
      <dsp:txXfrm>
        <a:off x="7296421" y="3333545"/>
        <a:ext cx="1301522" cy="650761"/>
      </dsp:txXfrm>
    </dsp:sp>
    <dsp:sp modelId="{9C618751-701F-495B-80B2-B3717C99625F}">
      <dsp:nvSpPr>
        <dsp:cNvPr id="0" name=""/>
        <dsp:cNvSpPr/>
      </dsp:nvSpPr>
      <dsp:spPr>
        <a:xfrm rot="2142401">
          <a:off x="3071287" y="2148631"/>
          <a:ext cx="641132" cy="27087"/>
        </a:xfrm>
        <a:custGeom>
          <a:avLst/>
          <a:gdLst/>
          <a:ahLst/>
          <a:cxnLst/>
          <a:rect l="0" t="0" r="0" b="0"/>
          <a:pathLst>
            <a:path>
              <a:moveTo>
                <a:pt x="0" y="13543"/>
              </a:moveTo>
              <a:lnTo>
                <a:pt x="641132" y="135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375824" y="2146146"/>
        <a:ext cx="32056" cy="32056"/>
      </dsp:txXfrm>
    </dsp:sp>
    <dsp:sp modelId="{DBA37E9D-7B5B-44F1-9CDF-B69F0C2B8A37}">
      <dsp:nvSpPr>
        <dsp:cNvPr id="0" name=""/>
        <dsp:cNvSpPr/>
      </dsp:nvSpPr>
      <dsp:spPr>
        <a:xfrm>
          <a:off x="3652157" y="2023888"/>
          <a:ext cx="1301522" cy="650761"/>
        </a:xfrm>
        <a:prstGeom prst="roundRect">
          <a:avLst>
            <a:gd name="adj" fmla="val 10000"/>
          </a:avLst>
        </a:prstGeom>
        <a:solidFill>
          <a:schemeClr val="accent2">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a:t>Marketplace Left to Implement Its Own Coherent Solution</a:t>
          </a:r>
        </a:p>
      </dsp:txBody>
      <dsp:txXfrm>
        <a:off x="3652157" y="2023888"/>
        <a:ext cx="1301522" cy="650761"/>
      </dsp:txXfrm>
    </dsp:sp>
    <dsp:sp modelId="{73C526EF-C090-45DE-88D5-DB752A7052E0}">
      <dsp:nvSpPr>
        <dsp:cNvPr id="0" name=""/>
        <dsp:cNvSpPr/>
      </dsp:nvSpPr>
      <dsp:spPr>
        <a:xfrm rot="2142401">
          <a:off x="1249155" y="2522818"/>
          <a:ext cx="641132" cy="27087"/>
        </a:xfrm>
        <a:custGeom>
          <a:avLst/>
          <a:gdLst/>
          <a:ahLst/>
          <a:cxnLst/>
          <a:rect l="0" t="0" r="0" b="0"/>
          <a:pathLst>
            <a:path>
              <a:moveTo>
                <a:pt x="0" y="13543"/>
              </a:moveTo>
              <a:lnTo>
                <a:pt x="641132" y="13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1553693" y="2520334"/>
        <a:ext cx="32056" cy="32056"/>
      </dsp:txXfrm>
    </dsp:sp>
    <dsp:sp modelId="{D472B169-F029-4A0D-A588-92C2E17908F6}">
      <dsp:nvSpPr>
        <dsp:cNvPr id="0" name=""/>
        <dsp:cNvSpPr/>
      </dsp:nvSpPr>
      <dsp:spPr>
        <a:xfrm>
          <a:off x="1830025" y="2398075"/>
          <a:ext cx="1301522" cy="650761"/>
        </a:xfrm>
        <a:prstGeom prst="roundRect">
          <a:avLst>
            <a:gd name="adj" fmla="val 10000"/>
          </a:avLst>
        </a:prstGeom>
        <a:solidFill>
          <a:schemeClr val="accent2">
            <a:lumMod val="5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a:t>Continued Use of Fractured, Bilateral Terresrial Fiber Infrastructure</a:t>
          </a:r>
        </a:p>
      </dsp:txBody>
      <dsp:txXfrm>
        <a:off x="1830025" y="2398075"/>
        <a:ext cx="1301522" cy="6507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2B8AD3C-6AF6-42A9-8116-5FE66D7A728A}" type="datetimeFigureOut">
              <a:rPr lang="en-US" smtClean="0"/>
              <a:pPr/>
              <a:t>6/4/2015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61DB56A-94AF-42BF-B5AC-D7B72DB4FBE0}" type="slidenum">
              <a:rPr lang="en-US" smtClean="0"/>
              <a:pPr/>
              <a:t>‹#›</a:t>
            </a:fld>
            <a:endParaRPr lang="en-US"/>
          </a:p>
        </p:txBody>
      </p:sp>
    </p:spTree>
    <p:extLst>
      <p:ext uri="{BB962C8B-B14F-4D97-AF65-F5344CB8AC3E}">
        <p14:creationId xmlns:p14="http://schemas.microsoft.com/office/powerpoint/2010/main" xmlns="" val="387874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62BFDD9-A929-4F65-94B4-B9F92C80884E}" type="slidenum">
              <a:rPr lang="en-US" smtClean="0"/>
              <a:pPr>
                <a:defRPr/>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smtClean="0"/>
              <a:t>Fourth level</a:t>
            </a:r>
          </a:p>
          <a:p>
            <a:pPr lvl="4"/>
            <a:r>
              <a:rPr lang="en-US" dirty="0" smtClean="0"/>
              <a:t>Fifth level</a:t>
            </a:r>
            <a:endParaRPr lang="en-US" dirty="0"/>
          </a:p>
        </p:txBody>
      </p:sp>
      <p:sp>
        <p:nvSpPr>
          <p:cNvPr id="9" name="Line 10"/>
          <p:cNvSpPr>
            <a:spLocks noChangeShapeType="1"/>
          </p:cNvSpPr>
          <p:nvPr/>
        </p:nvSpPr>
        <p:spPr bwMode="auto">
          <a:xfrm>
            <a:off x="304800" y="6376988"/>
            <a:ext cx="8839200" cy="0"/>
          </a:xfrm>
          <a:prstGeom prst="line">
            <a:avLst/>
          </a:prstGeom>
          <a:noFill/>
          <a:ln w="50800">
            <a:solidFill>
              <a:srgbClr val="3399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Line 8"/>
          <p:cNvSpPr>
            <a:spLocks noChangeShapeType="1"/>
          </p:cNvSpPr>
          <p:nvPr/>
        </p:nvSpPr>
        <p:spPr bwMode="auto">
          <a:xfrm>
            <a:off x="304800" y="762000"/>
            <a:ext cx="8839200" cy="0"/>
          </a:xfrm>
          <a:prstGeom prst="line">
            <a:avLst/>
          </a:prstGeom>
          <a:noFill/>
          <a:ln w="50800">
            <a:solidFill>
              <a:srgbClr val="3399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Line 7"/>
          <p:cNvSpPr>
            <a:spLocks noChangeShapeType="1"/>
          </p:cNvSpPr>
          <p:nvPr/>
        </p:nvSpPr>
        <p:spPr bwMode="auto">
          <a:xfrm>
            <a:off x="304800" y="0"/>
            <a:ext cx="0" cy="6400800"/>
          </a:xfrm>
          <a:prstGeom prst="line">
            <a:avLst/>
          </a:prstGeom>
          <a:noFill/>
          <a:ln w="50800">
            <a:solidFill>
              <a:srgbClr val="3399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1103197730"/>
              </p:ext>
            </p:extLst>
          </p:nvPr>
        </p:nvGraphicFramePr>
        <p:xfrm>
          <a:off x="7391400" y="5900431"/>
          <a:ext cx="1752600" cy="957569"/>
        </p:xfrm>
        <a:graphic>
          <a:graphicData uri="http://schemas.openxmlformats.org/presentationml/2006/ole">
            <p:oleObj spid="_x0000_s1275" name="Image Document" r:id="rId14" imgW="9081247" imgH="5871882" progId="">
              <p:embed/>
            </p:oleObj>
          </a:graphicData>
        </a:graphic>
      </p:graphicFrame>
      <p:sp>
        <p:nvSpPr>
          <p:cNvPr id="8" name="Text Box 14"/>
          <p:cNvSpPr txBox="1">
            <a:spLocks noChangeArrowheads="1"/>
          </p:cNvSpPr>
          <p:nvPr/>
        </p:nvSpPr>
        <p:spPr bwMode="auto">
          <a:xfrm>
            <a:off x="3395663" y="6400800"/>
            <a:ext cx="26082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sz="1600" b="1" dirty="0">
                <a:solidFill>
                  <a:srgbClr val="B2B2B2"/>
                </a:solidFill>
                <a:effectLst>
                  <a:outerShdw blurRad="38100" dist="38100" dir="2700000" algn="tl">
                    <a:srgbClr val="C0C0C0"/>
                  </a:outerShdw>
                </a:effectLst>
                <a:latin typeface="Microsoft Sans Serif" pitchFamily="34" charset="0"/>
                <a:cs typeface="+mn-cs"/>
              </a:rPr>
              <a:t>www.terabitconsulting.com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8458200" cy="2819400"/>
          </a:xfrm>
        </p:spPr>
        <p:txBody>
          <a:bodyPr>
            <a:normAutofit fontScale="90000"/>
          </a:bodyPr>
          <a:lstStyle/>
          <a:p>
            <a:r>
              <a:rPr lang="en-US" b="1" dirty="0" smtClean="0">
                <a:solidFill>
                  <a:schemeClr val="tx2">
                    <a:lumMod val="75000"/>
                  </a:schemeClr>
                </a:solidFill>
                <a:effectLst>
                  <a:outerShdw blurRad="38100" dist="38100" dir="2700000" algn="tl">
                    <a:srgbClr val="000000">
                      <a:alpha val="43137"/>
                    </a:srgbClr>
                  </a:outerShdw>
                </a:effectLst>
              </a:rPr>
              <a:t>Broadband Infrastructure </a:t>
            </a:r>
            <a:br>
              <a:rPr lang="en-US" b="1" dirty="0" smtClean="0">
                <a:solidFill>
                  <a:schemeClr val="tx2">
                    <a:lumMod val="75000"/>
                  </a:schemeClr>
                </a:solidFill>
                <a:effectLst>
                  <a:outerShdw blurRad="38100" dist="38100" dir="2700000" algn="tl">
                    <a:srgbClr val="000000">
                      <a:alpha val="43137"/>
                    </a:srgbClr>
                  </a:outerShdw>
                </a:effectLst>
              </a:rPr>
            </a:br>
            <a:r>
              <a:rPr lang="en-US" b="1" dirty="0" smtClean="0">
                <a:solidFill>
                  <a:schemeClr val="tx2">
                    <a:lumMod val="75000"/>
                  </a:schemeClr>
                </a:solidFill>
                <a:effectLst>
                  <a:outerShdw blurRad="38100" dist="38100" dir="2700000" algn="tl">
                    <a:srgbClr val="000000">
                      <a:alpha val="43137"/>
                    </a:srgbClr>
                  </a:outerShdw>
                </a:effectLst>
              </a:rPr>
              <a:t>in the ASEAN Region</a:t>
            </a:r>
            <a:br>
              <a:rPr lang="en-US" b="1" dirty="0" smtClean="0">
                <a:solidFill>
                  <a:schemeClr val="tx2">
                    <a:lumMod val="75000"/>
                  </a:schemeClr>
                </a:solidFill>
                <a:effectLst>
                  <a:outerShdw blurRad="38100" dist="38100" dir="2700000" algn="tl">
                    <a:srgbClr val="000000">
                      <a:alpha val="43137"/>
                    </a:srgbClr>
                  </a:outerShdw>
                </a:effectLst>
              </a:rPr>
            </a:br>
            <a:r>
              <a:rPr lang="en-US" b="1" dirty="0" smtClean="0">
                <a:solidFill>
                  <a:schemeClr val="tx2">
                    <a:lumMod val="75000"/>
                  </a:schemeClr>
                </a:solidFill>
                <a:effectLst>
                  <a:outerShdw blurRad="38100" dist="38100" dir="2700000" algn="tl">
                    <a:srgbClr val="000000">
                      <a:alpha val="43137"/>
                    </a:srgbClr>
                  </a:outerShdw>
                </a:effectLst>
              </a:rPr>
              <a:t/>
            </a:r>
            <a:br>
              <a:rPr lang="en-US" b="1" dirty="0" smtClean="0">
                <a:solidFill>
                  <a:schemeClr val="tx2">
                    <a:lumMod val="75000"/>
                  </a:schemeClr>
                </a:solidFill>
                <a:effectLst>
                  <a:outerShdw blurRad="38100" dist="38100" dir="2700000" algn="tl">
                    <a:srgbClr val="000000">
                      <a:alpha val="43137"/>
                    </a:srgbClr>
                  </a:outerShdw>
                </a:effectLst>
              </a:rPr>
            </a:br>
            <a:r>
              <a:rPr lang="en-US" sz="3300" b="1" dirty="0" smtClean="0">
                <a:solidFill>
                  <a:schemeClr val="tx2">
                    <a:lumMod val="75000"/>
                  </a:schemeClr>
                </a:solidFill>
                <a:effectLst>
                  <a:outerShdw blurRad="38100" dist="38100" dir="2700000" algn="tl">
                    <a:srgbClr val="000000">
                      <a:alpha val="43137"/>
                    </a:srgbClr>
                  </a:outerShdw>
                </a:effectLst>
              </a:rPr>
              <a:t>Markets, Infrastructure, Missing Links, </a:t>
            </a:r>
            <a:br>
              <a:rPr lang="en-US" sz="3300" b="1" dirty="0" smtClean="0">
                <a:solidFill>
                  <a:schemeClr val="tx2">
                    <a:lumMod val="75000"/>
                  </a:schemeClr>
                </a:solidFill>
                <a:effectLst>
                  <a:outerShdw blurRad="38100" dist="38100" dir="2700000" algn="tl">
                    <a:srgbClr val="000000">
                      <a:alpha val="43137"/>
                    </a:srgbClr>
                  </a:outerShdw>
                </a:effectLst>
              </a:rPr>
            </a:br>
            <a:r>
              <a:rPr lang="en-US" sz="3300" b="1" dirty="0" smtClean="0">
                <a:solidFill>
                  <a:schemeClr val="tx2">
                    <a:lumMod val="75000"/>
                  </a:schemeClr>
                </a:solidFill>
                <a:effectLst>
                  <a:outerShdw blurRad="38100" dist="38100" dir="2700000" algn="tl">
                    <a:srgbClr val="000000">
                      <a:alpha val="43137"/>
                    </a:srgbClr>
                  </a:outerShdw>
                </a:effectLst>
              </a:rPr>
              <a:t>and Policy Options for Enhancing Cross-Border Connectivity</a:t>
            </a:r>
            <a:r>
              <a:rPr lang="en-US" b="1" dirty="0" smtClean="0">
                <a:solidFill>
                  <a:schemeClr val="tx2">
                    <a:lumMod val="75000"/>
                  </a:schemeClr>
                </a:solidFill>
                <a:effectLst>
                  <a:outerShdw blurRad="38100" dist="38100" dir="2700000" algn="tl">
                    <a:srgbClr val="000000">
                      <a:alpha val="43137"/>
                    </a:srgbClr>
                  </a:outerShdw>
                </a:effectLst>
              </a:rPr>
              <a:t/>
            </a:r>
            <a:br>
              <a:rPr lang="en-US" b="1" dirty="0" smtClean="0">
                <a:solidFill>
                  <a:schemeClr val="tx2">
                    <a:lumMod val="75000"/>
                  </a:schemeClr>
                </a:solidFill>
                <a:effectLst>
                  <a:outerShdw blurRad="38100" dist="38100" dir="2700000" algn="tl">
                    <a:srgbClr val="000000">
                      <a:alpha val="43137"/>
                    </a:srgbClr>
                  </a:outerShdw>
                </a:effectLst>
              </a:rPr>
            </a:b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4953000"/>
            <a:ext cx="6400800" cy="1295400"/>
          </a:xfrm>
        </p:spPr>
        <p:txBody>
          <a:bodyPr>
            <a:normAutofit fontScale="85000" lnSpcReduction="20000"/>
          </a:bodyPr>
          <a:lstStyle/>
          <a:p>
            <a:r>
              <a:rPr lang="en-US" b="1" dirty="0" smtClean="0">
                <a:solidFill>
                  <a:srgbClr val="006600"/>
                </a:solidFill>
              </a:rPr>
              <a:t>Michael Ruddy</a:t>
            </a:r>
          </a:p>
          <a:p>
            <a:r>
              <a:rPr lang="en-US" b="1" dirty="0" smtClean="0">
                <a:solidFill>
                  <a:srgbClr val="006600"/>
                </a:solidFill>
              </a:rPr>
              <a:t>Director of International Research</a:t>
            </a:r>
          </a:p>
          <a:p>
            <a:r>
              <a:rPr lang="en-US" b="1" dirty="0" smtClean="0">
                <a:solidFill>
                  <a:srgbClr val="006600"/>
                </a:solidFill>
              </a:rPr>
              <a:t>Terabit Consulting</a:t>
            </a:r>
            <a:endParaRPr lang="en-US" b="1" dirty="0">
              <a:solidFill>
                <a:srgbClr val="006600"/>
              </a:solidFill>
            </a:endParaRPr>
          </a:p>
        </p:txBody>
      </p:sp>
    </p:spTree>
    <p:extLst>
      <p:ext uri="{BB962C8B-B14F-4D97-AF65-F5344CB8AC3E}">
        <p14:creationId xmlns:p14="http://schemas.microsoft.com/office/powerpoint/2010/main" xmlns="" val="596584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200" b="1" dirty="0" smtClean="0">
                <a:solidFill>
                  <a:srgbClr val="002060"/>
                </a:solidFill>
                <a:effectLst>
                  <a:outerShdw blurRad="38100" dist="38100" dir="2700000" algn="tl">
                    <a:srgbClr val="000000">
                      <a:alpha val="43137"/>
                    </a:srgbClr>
                  </a:outerShdw>
                </a:effectLst>
              </a:rPr>
              <a:t>Int’l. Internet Bandwidth per Capita in Central Asia</a:t>
            </a:r>
            <a:endParaRPr lang="en-US" sz="3200" b="1" dirty="0">
              <a:solidFill>
                <a:srgbClr val="002060"/>
              </a:solidFill>
              <a:effectLst>
                <a:outerShdw blurRad="38100" dist="38100" dir="2700000" algn="tl">
                  <a:srgbClr val="000000">
                    <a:alpha val="43137"/>
                  </a:srgbClr>
                </a:outerShdw>
              </a:effectLst>
            </a:endParaRPr>
          </a:p>
        </p:txBody>
      </p:sp>
      <p:graphicFrame>
        <p:nvGraphicFramePr>
          <p:cNvPr id="7" name="Chart 6"/>
          <p:cNvGraphicFramePr>
            <a:graphicFrameLocks/>
          </p:cNvGraphicFramePr>
          <p:nvPr>
            <p:extLst>
              <p:ext uri="{D42A27DB-BD31-4B8C-83A1-F6EECF244321}">
                <p14:modId xmlns:p14="http://schemas.microsoft.com/office/powerpoint/2010/main" xmlns="" val="1684205173"/>
              </p:ext>
            </p:extLst>
          </p:nvPr>
        </p:nvGraphicFramePr>
        <p:xfrm>
          <a:off x="457200" y="914400"/>
          <a:ext cx="8382000"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9995338">
            <a:off x="1456488" y="2262434"/>
            <a:ext cx="5480475" cy="369332"/>
          </a:xfrm>
          <a:prstGeom prst="rect">
            <a:avLst/>
          </a:prstGeom>
          <a:solidFill>
            <a:schemeClr val="bg2">
              <a:lumMod val="90000"/>
            </a:schemeClr>
          </a:solidFill>
          <a:ln>
            <a:solidFill>
              <a:schemeClr val="tx1"/>
            </a:solidFill>
          </a:ln>
        </p:spPr>
        <p:txBody>
          <a:bodyPr wrap="none" rtlCol="0">
            <a:spAutoFit/>
          </a:bodyPr>
          <a:lstStyle/>
          <a:p>
            <a:r>
              <a:rPr lang="en-US" b="1" dirty="0" smtClean="0"/>
              <a:t>Difference between Turkmenistan and Azerbaijan: 180x</a:t>
            </a:r>
            <a:endParaRPr lang="en-US" b="1" dirty="0"/>
          </a:p>
        </p:txBody>
      </p:sp>
      <p:cxnSp>
        <p:nvCxnSpPr>
          <p:cNvPr id="5" name="Straight Arrow Connector 2"/>
          <p:cNvCxnSpPr/>
          <p:nvPr/>
        </p:nvCxnSpPr>
        <p:spPr>
          <a:xfrm flipV="1">
            <a:off x="1623792" y="1676400"/>
            <a:ext cx="5907863" cy="3093527"/>
          </a:xfrm>
          <a:prstGeom prst="curvedConnector3">
            <a:avLst>
              <a:gd name="adj1" fmla="val 50000"/>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2845" y="3455497"/>
            <a:ext cx="369332" cy="485902"/>
          </a:xfrm>
          <a:prstGeom prst="rect">
            <a:avLst/>
          </a:prstGeom>
          <a:noFill/>
        </p:spPr>
        <p:txBody>
          <a:bodyPr vert="vert270" wrap="none" rtlCol="0">
            <a:spAutoFit/>
          </a:bodyPr>
          <a:lstStyle/>
          <a:p>
            <a:r>
              <a:rPr lang="en-US" sz="1200" dirty="0" smtClean="0"/>
              <a:t>(Kbps)</a:t>
            </a:r>
            <a:endParaRPr lang="en-US" sz="1200" dirty="0"/>
          </a:p>
        </p:txBody>
      </p:sp>
    </p:spTree>
    <p:extLst>
      <p:ext uri="{BB962C8B-B14F-4D97-AF65-F5344CB8AC3E}">
        <p14:creationId xmlns:p14="http://schemas.microsoft.com/office/powerpoint/2010/main" xmlns="" val="896394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xmlns="" val="1565088899"/>
              </p:ext>
            </p:extLst>
          </p:nvPr>
        </p:nvGraphicFramePr>
        <p:xfrm>
          <a:off x="381000" y="838200"/>
          <a:ext cx="8534400" cy="49564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2"/>
          <p:cNvCxnSpPr/>
          <p:nvPr/>
        </p:nvCxnSpPr>
        <p:spPr>
          <a:xfrm flipV="1">
            <a:off x="1524000" y="1676401"/>
            <a:ext cx="6007655" cy="3269396"/>
          </a:xfrm>
          <a:prstGeom prst="curvedConnector3">
            <a:avLst>
              <a:gd name="adj1" fmla="val 50000"/>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9525159">
            <a:off x="2249041" y="2367254"/>
            <a:ext cx="4956464" cy="338554"/>
          </a:xfrm>
          <a:prstGeom prst="rect">
            <a:avLst/>
          </a:prstGeom>
          <a:solidFill>
            <a:schemeClr val="bg2">
              <a:lumMod val="90000"/>
            </a:schemeClr>
          </a:solidFill>
          <a:ln>
            <a:solidFill>
              <a:srgbClr val="008000"/>
            </a:solidFill>
          </a:ln>
        </p:spPr>
        <p:txBody>
          <a:bodyPr wrap="square" rtlCol="0">
            <a:spAutoFit/>
          </a:bodyPr>
          <a:lstStyle/>
          <a:p>
            <a:pPr algn="ctr"/>
            <a:r>
              <a:rPr lang="en-US" sz="1600" b="1" dirty="0" smtClean="0">
                <a:latin typeface="Arial" panose="020B0604020202020204" pitchFamily="34" charset="0"/>
                <a:cs typeface="Arial" panose="020B0604020202020204" pitchFamily="34" charset="0"/>
              </a:rPr>
              <a:t>Difference between Turkey and Bangladesh: 100x</a:t>
            </a:r>
            <a:endParaRPr lang="en-US" sz="1600" b="1" dirty="0">
              <a:latin typeface="Arial" panose="020B0604020202020204" pitchFamily="34" charset="0"/>
              <a:cs typeface="Arial" panose="020B0604020202020204" pitchFamily="34" charset="0"/>
            </a:endParaRPr>
          </a:p>
        </p:txBody>
      </p:sp>
      <p:sp>
        <p:nvSpPr>
          <p:cNvPr id="12" name="Title 1"/>
          <p:cNvSpPr txBox="1">
            <a:spLocks/>
          </p:cNvSpPr>
          <p:nvPr/>
        </p:nvSpPr>
        <p:spPr>
          <a:xfrm>
            <a:off x="83128" y="0"/>
            <a:ext cx="91440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002060"/>
                </a:solidFill>
                <a:effectLst>
                  <a:outerShdw blurRad="38100" dist="38100" dir="2700000" algn="tl">
                    <a:srgbClr val="000000">
                      <a:alpha val="43137"/>
                    </a:srgbClr>
                  </a:outerShdw>
                </a:effectLst>
              </a:rPr>
              <a:t>Int’l. Internet Bandwidth per Capita in W. and So. Asia</a:t>
            </a:r>
            <a:endParaRPr lang="en-US" sz="3000" b="1" dirty="0">
              <a:solidFill>
                <a:srgbClr val="002060"/>
              </a:solidFill>
              <a:effectLst>
                <a:outerShdw blurRad="38100" dist="38100" dir="2700000" algn="tl">
                  <a:srgbClr val="000000">
                    <a:alpha val="43137"/>
                  </a:srgbClr>
                </a:outerShdw>
              </a:effectLst>
            </a:endParaRPr>
          </a:p>
        </p:txBody>
      </p:sp>
      <p:sp>
        <p:nvSpPr>
          <p:cNvPr id="13" name="TextBox 12"/>
          <p:cNvSpPr txBox="1"/>
          <p:nvPr/>
        </p:nvSpPr>
        <p:spPr>
          <a:xfrm>
            <a:off x="252845" y="3276600"/>
            <a:ext cx="369332" cy="485902"/>
          </a:xfrm>
          <a:prstGeom prst="rect">
            <a:avLst/>
          </a:prstGeom>
          <a:noFill/>
        </p:spPr>
        <p:txBody>
          <a:bodyPr vert="vert270" wrap="none" rtlCol="0">
            <a:spAutoFit/>
          </a:bodyPr>
          <a:lstStyle/>
          <a:p>
            <a:r>
              <a:rPr lang="en-US" sz="1200" dirty="0" smtClean="0"/>
              <a:t>(Kbps)</a:t>
            </a:r>
            <a:endParaRPr lang="en-US" sz="1200" dirty="0"/>
          </a:p>
        </p:txBody>
      </p:sp>
    </p:spTree>
    <p:extLst>
      <p:ext uri="{BB962C8B-B14F-4D97-AF65-F5344CB8AC3E}">
        <p14:creationId xmlns:p14="http://schemas.microsoft.com/office/powerpoint/2010/main" xmlns="" val="552045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ASEAN: Int’l. </a:t>
            </a:r>
            <a:r>
              <a:rPr lang="en-US" sz="4000" b="1" dirty="0">
                <a:solidFill>
                  <a:srgbClr val="002060"/>
                </a:solidFill>
                <a:effectLst>
                  <a:outerShdw blurRad="38100" dist="38100" dir="2700000" algn="tl">
                    <a:srgbClr val="000000">
                      <a:alpha val="43137"/>
                    </a:srgbClr>
                  </a:outerShdw>
                </a:effectLst>
              </a:rPr>
              <a:t>Bandwidth </a:t>
            </a:r>
            <a:r>
              <a:rPr lang="en-US" sz="4000" b="1" dirty="0" smtClean="0">
                <a:solidFill>
                  <a:srgbClr val="002060"/>
                </a:solidFill>
                <a:effectLst>
                  <a:outerShdw blurRad="38100" dist="38100" dir="2700000" algn="tl">
                    <a:srgbClr val="000000">
                      <a:alpha val="43137"/>
                    </a:srgbClr>
                  </a:outerShdw>
                </a:effectLst>
              </a:rPr>
              <a:t>Infrastructure</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6809" y="716973"/>
            <a:ext cx="8534400" cy="5791200"/>
          </a:xfrm>
        </p:spPr>
        <p:txBody>
          <a:bodyPr>
            <a:normAutofit fontScale="92500" lnSpcReduction="20000"/>
          </a:bodyPr>
          <a:lstStyle/>
          <a:p>
            <a:r>
              <a:rPr lang="en-US" sz="3000" b="1" dirty="0" smtClean="0">
                <a:solidFill>
                  <a:schemeClr val="accent3">
                    <a:lumMod val="50000"/>
                  </a:schemeClr>
                </a:solidFill>
              </a:rPr>
              <a:t>Singapore: By far, the strongest in the region</a:t>
            </a:r>
          </a:p>
          <a:p>
            <a:pPr lvl="1"/>
            <a:r>
              <a:rPr lang="en-US" sz="2600" b="1" dirty="0" smtClean="0">
                <a:solidFill>
                  <a:srgbClr val="002060"/>
                </a:solidFill>
              </a:rPr>
              <a:t>10 interregional submarine cables in service as of 2015, with 3 more under construction</a:t>
            </a:r>
          </a:p>
          <a:p>
            <a:pPr lvl="1"/>
            <a:r>
              <a:rPr lang="en-US" sz="2600" b="1" dirty="0">
                <a:solidFill>
                  <a:srgbClr val="002060"/>
                </a:solidFill>
              </a:rPr>
              <a:t>7</a:t>
            </a:r>
            <a:r>
              <a:rPr lang="en-US" sz="2600" b="1" dirty="0" smtClean="0">
                <a:solidFill>
                  <a:srgbClr val="002060"/>
                </a:solidFill>
              </a:rPr>
              <a:t> additional regional systems (Malaysia/Indonesia)</a:t>
            </a:r>
          </a:p>
          <a:p>
            <a:pPr lvl="1"/>
            <a:r>
              <a:rPr lang="en-US" sz="2600" b="1" dirty="0" smtClean="0">
                <a:solidFill>
                  <a:srgbClr val="002060"/>
                </a:solidFill>
              </a:rPr>
              <a:t>Additional fiber via Causeway and Second Link</a:t>
            </a:r>
          </a:p>
          <a:p>
            <a:r>
              <a:rPr lang="en-US" sz="3000" b="1" dirty="0" smtClean="0">
                <a:solidFill>
                  <a:schemeClr val="accent3">
                    <a:lumMod val="50000"/>
                  </a:schemeClr>
                </a:solidFill>
              </a:rPr>
              <a:t>Philippines and Malaysia: Strong</a:t>
            </a:r>
          </a:p>
          <a:p>
            <a:pPr lvl="1"/>
            <a:r>
              <a:rPr lang="en-US" sz="2600" b="1" dirty="0" smtClean="0">
                <a:solidFill>
                  <a:srgbClr val="002060"/>
                </a:solidFill>
              </a:rPr>
              <a:t>PLDT has 3 cable stations, Globe has 2, </a:t>
            </a:r>
            <a:r>
              <a:rPr lang="en-US" sz="2600" b="1" dirty="0" err="1" smtClean="0">
                <a:solidFill>
                  <a:srgbClr val="002060"/>
                </a:solidFill>
              </a:rPr>
              <a:t>Pacnet</a:t>
            </a:r>
            <a:r>
              <a:rPr lang="en-US" sz="2600" b="1" dirty="0" smtClean="0">
                <a:solidFill>
                  <a:srgbClr val="002060"/>
                </a:solidFill>
              </a:rPr>
              <a:t> (Telstra) has 2</a:t>
            </a:r>
          </a:p>
          <a:p>
            <a:pPr lvl="1"/>
            <a:r>
              <a:rPr lang="en-US" sz="2600" b="1" dirty="0" smtClean="0">
                <a:solidFill>
                  <a:srgbClr val="002060"/>
                </a:solidFill>
              </a:rPr>
              <a:t>Malaysia served by FLAG, Sea-Me-We-3, SAFE, </a:t>
            </a:r>
            <a:br>
              <a:rPr lang="en-US" sz="2600" b="1" dirty="0" smtClean="0">
                <a:solidFill>
                  <a:srgbClr val="002060"/>
                </a:solidFill>
              </a:rPr>
            </a:br>
            <a:r>
              <a:rPr lang="en-US" sz="2600" b="1" dirty="0" smtClean="0">
                <a:solidFill>
                  <a:srgbClr val="002060"/>
                </a:solidFill>
              </a:rPr>
              <a:t>Sea-Me-We-4, APCN-2, Asia Submarine-Cable Express, AAG</a:t>
            </a:r>
          </a:p>
          <a:p>
            <a:pPr lvl="1"/>
            <a:r>
              <a:rPr lang="en-US" sz="2600" b="1" dirty="0" smtClean="0">
                <a:solidFill>
                  <a:srgbClr val="002060"/>
                </a:solidFill>
              </a:rPr>
              <a:t>Time </a:t>
            </a:r>
            <a:r>
              <a:rPr lang="en-US" sz="2600" b="1" dirty="0" err="1" smtClean="0">
                <a:solidFill>
                  <a:srgbClr val="002060"/>
                </a:solidFill>
              </a:rPr>
              <a:t>dotCom</a:t>
            </a:r>
            <a:r>
              <a:rPr lang="en-US" sz="2600" b="1" dirty="0" smtClean="0">
                <a:solidFill>
                  <a:srgbClr val="002060"/>
                </a:solidFill>
              </a:rPr>
              <a:t> shareholder in Unity transpacific cable</a:t>
            </a:r>
          </a:p>
          <a:p>
            <a:r>
              <a:rPr lang="en-US" sz="3000" b="1" dirty="0" smtClean="0">
                <a:solidFill>
                  <a:srgbClr val="E18B0D"/>
                </a:solidFill>
              </a:rPr>
              <a:t>Thailand: Average</a:t>
            </a:r>
          </a:p>
          <a:p>
            <a:pPr lvl="1"/>
            <a:r>
              <a:rPr lang="en-US" sz="2600" b="1" dirty="0" smtClean="0">
                <a:solidFill>
                  <a:srgbClr val="002060"/>
                </a:solidFill>
              </a:rPr>
              <a:t>FLAG, Sea-Me-We-3, Sea-Me-We-4, AAG</a:t>
            </a:r>
          </a:p>
          <a:p>
            <a:r>
              <a:rPr lang="en-US" sz="3000" b="1" dirty="0">
                <a:solidFill>
                  <a:srgbClr val="CC6600"/>
                </a:solidFill>
              </a:rPr>
              <a:t>Vietnam: </a:t>
            </a:r>
            <a:r>
              <a:rPr lang="en-US" sz="3000" b="1" dirty="0" smtClean="0">
                <a:solidFill>
                  <a:srgbClr val="CC6600"/>
                </a:solidFill>
              </a:rPr>
              <a:t>Below average</a:t>
            </a:r>
            <a:r>
              <a:rPr lang="en-US" sz="3000" b="1" dirty="0">
                <a:solidFill>
                  <a:srgbClr val="CC6600"/>
                </a:solidFill>
              </a:rPr>
              <a:t>, but improving</a:t>
            </a:r>
          </a:p>
          <a:p>
            <a:pPr lvl="1"/>
            <a:r>
              <a:rPr lang="en-US" sz="2600" b="1" dirty="0">
                <a:solidFill>
                  <a:srgbClr val="002060"/>
                </a:solidFill>
              </a:rPr>
              <a:t>Sea-Me-We-3 was supplemented by TGN-IA (2009) and AAG (2010</a:t>
            </a:r>
            <a:r>
              <a:rPr lang="en-US" sz="2600" b="1" dirty="0" smtClean="0">
                <a:solidFill>
                  <a:srgbClr val="002060"/>
                </a:solidFill>
              </a:rPr>
              <a:t>)</a:t>
            </a:r>
          </a:p>
        </p:txBody>
      </p:sp>
    </p:spTree>
    <p:extLst>
      <p:ext uri="{BB962C8B-B14F-4D97-AF65-F5344CB8AC3E}">
        <p14:creationId xmlns:p14="http://schemas.microsoft.com/office/powerpoint/2010/main" xmlns="" val="3461103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ASEAN: Int’l. </a:t>
            </a:r>
            <a:r>
              <a:rPr lang="en-US" sz="4000" b="1" dirty="0">
                <a:solidFill>
                  <a:srgbClr val="002060"/>
                </a:solidFill>
                <a:effectLst>
                  <a:outerShdw blurRad="38100" dist="38100" dir="2700000" algn="tl">
                    <a:srgbClr val="000000">
                      <a:alpha val="43137"/>
                    </a:srgbClr>
                  </a:outerShdw>
                </a:effectLst>
              </a:rPr>
              <a:t>Bandwidth </a:t>
            </a:r>
            <a:r>
              <a:rPr lang="en-US" sz="4000" b="1" dirty="0" smtClean="0">
                <a:solidFill>
                  <a:srgbClr val="002060"/>
                </a:solidFill>
                <a:effectLst>
                  <a:outerShdw blurRad="38100" dist="38100" dir="2700000" algn="tl">
                    <a:srgbClr val="000000">
                      <a:alpha val="43137"/>
                    </a:srgbClr>
                  </a:outerShdw>
                </a:effectLst>
              </a:rPr>
              <a:t>Infrastructure</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48591"/>
            <a:ext cx="8534400" cy="5791200"/>
          </a:xfrm>
        </p:spPr>
        <p:txBody>
          <a:bodyPr>
            <a:normAutofit fontScale="92500" lnSpcReduction="10000"/>
          </a:bodyPr>
          <a:lstStyle/>
          <a:p>
            <a:r>
              <a:rPr lang="en-US" sz="3000" b="1" dirty="0" smtClean="0">
                <a:solidFill>
                  <a:schemeClr val="accent2">
                    <a:lumMod val="75000"/>
                  </a:schemeClr>
                </a:solidFill>
              </a:rPr>
              <a:t>Indonesia: Weak</a:t>
            </a:r>
          </a:p>
          <a:p>
            <a:pPr lvl="1"/>
            <a:r>
              <a:rPr lang="en-US" sz="2600" b="1" dirty="0" smtClean="0">
                <a:solidFill>
                  <a:srgbClr val="002060"/>
                </a:solidFill>
              </a:rPr>
              <a:t>Served by Sea-Me-We-3 but most other infrastructure routes through Singapore</a:t>
            </a:r>
          </a:p>
          <a:p>
            <a:r>
              <a:rPr lang="en-US" sz="3000" b="1" dirty="0" smtClean="0">
                <a:solidFill>
                  <a:schemeClr val="accent2">
                    <a:lumMod val="75000"/>
                  </a:schemeClr>
                </a:solidFill>
              </a:rPr>
              <a:t>Myanmar: Weak</a:t>
            </a:r>
          </a:p>
          <a:p>
            <a:pPr lvl="1"/>
            <a:r>
              <a:rPr lang="en-US" sz="2600" b="1" dirty="0" smtClean="0">
                <a:solidFill>
                  <a:srgbClr val="002060"/>
                </a:solidFill>
              </a:rPr>
              <a:t>Served by Sea-Me-We-3 and limited terrestrial connectivity</a:t>
            </a:r>
          </a:p>
          <a:p>
            <a:pPr lvl="1"/>
            <a:r>
              <a:rPr lang="en-US" sz="2600" b="1" dirty="0" smtClean="0">
                <a:solidFill>
                  <a:srgbClr val="002060"/>
                </a:solidFill>
              </a:rPr>
              <a:t>Planned Sea-Me-We-4 link via Bangladesh and planned </a:t>
            </a:r>
            <a:br>
              <a:rPr lang="en-US" sz="2600" b="1" dirty="0" smtClean="0">
                <a:solidFill>
                  <a:srgbClr val="002060"/>
                </a:solidFill>
              </a:rPr>
            </a:br>
            <a:r>
              <a:rPr lang="en-US" sz="2600" b="1" dirty="0" smtClean="0">
                <a:solidFill>
                  <a:srgbClr val="002060"/>
                </a:solidFill>
              </a:rPr>
              <a:t>Sea-Me-We-5 landing point; Mythic also under consideration by </a:t>
            </a:r>
            <a:r>
              <a:rPr lang="en-US" sz="2600" b="1" dirty="0" err="1" smtClean="0">
                <a:solidFill>
                  <a:srgbClr val="002060"/>
                </a:solidFill>
              </a:rPr>
              <a:t>Campana</a:t>
            </a:r>
            <a:r>
              <a:rPr lang="en-US" sz="2600" b="1" dirty="0" smtClean="0">
                <a:solidFill>
                  <a:srgbClr val="002060"/>
                </a:solidFill>
              </a:rPr>
              <a:t> Group (Singapore)</a:t>
            </a:r>
          </a:p>
          <a:p>
            <a:r>
              <a:rPr lang="en-US" sz="3000" b="1" dirty="0" smtClean="0">
                <a:solidFill>
                  <a:schemeClr val="accent2">
                    <a:lumMod val="75000"/>
                  </a:schemeClr>
                </a:solidFill>
              </a:rPr>
              <a:t>Cambodia and Lao PDR: Very Weak, with no direct interregional connectivity</a:t>
            </a:r>
          </a:p>
          <a:p>
            <a:pPr lvl="1"/>
            <a:r>
              <a:rPr lang="en-US" sz="2600" b="1" dirty="0" smtClean="0">
                <a:solidFill>
                  <a:srgbClr val="002060"/>
                </a:solidFill>
              </a:rPr>
              <a:t>Cambodian membership in AAG was too late, relies on </a:t>
            </a:r>
            <a:r>
              <a:rPr lang="en-US" sz="2600" b="1" dirty="0" err="1" smtClean="0">
                <a:solidFill>
                  <a:srgbClr val="002060"/>
                </a:solidFill>
              </a:rPr>
              <a:t>Ezecom</a:t>
            </a:r>
            <a:r>
              <a:rPr lang="en-US" sz="2600" b="1" dirty="0" smtClean="0">
                <a:solidFill>
                  <a:srgbClr val="002060"/>
                </a:solidFill>
              </a:rPr>
              <a:t> backhaul via Thailand and Vietnam</a:t>
            </a:r>
          </a:p>
          <a:p>
            <a:pPr lvl="1"/>
            <a:r>
              <a:rPr lang="en-US" sz="2600" b="1" dirty="0" smtClean="0">
                <a:solidFill>
                  <a:srgbClr val="002060"/>
                </a:solidFill>
              </a:rPr>
              <a:t>Lao PDR served exclusively by low-capacity terrestrial trans-border links</a:t>
            </a:r>
            <a:br>
              <a:rPr lang="en-US" sz="2600" b="1" dirty="0" smtClean="0">
                <a:solidFill>
                  <a:srgbClr val="002060"/>
                </a:solidFill>
              </a:rPr>
            </a:br>
            <a:endParaRPr lang="en-US" sz="2600" b="1" dirty="0" smtClean="0">
              <a:solidFill>
                <a:srgbClr val="002060"/>
              </a:solidFill>
            </a:endParaRPr>
          </a:p>
        </p:txBody>
      </p:sp>
    </p:spTree>
    <p:extLst>
      <p:ext uri="{BB962C8B-B14F-4D97-AF65-F5344CB8AC3E}">
        <p14:creationId xmlns:p14="http://schemas.microsoft.com/office/powerpoint/2010/main" xmlns="" val="2790775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International Bandwidth Infrastructure</a:t>
            </a:r>
            <a:endParaRPr lang="en-US" sz="4000" b="1" dirty="0">
              <a:solidFill>
                <a:srgbClr val="00206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914400"/>
            <a:ext cx="8305800" cy="5065807"/>
          </a:xfrm>
          <a:prstGeom prst="rect">
            <a:avLst/>
          </a:prstGeom>
          <a:solidFill>
            <a:srgbClr val="CC3300"/>
          </a:solidFill>
          <a:ln>
            <a:solidFill>
              <a:schemeClr val="tx1"/>
            </a:solidFill>
          </a:ln>
        </p:spPr>
      </p:pic>
      <p:sp>
        <p:nvSpPr>
          <p:cNvPr id="3" name="TextBox 2"/>
          <p:cNvSpPr txBox="1"/>
          <p:nvPr/>
        </p:nvSpPr>
        <p:spPr>
          <a:xfrm>
            <a:off x="1600200" y="4495800"/>
            <a:ext cx="1908728" cy="369332"/>
          </a:xfrm>
          <a:prstGeom prst="rect">
            <a:avLst/>
          </a:prstGeom>
          <a:solidFill>
            <a:schemeClr val="accent6">
              <a:lumMod val="75000"/>
            </a:schemeClr>
          </a:solidFill>
          <a:ln>
            <a:solidFill>
              <a:schemeClr val="tx1"/>
            </a:solidFill>
          </a:ln>
        </p:spPr>
        <p:txBody>
          <a:bodyPr wrap="none" rtlCol="0">
            <a:spAutoFit/>
          </a:bodyPr>
          <a:lstStyle/>
          <a:p>
            <a:r>
              <a:rPr lang="en-US" b="1" dirty="0" smtClean="0">
                <a:solidFill>
                  <a:schemeClr val="bg1"/>
                </a:solidFill>
              </a:rPr>
              <a:t>SG: VERY STRONG</a:t>
            </a:r>
            <a:endParaRPr lang="en-US" b="1" dirty="0">
              <a:solidFill>
                <a:schemeClr val="bg1"/>
              </a:solidFill>
            </a:endParaRPr>
          </a:p>
        </p:txBody>
      </p:sp>
      <p:sp>
        <p:nvSpPr>
          <p:cNvPr id="7" name="TextBox 6"/>
          <p:cNvSpPr txBox="1"/>
          <p:nvPr/>
        </p:nvSpPr>
        <p:spPr>
          <a:xfrm>
            <a:off x="2280995" y="3962400"/>
            <a:ext cx="1411412" cy="369332"/>
          </a:xfrm>
          <a:prstGeom prst="rect">
            <a:avLst/>
          </a:prstGeom>
          <a:solidFill>
            <a:srgbClr val="E18B0D"/>
          </a:solidFill>
          <a:ln>
            <a:solidFill>
              <a:schemeClr val="tx1"/>
            </a:solidFill>
          </a:ln>
        </p:spPr>
        <p:txBody>
          <a:bodyPr wrap="none" rtlCol="0">
            <a:spAutoFit/>
          </a:bodyPr>
          <a:lstStyle/>
          <a:p>
            <a:r>
              <a:rPr lang="en-US" b="1" dirty="0" smtClean="0">
                <a:solidFill>
                  <a:schemeClr val="bg1"/>
                </a:solidFill>
              </a:rPr>
              <a:t>MY: STRONG</a:t>
            </a:r>
            <a:endParaRPr lang="en-US" b="1" dirty="0">
              <a:solidFill>
                <a:schemeClr val="bg1"/>
              </a:solidFill>
            </a:endParaRPr>
          </a:p>
        </p:txBody>
      </p:sp>
      <p:sp>
        <p:nvSpPr>
          <p:cNvPr id="8" name="TextBox 7"/>
          <p:cNvSpPr txBox="1"/>
          <p:nvPr/>
        </p:nvSpPr>
        <p:spPr>
          <a:xfrm>
            <a:off x="4343400" y="2209800"/>
            <a:ext cx="1374415" cy="369332"/>
          </a:xfrm>
          <a:prstGeom prst="rect">
            <a:avLst/>
          </a:prstGeom>
          <a:solidFill>
            <a:srgbClr val="E3770B"/>
          </a:solidFill>
          <a:ln>
            <a:solidFill>
              <a:schemeClr val="tx1"/>
            </a:solidFill>
          </a:ln>
        </p:spPr>
        <p:txBody>
          <a:bodyPr wrap="none" rtlCol="0">
            <a:spAutoFit/>
          </a:bodyPr>
          <a:lstStyle/>
          <a:p>
            <a:r>
              <a:rPr lang="en-US" b="1" dirty="0" smtClean="0">
                <a:solidFill>
                  <a:schemeClr val="bg1"/>
                </a:solidFill>
              </a:rPr>
              <a:t>PH: STRONG</a:t>
            </a:r>
            <a:endParaRPr lang="en-US" b="1" dirty="0">
              <a:solidFill>
                <a:schemeClr val="bg1"/>
              </a:solidFill>
            </a:endParaRPr>
          </a:p>
        </p:txBody>
      </p:sp>
      <p:sp>
        <p:nvSpPr>
          <p:cNvPr id="9" name="TextBox 8"/>
          <p:cNvSpPr txBox="1"/>
          <p:nvPr/>
        </p:nvSpPr>
        <p:spPr>
          <a:xfrm>
            <a:off x="1095468" y="2717310"/>
            <a:ext cx="1463606" cy="369332"/>
          </a:xfrm>
          <a:prstGeom prst="rect">
            <a:avLst/>
          </a:prstGeom>
          <a:solidFill>
            <a:srgbClr val="D6A300"/>
          </a:solidFill>
          <a:ln>
            <a:solidFill>
              <a:schemeClr val="tx1"/>
            </a:solidFill>
          </a:ln>
        </p:spPr>
        <p:txBody>
          <a:bodyPr wrap="none" rtlCol="0">
            <a:spAutoFit/>
          </a:bodyPr>
          <a:lstStyle/>
          <a:p>
            <a:r>
              <a:rPr lang="en-US" b="1" dirty="0" smtClean="0">
                <a:solidFill>
                  <a:schemeClr val="bg1"/>
                </a:solidFill>
              </a:rPr>
              <a:t>TH: AVERAGE</a:t>
            </a:r>
            <a:endParaRPr lang="en-US" b="1" dirty="0">
              <a:solidFill>
                <a:schemeClr val="bg1"/>
              </a:solidFill>
            </a:endParaRPr>
          </a:p>
        </p:txBody>
      </p:sp>
      <p:sp>
        <p:nvSpPr>
          <p:cNvPr id="11" name="TextBox 10"/>
          <p:cNvSpPr txBox="1"/>
          <p:nvPr/>
        </p:nvSpPr>
        <p:spPr>
          <a:xfrm>
            <a:off x="2280995" y="1600200"/>
            <a:ext cx="2243819" cy="369332"/>
          </a:xfrm>
          <a:prstGeom prst="rect">
            <a:avLst/>
          </a:prstGeom>
          <a:solidFill>
            <a:srgbClr val="B08600"/>
          </a:solidFill>
          <a:ln>
            <a:solidFill>
              <a:schemeClr val="tx1"/>
            </a:solidFill>
          </a:ln>
        </p:spPr>
        <p:txBody>
          <a:bodyPr wrap="none" rtlCol="0">
            <a:spAutoFit/>
          </a:bodyPr>
          <a:lstStyle/>
          <a:p>
            <a:r>
              <a:rPr lang="en-US" b="1" dirty="0" smtClean="0">
                <a:solidFill>
                  <a:schemeClr val="bg1"/>
                </a:solidFill>
              </a:rPr>
              <a:t>VN: BELOW AVERAGE</a:t>
            </a:r>
            <a:endParaRPr lang="en-US" b="1" dirty="0">
              <a:solidFill>
                <a:schemeClr val="bg1"/>
              </a:solidFill>
            </a:endParaRPr>
          </a:p>
        </p:txBody>
      </p:sp>
      <p:sp>
        <p:nvSpPr>
          <p:cNvPr id="12" name="TextBox 11"/>
          <p:cNvSpPr txBox="1"/>
          <p:nvPr/>
        </p:nvSpPr>
        <p:spPr>
          <a:xfrm>
            <a:off x="533400" y="1840468"/>
            <a:ext cx="1291123" cy="369332"/>
          </a:xfrm>
          <a:prstGeom prst="rect">
            <a:avLst/>
          </a:prstGeom>
          <a:solidFill>
            <a:srgbClr val="967200"/>
          </a:solidFill>
          <a:ln>
            <a:solidFill>
              <a:schemeClr val="tx1"/>
            </a:solidFill>
          </a:ln>
        </p:spPr>
        <p:txBody>
          <a:bodyPr wrap="none" rtlCol="0">
            <a:spAutoFit/>
          </a:bodyPr>
          <a:lstStyle/>
          <a:p>
            <a:r>
              <a:rPr lang="en-US" b="1" dirty="0" smtClean="0">
                <a:solidFill>
                  <a:schemeClr val="bg1"/>
                </a:solidFill>
              </a:rPr>
              <a:t>MM: WEAK</a:t>
            </a:r>
            <a:endParaRPr lang="en-US" b="1" dirty="0">
              <a:solidFill>
                <a:schemeClr val="bg1"/>
              </a:solidFill>
            </a:endParaRPr>
          </a:p>
        </p:txBody>
      </p:sp>
      <p:sp>
        <p:nvSpPr>
          <p:cNvPr id="13" name="TextBox 12"/>
          <p:cNvSpPr txBox="1"/>
          <p:nvPr/>
        </p:nvSpPr>
        <p:spPr>
          <a:xfrm>
            <a:off x="3796423" y="5105400"/>
            <a:ext cx="1093954" cy="369332"/>
          </a:xfrm>
          <a:prstGeom prst="rect">
            <a:avLst/>
          </a:prstGeom>
          <a:solidFill>
            <a:srgbClr val="967200"/>
          </a:solidFill>
          <a:ln>
            <a:solidFill>
              <a:schemeClr val="tx1"/>
            </a:solidFill>
          </a:ln>
        </p:spPr>
        <p:txBody>
          <a:bodyPr wrap="none" rtlCol="0">
            <a:spAutoFit/>
          </a:bodyPr>
          <a:lstStyle/>
          <a:p>
            <a:r>
              <a:rPr lang="en-US" b="1" dirty="0" smtClean="0">
                <a:solidFill>
                  <a:schemeClr val="bg1"/>
                </a:solidFill>
              </a:rPr>
              <a:t>ID: WEAK</a:t>
            </a:r>
            <a:endParaRPr lang="en-US" b="1" dirty="0">
              <a:solidFill>
                <a:schemeClr val="bg1"/>
              </a:solidFill>
            </a:endParaRPr>
          </a:p>
        </p:txBody>
      </p:sp>
      <p:sp>
        <p:nvSpPr>
          <p:cNvPr id="14" name="TextBox 13"/>
          <p:cNvSpPr txBox="1"/>
          <p:nvPr/>
        </p:nvSpPr>
        <p:spPr>
          <a:xfrm>
            <a:off x="1858444" y="2212712"/>
            <a:ext cx="2059090" cy="369332"/>
          </a:xfrm>
          <a:prstGeom prst="rect">
            <a:avLst/>
          </a:prstGeom>
          <a:solidFill>
            <a:schemeClr val="accent4">
              <a:lumMod val="75000"/>
            </a:schemeClr>
          </a:solidFill>
          <a:ln>
            <a:solidFill>
              <a:schemeClr val="tx1"/>
            </a:solidFill>
          </a:ln>
        </p:spPr>
        <p:txBody>
          <a:bodyPr wrap="none" rtlCol="0">
            <a:spAutoFit/>
          </a:bodyPr>
          <a:lstStyle/>
          <a:p>
            <a:r>
              <a:rPr lang="en-US" b="1" dirty="0" smtClean="0">
                <a:solidFill>
                  <a:schemeClr val="bg1"/>
                </a:solidFill>
              </a:rPr>
              <a:t>LA, KH: VERY WEAK</a:t>
            </a:r>
            <a:endParaRPr lang="en-US" b="1" dirty="0">
              <a:solidFill>
                <a:schemeClr val="bg1"/>
              </a:solidFill>
            </a:endParaRPr>
          </a:p>
        </p:txBody>
      </p:sp>
    </p:spTree>
    <p:extLst>
      <p:ext uri="{BB962C8B-B14F-4D97-AF65-F5344CB8AC3E}">
        <p14:creationId xmlns:p14="http://schemas.microsoft.com/office/powerpoint/2010/main" xmlns="" val="5937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391"/>
            <a:ext cx="9144000" cy="792162"/>
          </a:xfrm>
        </p:spPr>
        <p:txBody>
          <a:bodyPr>
            <a:noAutofit/>
          </a:bodyPr>
          <a:lstStyle/>
          <a:p>
            <a:pPr>
              <a:lnSpc>
                <a:spcPts val="3200"/>
              </a:lnSpc>
              <a:spcBef>
                <a:spcPts val="0"/>
              </a:spcBef>
            </a:pPr>
            <a:r>
              <a:rPr lang="en-US" sz="3100" b="1" dirty="0" smtClean="0">
                <a:solidFill>
                  <a:srgbClr val="002060"/>
                </a:solidFill>
                <a:effectLst>
                  <a:outerShdw blurRad="38100" dist="38100" dir="2700000" algn="tl">
                    <a:srgbClr val="000000">
                      <a:alpha val="43137"/>
                    </a:srgbClr>
                  </a:outerShdw>
                </a:effectLst>
              </a:rPr>
              <a:t>The Impact of Low International Bandwidth &amp; </a:t>
            </a:r>
            <a:br>
              <a:rPr lang="en-US" sz="3100" b="1" dirty="0" smtClean="0">
                <a:solidFill>
                  <a:srgbClr val="002060"/>
                </a:solidFill>
                <a:effectLst>
                  <a:outerShdw blurRad="38100" dist="38100" dir="2700000" algn="tl">
                    <a:srgbClr val="000000">
                      <a:alpha val="43137"/>
                    </a:srgbClr>
                  </a:outerShdw>
                </a:effectLst>
              </a:rPr>
            </a:br>
            <a:r>
              <a:rPr lang="en-US" sz="3100" b="1" dirty="0" smtClean="0">
                <a:solidFill>
                  <a:srgbClr val="002060"/>
                </a:solidFill>
                <a:effectLst>
                  <a:outerShdw blurRad="38100" dist="38100" dir="2700000" algn="tl">
                    <a:srgbClr val="000000">
                      <a:alpha val="43137"/>
                    </a:srgbClr>
                  </a:outerShdw>
                </a:effectLst>
              </a:rPr>
              <a:t>Weak International Infrastructure</a:t>
            </a:r>
            <a:endParaRPr lang="en-US" sz="31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9773" y="914400"/>
            <a:ext cx="8763000" cy="5791200"/>
          </a:xfrm>
        </p:spPr>
        <p:txBody>
          <a:bodyPr>
            <a:normAutofit lnSpcReduction="10000"/>
          </a:bodyPr>
          <a:lstStyle/>
          <a:p>
            <a:r>
              <a:rPr lang="en-US" sz="3000" b="1" dirty="0" smtClean="0">
                <a:solidFill>
                  <a:schemeClr val="accent2">
                    <a:lumMod val="75000"/>
                  </a:schemeClr>
                </a:solidFill>
              </a:rPr>
              <a:t>At the macro level: a major obstacle to economic and human development</a:t>
            </a:r>
          </a:p>
          <a:p>
            <a:pPr lvl="1"/>
            <a:r>
              <a:rPr lang="en-US" sz="2600" b="1" dirty="0" smtClean="0">
                <a:solidFill>
                  <a:srgbClr val="002060"/>
                </a:solidFill>
              </a:rPr>
              <a:t>Detachment from digital economy</a:t>
            </a:r>
          </a:p>
          <a:p>
            <a:pPr lvl="1"/>
            <a:r>
              <a:rPr lang="en-US" sz="2600" b="1" dirty="0" smtClean="0">
                <a:solidFill>
                  <a:srgbClr val="002060"/>
                </a:solidFill>
              </a:rPr>
              <a:t>Continued economic inefficiencies and restrained growth</a:t>
            </a:r>
          </a:p>
          <a:p>
            <a:pPr lvl="1"/>
            <a:r>
              <a:rPr lang="en-US" sz="2600" b="1" dirty="0" smtClean="0">
                <a:solidFill>
                  <a:srgbClr val="002060"/>
                </a:solidFill>
              </a:rPr>
              <a:t>Lack of access to critical social tools including telemedicine, distance learning, scientific/research nets</a:t>
            </a:r>
            <a:endParaRPr lang="en-US" sz="2600" b="1" dirty="0">
              <a:solidFill>
                <a:srgbClr val="002060"/>
              </a:solidFill>
            </a:endParaRPr>
          </a:p>
          <a:p>
            <a:r>
              <a:rPr lang="en-US" sz="3000" b="1" dirty="0" smtClean="0">
                <a:solidFill>
                  <a:schemeClr val="accent2">
                    <a:lumMod val="75000"/>
                  </a:schemeClr>
                </a:solidFill>
              </a:rPr>
              <a:t>More specifically within the telecom environment: higher wholesale and consumer prices, and lower broadband adoption rates</a:t>
            </a:r>
          </a:p>
          <a:p>
            <a:pPr lvl="1"/>
            <a:r>
              <a:rPr lang="en-US" sz="2600" b="1" dirty="0" smtClean="0">
                <a:solidFill>
                  <a:srgbClr val="002060"/>
                </a:solidFill>
              </a:rPr>
              <a:t>Cambodia, Lao PDR, Myanmar, and Vietnam: $50+ per Mbps wholesale</a:t>
            </a:r>
          </a:p>
          <a:p>
            <a:pPr lvl="2"/>
            <a:r>
              <a:rPr lang="en-US" sz="2200" b="1" i="1" dirty="0" smtClean="0">
                <a:solidFill>
                  <a:srgbClr val="002060"/>
                </a:solidFill>
              </a:rPr>
              <a:t>Compared to Singapore: $5 to $10 per Mbps</a:t>
            </a:r>
            <a:r>
              <a:rPr lang="en-US" sz="2200" b="1" dirty="0" smtClean="0">
                <a:solidFill>
                  <a:srgbClr val="002060"/>
                </a:solidFill>
              </a:rPr>
              <a:t/>
            </a:r>
            <a:br>
              <a:rPr lang="en-US" sz="2200" b="1" dirty="0" smtClean="0">
                <a:solidFill>
                  <a:srgbClr val="002060"/>
                </a:solidFill>
              </a:rPr>
            </a:br>
            <a:endParaRPr lang="en-US" sz="2200" b="1" dirty="0" smtClean="0">
              <a:solidFill>
                <a:srgbClr val="002060"/>
              </a:solidFill>
            </a:endParaRPr>
          </a:p>
        </p:txBody>
      </p:sp>
    </p:spTree>
    <p:extLst>
      <p:ext uri="{BB962C8B-B14F-4D97-AF65-F5344CB8AC3E}">
        <p14:creationId xmlns:p14="http://schemas.microsoft.com/office/powerpoint/2010/main" xmlns="" val="57483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792162"/>
          </a:xfrm>
        </p:spPr>
        <p:txBody>
          <a:bodyPr>
            <a:noAutofit/>
          </a:bodyPr>
          <a:lstStyle/>
          <a:p>
            <a:pPr>
              <a:lnSpc>
                <a:spcPts val="3200"/>
              </a:lnSpc>
              <a:spcBef>
                <a:spcPts val="0"/>
              </a:spcBef>
            </a:pPr>
            <a:r>
              <a:rPr lang="en-US" sz="3400" b="1" dirty="0" smtClean="0">
                <a:solidFill>
                  <a:srgbClr val="002060"/>
                </a:solidFill>
                <a:effectLst>
                  <a:outerShdw blurRad="38100" dist="38100" dir="2700000" algn="tl">
                    <a:srgbClr val="000000">
                      <a:alpha val="43137"/>
                    </a:srgbClr>
                  </a:outerShdw>
                </a:effectLst>
              </a:rPr>
              <a:t>Weak Int’l. Bandwidth Impacts Consumer Pricing</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0946" y="838200"/>
            <a:ext cx="8763000" cy="5791200"/>
          </a:xfrm>
        </p:spPr>
        <p:txBody>
          <a:bodyPr>
            <a:normAutofit/>
          </a:bodyPr>
          <a:lstStyle/>
          <a:p>
            <a:pPr marL="0" indent="0" algn="ctr">
              <a:buNone/>
            </a:pPr>
            <a:r>
              <a:rPr lang="en-US" sz="3000" b="1" dirty="0" smtClean="0">
                <a:solidFill>
                  <a:schemeClr val="accent2">
                    <a:lumMod val="75000"/>
                  </a:schemeClr>
                </a:solidFill>
              </a:rPr>
              <a:t>1 Mbps Broadband Connection: Annual Subscription + Installation as a % of Per-Capita GDP (2013)</a:t>
            </a:r>
          </a:p>
        </p:txBody>
      </p:sp>
      <p:graphicFrame>
        <p:nvGraphicFramePr>
          <p:cNvPr id="4" name="Chart 3"/>
          <p:cNvGraphicFramePr>
            <a:graphicFrameLocks/>
          </p:cNvGraphicFramePr>
          <p:nvPr>
            <p:extLst>
              <p:ext uri="{D42A27DB-BD31-4B8C-83A1-F6EECF244321}">
                <p14:modId xmlns:p14="http://schemas.microsoft.com/office/powerpoint/2010/main" xmlns="" val="4047158269"/>
              </p:ext>
            </p:extLst>
          </p:nvPr>
        </p:nvGraphicFramePr>
        <p:xfrm>
          <a:off x="533400" y="1905000"/>
          <a:ext cx="8153401" cy="403859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rot="60000">
            <a:off x="2428868" y="2292134"/>
            <a:ext cx="5486400" cy="22860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380000">
            <a:off x="2000183" y="3366406"/>
            <a:ext cx="5519844" cy="646331"/>
          </a:xfrm>
          <a:prstGeom prst="rect">
            <a:avLst/>
          </a:prstGeom>
          <a:solidFill>
            <a:schemeClr val="bg1"/>
          </a:solidFill>
        </p:spPr>
        <p:txBody>
          <a:bodyPr wrap="none" rtlCol="0">
            <a:spAutoFit/>
          </a:bodyPr>
          <a:lstStyle/>
          <a:p>
            <a:pPr algn="ctr"/>
            <a:r>
              <a:rPr lang="en-US" dirty="0" smtClean="0"/>
              <a:t>Higher Int’l. Bandwidth and/or Better Int’l. Infrastructure</a:t>
            </a:r>
            <a:br>
              <a:rPr lang="en-US" dirty="0" smtClean="0"/>
            </a:br>
            <a:r>
              <a:rPr lang="en-US" dirty="0" smtClean="0"/>
              <a:t>Yields Lower Consumer Broadband Prices</a:t>
            </a:r>
            <a:endParaRPr lang="en-US" dirty="0"/>
          </a:p>
        </p:txBody>
      </p:sp>
    </p:spTree>
    <p:extLst>
      <p:ext uri="{BB962C8B-B14F-4D97-AF65-F5344CB8AC3E}">
        <p14:creationId xmlns:p14="http://schemas.microsoft.com/office/powerpoint/2010/main" xmlns="" val="12851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391"/>
            <a:ext cx="9144000" cy="792162"/>
          </a:xfrm>
        </p:spPr>
        <p:txBody>
          <a:bodyPr>
            <a:noAutofit/>
          </a:bodyPr>
          <a:lstStyle/>
          <a:p>
            <a:pPr>
              <a:lnSpc>
                <a:spcPts val="3200"/>
              </a:lnSpc>
              <a:spcBef>
                <a:spcPts val="0"/>
              </a:spcBef>
            </a:pPr>
            <a:r>
              <a:rPr lang="en-US" sz="4000" b="1" dirty="0" smtClean="0">
                <a:solidFill>
                  <a:srgbClr val="002060"/>
                </a:solidFill>
                <a:effectLst>
                  <a:outerShdw blurRad="38100" dist="38100" dir="2700000" algn="tl">
                    <a:srgbClr val="000000">
                      <a:alpha val="43137"/>
                    </a:srgbClr>
                  </a:outerShdw>
                </a:effectLst>
              </a:rPr>
              <a:t>Overview of Broadband Status</a:t>
            </a:r>
            <a:endParaRPr lang="en-US" sz="4000" b="1" dirty="0">
              <a:solidFill>
                <a:srgbClr val="002060"/>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xmlns="" val="2179923935"/>
              </p:ext>
            </p:extLst>
          </p:nvPr>
        </p:nvGraphicFramePr>
        <p:xfrm>
          <a:off x="457198" y="838198"/>
          <a:ext cx="8305800" cy="5469364"/>
        </p:xfrm>
        <a:graphic>
          <a:graphicData uri="http://schemas.openxmlformats.org/drawingml/2006/table">
            <a:tbl>
              <a:tblPr firstRow="1" firstCol="1" bandRow="1">
                <a:tableStyleId>{5C22544A-7EE6-4342-B048-85BDC9FD1C3A}</a:tableStyleId>
              </a:tblPr>
              <a:tblGrid>
                <a:gridCol w="1002423"/>
                <a:gridCol w="716017"/>
                <a:gridCol w="787619"/>
                <a:gridCol w="859221"/>
                <a:gridCol w="859221"/>
                <a:gridCol w="930822"/>
                <a:gridCol w="1074027"/>
                <a:gridCol w="930822"/>
                <a:gridCol w="1145628"/>
              </a:tblGrid>
              <a:tr h="1068601">
                <a:tc>
                  <a:txBody>
                    <a:bodyPr/>
                    <a:lstStyle/>
                    <a:p>
                      <a:endParaRPr lang="en-US" sz="1200" dirty="0">
                        <a:effectLst/>
                        <a:latin typeface="Times New Roman"/>
                        <a:ea typeface="Times New Roman"/>
                      </a:endParaRPr>
                    </a:p>
                  </a:txBody>
                  <a:tcPr marL="40723" marR="40723" marT="0" marB="0"/>
                </a:tc>
                <a:tc>
                  <a:txBody>
                    <a:bodyPr/>
                    <a:lstStyle/>
                    <a:p>
                      <a:pPr marL="0" marR="0" algn="ctr">
                        <a:spcBef>
                          <a:spcPts val="0"/>
                        </a:spcBef>
                        <a:spcAft>
                          <a:spcPts val="0"/>
                        </a:spcAft>
                      </a:pPr>
                      <a:r>
                        <a:rPr lang="en-US" sz="1200" dirty="0">
                          <a:effectLst/>
                        </a:rPr>
                        <a:t>GDP per Capita, YE </a:t>
                      </a:r>
                      <a:r>
                        <a:rPr lang="en-US" sz="1200" dirty="0" smtClean="0">
                          <a:effectLst/>
                        </a:rPr>
                        <a:t>2014 (PPP</a:t>
                      </a:r>
                      <a:r>
                        <a:rPr lang="en-US" sz="1200" dirty="0">
                          <a:effectLst/>
                        </a:rPr>
                        <a:t>, USD)</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Int’l.</a:t>
                      </a:r>
                    </a:p>
                    <a:p>
                      <a:pPr marL="0" marR="0" algn="ctr">
                        <a:spcBef>
                          <a:spcPts val="0"/>
                        </a:spcBef>
                        <a:spcAft>
                          <a:spcPts val="0"/>
                        </a:spcAft>
                      </a:pPr>
                      <a:r>
                        <a:rPr lang="en-US" sz="1200" dirty="0">
                          <a:effectLst/>
                        </a:rPr>
                        <a:t>Band-width per Capita (Kbps)</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Int’l. Connect-ivity</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Domestic Connect-ivity</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IP Transit Price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Competitive-ness of Telecom Market</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Fixed and Mobile Broad-band Infra-structure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Annual 1 Mbps Broadband Subscription + Installation as % of Nominal GDP per </a:t>
                      </a:r>
                      <a:r>
                        <a:rPr lang="en-US" sz="1200" dirty="0" smtClean="0">
                          <a:effectLst/>
                        </a:rPr>
                        <a:t>Capita (2013)</a:t>
                      </a:r>
                      <a:endParaRPr lang="en-US" sz="1200" dirty="0">
                        <a:effectLst/>
                        <a:latin typeface="Times New Roman"/>
                        <a:ea typeface="Calibri"/>
                      </a:endParaRPr>
                    </a:p>
                  </a:txBody>
                  <a:tcPr marL="40723" marR="40723" marT="0" marB="0" anchor="ctr"/>
                </a:tc>
              </a:tr>
              <a:tr h="456863">
                <a:tc>
                  <a:txBody>
                    <a:bodyPr/>
                    <a:lstStyle/>
                    <a:p>
                      <a:pPr marL="0" marR="0">
                        <a:spcBef>
                          <a:spcPts val="0"/>
                        </a:spcBef>
                        <a:spcAft>
                          <a:spcPts val="0"/>
                        </a:spcAft>
                      </a:pPr>
                      <a:r>
                        <a:rPr lang="en-US" sz="1200">
                          <a:effectLst/>
                        </a:rPr>
                        <a:t>Cambodia</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$3,200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latin typeface="+mn-lt"/>
                          <a:ea typeface="+mn-ea"/>
                        </a:rPr>
                        <a:t>1.5</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Weak</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Adequate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Very Expensive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Reasonably Competitive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Very Limited</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48.7%</a:t>
                      </a:r>
                      <a:endParaRPr lang="en-US" sz="1200">
                        <a:effectLst/>
                        <a:latin typeface="Times New Roman"/>
                        <a:ea typeface="Calibri"/>
                      </a:endParaRPr>
                    </a:p>
                  </a:txBody>
                  <a:tcPr marL="40723" marR="40723" marT="0" marB="0" anchor="ctr"/>
                </a:tc>
              </a:tr>
              <a:tr h="456863">
                <a:tc>
                  <a:txBody>
                    <a:bodyPr/>
                    <a:lstStyle/>
                    <a:p>
                      <a:pPr marL="0" marR="0">
                        <a:spcBef>
                          <a:spcPts val="0"/>
                        </a:spcBef>
                        <a:spcAft>
                          <a:spcPts val="0"/>
                        </a:spcAft>
                      </a:pPr>
                      <a:r>
                        <a:rPr lang="en-US" sz="1200">
                          <a:effectLst/>
                        </a:rPr>
                        <a:t>Indonesia</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$10,500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latin typeface="+mn-lt"/>
                          <a:ea typeface="+mn-ea"/>
                        </a:rPr>
                        <a:t>2.4</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Weak</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Adequate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Expensive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Competitive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Growing</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5.5%</a:t>
                      </a:r>
                      <a:endParaRPr lang="en-US" sz="1200">
                        <a:effectLst/>
                        <a:latin typeface="Times New Roman"/>
                        <a:ea typeface="Calibri"/>
                      </a:endParaRPr>
                    </a:p>
                  </a:txBody>
                  <a:tcPr marL="40723" marR="40723" marT="0" marB="0" anchor="ctr"/>
                </a:tc>
              </a:tr>
              <a:tr h="456863">
                <a:tc>
                  <a:txBody>
                    <a:bodyPr/>
                    <a:lstStyle/>
                    <a:p>
                      <a:pPr marL="0" marR="0">
                        <a:spcBef>
                          <a:spcPts val="0"/>
                        </a:spcBef>
                        <a:spcAft>
                          <a:spcPts val="0"/>
                        </a:spcAft>
                      </a:pPr>
                      <a:r>
                        <a:rPr lang="en-US" sz="1200">
                          <a:effectLst/>
                        </a:rPr>
                        <a:t>Lao PDR</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$5,000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latin typeface="+mn-lt"/>
                          <a:ea typeface="+mn-ea"/>
                        </a:rPr>
                        <a:t>1.9</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Weak</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Limited</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Very Expensive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Less Competitive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Very Limited</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27.4%</a:t>
                      </a:r>
                      <a:endParaRPr lang="en-US" sz="1200">
                        <a:effectLst/>
                        <a:latin typeface="Times New Roman"/>
                        <a:ea typeface="Calibri"/>
                      </a:endParaRPr>
                    </a:p>
                  </a:txBody>
                  <a:tcPr marL="40723" marR="40723" marT="0" marB="0" anchor="ctr"/>
                </a:tc>
              </a:tr>
              <a:tr h="456863">
                <a:tc>
                  <a:txBody>
                    <a:bodyPr/>
                    <a:lstStyle/>
                    <a:p>
                      <a:pPr marL="0" marR="0">
                        <a:spcBef>
                          <a:spcPts val="0"/>
                        </a:spcBef>
                        <a:spcAft>
                          <a:spcPts val="0"/>
                        </a:spcAft>
                      </a:pPr>
                      <a:r>
                        <a:rPr lang="en-US" sz="1200">
                          <a:effectLst/>
                        </a:rPr>
                        <a:t>Malaysia</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$24,000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31.0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Excellent</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Adequate</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Reasonably Priced</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Reasonably Competitive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Relatively Strong</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4.4%</a:t>
                      </a:r>
                      <a:endParaRPr lang="en-US" sz="1200">
                        <a:effectLst/>
                        <a:latin typeface="Times New Roman"/>
                        <a:ea typeface="Calibri"/>
                      </a:endParaRPr>
                    </a:p>
                  </a:txBody>
                  <a:tcPr marL="40723" marR="40723" marT="0" marB="0" anchor="ctr"/>
                </a:tc>
              </a:tr>
              <a:tr h="534300">
                <a:tc>
                  <a:txBody>
                    <a:bodyPr/>
                    <a:lstStyle/>
                    <a:p>
                      <a:pPr marL="0" marR="0">
                        <a:spcBef>
                          <a:spcPts val="0"/>
                        </a:spcBef>
                        <a:spcAft>
                          <a:spcPts val="0"/>
                        </a:spcAft>
                      </a:pPr>
                      <a:r>
                        <a:rPr lang="en-US" sz="1200">
                          <a:effectLst/>
                        </a:rPr>
                        <a:t>Myanmar</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$4,700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0.6</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Weak</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Limited</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Very Expensive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Newly Competitive</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Limited</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132.8%</a:t>
                      </a:r>
                      <a:endParaRPr lang="en-US" sz="1200">
                        <a:effectLst/>
                        <a:latin typeface="Times New Roman"/>
                        <a:ea typeface="Calibri"/>
                      </a:endParaRPr>
                    </a:p>
                  </a:txBody>
                  <a:tcPr marL="40723" marR="40723" marT="0" marB="0" anchor="ctr"/>
                </a:tc>
              </a:tr>
              <a:tr h="456863">
                <a:tc>
                  <a:txBody>
                    <a:bodyPr/>
                    <a:lstStyle/>
                    <a:p>
                      <a:pPr marL="0" marR="0">
                        <a:spcBef>
                          <a:spcPts val="0"/>
                        </a:spcBef>
                        <a:spcAft>
                          <a:spcPts val="0"/>
                        </a:spcAft>
                      </a:pPr>
                      <a:r>
                        <a:rPr lang="en-US" sz="1200">
                          <a:effectLst/>
                        </a:rPr>
                        <a:t>Philippines</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$7,000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12.4</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Excellent</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Relatively Strong</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Very Expensive</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Less Competitive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Growing</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11.2%</a:t>
                      </a:r>
                      <a:endParaRPr lang="en-US" sz="1200">
                        <a:effectLst/>
                        <a:latin typeface="Times New Roman"/>
                        <a:ea typeface="Calibri"/>
                      </a:endParaRPr>
                    </a:p>
                  </a:txBody>
                  <a:tcPr marL="40723" marR="40723" marT="0" marB="0" anchor="ctr"/>
                </a:tc>
              </a:tr>
              <a:tr h="456863">
                <a:tc>
                  <a:txBody>
                    <a:bodyPr/>
                    <a:lstStyle/>
                    <a:p>
                      <a:pPr marL="0" marR="0">
                        <a:spcBef>
                          <a:spcPts val="0"/>
                        </a:spcBef>
                        <a:spcAft>
                          <a:spcPts val="0"/>
                        </a:spcAft>
                      </a:pPr>
                      <a:r>
                        <a:rPr lang="en-US" sz="1200">
                          <a:effectLst/>
                        </a:rPr>
                        <a:t>Singapore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$83,000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555.6</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Excellent</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Very Strong</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Inexpensive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Reasonably Competitive</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Very Strong</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0.1%</a:t>
                      </a:r>
                      <a:endParaRPr lang="en-US" sz="1200">
                        <a:effectLst/>
                        <a:latin typeface="Times New Roman"/>
                        <a:ea typeface="Calibri"/>
                      </a:endParaRPr>
                    </a:p>
                  </a:txBody>
                  <a:tcPr marL="40723" marR="40723" marT="0" marB="0" anchor="ctr"/>
                </a:tc>
              </a:tr>
              <a:tr h="456863">
                <a:tc>
                  <a:txBody>
                    <a:bodyPr/>
                    <a:lstStyle/>
                    <a:p>
                      <a:pPr marL="0" marR="0">
                        <a:spcBef>
                          <a:spcPts val="0"/>
                        </a:spcBef>
                        <a:spcAft>
                          <a:spcPts val="0"/>
                        </a:spcAft>
                      </a:pPr>
                      <a:r>
                        <a:rPr lang="en-US" sz="1200">
                          <a:effectLst/>
                        </a:rPr>
                        <a:t>Thailand</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$14,300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18.1</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Average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Relatively Strong</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Very Expensive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Reasonably Competitive</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Average</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0.5%</a:t>
                      </a:r>
                      <a:endParaRPr lang="en-US" sz="1200" dirty="0">
                        <a:effectLst/>
                        <a:latin typeface="Times New Roman"/>
                        <a:ea typeface="Calibri"/>
                      </a:endParaRPr>
                    </a:p>
                  </a:txBody>
                  <a:tcPr marL="40723" marR="40723" marT="0" marB="0" anchor="ctr"/>
                </a:tc>
              </a:tr>
              <a:tr h="456863">
                <a:tc>
                  <a:txBody>
                    <a:bodyPr/>
                    <a:lstStyle/>
                    <a:p>
                      <a:pPr marL="0" marR="0">
                        <a:spcBef>
                          <a:spcPts val="0"/>
                        </a:spcBef>
                        <a:spcAft>
                          <a:spcPts val="0"/>
                        </a:spcAft>
                      </a:pPr>
                      <a:r>
                        <a:rPr lang="en-US" sz="1200">
                          <a:effectLst/>
                        </a:rPr>
                        <a:t>Vietnam</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$5,600</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smtClean="0">
                          <a:effectLst/>
                        </a:rPr>
                        <a:t>9.8</a:t>
                      </a:r>
                      <a:endParaRPr lang="en-US" sz="1200" dirty="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Somewhat Weak</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Limited</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Expensive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Less Competitive</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a:effectLst/>
                        </a:rPr>
                        <a:t>Limited</a:t>
                      </a:r>
                      <a:endParaRPr lang="en-US" sz="1200">
                        <a:effectLst/>
                        <a:latin typeface="Times New Roman"/>
                        <a:ea typeface="Calibri"/>
                      </a:endParaRPr>
                    </a:p>
                  </a:txBody>
                  <a:tcPr marL="40723" marR="40723" marT="0" marB="0" anchor="ctr"/>
                </a:tc>
                <a:tc>
                  <a:txBody>
                    <a:bodyPr/>
                    <a:lstStyle/>
                    <a:p>
                      <a:pPr marL="0" marR="0" algn="ctr">
                        <a:spcBef>
                          <a:spcPts val="0"/>
                        </a:spcBef>
                        <a:spcAft>
                          <a:spcPts val="0"/>
                        </a:spcAft>
                      </a:pPr>
                      <a:r>
                        <a:rPr lang="en-US" sz="1200" dirty="0">
                          <a:effectLst/>
                        </a:rPr>
                        <a:t>7.9%</a:t>
                      </a:r>
                      <a:endParaRPr lang="en-US" sz="1200" dirty="0">
                        <a:effectLst/>
                        <a:latin typeface="Times New Roman"/>
                        <a:ea typeface="Calibri"/>
                      </a:endParaRPr>
                    </a:p>
                  </a:txBody>
                  <a:tcPr marL="40723" marR="40723" marT="0" marB="0" anchor="ctr"/>
                </a:tc>
              </a:tr>
            </a:tbl>
          </a:graphicData>
        </a:graphic>
      </p:graphicFrame>
    </p:spTree>
    <p:extLst>
      <p:ext uri="{BB962C8B-B14F-4D97-AF65-F5344CB8AC3E}">
        <p14:creationId xmlns:p14="http://schemas.microsoft.com/office/powerpoint/2010/main" xmlns="" val="3536666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458200" cy="2819400"/>
          </a:xfrm>
        </p:spPr>
        <p:txBody>
          <a:bodyPr>
            <a:normAutofit/>
          </a:bodyPr>
          <a:lstStyle/>
          <a:p>
            <a:r>
              <a:rPr lang="en-US" sz="4000" b="1" dirty="0" smtClean="0">
                <a:solidFill>
                  <a:schemeClr val="tx2">
                    <a:lumMod val="75000"/>
                  </a:schemeClr>
                </a:solidFill>
                <a:effectLst>
                  <a:outerShdw blurRad="38100" dist="38100" dir="2700000" algn="tl">
                    <a:srgbClr val="000000">
                      <a:alpha val="43137"/>
                    </a:srgbClr>
                  </a:outerShdw>
                </a:effectLst>
              </a:rPr>
              <a:t>Part 3: Identification of Priority Cross-Border Terrestrial Links</a:t>
            </a:r>
            <a:r>
              <a:rPr lang="en-US" b="1" dirty="0" smtClean="0">
                <a:solidFill>
                  <a:schemeClr val="tx2">
                    <a:lumMod val="75000"/>
                  </a:schemeClr>
                </a:solidFill>
                <a:effectLst>
                  <a:outerShdw blurRad="38100" dist="38100" dir="2700000" algn="tl">
                    <a:srgbClr val="000000">
                      <a:alpha val="43137"/>
                    </a:srgbClr>
                  </a:outerShdw>
                </a:effectLst>
              </a:rPr>
              <a:t/>
            </a:r>
            <a:br>
              <a:rPr lang="en-US" b="1" dirty="0" smtClean="0">
                <a:solidFill>
                  <a:schemeClr val="tx2">
                    <a:lumMod val="75000"/>
                  </a:schemeClr>
                </a:solidFill>
                <a:effectLst>
                  <a:outerShdw blurRad="38100" dist="38100" dir="2700000" algn="tl">
                    <a:srgbClr val="000000">
                      <a:alpha val="43137"/>
                    </a:srgbClr>
                  </a:outerShdw>
                </a:effectLst>
              </a:rPr>
            </a:br>
            <a:endParaRPr lang="en-US"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4626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Priority Terrestrial Fiber Links</a:t>
            </a:r>
            <a:endParaRPr lang="en-US" sz="4000" b="1" dirty="0">
              <a:solidFill>
                <a:srgbClr val="00206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914400"/>
            <a:ext cx="5607504" cy="5202936"/>
          </a:xfrm>
          <a:prstGeom prst="rect">
            <a:avLst/>
          </a:prstGeom>
        </p:spPr>
      </p:pic>
      <p:sp>
        <p:nvSpPr>
          <p:cNvPr id="37" name="Down Arrow 36"/>
          <p:cNvSpPr/>
          <p:nvPr/>
        </p:nvSpPr>
        <p:spPr>
          <a:xfrm rot="10800000">
            <a:off x="2847094" y="2968335"/>
            <a:ext cx="228600" cy="381000"/>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rot="5400000">
            <a:off x="5334000" y="4918360"/>
            <a:ext cx="228600" cy="381000"/>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3276600" y="2968335"/>
            <a:ext cx="228600" cy="381000"/>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rot="5400000">
            <a:off x="1839191" y="1835725"/>
            <a:ext cx="228600" cy="381000"/>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10800000">
            <a:off x="2213263" y="1551707"/>
            <a:ext cx="228600" cy="381000"/>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rot="16200000">
            <a:off x="5472545" y="4710543"/>
            <a:ext cx="228600" cy="381000"/>
          </a:xfrm>
          <a:prstGeom prst="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6200000">
            <a:off x="1458191" y="2317171"/>
            <a:ext cx="228600" cy="381000"/>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rot="16200000">
            <a:off x="1648691" y="1451258"/>
            <a:ext cx="228600" cy="381000"/>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10800000">
            <a:off x="2867881" y="1208806"/>
            <a:ext cx="228600" cy="381000"/>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2"/>
          <p:cNvSpPr>
            <a:spLocks noGrp="1"/>
          </p:cNvSpPr>
          <p:nvPr>
            <p:ph idx="1"/>
          </p:nvPr>
        </p:nvSpPr>
        <p:spPr>
          <a:xfrm>
            <a:off x="5988504" y="914401"/>
            <a:ext cx="3079296" cy="5029200"/>
          </a:xfrm>
        </p:spPr>
        <p:txBody>
          <a:bodyPr>
            <a:normAutofit/>
          </a:bodyPr>
          <a:lstStyle/>
          <a:p>
            <a:pPr marL="0" indent="0">
              <a:buNone/>
            </a:pPr>
            <a:r>
              <a:rPr lang="en-US" sz="3000" b="1" u="sng" dirty="0" smtClean="0">
                <a:solidFill>
                  <a:srgbClr val="FF0000"/>
                </a:solidFill>
              </a:rPr>
              <a:t>High Priority</a:t>
            </a:r>
          </a:p>
          <a:p>
            <a:pPr marL="0" indent="0">
              <a:buNone/>
            </a:pPr>
            <a:r>
              <a:rPr lang="en-US" sz="1900" b="1" dirty="0" smtClean="0">
                <a:solidFill>
                  <a:srgbClr val="FF0000"/>
                </a:solidFill>
              </a:rPr>
              <a:t>Lao PDR to Yunnan</a:t>
            </a:r>
          </a:p>
          <a:p>
            <a:pPr marL="0" indent="0">
              <a:buNone/>
            </a:pPr>
            <a:r>
              <a:rPr lang="en-US" sz="1900" b="1" dirty="0" smtClean="0">
                <a:solidFill>
                  <a:srgbClr val="FF0000"/>
                </a:solidFill>
              </a:rPr>
              <a:t>Indonesia to/from Malaysia</a:t>
            </a:r>
          </a:p>
          <a:p>
            <a:pPr marL="0" indent="0">
              <a:buNone/>
            </a:pPr>
            <a:endParaRPr lang="en-US" sz="1900" b="1" dirty="0">
              <a:solidFill>
                <a:srgbClr val="FF0000"/>
              </a:solidFill>
            </a:endParaRPr>
          </a:p>
          <a:p>
            <a:pPr marL="0" indent="0">
              <a:buNone/>
            </a:pPr>
            <a:r>
              <a:rPr lang="en-US" sz="3000" b="1" u="sng" dirty="0" smtClean="0">
                <a:solidFill>
                  <a:srgbClr val="FFFF00"/>
                </a:solidFill>
                <a:effectLst>
                  <a:outerShdw blurRad="38100" dist="38100" dir="2700000" algn="tl">
                    <a:srgbClr val="000000">
                      <a:alpha val="43137"/>
                    </a:srgbClr>
                  </a:outerShdw>
                </a:effectLst>
              </a:rPr>
              <a:t>Medium Priority</a:t>
            </a:r>
          </a:p>
          <a:p>
            <a:pPr marL="0" indent="0">
              <a:buNone/>
            </a:pPr>
            <a:r>
              <a:rPr lang="en-US" sz="1900" b="1" dirty="0" smtClean="0">
                <a:solidFill>
                  <a:srgbClr val="FFFF00"/>
                </a:solidFill>
                <a:effectLst>
                  <a:outerShdw blurRad="38100" dist="38100" dir="2700000" algn="tl">
                    <a:srgbClr val="000000">
                      <a:alpha val="43137"/>
                    </a:srgbClr>
                  </a:outerShdw>
                </a:effectLst>
              </a:rPr>
              <a:t>Cambodia to Thailand</a:t>
            </a:r>
          </a:p>
          <a:p>
            <a:pPr marL="0" indent="0">
              <a:buNone/>
            </a:pPr>
            <a:r>
              <a:rPr lang="en-US" sz="1900" b="1" dirty="0" smtClean="0">
                <a:solidFill>
                  <a:srgbClr val="FFFF00"/>
                </a:solidFill>
                <a:effectLst>
                  <a:outerShdw blurRad="38100" dist="38100" dir="2700000" algn="tl">
                    <a:srgbClr val="000000">
                      <a:alpha val="43137"/>
                    </a:srgbClr>
                  </a:outerShdw>
                </a:effectLst>
              </a:rPr>
              <a:t>Lao PDR to Cambodia</a:t>
            </a:r>
          </a:p>
          <a:p>
            <a:pPr marL="0" indent="0">
              <a:buNone/>
            </a:pPr>
            <a:r>
              <a:rPr lang="en-US" sz="1900" b="1" dirty="0" smtClean="0">
                <a:solidFill>
                  <a:srgbClr val="FFFF00"/>
                </a:solidFill>
                <a:effectLst>
                  <a:outerShdw blurRad="38100" dist="38100" dir="2700000" algn="tl">
                    <a:srgbClr val="000000">
                      <a:alpha val="43137"/>
                    </a:srgbClr>
                  </a:outerShdw>
                </a:effectLst>
              </a:rPr>
              <a:t>Lao PDR to Myanmar</a:t>
            </a:r>
          </a:p>
          <a:p>
            <a:pPr marL="0" indent="0">
              <a:buNone/>
            </a:pPr>
            <a:r>
              <a:rPr lang="en-US" sz="1900" b="1" dirty="0" smtClean="0">
                <a:solidFill>
                  <a:srgbClr val="FFFF00"/>
                </a:solidFill>
                <a:effectLst>
                  <a:outerShdw blurRad="38100" dist="38100" dir="2700000" algn="tl">
                    <a:srgbClr val="000000">
                      <a:alpha val="43137"/>
                    </a:srgbClr>
                  </a:outerShdw>
                </a:effectLst>
              </a:rPr>
              <a:t>Myanmar to Thailand</a:t>
            </a:r>
          </a:p>
          <a:p>
            <a:pPr marL="0" indent="0">
              <a:buNone/>
            </a:pPr>
            <a:r>
              <a:rPr lang="en-US" sz="1900" b="1" dirty="0" smtClean="0">
                <a:solidFill>
                  <a:srgbClr val="FFFF00"/>
                </a:solidFill>
                <a:effectLst>
                  <a:outerShdw blurRad="38100" dist="38100" dir="2700000" algn="tl">
                    <a:srgbClr val="000000">
                      <a:alpha val="43137"/>
                    </a:srgbClr>
                  </a:outerShdw>
                </a:effectLst>
              </a:rPr>
              <a:t>Myanmar to Yunnan</a:t>
            </a:r>
          </a:p>
          <a:p>
            <a:pPr marL="0" indent="0">
              <a:buNone/>
            </a:pPr>
            <a:r>
              <a:rPr lang="en-US" sz="1900" b="1" dirty="0" smtClean="0">
                <a:solidFill>
                  <a:srgbClr val="FFFF00"/>
                </a:solidFill>
                <a:effectLst>
                  <a:outerShdw blurRad="38100" dist="38100" dir="2700000" algn="tl">
                    <a:srgbClr val="000000">
                      <a:alpha val="43137"/>
                    </a:srgbClr>
                  </a:outerShdw>
                </a:effectLst>
              </a:rPr>
              <a:t>Vietnam to Yunnan</a:t>
            </a:r>
          </a:p>
          <a:p>
            <a:pPr marL="0" indent="0">
              <a:buNone/>
            </a:pPr>
            <a:endParaRPr lang="en-US" sz="3000" b="1" dirty="0" smtClean="0">
              <a:solidFill>
                <a:srgbClr val="FFFF00"/>
              </a:solidFill>
              <a:effectLst>
                <a:outerShdw blurRad="38100" dist="38100" dir="2700000" algn="tl">
                  <a:srgbClr val="000000">
                    <a:alpha val="43137"/>
                  </a:srgbClr>
                </a:outerShdw>
              </a:effectLst>
            </a:endParaRPr>
          </a:p>
          <a:p>
            <a:pPr marL="0" indent="0">
              <a:buNone/>
            </a:pPr>
            <a:endParaRPr lang="en-US" sz="1900" b="1" dirty="0" smtClean="0">
              <a:solidFill>
                <a:srgbClr val="FFFF00"/>
              </a:solidFill>
            </a:endParaRPr>
          </a:p>
        </p:txBody>
      </p:sp>
    </p:spTree>
    <p:extLst>
      <p:ext uri="{BB962C8B-B14F-4D97-AF65-F5344CB8AC3E}">
        <p14:creationId xmlns:p14="http://schemas.microsoft.com/office/powerpoint/2010/main" xmlns="" val="42133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
                                          </p:val>
                                        </p:tav>
                                        <p:tav tm="100000">
                                          <p:val>
                                            <p:strVal val="#ppt_x"/>
                                          </p:val>
                                        </p:tav>
                                      </p:tavLst>
                                    </p:anim>
                                    <p:anim calcmode="lin" valueType="num">
                                      <p:cBhvr>
                                        <p:cTn id="5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6">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anim calcmode="lin" valueType="num">
                                      <p:cBhvr>
                                        <p:cTn id="78" dur="1000" fill="hold"/>
                                        <p:tgtEl>
                                          <p:spTgt spid="43"/>
                                        </p:tgtEl>
                                        <p:attrNameLst>
                                          <p:attrName>ppt_x</p:attrName>
                                        </p:attrNameLst>
                                      </p:cBhvr>
                                      <p:tavLst>
                                        <p:tav tm="0">
                                          <p:val>
                                            <p:strVal val="#ppt_x"/>
                                          </p:val>
                                        </p:tav>
                                        <p:tav tm="100000">
                                          <p:val>
                                            <p:strVal val="#ppt_x"/>
                                          </p:val>
                                        </p:tav>
                                      </p:tavLst>
                                    </p:anim>
                                    <p:anim calcmode="lin" valueType="num">
                                      <p:cBhvr>
                                        <p:cTn id="7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6">
                                            <p:txEl>
                                              <p:pRg st="9" end="9"/>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1000"/>
                                        <p:tgtEl>
                                          <p:spTgt spid="44"/>
                                        </p:tgtEl>
                                      </p:cBhvr>
                                    </p:animEffect>
                                    <p:anim calcmode="lin" valueType="num">
                                      <p:cBhvr>
                                        <p:cTn id="89" dur="1000" fill="hold"/>
                                        <p:tgtEl>
                                          <p:spTgt spid="44"/>
                                        </p:tgtEl>
                                        <p:attrNameLst>
                                          <p:attrName>ppt_x</p:attrName>
                                        </p:attrNameLst>
                                      </p:cBhvr>
                                      <p:tavLst>
                                        <p:tav tm="0">
                                          <p:val>
                                            <p:strVal val="#ppt_x"/>
                                          </p:val>
                                        </p:tav>
                                        <p:tav tm="100000">
                                          <p:val>
                                            <p:strVal val="#ppt_x"/>
                                          </p:val>
                                        </p:tav>
                                      </p:tavLst>
                                    </p:anim>
                                    <p:anim calcmode="lin" valueType="num">
                                      <p:cBhvr>
                                        <p:cTn id="9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6">
                                            <p:txEl>
                                              <p:pRg st="10" end="1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458200" cy="2819400"/>
          </a:xfrm>
        </p:spPr>
        <p:txBody>
          <a:bodyPr>
            <a:normAutofit/>
          </a:bodyPr>
          <a:lstStyle/>
          <a:p>
            <a:r>
              <a:rPr lang="en-US" sz="4000" b="1" dirty="0" smtClean="0">
                <a:solidFill>
                  <a:schemeClr val="tx2">
                    <a:lumMod val="75000"/>
                  </a:schemeClr>
                </a:solidFill>
                <a:effectLst>
                  <a:outerShdw blurRad="38100" dist="38100" dir="2700000" algn="tl">
                    <a:srgbClr val="000000">
                      <a:alpha val="43137"/>
                    </a:srgbClr>
                  </a:outerShdw>
                </a:effectLst>
              </a:rPr>
              <a:t>Part 1: Background and Methodology</a:t>
            </a:r>
            <a:r>
              <a:rPr lang="en-US" b="1" dirty="0" smtClean="0">
                <a:solidFill>
                  <a:schemeClr val="tx2">
                    <a:lumMod val="75000"/>
                  </a:schemeClr>
                </a:solidFill>
                <a:effectLst>
                  <a:outerShdw blurRad="38100" dist="38100" dir="2700000" algn="tl">
                    <a:srgbClr val="000000">
                      <a:alpha val="43137"/>
                    </a:srgbClr>
                  </a:outerShdw>
                </a:effectLst>
              </a:rPr>
              <a:t/>
            </a:r>
            <a:br>
              <a:rPr lang="en-US" b="1" dirty="0" smtClean="0">
                <a:solidFill>
                  <a:schemeClr val="tx2">
                    <a:lumMod val="75000"/>
                  </a:schemeClr>
                </a:solidFill>
                <a:effectLst>
                  <a:outerShdw blurRad="38100" dist="38100" dir="2700000" algn="tl">
                    <a:srgbClr val="000000">
                      <a:alpha val="43137"/>
                    </a:srgbClr>
                  </a:outerShdw>
                </a:effectLst>
              </a:rPr>
            </a:br>
            <a:endParaRPr lang="en-US"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73068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pPr>
              <a:lnSpc>
                <a:spcPts val="3000"/>
              </a:lnSpc>
            </a:pPr>
            <a:r>
              <a:rPr lang="en-US" sz="3200" b="1" dirty="0" smtClean="0">
                <a:solidFill>
                  <a:srgbClr val="002060"/>
                </a:solidFill>
                <a:effectLst>
                  <a:outerShdw blurRad="38100" dist="38100" dir="2700000" algn="tl">
                    <a:srgbClr val="000000">
                      <a:alpha val="43137"/>
                    </a:srgbClr>
                  </a:outerShdw>
                </a:effectLst>
              </a:rPr>
              <a:t>Envisioned Regional Fiber Network </a:t>
            </a:r>
            <a:br>
              <a:rPr lang="en-US" sz="3200" b="1" dirty="0" smtClean="0">
                <a:solidFill>
                  <a:srgbClr val="002060"/>
                </a:solidFill>
                <a:effectLst>
                  <a:outerShdw blurRad="38100" dist="38100" dir="2700000" algn="tl">
                    <a:srgbClr val="000000">
                      <a:alpha val="43137"/>
                    </a:srgbClr>
                  </a:outerShdw>
                </a:effectLst>
              </a:rPr>
            </a:br>
            <a:r>
              <a:rPr lang="en-US" sz="3200" b="1" dirty="0" smtClean="0">
                <a:solidFill>
                  <a:srgbClr val="002060"/>
                </a:solidFill>
                <a:effectLst>
                  <a:outerShdw blurRad="38100" dist="38100" dir="2700000" algn="tl">
                    <a:srgbClr val="000000">
                      <a:alpha val="43137"/>
                    </a:srgbClr>
                  </a:outerShdw>
                </a:effectLst>
              </a:rPr>
              <a:t>Based on Priority Trans-Border Links</a:t>
            </a:r>
            <a:endParaRPr lang="en-US" sz="3200" b="1" dirty="0">
              <a:solidFill>
                <a:srgbClr val="00206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2600" y="834952"/>
            <a:ext cx="5715000" cy="5471410"/>
          </a:xfrm>
          <a:prstGeom prst="rect">
            <a:avLst/>
          </a:prstGeom>
        </p:spPr>
      </p:pic>
      <p:sp>
        <p:nvSpPr>
          <p:cNvPr id="7" name="Freeform 6"/>
          <p:cNvSpPr/>
          <p:nvPr/>
        </p:nvSpPr>
        <p:spPr>
          <a:xfrm>
            <a:off x="3590925" y="1347788"/>
            <a:ext cx="1014413" cy="1157287"/>
          </a:xfrm>
          <a:custGeom>
            <a:avLst/>
            <a:gdLst>
              <a:gd name="connsiteX0" fmla="*/ 0 w 1014413"/>
              <a:gd name="connsiteY0" fmla="*/ 42862 h 1157287"/>
              <a:gd name="connsiteX1" fmla="*/ 23813 w 1014413"/>
              <a:gd name="connsiteY1" fmla="*/ 61912 h 1157287"/>
              <a:gd name="connsiteX2" fmla="*/ 52388 w 1014413"/>
              <a:gd name="connsiteY2" fmla="*/ 42862 h 1157287"/>
              <a:gd name="connsiteX3" fmla="*/ 61913 w 1014413"/>
              <a:gd name="connsiteY3" fmla="*/ 28575 h 1157287"/>
              <a:gd name="connsiteX4" fmla="*/ 142875 w 1014413"/>
              <a:gd name="connsiteY4" fmla="*/ 14287 h 1157287"/>
              <a:gd name="connsiteX5" fmla="*/ 166688 w 1014413"/>
              <a:gd name="connsiteY5" fmla="*/ 9525 h 1157287"/>
              <a:gd name="connsiteX6" fmla="*/ 290513 w 1014413"/>
              <a:gd name="connsiteY6" fmla="*/ 0 h 1157287"/>
              <a:gd name="connsiteX7" fmla="*/ 319088 w 1014413"/>
              <a:gd name="connsiteY7" fmla="*/ 4762 h 1157287"/>
              <a:gd name="connsiteX8" fmla="*/ 323850 w 1014413"/>
              <a:gd name="connsiteY8" fmla="*/ 19050 h 1157287"/>
              <a:gd name="connsiteX9" fmla="*/ 333375 w 1014413"/>
              <a:gd name="connsiteY9" fmla="*/ 33337 h 1157287"/>
              <a:gd name="connsiteX10" fmla="*/ 347663 w 1014413"/>
              <a:gd name="connsiteY10" fmla="*/ 38100 h 1157287"/>
              <a:gd name="connsiteX11" fmla="*/ 385763 w 1014413"/>
              <a:gd name="connsiteY11" fmla="*/ 47625 h 1157287"/>
              <a:gd name="connsiteX12" fmla="*/ 395288 w 1014413"/>
              <a:gd name="connsiteY12" fmla="*/ 61912 h 1157287"/>
              <a:gd name="connsiteX13" fmla="*/ 404813 w 1014413"/>
              <a:gd name="connsiteY13" fmla="*/ 100012 h 1157287"/>
              <a:gd name="connsiteX14" fmla="*/ 419100 w 1014413"/>
              <a:gd name="connsiteY14" fmla="*/ 109537 h 1157287"/>
              <a:gd name="connsiteX15" fmla="*/ 428625 w 1014413"/>
              <a:gd name="connsiteY15" fmla="*/ 195262 h 1157287"/>
              <a:gd name="connsiteX16" fmla="*/ 433388 w 1014413"/>
              <a:gd name="connsiteY16" fmla="*/ 209550 h 1157287"/>
              <a:gd name="connsiteX17" fmla="*/ 428625 w 1014413"/>
              <a:gd name="connsiteY17" fmla="*/ 247650 h 1157287"/>
              <a:gd name="connsiteX18" fmla="*/ 400050 w 1014413"/>
              <a:gd name="connsiteY18" fmla="*/ 252412 h 1157287"/>
              <a:gd name="connsiteX19" fmla="*/ 395288 w 1014413"/>
              <a:gd name="connsiteY19" fmla="*/ 266700 h 1157287"/>
              <a:gd name="connsiteX20" fmla="*/ 400050 w 1014413"/>
              <a:gd name="connsiteY20" fmla="*/ 323850 h 1157287"/>
              <a:gd name="connsiteX21" fmla="*/ 423863 w 1014413"/>
              <a:gd name="connsiteY21" fmla="*/ 366712 h 1157287"/>
              <a:gd name="connsiteX22" fmla="*/ 438150 w 1014413"/>
              <a:gd name="connsiteY22" fmla="*/ 371475 h 1157287"/>
              <a:gd name="connsiteX23" fmla="*/ 466725 w 1014413"/>
              <a:gd name="connsiteY23" fmla="*/ 385762 h 1157287"/>
              <a:gd name="connsiteX24" fmla="*/ 481013 w 1014413"/>
              <a:gd name="connsiteY24" fmla="*/ 395287 h 1157287"/>
              <a:gd name="connsiteX25" fmla="*/ 509588 w 1014413"/>
              <a:gd name="connsiteY25" fmla="*/ 404812 h 1157287"/>
              <a:gd name="connsiteX26" fmla="*/ 523875 w 1014413"/>
              <a:gd name="connsiteY26" fmla="*/ 414337 h 1157287"/>
              <a:gd name="connsiteX27" fmla="*/ 542925 w 1014413"/>
              <a:gd name="connsiteY27" fmla="*/ 419100 h 1157287"/>
              <a:gd name="connsiteX28" fmla="*/ 581025 w 1014413"/>
              <a:gd name="connsiteY28" fmla="*/ 428625 h 1157287"/>
              <a:gd name="connsiteX29" fmla="*/ 590550 w 1014413"/>
              <a:gd name="connsiteY29" fmla="*/ 442912 h 1157287"/>
              <a:gd name="connsiteX30" fmla="*/ 619125 w 1014413"/>
              <a:gd name="connsiteY30" fmla="*/ 457200 h 1157287"/>
              <a:gd name="connsiteX31" fmla="*/ 685800 w 1014413"/>
              <a:gd name="connsiteY31" fmla="*/ 452437 h 1157287"/>
              <a:gd name="connsiteX32" fmla="*/ 700088 w 1014413"/>
              <a:gd name="connsiteY32" fmla="*/ 447675 h 1157287"/>
              <a:gd name="connsiteX33" fmla="*/ 723900 w 1014413"/>
              <a:gd name="connsiteY33" fmla="*/ 452437 h 1157287"/>
              <a:gd name="connsiteX34" fmla="*/ 738188 w 1014413"/>
              <a:gd name="connsiteY34" fmla="*/ 461962 h 1157287"/>
              <a:gd name="connsiteX35" fmla="*/ 752475 w 1014413"/>
              <a:gd name="connsiteY35" fmla="*/ 466725 h 1157287"/>
              <a:gd name="connsiteX36" fmla="*/ 757238 w 1014413"/>
              <a:gd name="connsiteY36" fmla="*/ 481012 h 1157287"/>
              <a:gd name="connsiteX37" fmla="*/ 771525 w 1014413"/>
              <a:gd name="connsiteY37" fmla="*/ 495300 h 1157287"/>
              <a:gd name="connsiteX38" fmla="*/ 776288 w 1014413"/>
              <a:gd name="connsiteY38" fmla="*/ 509587 h 1157287"/>
              <a:gd name="connsiteX39" fmla="*/ 823913 w 1014413"/>
              <a:gd name="connsiteY39" fmla="*/ 547687 h 1157287"/>
              <a:gd name="connsiteX40" fmla="*/ 838200 w 1014413"/>
              <a:gd name="connsiteY40" fmla="*/ 557212 h 1157287"/>
              <a:gd name="connsiteX41" fmla="*/ 847725 w 1014413"/>
              <a:gd name="connsiteY41" fmla="*/ 571500 h 1157287"/>
              <a:gd name="connsiteX42" fmla="*/ 862013 w 1014413"/>
              <a:gd name="connsiteY42" fmla="*/ 600075 h 1157287"/>
              <a:gd name="connsiteX43" fmla="*/ 890588 w 1014413"/>
              <a:gd name="connsiteY43" fmla="*/ 614362 h 1157287"/>
              <a:gd name="connsiteX44" fmla="*/ 904875 w 1014413"/>
              <a:gd name="connsiteY44" fmla="*/ 623887 h 1157287"/>
              <a:gd name="connsiteX45" fmla="*/ 938213 w 1014413"/>
              <a:gd name="connsiteY45" fmla="*/ 633412 h 1157287"/>
              <a:gd name="connsiteX46" fmla="*/ 952500 w 1014413"/>
              <a:gd name="connsiteY46" fmla="*/ 638175 h 1157287"/>
              <a:gd name="connsiteX47" fmla="*/ 962025 w 1014413"/>
              <a:gd name="connsiteY47" fmla="*/ 666750 h 1157287"/>
              <a:gd name="connsiteX48" fmla="*/ 981075 w 1014413"/>
              <a:gd name="connsiteY48" fmla="*/ 695325 h 1157287"/>
              <a:gd name="connsiteX49" fmla="*/ 990600 w 1014413"/>
              <a:gd name="connsiteY49" fmla="*/ 723900 h 1157287"/>
              <a:gd name="connsiteX50" fmla="*/ 995363 w 1014413"/>
              <a:gd name="connsiteY50" fmla="*/ 757237 h 1157287"/>
              <a:gd name="connsiteX51" fmla="*/ 1004888 w 1014413"/>
              <a:gd name="connsiteY51" fmla="*/ 785812 h 1157287"/>
              <a:gd name="connsiteX52" fmla="*/ 1014413 w 1014413"/>
              <a:gd name="connsiteY52" fmla="*/ 819150 h 1157287"/>
              <a:gd name="connsiteX53" fmla="*/ 1009650 w 1014413"/>
              <a:gd name="connsiteY53" fmla="*/ 881062 h 1157287"/>
              <a:gd name="connsiteX54" fmla="*/ 995363 w 1014413"/>
              <a:gd name="connsiteY54" fmla="*/ 890587 h 1157287"/>
              <a:gd name="connsiteX55" fmla="*/ 985838 w 1014413"/>
              <a:gd name="connsiteY55" fmla="*/ 904875 h 1157287"/>
              <a:gd name="connsiteX56" fmla="*/ 976313 w 1014413"/>
              <a:gd name="connsiteY56" fmla="*/ 1109662 h 1157287"/>
              <a:gd name="connsiteX57" fmla="*/ 971550 w 1014413"/>
              <a:gd name="connsiteY57" fmla="*/ 1157287 h 1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14413" h="1157287">
                <a:moveTo>
                  <a:pt x="0" y="42862"/>
                </a:moveTo>
                <a:cubicBezTo>
                  <a:pt x="7938" y="49212"/>
                  <a:pt x="13648" y="61912"/>
                  <a:pt x="23813" y="61912"/>
                </a:cubicBezTo>
                <a:cubicBezTo>
                  <a:pt x="35261" y="61912"/>
                  <a:pt x="52388" y="42862"/>
                  <a:pt x="52388" y="42862"/>
                </a:cubicBezTo>
                <a:cubicBezTo>
                  <a:pt x="55563" y="38100"/>
                  <a:pt x="57059" y="31608"/>
                  <a:pt x="61913" y="28575"/>
                </a:cubicBezTo>
                <a:cubicBezTo>
                  <a:pt x="82434" y="15750"/>
                  <a:pt x="123606" y="16039"/>
                  <a:pt x="142875" y="14287"/>
                </a:cubicBezTo>
                <a:cubicBezTo>
                  <a:pt x="150813" y="12700"/>
                  <a:pt x="158614" y="10102"/>
                  <a:pt x="166688" y="9525"/>
                </a:cubicBezTo>
                <a:cubicBezTo>
                  <a:pt x="293466" y="469"/>
                  <a:pt x="239874" y="16877"/>
                  <a:pt x="290513" y="0"/>
                </a:cubicBezTo>
                <a:cubicBezTo>
                  <a:pt x="300038" y="1587"/>
                  <a:pt x="310704" y="-29"/>
                  <a:pt x="319088" y="4762"/>
                </a:cubicBezTo>
                <a:cubicBezTo>
                  <a:pt x="323447" y="7253"/>
                  <a:pt x="321605" y="14560"/>
                  <a:pt x="323850" y="19050"/>
                </a:cubicBezTo>
                <a:cubicBezTo>
                  <a:pt x="326410" y="24169"/>
                  <a:pt x="328906" y="29761"/>
                  <a:pt x="333375" y="33337"/>
                </a:cubicBezTo>
                <a:cubicBezTo>
                  <a:pt x="337295" y="36473"/>
                  <a:pt x="342793" y="36882"/>
                  <a:pt x="347663" y="38100"/>
                </a:cubicBezTo>
                <a:lnTo>
                  <a:pt x="385763" y="47625"/>
                </a:lnTo>
                <a:cubicBezTo>
                  <a:pt x="388938" y="52387"/>
                  <a:pt x="393278" y="56553"/>
                  <a:pt x="395288" y="61912"/>
                </a:cubicBezTo>
                <a:cubicBezTo>
                  <a:pt x="395918" y="63591"/>
                  <a:pt x="400663" y="94825"/>
                  <a:pt x="404813" y="100012"/>
                </a:cubicBezTo>
                <a:cubicBezTo>
                  <a:pt x="408389" y="104481"/>
                  <a:pt x="414338" y="106362"/>
                  <a:pt x="419100" y="109537"/>
                </a:cubicBezTo>
                <a:cubicBezTo>
                  <a:pt x="432483" y="149682"/>
                  <a:pt x="418432" y="103526"/>
                  <a:pt x="428625" y="195262"/>
                </a:cubicBezTo>
                <a:cubicBezTo>
                  <a:pt x="429179" y="200252"/>
                  <a:pt x="431800" y="204787"/>
                  <a:pt x="433388" y="209550"/>
                </a:cubicBezTo>
                <a:cubicBezTo>
                  <a:pt x="431800" y="222250"/>
                  <a:pt x="436483" y="237547"/>
                  <a:pt x="428625" y="247650"/>
                </a:cubicBezTo>
                <a:cubicBezTo>
                  <a:pt x="422696" y="255272"/>
                  <a:pt x="408434" y="247621"/>
                  <a:pt x="400050" y="252412"/>
                </a:cubicBezTo>
                <a:cubicBezTo>
                  <a:pt x="395691" y="254903"/>
                  <a:pt x="396875" y="261937"/>
                  <a:pt x="395288" y="266700"/>
                </a:cubicBezTo>
                <a:cubicBezTo>
                  <a:pt x="396875" y="285750"/>
                  <a:pt x="396907" y="304994"/>
                  <a:pt x="400050" y="323850"/>
                </a:cubicBezTo>
                <a:cubicBezTo>
                  <a:pt x="403157" y="342490"/>
                  <a:pt x="408210" y="356276"/>
                  <a:pt x="423863" y="366712"/>
                </a:cubicBezTo>
                <a:cubicBezTo>
                  <a:pt x="428040" y="369497"/>
                  <a:pt x="433660" y="369230"/>
                  <a:pt x="438150" y="371475"/>
                </a:cubicBezTo>
                <a:cubicBezTo>
                  <a:pt x="475071" y="389936"/>
                  <a:pt x="430822" y="373795"/>
                  <a:pt x="466725" y="385762"/>
                </a:cubicBezTo>
                <a:cubicBezTo>
                  <a:pt x="471488" y="388937"/>
                  <a:pt x="475782" y="392962"/>
                  <a:pt x="481013" y="395287"/>
                </a:cubicBezTo>
                <a:cubicBezTo>
                  <a:pt x="490188" y="399365"/>
                  <a:pt x="509588" y="404812"/>
                  <a:pt x="509588" y="404812"/>
                </a:cubicBezTo>
                <a:cubicBezTo>
                  <a:pt x="514350" y="407987"/>
                  <a:pt x="518614" y="412082"/>
                  <a:pt x="523875" y="414337"/>
                </a:cubicBezTo>
                <a:cubicBezTo>
                  <a:pt x="529891" y="416915"/>
                  <a:pt x="536631" y="417302"/>
                  <a:pt x="542925" y="419100"/>
                </a:cubicBezTo>
                <a:cubicBezTo>
                  <a:pt x="577090" y="428861"/>
                  <a:pt x="532623" y="418943"/>
                  <a:pt x="581025" y="428625"/>
                </a:cubicBezTo>
                <a:cubicBezTo>
                  <a:pt x="584200" y="433387"/>
                  <a:pt x="586503" y="438865"/>
                  <a:pt x="590550" y="442912"/>
                </a:cubicBezTo>
                <a:cubicBezTo>
                  <a:pt x="599782" y="452143"/>
                  <a:pt x="607506" y="453326"/>
                  <a:pt x="619125" y="457200"/>
                </a:cubicBezTo>
                <a:cubicBezTo>
                  <a:pt x="641350" y="455612"/>
                  <a:pt x="663671" y="455040"/>
                  <a:pt x="685800" y="452437"/>
                </a:cubicBezTo>
                <a:cubicBezTo>
                  <a:pt x="690786" y="451850"/>
                  <a:pt x="695068" y="447675"/>
                  <a:pt x="700088" y="447675"/>
                </a:cubicBezTo>
                <a:cubicBezTo>
                  <a:pt x="708182" y="447675"/>
                  <a:pt x="715963" y="450850"/>
                  <a:pt x="723900" y="452437"/>
                </a:cubicBezTo>
                <a:cubicBezTo>
                  <a:pt x="728663" y="455612"/>
                  <a:pt x="733068" y="459402"/>
                  <a:pt x="738188" y="461962"/>
                </a:cubicBezTo>
                <a:cubicBezTo>
                  <a:pt x="742678" y="464207"/>
                  <a:pt x="748925" y="463175"/>
                  <a:pt x="752475" y="466725"/>
                </a:cubicBezTo>
                <a:cubicBezTo>
                  <a:pt x="756025" y="470275"/>
                  <a:pt x="754453" y="476835"/>
                  <a:pt x="757238" y="481012"/>
                </a:cubicBezTo>
                <a:cubicBezTo>
                  <a:pt x="760974" y="486616"/>
                  <a:pt x="766763" y="490537"/>
                  <a:pt x="771525" y="495300"/>
                </a:cubicBezTo>
                <a:cubicBezTo>
                  <a:pt x="773113" y="500062"/>
                  <a:pt x="773370" y="505502"/>
                  <a:pt x="776288" y="509587"/>
                </a:cubicBezTo>
                <a:cubicBezTo>
                  <a:pt x="788627" y="526862"/>
                  <a:pt x="806739" y="536238"/>
                  <a:pt x="823913" y="547687"/>
                </a:cubicBezTo>
                <a:lnTo>
                  <a:pt x="838200" y="557212"/>
                </a:lnTo>
                <a:cubicBezTo>
                  <a:pt x="841375" y="561975"/>
                  <a:pt x="845165" y="566380"/>
                  <a:pt x="847725" y="571500"/>
                </a:cubicBezTo>
                <a:cubicBezTo>
                  <a:pt x="855471" y="586992"/>
                  <a:pt x="848366" y="586427"/>
                  <a:pt x="862013" y="600075"/>
                </a:cubicBezTo>
                <a:cubicBezTo>
                  <a:pt x="871246" y="609308"/>
                  <a:pt x="878967" y="610489"/>
                  <a:pt x="890588" y="614362"/>
                </a:cubicBezTo>
                <a:cubicBezTo>
                  <a:pt x="895350" y="617537"/>
                  <a:pt x="899756" y="621327"/>
                  <a:pt x="904875" y="623887"/>
                </a:cubicBezTo>
                <a:cubicBezTo>
                  <a:pt x="912492" y="627696"/>
                  <a:pt x="931086" y="631376"/>
                  <a:pt x="938213" y="633412"/>
                </a:cubicBezTo>
                <a:cubicBezTo>
                  <a:pt x="943040" y="634791"/>
                  <a:pt x="947738" y="636587"/>
                  <a:pt x="952500" y="638175"/>
                </a:cubicBezTo>
                <a:cubicBezTo>
                  <a:pt x="955675" y="647700"/>
                  <a:pt x="956456" y="658396"/>
                  <a:pt x="962025" y="666750"/>
                </a:cubicBezTo>
                <a:cubicBezTo>
                  <a:pt x="968375" y="676275"/>
                  <a:pt x="977455" y="684465"/>
                  <a:pt x="981075" y="695325"/>
                </a:cubicBezTo>
                <a:lnTo>
                  <a:pt x="990600" y="723900"/>
                </a:lnTo>
                <a:cubicBezTo>
                  <a:pt x="992188" y="735012"/>
                  <a:pt x="992839" y="746299"/>
                  <a:pt x="995363" y="757237"/>
                </a:cubicBezTo>
                <a:cubicBezTo>
                  <a:pt x="997621" y="767020"/>
                  <a:pt x="1002453" y="776071"/>
                  <a:pt x="1004888" y="785812"/>
                </a:cubicBezTo>
                <a:cubicBezTo>
                  <a:pt x="1010867" y="809732"/>
                  <a:pt x="1007580" y="798653"/>
                  <a:pt x="1014413" y="819150"/>
                </a:cubicBezTo>
                <a:cubicBezTo>
                  <a:pt x="1012825" y="839787"/>
                  <a:pt x="1014983" y="861063"/>
                  <a:pt x="1009650" y="881062"/>
                </a:cubicBezTo>
                <a:cubicBezTo>
                  <a:pt x="1008175" y="886592"/>
                  <a:pt x="999410" y="886540"/>
                  <a:pt x="995363" y="890587"/>
                </a:cubicBezTo>
                <a:cubicBezTo>
                  <a:pt x="991316" y="894635"/>
                  <a:pt x="989013" y="900112"/>
                  <a:pt x="985838" y="904875"/>
                </a:cubicBezTo>
                <a:cubicBezTo>
                  <a:pt x="982663" y="973137"/>
                  <a:pt x="997924" y="1044833"/>
                  <a:pt x="976313" y="1109662"/>
                </a:cubicBezTo>
                <a:cubicBezTo>
                  <a:pt x="968036" y="1134492"/>
                  <a:pt x="971550" y="1118930"/>
                  <a:pt x="971550" y="115728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695700" y="1638300"/>
            <a:ext cx="295275" cy="1123950"/>
          </a:xfrm>
          <a:custGeom>
            <a:avLst/>
            <a:gdLst>
              <a:gd name="connsiteX0" fmla="*/ 295275 w 295275"/>
              <a:gd name="connsiteY0" fmla="*/ 0 h 1123950"/>
              <a:gd name="connsiteX1" fmla="*/ 271463 w 295275"/>
              <a:gd name="connsiteY1" fmla="*/ 4763 h 1123950"/>
              <a:gd name="connsiteX2" fmla="*/ 257175 w 295275"/>
              <a:gd name="connsiteY2" fmla="*/ 9525 h 1123950"/>
              <a:gd name="connsiteX3" fmla="*/ 200025 w 295275"/>
              <a:gd name="connsiteY3" fmla="*/ 19050 h 1123950"/>
              <a:gd name="connsiteX4" fmla="*/ 171450 w 295275"/>
              <a:gd name="connsiteY4" fmla="*/ 28575 h 1123950"/>
              <a:gd name="connsiteX5" fmla="*/ 157163 w 295275"/>
              <a:gd name="connsiteY5" fmla="*/ 33338 h 1123950"/>
              <a:gd name="connsiteX6" fmla="*/ 142875 w 295275"/>
              <a:gd name="connsiteY6" fmla="*/ 47625 h 1123950"/>
              <a:gd name="connsiteX7" fmla="*/ 133350 w 295275"/>
              <a:gd name="connsiteY7" fmla="*/ 61913 h 1123950"/>
              <a:gd name="connsiteX8" fmla="*/ 119063 w 295275"/>
              <a:gd name="connsiteY8" fmla="*/ 71438 h 1123950"/>
              <a:gd name="connsiteX9" fmla="*/ 109538 w 295275"/>
              <a:gd name="connsiteY9" fmla="*/ 85725 h 1123950"/>
              <a:gd name="connsiteX10" fmla="*/ 80963 w 295275"/>
              <a:gd name="connsiteY10" fmla="*/ 100013 h 1123950"/>
              <a:gd name="connsiteX11" fmla="*/ 52388 w 295275"/>
              <a:gd name="connsiteY11" fmla="*/ 123825 h 1123950"/>
              <a:gd name="connsiteX12" fmla="*/ 47625 w 295275"/>
              <a:gd name="connsiteY12" fmla="*/ 138113 h 1123950"/>
              <a:gd name="connsiteX13" fmla="*/ 23813 w 295275"/>
              <a:gd name="connsiteY13" fmla="*/ 166688 h 1123950"/>
              <a:gd name="connsiteX14" fmla="*/ 0 w 295275"/>
              <a:gd name="connsiteY14" fmla="*/ 204788 h 1123950"/>
              <a:gd name="connsiteX15" fmla="*/ 4763 w 295275"/>
              <a:gd name="connsiteY15" fmla="*/ 285750 h 1123950"/>
              <a:gd name="connsiteX16" fmla="*/ 14288 w 295275"/>
              <a:gd name="connsiteY16" fmla="*/ 314325 h 1123950"/>
              <a:gd name="connsiteX17" fmla="*/ 19050 w 295275"/>
              <a:gd name="connsiteY17" fmla="*/ 328613 h 1123950"/>
              <a:gd name="connsiteX18" fmla="*/ 38100 w 295275"/>
              <a:gd name="connsiteY18" fmla="*/ 357188 h 1123950"/>
              <a:gd name="connsiteX19" fmla="*/ 47625 w 295275"/>
              <a:gd name="connsiteY19" fmla="*/ 385763 h 1123950"/>
              <a:gd name="connsiteX20" fmla="*/ 57150 w 295275"/>
              <a:gd name="connsiteY20" fmla="*/ 423863 h 1123950"/>
              <a:gd name="connsiteX21" fmla="*/ 66675 w 295275"/>
              <a:gd name="connsiteY21" fmla="*/ 457200 h 1123950"/>
              <a:gd name="connsiteX22" fmla="*/ 85725 w 295275"/>
              <a:gd name="connsiteY22" fmla="*/ 523875 h 1123950"/>
              <a:gd name="connsiteX23" fmla="*/ 90488 w 295275"/>
              <a:gd name="connsiteY23" fmla="*/ 542925 h 1123950"/>
              <a:gd name="connsiteX24" fmla="*/ 104775 w 295275"/>
              <a:gd name="connsiteY24" fmla="*/ 585788 h 1123950"/>
              <a:gd name="connsiteX25" fmla="*/ 109538 w 295275"/>
              <a:gd name="connsiteY25" fmla="*/ 600075 h 1123950"/>
              <a:gd name="connsiteX26" fmla="*/ 114300 w 295275"/>
              <a:gd name="connsiteY26" fmla="*/ 614363 h 1123950"/>
              <a:gd name="connsiteX27" fmla="*/ 128588 w 295275"/>
              <a:gd name="connsiteY27" fmla="*/ 628650 h 1123950"/>
              <a:gd name="connsiteX28" fmla="*/ 138113 w 295275"/>
              <a:gd name="connsiteY28" fmla="*/ 642938 h 1123950"/>
              <a:gd name="connsiteX29" fmla="*/ 152400 w 295275"/>
              <a:gd name="connsiteY29" fmla="*/ 652463 h 1123950"/>
              <a:gd name="connsiteX30" fmla="*/ 161925 w 295275"/>
              <a:gd name="connsiteY30" fmla="*/ 685800 h 1123950"/>
              <a:gd name="connsiteX31" fmla="*/ 171450 w 295275"/>
              <a:gd name="connsiteY31" fmla="*/ 719138 h 1123950"/>
              <a:gd name="connsiteX32" fmla="*/ 190500 w 295275"/>
              <a:gd name="connsiteY32" fmla="*/ 866775 h 1123950"/>
              <a:gd name="connsiteX33" fmla="*/ 204788 w 295275"/>
              <a:gd name="connsiteY33" fmla="*/ 871538 h 1123950"/>
              <a:gd name="connsiteX34" fmla="*/ 209550 w 295275"/>
              <a:gd name="connsiteY34" fmla="*/ 952500 h 1123950"/>
              <a:gd name="connsiteX35" fmla="*/ 223838 w 295275"/>
              <a:gd name="connsiteY35" fmla="*/ 962025 h 1123950"/>
              <a:gd name="connsiteX36" fmla="*/ 233363 w 295275"/>
              <a:gd name="connsiteY36" fmla="*/ 976313 h 1123950"/>
              <a:gd name="connsiteX37" fmla="*/ 233363 w 295275"/>
              <a:gd name="connsiteY37" fmla="*/ 1047750 h 1123950"/>
              <a:gd name="connsiteX38" fmla="*/ 238125 w 295275"/>
              <a:gd name="connsiteY38" fmla="*/ 1062038 h 1123950"/>
              <a:gd name="connsiteX39" fmla="*/ 252413 w 295275"/>
              <a:gd name="connsiteY39" fmla="*/ 1071563 h 1123950"/>
              <a:gd name="connsiteX40" fmla="*/ 271463 w 295275"/>
              <a:gd name="connsiteY40" fmla="*/ 1100138 h 1123950"/>
              <a:gd name="connsiteX41" fmla="*/ 280988 w 295275"/>
              <a:gd name="connsiteY41" fmla="*/ 1114425 h 1123950"/>
              <a:gd name="connsiteX42" fmla="*/ 285750 w 295275"/>
              <a:gd name="connsiteY42" fmla="*/ 1123950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5275" h="1123950">
                <a:moveTo>
                  <a:pt x="295275" y="0"/>
                </a:moveTo>
                <a:cubicBezTo>
                  <a:pt x="287338" y="1588"/>
                  <a:pt x="279316" y="2800"/>
                  <a:pt x="271463" y="4763"/>
                </a:cubicBezTo>
                <a:cubicBezTo>
                  <a:pt x="266593" y="5981"/>
                  <a:pt x="262114" y="8627"/>
                  <a:pt x="257175" y="9525"/>
                </a:cubicBezTo>
                <a:cubicBezTo>
                  <a:pt x="217186" y="16796"/>
                  <a:pt x="229136" y="10317"/>
                  <a:pt x="200025" y="19050"/>
                </a:cubicBezTo>
                <a:cubicBezTo>
                  <a:pt x="190408" y="21935"/>
                  <a:pt x="180975" y="25400"/>
                  <a:pt x="171450" y="28575"/>
                </a:cubicBezTo>
                <a:lnTo>
                  <a:pt x="157163" y="33338"/>
                </a:lnTo>
                <a:cubicBezTo>
                  <a:pt x="152400" y="38100"/>
                  <a:pt x="147187" y="42451"/>
                  <a:pt x="142875" y="47625"/>
                </a:cubicBezTo>
                <a:cubicBezTo>
                  <a:pt x="139211" y="52022"/>
                  <a:pt x="137397" y="57865"/>
                  <a:pt x="133350" y="61913"/>
                </a:cubicBezTo>
                <a:cubicBezTo>
                  <a:pt x="129303" y="65960"/>
                  <a:pt x="123825" y="68263"/>
                  <a:pt x="119063" y="71438"/>
                </a:cubicBezTo>
                <a:cubicBezTo>
                  <a:pt x="115888" y="76200"/>
                  <a:pt x="113585" y="81678"/>
                  <a:pt x="109538" y="85725"/>
                </a:cubicBezTo>
                <a:cubicBezTo>
                  <a:pt x="95890" y="99372"/>
                  <a:pt x="96455" y="92267"/>
                  <a:pt x="80963" y="100013"/>
                </a:cubicBezTo>
                <a:cubicBezTo>
                  <a:pt x="67700" y="106645"/>
                  <a:pt x="62922" y="113291"/>
                  <a:pt x="52388" y="123825"/>
                </a:cubicBezTo>
                <a:cubicBezTo>
                  <a:pt x="50800" y="128588"/>
                  <a:pt x="49870" y="133623"/>
                  <a:pt x="47625" y="138113"/>
                </a:cubicBezTo>
                <a:cubicBezTo>
                  <a:pt x="40995" y="151372"/>
                  <a:pt x="34344" y="156156"/>
                  <a:pt x="23813" y="166688"/>
                </a:cubicBezTo>
                <a:cubicBezTo>
                  <a:pt x="12478" y="200693"/>
                  <a:pt x="22642" y="189694"/>
                  <a:pt x="0" y="204788"/>
                </a:cubicBezTo>
                <a:cubicBezTo>
                  <a:pt x="1588" y="231775"/>
                  <a:pt x="1266" y="258943"/>
                  <a:pt x="4763" y="285750"/>
                </a:cubicBezTo>
                <a:cubicBezTo>
                  <a:pt x="6062" y="295706"/>
                  <a:pt x="11113" y="304800"/>
                  <a:pt x="14288" y="314325"/>
                </a:cubicBezTo>
                <a:cubicBezTo>
                  <a:pt x="15875" y="319088"/>
                  <a:pt x="16265" y="324436"/>
                  <a:pt x="19050" y="328613"/>
                </a:cubicBezTo>
                <a:cubicBezTo>
                  <a:pt x="25400" y="338138"/>
                  <a:pt x="34480" y="346328"/>
                  <a:pt x="38100" y="357188"/>
                </a:cubicBezTo>
                <a:cubicBezTo>
                  <a:pt x="41275" y="366713"/>
                  <a:pt x="45190" y="376023"/>
                  <a:pt x="47625" y="385763"/>
                </a:cubicBezTo>
                <a:cubicBezTo>
                  <a:pt x="50800" y="398463"/>
                  <a:pt x="53010" y="411444"/>
                  <a:pt x="57150" y="423863"/>
                </a:cubicBezTo>
                <a:cubicBezTo>
                  <a:pt x="73144" y="471839"/>
                  <a:pt x="48751" y="397450"/>
                  <a:pt x="66675" y="457200"/>
                </a:cubicBezTo>
                <a:cubicBezTo>
                  <a:pt x="87179" y="525549"/>
                  <a:pt x="64848" y="440368"/>
                  <a:pt x="85725" y="523875"/>
                </a:cubicBezTo>
                <a:cubicBezTo>
                  <a:pt x="87313" y="530225"/>
                  <a:pt x="88418" y="536715"/>
                  <a:pt x="90488" y="542925"/>
                </a:cubicBezTo>
                <a:lnTo>
                  <a:pt x="104775" y="585788"/>
                </a:lnTo>
                <a:lnTo>
                  <a:pt x="109538" y="600075"/>
                </a:lnTo>
                <a:cubicBezTo>
                  <a:pt x="111126" y="604838"/>
                  <a:pt x="110750" y="610813"/>
                  <a:pt x="114300" y="614363"/>
                </a:cubicBezTo>
                <a:cubicBezTo>
                  <a:pt x="119063" y="619125"/>
                  <a:pt x="124276" y="623476"/>
                  <a:pt x="128588" y="628650"/>
                </a:cubicBezTo>
                <a:cubicBezTo>
                  <a:pt x="132252" y="633047"/>
                  <a:pt x="134066" y="638890"/>
                  <a:pt x="138113" y="642938"/>
                </a:cubicBezTo>
                <a:cubicBezTo>
                  <a:pt x="142160" y="646985"/>
                  <a:pt x="147638" y="649288"/>
                  <a:pt x="152400" y="652463"/>
                </a:cubicBezTo>
                <a:cubicBezTo>
                  <a:pt x="163818" y="686712"/>
                  <a:pt x="149967" y="643948"/>
                  <a:pt x="161925" y="685800"/>
                </a:cubicBezTo>
                <a:cubicBezTo>
                  <a:pt x="175589" y="733626"/>
                  <a:pt x="156564" y="659587"/>
                  <a:pt x="171450" y="719138"/>
                </a:cubicBezTo>
                <a:cubicBezTo>
                  <a:pt x="173934" y="791155"/>
                  <a:pt x="138193" y="840621"/>
                  <a:pt x="190500" y="866775"/>
                </a:cubicBezTo>
                <a:cubicBezTo>
                  <a:pt x="194990" y="869020"/>
                  <a:pt x="200025" y="869950"/>
                  <a:pt x="204788" y="871538"/>
                </a:cubicBezTo>
                <a:cubicBezTo>
                  <a:pt x="206375" y="898525"/>
                  <a:pt x="203981" y="926046"/>
                  <a:pt x="209550" y="952500"/>
                </a:cubicBezTo>
                <a:cubicBezTo>
                  <a:pt x="210729" y="958101"/>
                  <a:pt x="219791" y="957978"/>
                  <a:pt x="223838" y="962025"/>
                </a:cubicBezTo>
                <a:cubicBezTo>
                  <a:pt x="227885" y="966072"/>
                  <a:pt x="230188" y="971550"/>
                  <a:pt x="233363" y="976313"/>
                </a:cubicBezTo>
                <a:cubicBezTo>
                  <a:pt x="228905" y="1020889"/>
                  <a:pt x="224907" y="1013927"/>
                  <a:pt x="233363" y="1047750"/>
                </a:cubicBezTo>
                <a:cubicBezTo>
                  <a:pt x="234581" y="1052620"/>
                  <a:pt x="234989" y="1058118"/>
                  <a:pt x="238125" y="1062038"/>
                </a:cubicBezTo>
                <a:cubicBezTo>
                  <a:pt x="241701" y="1066508"/>
                  <a:pt x="247650" y="1068388"/>
                  <a:pt x="252413" y="1071563"/>
                </a:cubicBezTo>
                <a:lnTo>
                  <a:pt x="271463" y="1100138"/>
                </a:lnTo>
                <a:cubicBezTo>
                  <a:pt x="274638" y="1104900"/>
                  <a:pt x="278429" y="1109305"/>
                  <a:pt x="280988" y="1114425"/>
                </a:cubicBezTo>
                <a:lnTo>
                  <a:pt x="285750" y="112395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71750" y="2214563"/>
            <a:ext cx="1247775" cy="195606"/>
          </a:xfrm>
          <a:custGeom>
            <a:avLst/>
            <a:gdLst>
              <a:gd name="connsiteX0" fmla="*/ 1247775 w 1247775"/>
              <a:gd name="connsiteY0" fmla="*/ 23812 h 195606"/>
              <a:gd name="connsiteX1" fmla="*/ 1143000 w 1247775"/>
              <a:gd name="connsiteY1" fmla="*/ 28575 h 195606"/>
              <a:gd name="connsiteX2" fmla="*/ 1128713 w 1247775"/>
              <a:gd name="connsiteY2" fmla="*/ 33337 h 195606"/>
              <a:gd name="connsiteX3" fmla="*/ 1090613 w 1247775"/>
              <a:gd name="connsiteY3" fmla="*/ 38100 h 195606"/>
              <a:gd name="connsiteX4" fmla="*/ 1047750 w 1247775"/>
              <a:gd name="connsiteY4" fmla="*/ 42862 h 195606"/>
              <a:gd name="connsiteX5" fmla="*/ 1000125 w 1247775"/>
              <a:gd name="connsiteY5" fmla="*/ 23812 h 195606"/>
              <a:gd name="connsiteX6" fmla="*/ 995363 w 1247775"/>
              <a:gd name="connsiteY6" fmla="*/ 4762 h 195606"/>
              <a:gd name="connsiteX7" fmla="*/ 981075 w 1247775"/>
              <a:gd name="connsiteY7" fmla="*/ 0 h 195606"/>
              <a:gd name="connsiteX8" fmla="*/ 942975 w 1247775"/>
              <a:gd name="connsiteY8" fmla="*/ 9525 h 195606"/>
              <a:gd name="connsiteX9" fmla="*/ 933450 w 1247775"/>
              <a:gd name="connsiteY9" fmla="*/ 23812 h 195606"/>
              <a:gd name="connsiteX10" fmla="*/ 881063 w 1247775"/>
              <a:gd name="connsiteY10" fmla="*/ 28575 h 195606"/>
              <a:gd name="connsiteX11" fmla="*/ 866775 w 1247775"/>
              <a:gd name="connsiteY11" fmla="*/ 38100 h 195606"/>
              <a:gd name="connsiteX12" fmla="*/ 814388 w 1247775"/>
              <a:gd name="connsiteY12" fmla="*/ 47625 h 195606"/>
              <a:gd name="connsiteX13" fmla="*/ 585788 w 1247775"/>
              <a:gd name="connsiteY13" fmla="*/ 57150 h 195606"/>
              <a:gd name="connsiteX14" fmla="*/ 571500 w 1247775"/>
              <a:gd name="connsiteY14" fmla="*/ 61912 h 195606"/>
              <a:gd name="connsiteX15" fmla="*/ 557213 w 1247775"/>
              <a:gd name="connsiteY15" fmla="*/ 71437 h 195606"/>
              <a:gd name="connsiteX16" fmla="*/ 533400 w 1247775"/>
              <a:gd name="connsiteY16" fmla="*/ 76200 h 195606"/>
              <a:gd name="connsiteX17" fmla="*/ 514350 w 1247775"/>
              <a:gd name="connsiteY17" fmla="*/ 80962 h 195606"/>
              <a:gd name="connsiteX18" fmla="*/ 485775 w 1247775"/>
              <a:gd name="connsiteY18" fmla="*/ 90487 h 195606"/>
              <a:gd name="connsiteX19" fmla="*/ 471488 w 1247775"/>
              <a:gd name="connsiteY19" fmla="*/ 95250 h 195606"/>
              <a:gd name="connsiteX20" fmla="*/ 376238 w 1247775"/>
              <a:gd name="connsiteY20" fmla="*/ 104775 h 195606"/>
              <a:gd name="connsiteX21" fmla="*/ 338138 w 1247775"/>
              <a:gd name="connsiteY21" fmla="*/ 114300 h 195606"/>
              <a:gd name="connsiteX22" fmla="*/ 295275 w 1247775"/>
              <a:gd name="connsiteY22" fmla="*/ 133350 h 195606"/>
              <a:gd name="connsiteX23" fmla="*/ 200025 w 1247775"/>
              <a:gd name="connsiteY23" fmla="*/ 138112 h 195606"/>
              <a:gd name="connsiteX24" fmla="*/ 147638 w 1247775"/>
              <a:gd name="connsiteY24" fmla="*/ 157162 h 195606"/>
              <a:gd name="connsiteX25" fmla="*/ 109538 w 1247775"/>
              <a:gd name="connsiteY25" fmla="*/ 152400 h 195606"/>
              <a:gd name="connsiteX26" fmla="*/ 95250 w 1247775"/>
              <a:gd name="connsiteY26" fmla="*/ 147637 h 195606"/>
              <a:gd name="connsiteX27" fmla="*/ 71438 w 1247775"/>
              <a:gd name="connsiteY27" fmla="*/ 152400 h 195606"/>
              <a:gd name="connsiteX28" fmla="*/ 61913 w 1247775"/>
              <a:gd name="connsiteY28" fmla="*/ 166687 h 195606"/>
              <a:gd name="connsiteX29" fmla="*/ 33338 w 1247775"/>
              <a:gd name="connsiteY29" fmla="*/ 176212 h 195606"/>
              <a:gd name="connsiteX30" fmla="*/ 9525 w 1247775"/>
              <a:gd name="connsiteY30" fmla="*/ 195262 h 195606"/>
              <a:gd name="connsiteX31" fmla="*/ 0 w 1247775"/>
              <a:gd name="connsiteY31" fmla="*/ 185737 h 19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7775" h="195606">
                <a:moveTo>
                  <a:pt x="1247775" y="23812"/>
                </a:moveTo>
                <a:cubicBezTo>
                  <a:pt x="1212850" y="25400"/>
                  <a:pt x="1177850" y="25787"/>
                  <a:pt x="1143000" y="28575"/>
                </a:cubicBezTo>
                <a:cubicBezTo>
                  <a:pt x="1137996" y="28975"/>
                  <a:pt x="1133652" y="32439"/>
                  <a:pt x="1128713" y="33337"/>
                </a:cubicBezTo>
                <a:cubicBezTo>
                  <a:pt x="1116121" y="35627"/>
                  <a:pt x="1103313" y="36512"/>
                  <a:pt x="1090613" y="38100"/>
                </a:cubicBezTo>
                <a:cubicBezTo>
                  <a:pt x="1057275" y="49213"/>
                  <a:pt x="1071563" y="50800"/>
                  <a:pt x="1047750" y="42862"/>
                </a:cubicBezTo>
                <a:cubicBezTo>
                  <a:pt x="1035843" y="7139"/>
                  <a:pt x="1055420" y="51460"/>
                  <a:pt x="1000125" y="23812"/>
                </a:cubicBezTo>
                <a:cubicBezTo>
                  <a:pt x="994271" y="20885"/>
                  <a:pt x="999452" y="9873"/>
                  <a:pt x="995363" y="4762"/>
                </a:cubicBezTo>
                <a:cubicBezTo>
                  <a:pt x="992227" y="842"/>
                  <a:pt x="985838" y="1587"/>
                  <a:pt x="981075" y="0"/>
                </a:cubicBezTo>
                <a:cubicBezTo>
                  <a:pt x="979885" y="238"/>
                  <a:pt x="947858" y="5619"/>
                  <a:pt x="942975" y="9525"/>
                </a:cubicBezTo>
                <a:cubicBezTo>
                  <a:pt x="938506" y="13101"/>
                  <a:pt x="938921" y="22129"/>
                  <a:pt x="933450" y="23812"/>
                </a:cubicBezTo>
                <a:cubicBezTo>
                  <a:pt x="916691" y="28969"/>
                  <a:pt x="898525" y="26987"/>
                  <a:pt x="881063" y="28575"/>
                </a:cubicBezTo>
                <a:cubicBezTo>
                  <a:pt x="876300" y="31750"/>
                  <a:pt x="871895" y="35540"/>
                  <a:pt x="866775" y="38100"/>
                </a:cubicBezTo>
                <a:cubicBezTo>
                  <a:pt x="852918" y="45028"/>
                  <a:pt x="825416" y="47034"/>
                  <a:pt x="814388" y="47625"/>
                </a:cubicBezTo>
                <a:cubicBezTo>
                  <a:pt x="738231" y="51705"/>
                  <a:pt x="585788" y="57150"/>
                  <a:pt x="585788" y="57150"/>
                </a:cubicBezTo>
                <a:cubicBezTo>
                  <a:pt x="581025" y="58737"/>
                  <a:pt x="575990" y="59667"/>
                  <a:pt x="571500" y="61912"/>
                </a:cubicBezTo>
                <a:cubicBezTo>
                  <a:pt x="566381" y="64472"/>
                  <a:pt x="562572" y="69427"/>
                  <a:pt x="557213" y="71437"/>
                </a:cubicBezTo>
                <a:cubicBezTo>
                  <a:pt x="549634" y="74279"/>
                  <a:pt x="541302" y="74444"/>
                  <a:pt x="533400" y="76200"/>
                </a:cubicBezTo>
                <a:cubicBezTo>
                  <a:pt x="527010" y="77620"/>
                  <a:pt x="520619" y="79081"/>
                  <a:pt x="514350" y="80962"/>
                </a:cubicBezTo>
                <a:cubicBezTo>
                  <a:pt x="504733" y="83847"/>
                  <a:pt x="495300" y="87312"/>
                  <a:pt x="485775" y="90487"/>
                </a:cubicBezTo>
                <a:cubicBezTo>
                  <a:pt x="481013" y="92075"/>
                  <a:pt x="476477" y="94696"/>
                  <a:pt x="471488" y="95250"/>
                </a:cubicBezTo>
                <a:cubicBezTo>
                  <a:pt x="411198" y="101948"/>
                  <a:pt x="442942" y="98710"/>
                  <a:pt x="376238" y="104775"/>
                </a:cubicBezTo>
                <a:cubicBezTo>
                  <a:pt x="367175" y="106587"/>
                  <a:pt x="347905" y="109416"/>
                  <a:pt x="338138" y="114300"/>
                </a:cubicBezTo>
                <a:cubicBezTo>
                  <a:pt x="319318" y="123710"/>
                  <a:pt x="322575" y="131985"/>
                  <a:pt x="295275" y="133350"/>
                </a:cubicBezTo>
                <a:lnTo>
                  <a:pt x="200025" y="138112"/>
                </a:lnTo>
                <a:cubicBezTo>
                  <a:pt x="156372" y="149025"/>
                  <a:pt x="172817" y="140375"/>
                  <a:pt x="147638" y="157162"/>
                </a:cubicBezTo>
                <a:cubicBezTo>
                  <a:pt x="134938" y="155575"/>
                  <a:pt x="122130" y="154690"/>
                  <a:pt x="109538" y="152400"/>
                </a:cubicBezTo>
                <a:cubicBezTo>
                  <a:pt x="104599" y="151502"/>
                  <a:pt x="100270" y="147637"/>
                  <a:pt x="95250" y="147637"/>
                </a:cubicBezTo>
                <a:cubicBezTo>
                  <a:pt x="87155" y="147637"/>
                  <a:pt x="79375" y="150812"/>
                  <a:pt x="71438" y="152400"/>
                </a:cubicBezTo>
                <a:cubicBezTo>
                  <a:pt x="68263" y="157162"/>
                  <a:pt x="66767" y="163654"/>
                  <a:pt x="61913" y="166687"/>
                </a:cubicBezTo>
                <a:cubicBezTo>
                  <a:pt x="53399" y="172008"/>
                  <a:pt x="33338" y="176212"/>
                  <a:pt x="33338" y="176212"/>
                </a:cubicBezTo>
                <a:cubicBezTo>
                  <a:pt x="28081" y="184098"/>
                  <a:pt x="23058" y="197969"/>
                  <a:pt x="9525" y="195262"/>
                </a:cubicBezTo>
                <a:cubicBezTo>
                  <a:pt x="5122" y="194381"/>
                  <a:pt x="3175" y="188912"/>
                  <a:pt x="0" y="18573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552700" y="1347788"/>
            <a:ext cx="1033463" cy="1847850"/>
          </a:xfrm>
          <a:custGeom>
            <a:avLst/>
            <a:gdLst>
              <a:gd name="connsiteX0" fmla="*/ 1033463 w 1033463"/>
              <a:gd name="connsiteY0" fmla="*/ 57150 h 1847850"/>
              <a:gd name="connsiteX1" fmla="*/ 1028700 w 1033463"/>
              <a:gd name="connsiteY1" fmla="*/ 33337 h 1847850"/>
              <a:gd name="connsiteX2" fmla="*/ 1000125 w 1033463"/>
              <a:gd name="connsiteY2" fmla="*/ 23812 h 1847850"/>
              <a:gd name="connsiteX3" fmla="*/ 895350 w 1033463"/>
              <a:gd name="connsiteY3" fmla="*/ 14287 h 1847850"/>
              <a:gd name="connsiteX4" fmla="*/ 881063 w 1033463"/>
              <a:gd name="connsiteY4" fmla="*/ 9525 h 1847850"/>
              <a:gd name="connsiteX5" fmla="*/ 833438 w 1033463"/>
              <a:gd name="connsiteY5" fmla="*/ 0 h 1847850"/>
              <a:gd name="connsiteX6" fmla="*/ 800100 w 1033463"/>
              <a:gd name="connsiteY6" fmla="*/ 4762 h 1847850"/>
              <a:gd name="connsiteX7" fmla="*/ 776288 w 1033463"/>
              <a:gd name="connsiteY7" fmla="*/ 23812 h 1847850"/>
              <a:gd name="connsiteX8" fmla="*/ 657225 w 1033463"/>
              <a:gd name="connsiteY8" fmla="*/ 33337 h 1847850"/>
              <a:gd name="connsiteX9" fmla="*/ 642938 w 1033463"/>
              <a:gd name="connsiteY9" fmla="*/ 38100 h 1847850"/>
              <a:gd name="connsiteX10" fmla="*/ 619125 w 1033463"/>
              <a:gd name="connsiteY10" fmla="*/ 66675 h 1847850"/>
              <a:gd name="connsiteX11" fmla="*/ 604838 w 1033463"/>
              <a:gd name="connsiteY11" fmla="*/ 109537 h 1847850"/>
              <a:gd name="connsiteX12" fmla="*/ 600075 w 1033463"/>
              <a:gd name="connsiteY12" fmla="*/ 123825 h 1847850"/>
              <a:gd name="connsiteX13" fmla="*/ 590550 w 1033463"/>
              <a:gd name="connsiteY13" fmla="*/ 138112 h 1847850"/>
              <a:gd name="connsiteX14" fmla="*/ 581025 w 1033463"/>
              <a:gd name="connsiteY14" fmla="*/ 185737 h 1847850"/>
              <a:gd name="connsiteX15" fmla="*/ 576263 w 1033463"/>
              <a:gd name="connsiteY15" fmla="*/ 219075 h 1847850"/>
              <a:gd name="connsiteX16" fmla="*/ 557213 w 1033463"/>
              <a:gd name="connsiteY16" fmla="*/ 223837 h 1847850"/>
              <a:gd name="connsiteX17" fmla="*/ 547688 w 1033463"/>
              <a:gd name="connsiteY17" fmla="*/ 238125 h 1847850"/>
              <a:gd name="connsiteX18" fmla="*/ 542925 w 1033463"/>
              <a:gd name="connsiteY18" fmla="*/ 252412 h 1847850"/>
              <a:gd name="connsiteX19" fmla="*/ 528638 w 1033463"/>
              <a:gd name="connsiteY19" fmla="*/ 266700 h 1847850"/>
              <a:gd name="connsiteX20" fmla="*/ 519113 w 1033463"/>
              <a:gd name="connsiteY20" fmla="*/ 280987 h 1847850"/>
              <a:gd name="connsiteX21" fmla="*/ 504825 w 1033463"/>
              <a:gd name="connsiteY21" fmla="*/ 285750 h 1847850"/>
              <a:gd name="connsiteX22" fmla="*/ 466725 w 1033463"/>
              <a:gd name="connsiteY22" fmla="*/ 319087 h 1847850"/>
              <a:gd name="connsiteX23" fmla="*/ 419100 w 1033463"/>
              <a:gd name="connsiteY23" fmla="*/ 366712 h 1847850"/>
              <a:gd name="connsiteX24" fmla="*/ 390525 w 1033463"/>
              <a:gd name="connsiteY24" fmla="*/ 395287 h 1847850"/>
              <a:gd name="connsiteX25" fmla="*/ 385763 w 1033463"/>
              <a:gd name="connsiteY25" fmla="*/ 419100 h 1847850"/>
              <a:gd name="connsiteX26" fmla="*/ 381000 w 1033463"/>
              <a:gd name="connsiteY26" fmla="*/ 433387 h 1847850"/>
              <a:gd name="connsiteX27" fmla="*/ 390525 w 1033463"/>
              <a:gd name="connsiteY27" fmla="*/ 490537 h 1847850"/>
              <a:gd name="connsiteX28" fmla="*/ 381000 w 1033463"/>
              <a:gd name="connsiteY28" fmla="*/ 571500 h 1847850"/>
              <a:gd name="connsiteX29" fmla="*/ 376238 w 1033463"/>
              <a:gd name="connsiteY29" fmla="*/ 585787 h 1847850"/>
              <a:gd name="connsiteX30" fmla="*/ 361950 w 1033463"/>
              <a:gd name="connsiteY30" fmla="*/ 590550 h 1847850"/>
              <a:gd name="connsiteX31" fmla="*/ 342900 w 1033463"/>
              <a:gd name="connsiteY31" fmla="*/ 633412 h 1847850"/>
              <a:gd name="connsiteX32" fmla="*/ 285750 w 1033463"/>
              <a:gd name="connsiteY32" fmla="*/ 661987 h 1847850"/>
              <a:gd name="connsiteX33" fmla="*/ 257175 w 1033463"/>
              <a:gd name="connsiteY33" fmla="*/ 671512 h 1847850"/>
              <a:gd name="connsiteX34" fmla="*/ 242888 w 1033463"/>
              <a:gd name="connsiteY34" fmla="*/ 676275 h 1847850"/>
              <a:gd name="connsiteX35" fmla="*/ 223838 w 1033463"/>
              <a:gd name="connsiteY35" fmla="*/ 704850 h 1847850"/>
              <a:gd name="connsiteX36" fmla="*/ 214313 w 1033463"/>
              <a:gd name="connsiteY36" fmla="*/ 719137 h 1847850"/>
              <a:gd name="connsiteX37" fmla="*/ 209550 w 1033463"/>
              <a:gd name="connsiteY37" fmla="*/ 733425 h 1847850"/>
              <a:gd name="connsiteX38" fmla="*/ 180975 w 1033463"/>
              <a:gd name="connsiteY38" fmla="*/ 747712 h 1847850"/>
              <a:gd name="connsiteX39" fmla="*/ 171450 w 1033463"/>
              <a:gd name="connsiteY39" fmla="*/ 762000 h 1847850"/>
              <a:gd name="connsiteX40" fmla="*/ 142875 w 1033463"/>
              <a:gd name="connsiteY40" fmla="*/ 776287 h 1847850"/>
              <a:gd name="connsiteX41" fmla="*/ 114300 w 1033463"/>
              <a:gd name="connsiteY41" fmla="*/ 795337 h 1847850"/>
              <a:gd name="connsiteX42" fmla="*/ 100013 w 1033463"/>
              <a:gd name="connsiteY42" fmla="*/ 804862 h 1847850"/>
              <a:gd name="connsiteX43" fmla="*/ 95250 w 1033463"/>
              <a:gd name="connsiteY43" fmla="*/ 819150 h 1847850"/>
              <a:gd name="connsiteX44" fmla="*/ 71438 w 1033463"/>
              <a:gd name="connsiteY44" fmla="*/ 842962 h 1847850"/>
              <a:gd name="connsiteX45" fmla="*/ 61913 w 1033463"/>
              <a:gd name="connsiteY45" fmla="*/ 871537 h 1847850"/>
              <a:gd name="connsiteX46" fmla="*/ 57150 w 1033463"/>
              <a:gd name="connsiteY46" fmla="*/ 885825 h 1847850"/>
              <a:gd name="connsiteX47" fmla="*/ 47625 w 1033463"/>
              <a:gd name="connsiteY47" fmla="*/ 900112 h 1847850"/>
              <a:gd name="connsiteX48" fmla="*/ 42863 w 1033463"/>
              <a:gd name="connsiteY48" fmla="*/ 914400 h 1847850"/>
              <a:gd name="connsiteX49" fmla="*/ 28575 w 1033463"/>
              <a:gd name="connsiteY49" fmla="*/ 923925 h 1847850"/>
              <a:gd name="connsiteX50" fmla="*/ 19050 w 1033463"/>
              <a:gd name="connsiteY50" fmla="*/ 952500 h 1847850"/>
              <a:gd name="connsiteX51" fmla="*/ 14288 w 1033463"/>
              <a:gd name="connsiteY51" fmla="*/ 1000125 h 1847850"/>
              <a:gd name="connsiteX52" fmla="*/ 4763 w 1033463"/>
              <a:gd name="connsiteY52" fmla="*/ 1014412 h 1847850"/>
              <a:gd name="connsiteX53" fmla="*/ 0 w 1033463"/>
              <a:gd name="connsiteY53" fmla="*/ 1028700 h 1847850"/>
              <a:gd name="connsiteX54" fmla="*/ 14288 w 1033463"/>
              <a:gd name="connsiteY54" fmla="*/ 1071562 h 1847850"/>
              <a:gd name="connsiteX55" fmla="*/ 42863 w 1033463"/>
              <a:gd name="connsiteY55" fmla="*/ 1081087 h 1847850"/>
              <a:gd name="connsiteX56" fmla="*/ 66675 w 1033463"/>
              <a:gd name="connsiteY56" fmla="*/ 1123950 h 1847850"/>
              <a:gd name="connsiteX57" fmla="*/ 80963 w 1033463"/>
              <a:gd name="connsiteY57" fmla="*/ 1133475 h 1847850"/>
              <a:gd name="connsiteX58" fmla="*/ 95250 w 1033463"/>
              <a:gd name="connsiteY58" fmla="*/ 1162050 h 1847850"/>
              <a:gd name="connsiteX59" fmla="*/ 100013 w 1033463"/>
              <a:gd name="connsiteY59" fmla="*/ 1176337 h 1847850"/>
              <a:gd name="connsiteX60" fmla="*/ 114300 w 1033463"/>
              <a:gd name="connsiteY60" fmla="*/ 1185862 h 1847850"/>
              <a:gd name="connsiteX61" fmla="*/ 109538 w 1033463"/>
              <a:gd name="connsiteY61" fmla="*/ 1219200 h 1847850"/>
              <a:gd name="connsiteX62" fmla="*/ 85725 w 1033463"/>
              <a:gd name="connsiteY62" fmla="*/ 1247775 h 1847850"/>
              <a:gd name="connsiteX63" fmla="*/ 80963 w 1033463"/>
              <a:gd name="connsiteY63" fmla="*/ 1266825 h 1847850"/>
              <a:gd name="connsiteX64" fmla="*/ 71438 w 1033463"/>
              <a:gd name="connsiteY64" fmla="*/ 1281112 h 1847850"/>
              <a:gd name="connsiteX65" fmla="*/ 76200 w 1033463"/>
              <a:gd name="connsiteY65" fmla="*/ 1295400 h 1847850"/>
              <a:gd name="connsiteX66" fmla="*/ 80963 w 1033463"/>
              <a:gd name="connsiteY66" fmla="*/ 1347787 h 1847850"/>
              <a:gd name="connsiteX67" fmla="*/ 85725 w 1033463"/>
              <a:gd name="connsiteY67" fmla="*/ 1362075 h 1847850"/>
              <a:gd name="connsiteX68" fmla="*/ 100013 w 1033463"/>
              <a:gd name="connsiteY68" fmla="*/ 1371600 h 1847850"/>
              <a:gd name="connsiteX69" fmla="*/ 104775 w 1033463"/>
              <a:gd name="connsiteY69" fmla="*/ 1385887 h 1847850"/>
              <a:gd name="connsiteX70" fmla="*/ 123825 w 1033463"/>
              <a:gd name="connsiteY70" fmla="*/ 1414462 h 1847850"/>
              <a:gd name="connsiteX71" fmla="*/ 133350 w 1033463"/>
              <a:gd name="connsiteY71" fmla="*/ 1428750 h 1847850"/>
              <a:gd name="connsiteX72" fmla="*/ 138113 w 1033463"/>
              <a:gd name="connsiteY72" fmla="*/ 1443037 h 1847850"/>
              <a:gd name="connsiteX73" fmla="*/ 152400 w 1033463"/>
              <a:gd name="connsiteY73" fmla="*/ 1557337 h 1847850"/>
              <a:gd name="connsiteX74" fmla="*/ 166688 w 1033463"/>
              <a:gd name="connsiteY74" fmla="*/ 1571625 h 1847850"/>
              <a:gd name="connsiteX75" fmla="*/ 176213 w 1033463"/>
              <a:gd name="connsiteY75" fmla="*/ 1600200 h 1847850"/>
              <a:gd name="connsiteX76" fmla="*/ 180975 w 1033463"/>
              <a:gd name="connsiteY76" fmla="*/ 1614487 h 1847850"/>
              <a:gd name="connsiteX77" fmla="*/ 190500 w 1033463"/>
              <a:gd name="connsiteY77" fmla="*/ 1628775 h 1847850"/>
              <a:gd name="connsiteX78" fmla="*/ 176213 w 1033463"/>
              <a:gd name="connsiteY78" fmla="*/ 1671637 h 1847850"/>
              <a:gd name="connsiteX79" fmla="*/ 161925 w 1033463"/>
              <a:gd name="connsiteY79" fmla="*/ 1676400 h 1847850"/>
              <a:gd name="connsiteX80" fmla="*/ 157163 w 1033463"/>
              <a:gd name="connsiteY80" fmla="*/ 1690687 h 1847850"/>
              <a:gd name="connsiteX81" fmla="*/ 166688 w 1033463"/>
              <a:gd name="connsiteY81" fmla="*/ 1743075 h 1847850"/>
              <a:gd name="connsiteX82" fmla="*/ 138113 w 1033463"/>
              <a:gd name="connsiteY82" fmla="*/ 1752600 h 1847850"/>
              <a:gd name="connsiteX83" fmla="*/ 123825 w 1033463"/>
              <a:gd name="connsiteY83" fmla="*/ 1757362 h 1847850"/>
              <a:gd name="connsiteX84" fmla="*/ 109538 w 1033463"/>
              <a:gd name="connsiteY84" fmla="*/ 1766887 h 1847850"/>
              <a:gd name="connsiteX85" fmla="*/ 95250 w 1033463"/>
              <a:gd name="connsiteY85" fmla="*/ 1771650 h 1847850"/>
              <a:gd name="connsiteX86" fmla="*/ 90488 w 1033463"/>
              <a:gd name="connsiteY86" fmla="*/ 1795462 h 1847850"/>
              <a:gd name="connsiteX87" fmla="*/ 85725 w 1033463"/>
              <a:gd name="connsiteY87" fmla="*/ 1847850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33463" h="1847850">
                <a:moveTo>
                  <a:pt x="1033463" y="57150"/>
                </a:moveTo>
                <a:cubicBezTo>
                  <a:pt x="1031875" y="49212"/>
                  <a:pt x="1034424" y="39061"/>
                  <a:pt x="1028700" y="33337"/>
                </a:cubicBezTo>
                <a:cubicBezTo>
                  <a:pt x="1021600" y="26237"/>
                  <a:pt x="1009650" y="26987"/>
                  <a:pt x="1000125" y="23812"/>
                </a:cubicBezTo>
                <a:cubicBezTo>
                  <a:pt x="957186" y="9499"/>
                  <a:pt x="990837" y="19313"/>
                  <a:pt x="895350" y="14287"/>
                </a:cubicBezTo>
                <a:cubicBezTo>
                  <a:pt x="890588" y="12700"/>
                  <a:pt x="885954" y="10654"/>
                  <a:pt x="881063" y="9525"/>
                </a:cubicBezTo>
                <a:cubicBezTo>
                  <a:pt x="865288" y="5885"/>
                  <a:pt x="833438" y="0"/>
                  <a:pt x="833438" y="0"/>
                </a:cubicBezTo>
                <a:cubicBezTo>
                  <a:pt x="822325" y="1587"/>
                  <a:pt x="810358" y="203"/>
                  <a:pt x="800100" y="4762"/>
                </a:cubicBezTo>
                <a:cubicBezTo>
                  <a:pt x="746893" y="28409"/>
                  <a:pt x="831872" y="12695"/>
                  <a:pt x="776288" y="23812"/>
                </a:cubicBezTo>
                <a:cubicBezTo>
                  <a:pt x="739009" y="31268"/>
                  <a:pt x="691976" y="31407"/>
                  <a:pt x="657225" y="33337"/>
                </a:cubicBezTo>
                <a:cubicBezTo>
                  <a:pt x="652463" y="34925"/>
                  <a:pt x="647115" y="35315"/>
                  <a:pt x="642938" y="38100"/>
                </a:cubicBezTo>
                <a:cubicBezTo>
                  <a:pt x="631935" y="45436"/>
                  <a:pt x="626155" y="56130"/>
                  <a:pt x="619125" y="66675"/>
                </a:cubicBezTo>
                <a:lnTo>
                  <a:pt x="604838" y="109537"/>
                </a:lnTo>
                <a:cubicBezTo>
                  <a:pt x="603250" y="114300"/>
                  <a:pt x="602860" y="119648"/>
                  <a:pt x="600075" y="123825"/>
                </a:cubicBezTo>
                <a:lnTo>
                  <a:pt x="590550" y="138112"/>
                </a:lnTo>
                <a:cubicBezTo>
                  <a:pt x="587375" y="153987"/>
                  <a:pt x="583314" y="169710"/>
                  <a:pt x="581025" y="185737"/>
                </a:cubicBezTo>
                <a:cubicBezTo>
                  <a:pt x="579438" y="196850"/>
                  <a:pt x="582212" y="209556"/>
                  <a:pt x="576263" y="219075"/>
                </a:cubicBezTo>
                <a:cubicBezTo>
                  <a:pt x="572794" y="224626"/>
                  <a:pt x="563563" y="222250"/>
                  <a:pt x="557213" y="223837"/>
                </a:cubicBezTo>
                <a:cubicBezTo>
                  <a:pt x="554038" y="228600"/>
                  <a:pt x="550248" y="233005"/>
                  <a:pt x="547688" y="238125"/>
                </a:cubicBezTo>
                <a:cubicBezTo>
                  <a:pt x="545443" y="242615"/>
                  <a:pt x="545710" y="248235"/>
                  <a:pt x="542925" y="252412"/>
                </a:cubicBezTo>
                <a:cubicBezTo>
                  <a:pt x="539189" y="258016"/>
                  <a:pt x="532950" y="261526"/>
                  <a:pt x="528638" y="266700"/>
                </a:cubicBezTo>
                <a:cubicBezTo>
                  <a:pt x="524974" y="271097"/>
                  <a:pt x="523582" y="277411"/>
                  <a:pt x="519113" y="280987"/>
                </a:cubicBezTo>
                <a:cubicBezTo>
                  <a:pt x="515193" y="284123"/>
                  <a:pt x="509588" y="284162"/>
                  <a:pt x="504825" y="285750"/>
                </a:cubicBezTo>
                <a:cubicBezTo>
                  <a:pt x="482144" y="319771"/>
                  <a:pt x="496881" y="311549"/>
                  <a:pt x="466725" y="319087"/>
                </a:cubicBezTo>
                <a:cubicBezTo>
                  <a:pt x="415925" y="395287"/>
                  <a:pt x="482600" y="303212"/>
                  <a:pt x="419100" y="366712"/>
                </a:cubicBezTo>
                <a:lnTo>
                  <a:pt x="390525" y="395287"/>
                </a:lnTo>
                <a:cubicBezTo>
                  <a:pt x="388938" y="403225"/>
                  <a:pt x="387726" y="411247"/>
                  <a:pt x="385763" y="419100"/>
                </a:cubicBezTo>
                <a:cubicBezTo>
                  <a:pt x="384545" y="423970"/>
                  <a:pt x="381000" y="428367"/>
                  <a:pt x="381000" y="433387"/>
                </a:cubicBezTo>
                <a:cubicBezTo>
                  <a:pt x="381000" y="445196"/>
                  <a:pt x="387822" y="477019"/>
                  <a:pt x="390525" y="490537"/>
                </a:cubicBezTo>
                <a:cubicBezTo>
                  <a:pt x="388091" y="517314"/>
                  <a:pt x="386883" y="545029"/>
                  <a:pt x="381000" y="571500"/>
                </a:cubicBezTo>
                <a:cubicBezTo>
                  <a:pt x="379911" y="576400"/>
                  <a:pt x="379788" y="582237"/>
                  <a:pt x="376238" y="585787"/>
                </a:cubicBezTo>
                <a:cubicBezTo>
                  <a:pt x="372688" y="589337"/>
                  <a:pt x="366713" y="588962"/>
                  <a:pt x="361950" y="590550"/>
                </a:cubicBezTo>
                <a:cubicBezTo>
                  <a:pt x="358402" y="601194"/>
                  <a:pt x="353555" y="624089"/>
                  <a:pt x="342900" y="633412"/>
                </a:cubicBezTo>
                <a:cubicBezTo>
                  <a:pt x="320173" y="653298"/>
                  <a:pt x="312729" y="652994"/>
                  <a:pt x="285750" y="661987"/>
                </a:cubicBezTo>
                <a:lnTo>
                  <a:pt x="257175" y="671512"/>
                </a:lnTo>
                <a:lnTo>
                  <a:pt x="242888" y="676275"/>
                </a:lnTo>
                <a:lnTo>
                  <a:pt x="223838" y="704850"/>
                </a:lnTo>
                <a:cubicBezTo>
                  <a:pt x="220663" y="709612"/>
                  <a:pt x="216123" y="713707"/>
                  <a:pt x="214313" y="719137"/>
                </a:cubicBezTo>
                <a:cubicBezTo>
                  <a:pt x="212725" y="723900"/>
                  <a:pt x="212686" y="729505"/>
                  <a:pt x="209550" y="733425"/>
                </a:cubicBezTo>
                <a:cubicBezTo>
                  <a:pt x="202835" y="741819"/>
                  <a:pt x="190388" y="744575"/>
                  <a:pt x="180975" y="747712"/>
                </a:cubicBezTo>
                <a:cubicBezTo>
                  <a:pt x="177800" y="752475"/>
                  <a:pt x="175497" y="757952"/>
                  <a:pt x="171450" y="762000"/>
                </a:cubicBezTo>
                <a:cubicBezTo>
                  <a:pt x="162217" y="771233"/>
                  <a:pt x="154496" y="772414"/>
                  <a:pt x="142875" y="776287"/>
                </a:cubicBezTo>
                <a:lnTo>
                  <a:pt x="114300" y="795337"/>
                </a:lnTo>
                <a:lnTo>
                  <a:pt x="100013" y="804862"/>
                </a:lnTo>
                <a:cubicBezTo>
                  <a:pt x="98425" y="809625"/>
                  <a:pt x="98386" y="815230"/>
                  <a:pt x="95250" y="819150"/>
                </a:cubicBezTo>
                <a:cubicBezTo>
                  <a:pt x="74614" y="844946"/>
                  <a:pt x="85725" y="810817"/>
                  <a:pt x="71438" y="842962"/>
                </a:cubicBezTo>
                <a:cubicBezTo>
                  <a:pt x="67360" y="852137"/>
                  <a:pt x="65088" y="862012"/>
                  <a:pt x="61913" y="871537"/>
                </a:cubicBezTo>
                <a:cubicBezTo>
                  <a:pt x="60325" y="876300"/>
                  <a:pt x="59935" y="881648"/>
                  <a:pt x="57150" y="885825"/>
                </a:cubicBezTo>
                <a:lnTo>
                  <a:pt x="47625" y="900112"/>
                </a:lnTo>
                <a:cubicBezTo>
                  <a:pt x="46038" y="904875"/>
                  <a:pt x="45999" y="910480"/>
                  <a:pt x="42863" y="914400"/>
                </a:cubicBezTo>
                <a:cubicBezTo>
                  <a:pt x="39287" y="918870"/>
                  <a:pt x="31609" y="919071"/>
                  <a:pt x="28575" y="923925"/>
                </a:cubicBezTo>
                <a:cubicBezTo>
                  <a:pt x="23254" y="932439"/>
                  <a:pt x="19050" y="952500"/>
                  <a:pt x="19050" y="952500"/>
                </a:cubicBezTo>
                <a:cubicBezTo>
                  <a:pt x="17463" y="968375"/>
                  <a:pt x="17875" y="984579"/>
                  <a:pt x="14288" y="1000125"/>
                </a:cubicBezTo>
                <a:cubicBezTo>
                  <a:pt x="13001" y="1005702"/>
                  <a:pt x="7323" y="1009293"/>
                  <a:pt x="4763" y="1014412"/>
                </a:cubicBezTo>
                <a:cubicBezTo>
                  <a:pt x="2518" y="1018902"/>
                  <a:pt x="1588" y="1023937"/>
                  <a:pt x="0" y="1028700"/>
                </a:cubicBezTo>
                <a:cubicBezTo>
                  <a:pt x="1617" y="1038399"/>
                  <a:pt x="1829" y="1063775"/>
                  <a:pt x="14288" y="1071562"/>
                </a:cubicBezTo>
                <a:cubicBezTo>
                  <a:pt x="22802" y="1076883"/>
                  <a:pt x="42863" y="1081087"/>
                  <a:pt x="42863" y="1081087"/>
                </a:cubicBezTo>
                <a:cubicBezTo>
                  <a:pt x="47825" y="1095976"/>
                  <a:pt x="52637" y="1114592"/>
                  <a:pt x="66675" y="1123950"/>
                </a:cubicBezTo>
                <a:lnTo>
                  <a:pt x="80963" y="1133475"/>
                </a:lnTo>
                <a:cubicBezTo>
                  <a:pt x="92930" y="1169378"/>
                  <a:pt x="76789" y="1125129"/>
                  <a:pt x="95250" y="1162050"/>
                </a:cubicBezTo>
                <a:cubicBezTo>
                  <a:pt x="97495" y="1166540"/>
                  <a:pt x="96877" y="1172417"/>
                  <a:pt x="100013" y="1176337"/>
                </a:cubicBezTo>
                <a:cubicBezTo>
                  <a:pt x="103589" y="1180806"/>
                  <a:pt x="109538" y="1182687"/>
                  <a:pt x="114300" y="1185862"/>
                </a:cubicBezTo>
                <a:cubicBezTo>
                  <a:pt x="112713" y="1196975"/>
                  <a:pt x="112764" y="1208448"/>
                  <a:pt x="109538" y="1219200"/>
                </a:cubicBezTo>
                <a:cubicBezTo>
                  <a:pt x="106697" y="1228671"/>
                  <a:pt x="91798" y="1241702"/>
                  <a:pt x="85725" y="1247775"/>
                </a:cubicBezTo>
                <a:cubicBezTo>
                  <a:pt x="84138" y="1254125"/>
                  <a:pt x="83541" y="1260809"/>
                  <a:pt x="80963" y="1266825"/>
                </a:cubicBezTo>
                <a:cubicBezTo>
                  <a:pt x="78708" y="1272086"/>
                  <a:pt x="72379" y="1275466"/>
                  <a:pt x="71438" y="1281112"/>
                </a:cubicBezTo>
                <a:cubicBezTo>
                  <a:pt x="70613" y="1286064"/>
                  <a:pt x="74613" y="1290637"/>
                  <a:pt x="76200" y="1295400"/>
                </a:cubicBezTo>
                <a:cubicBezTo>
                  <a:pt x="77788" y="1312862"/>
                  <a:pt x="78483" y="1330429"/>
                  <a:pt x="80963" y="1347787"/>
                </a:cubicBezTo>
                <a:cubicBezTo>
                  <a:pt x="81673" y="1352757"/>
                  <a:pt x="82589" y="1358155"/>
                  <a:pt x="85725" y="1362075"/>
                </a:cubicBezTo>
                <a:cubicBezTo>
                  <a:pt x="89301" y="1366545"/>
                  <a:pt x="95250" y="1368425"/>
                  <a:pt x="100013" y="1371600"/>
                </a:cubicBezTo>
                <a:cubicBezTo>
                  <a:pt x="101600" y="1376362"/>
                  <a:pt x="102337" y="1381499"/>
                  <a:pt x="104775" y="1385887"/>
                </a:cubicBezTo>
                <a:cubicBezTo>
                  <a:pt x="110334" y="1395894"/>
                  <a:pt x="117475" y="1404937"/>
                  <a:pt x="123825" y="1414462"/>
                </a:cubicBezTo>
                <a:cubicBezTo>
                  <a:pt x="127000" y="1419225"/>
                  <a:pt x="131540" y="1423320"/>
                  <a:pt x="133350" y="1428750"/>
                </a:cubicBezTo>
                <a:lnTo>
                  <a:pt x="138113" y="1443037"/>
                </a:lnTo>
                <a:cubicBezTo>
                  <a:pt x="140670" y="1496750"/>
                  <a:pt x="124786" y="1524201"/>
                  <a:pt x="152400" y="1557337"/>
                </a:cubicBezTo>
                <a:cubicBezTo>
                  <a:pt x="156712" y="1562511"/>
                  <a:pt x="161925" y="1566862"/>
                  <a:pt x="166688" y="1571625"/>
                </a:cubicBezTo>
                <a:lnTo>
                  <a:pt x="176213" y="1600200"/>
                </a:lnTo>
                <a:cubicBezTo>
                  <a:pt x="177800" y="1604962"/>
                  <a:pt x="178191" y="1610310"/>
                  <a:pt x="180975" y="1614487"/>
                </a:cubicBezTo>
                <a:lnTo>
                  <a:pt x="190500" y="1628775"/>
                </a:lnTo>
                <a:cubicBezTo>
                  <a:pt x="188176" y="1642719"/>
                  <a:pt x="189092" y="1661334"/>
                  <a:pt x="176213" y="1671637"/>
                </a:cubicBezTo>
                <a:cubicBezTo>
                  <a:pt x="172293" y="1674773"/>
                  <a:pt x="166688" y="1674812"/>
                  <a:pt x="161925" y="1676400"/>
                </a:cubicBezTo>
                <a:cubicBezTo>
                  <a:pt x="160338" y="1681162"/>
                  <a:pt x="157163" y="1685667"/>
                  <a:pt x="157163" y="1690687"/>
                </a:cubicBezTo>
                <a:cubicBezTo>
                  <a:pt x="157163" y="1717616"/>
                  <a:pt x="159990" y="1722981"/>
                  <a:pt x="166688" y="1743075"/>
                </a:cubicBezTo>
                <a:lnTo>
                  <a:pt x="138113" y="1752600"/>
                </a:lnTo>
                <a:lnTo>
                  <a:pt x="123825" y="1757362"/>
                </a:lnTo>
                <a:cubicBezTo>
                  <a:pt x="119063" y="1760537"/>
                  <a:pt x="114657" y="1764327"/>
                  <a:pt x="109538" y="1766887"/>
                </a:cubicBezTo>
                <a:cubicBezTo>
                  <a:pt x="105048" y="1769132"/>
                  <a:pt x="98035" y="1767473"/>
                  <a:pt x="95250" y="1771650"/>
                </a:cubicBezTo>
                <a:cubicBezTo>
                  <a:pt x="90760" y="1778385"/>
                  <a:pt x="91558" y="1787439"/>
                  <a:pt x="90488" y="1795462"/>
                </a:cubicBezTo>
                <a:cubicBezTo>
                  <a:pt x="85567" y="1832369"/>
                  <a:pt x="85725" y="1828357"/>
                  <a:pt x="85725" y="184785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262313" y="2276475"/>
            <a:ext cx="405592" cy="1419225"/>
          </a:xfrm>
          <a:custGeom>
            <a:avLst/>
            <a:gdLst>
              <a:gd name="connsiteX0" fmla="*/ 104775 w 405592"/>
              <a:gd name="connsiteY0" fmla="*/ 0 h 1419225"/>
              <a:gd name="connsiteX1" fmla="*/ 109537 w 405592"/>
              <a:gd name="connsiteY1" fmla="*/ 42863 h 1419225"/>
              <a:gd name="connsiteX2" fmla="*/ 119062 w 405592"/>
              <a:gd name="connsiteY2" fmla="*/ 71438 h 1419225"/>
              <a:gd name="connsiteX3" fmla="*/ 114300 w 405592"/>
              <a:gd name="connsiteY3" fmla="*/ 133350 h 1419225"/>
              <a:gd name="connsiteX4" fmla="*/ 109537 w 405592"/>
              <a:gd name="connsiteY4" fmla="*/ 228600 h 1419225"/>
              <a:gd name="connsiteX5" fmla="*/ 100012 w 405592"/>
              <a:gd name="connsiteY5" fmla="*/ 257175 h 1419225"/>
              <a:gd name="connsiteX6" fmla="*/ 95250 w 405592"/>
              <a:gd name="connsiteY6" fmla="*/ 419100 h 1419225"/>
              <a:gd name="connsiteX7" fmla="*/ 90487 w 405592"/>
              <a:gd name="connsiteY7" fmla="*/ 433388 h 1419225"/>
              <a:gd name="connsiteX8" fmla="*/ 80962 w 405592"/>
              <a:gd name="connsiteY8" fmla="*/ 466725 h 1419225"/>
              <a:gd name="connsiteX9" fmla="*/ 71437 w 405592"/>
              <a:gd name="connsiteY9" fmla="*/ 481013 h 1419225"/>
              <a:gd name="connsiteX10" fmla="*/ 57150 w 405592"/>
              <a:gd name="connsiteY10" fmla="*/ 485775 h 1419225"/>
              <a:gd name="connsiteX11" fmla="*/ 42862 w 405592"/>
              <a:gd name="connsiteY11" fmla="*/ 495300 h 1419225"/>
              <a:gd name="connsiteX12" fmla="*/ 28575 w 405592"/>
              <a:gd name="connsiteY12" fmla="*/ 523875 h 1419225"/>
              <a:gd name="connsiteX13" fmla="*/ 14287 w 405592"/>
              <a:gd name="connsiteY13" fmla="*/ 528638 h 1419225"/>
              <a:gd name="connsiteX14" fmla="*/ 4762 w 405592"/>
              <a:gd name="connsiteY14" fmla="*/ 557213 h 1419225"/>
              <a:gd name="connsiteX15" fmla="*/ 0 w 405592"/>
              <a:gd name="connsiteY15" fmla="*/ 571500 h 1419225"/>
              <a:gd name="connsiteX16" fmla="*/ 4762 w 405592"/>
              <a:gd name="connsiteY16" fmla="*/ 614363 h 1419225"/>
              <a:gd name="connsiteX17" fmla="*/ 0 w 405592"/>
              <a:gd name="connsiteY17" fmla="*/ 628650 h 1419225"/>
              <a:gd name="connsiteX18" fmla="*/ 4762 w 405592"/>
              <a:gd name="connsiteY18" fmla="*/ 752475 h 1419225"/>
              <a:gd name="connsiteX19" fmla="*/ 9525 w 405592"/>
              <a:gd name="connsiteY19" fmla="*/ 766763 h 1419225"/>
              <a:gd name="connsiteX20" fmla="*/ 14287 w 405592"/>
              <a:gd name="connsiteY20" fmla="*/ 785813 h 1419225"/>
              <a:gd name="connsiteX21" fmla="*/ 23812 w 405592"/>
              <a:gd name="connsiteY21" fmla="*/ 814388 h 1419225"/>
              <a:gd name="connsiteX22" fmla="*/ 28575 w 405592"/>
              <a:gd name="connsiteY22" fmla="*/ 828675 h 1419225"/>
              <a:gd name="connsiteX23" fmla="*/ 38100 w 405592"/>
              <a:gd name="connsiteY23" fmla="*/ 842963 h 1419225"/>
              <a:gd name="connsiteX24" fmla="*/ 52387 w 405592"/>
              <a:gd name="connsiteY24" fmla="*/ 871538 h 1419225"/>
              <a:gd name="connsiteX25" fmla="*/ 80962 w 405592"/>
              <a:gd name="connsiteY25" fmla="*/ 881063 h 1419225"/>
              <a:gd name="connsiteX26" fmla="*/ 109537 w 405592"/>
              <a:gd name="connsiteY26" fmla="*/ 900113 h 1419225"/>
              <a:gd name="connsiteX27" fmla="*/ 128587 w 405592"/>
              <a:gd name="connsiteY27" fmla="*/ 923925 h 1419225"/>
              <a:gd name="connsiteX28" fmla="*/ 152400 w 405592"/>
              <a:gd name="connsiteY28" fmla="*/ 947738 h 1419225"/>
              <a:gd name="connsiteX29" fmla="*/ 171450 w 405592"/>
              <a:gd name="connsiteY29" fmla="*/ 976313 h 1419225"/>
              <a:gd name="connsiteX30" fmla="*/ 180975 w 405592"/>
              <a:gd name="connsiteY30" fmla="*/ 990600 h 1419225"/>
              <a:gd name="connsiteX31" fmla="*/ 195262 w 405592"/>
              <a:gd name="connsiteY31" fmla="*/ 1000125 h 1419225"/>
              <a:gd name="connsiteX32" fmla="*/ 219075 w 405592"/>
              <a:gd name="connsiteY32" fmla="*/ 1042988 h 1419225"/>
              <a:gd name="connsiteX33" fmla="*/ 247650 w 405592"/>
              <a:gd name="connsiteY33" fmla="*/ 1062038 h 1419225"/>
              <a:gd name="connsiteX34" fmla="*/ 252412 w 405592"/>
              <a:gd name="connsiteY34" fmla="*/ 1076325 h 1419225"/>
              <a:gd name="connsiteX35" fmla="*/ 261937 w 405592"/>
              <a:gd name="connsiteY35" fmla="*/ 1090613 h 1419225"/>
              <a:gd name="connsiteX36" fmla="*/ 347662 w 405592"/>
              <a:gd name="connsiteY36" fmla="*/ 1104900 h 1419225"/>
              <a:gd name="connsiteX37" fmla="*/ 357187 w 405592"/>
              <a:gd name="connsiteY37" fmla="*/ 1119188 h 1419225"/>
              <a:gd name="connsiteX38" fmla="*/ 371475 w 405592"/>
              <a:gd name="connsiteY38" fmla="*/ 1219200 h 1419225"/>
              <a:gd name="connsiteX39" fmla="*/ 376237 w 405592"/>
              <a:gd name="connsiteY39" fmla="*/ 1233488 h 1419225"/>
              <a:gd name="connsiteX40" fmla="*/ 390525 w 405592"/>
              <a:gd name="connsiteY40" fmla="*/ 1243013 h 1419225"/>
              <a:gd name="connsiteX41" fmla="*/ 400050 w 405592"/>
              <a:gd name="connsiteY41" fmla="*/ 1257300 h 1419225"/>
              <a:gd name="connsiteX42" fmla="*/ 404812 w 405592"/>
              <a:gd name="connsiteY42" fmla="*/ 1271588 h 1419225"/>
              <a:gd name="connsiteX43" fmla="*/ 361950 w 405592"/>
              <a:gd name="connsiteY43" fmla="*/ 1295400 h 1419225"/>
              <a:gd name="connsiteX44" fmla="*/ 352425 w 405592"/>
              <a:gd name="connsiteY44" fmla="*/ 1309688 h 1419225"/>
              <a:gd name="connsiteX45" fmla="*/ 342900 w 405592"/>
              <a:gd name="connsiteY45" fmla="*/ 1404938 h 1419225"/>
              <a:gd name="connsiteX46" fmla="*/ 328612 w 405592"/>
              <a:gd name="connsiteY46" fmla="*/ 1409700 h 1419225"/>
              <a:gd name="connsiteX47" fmla="*/ 323850 w 405592"/>
              <a:gd name="connsiteY47"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5592" h="1419225">
                <a:moveTo>
                  <a:pt x="104775" y="0"/>
                </a:moveTo>
                <a:cubicBezTo>
                  <a:pt x="106362" y="14288"/>
                  <a:pt x="106718" y="28767"/>
                  <a:pt x="109537" y="42863"/>
                </a:cubicBezTo>
                <a:cubicBezTo>
                  <a:pt x="111506" y="52708"/>
                  <a:pt x="119062" y="71438"/>
                  <a:pt x="119062" y="71438"/>
                </a:cubicBezTo>
                <a:cubicBezTo>
                  <a:pt x="117475" y="92075"/>
                  <a:pt x="115552" y="112690"/>
                  <a:pt x="114300" y="133350"/>
                </a:cubicBezTo>
                <a:cubicBezTo>
                  <a:pt x="112377" y="165081"/>
                  <a:pt x="113181" y="197020"/>
                  <a:pt x="109537" y="228600"/>
                </a:cubicBezTo>
                <a:cubicBezTo>
                  <a:pt x="108386" y="238574"/>
                  <a:pt x="100012" y="257175"/>
                  <a:pt x="100012" y="257175"/>
                </a:cubicBezTo>
                <a:cubicBezTo>
                  <a:pt x="98425" y="311150"/>
                  <a:pt x="98165" y="365180"/>
                  <a:pt x="95250" y="419100"/>
                </a:cubicBezTo>
                <a:cubicBezTo>
                  <a:pt x="94979" y="424113"/>
                  <a:pt x="91866" y="428561"/>
                  <a:pt x="90487" y="433388"/>
                </a:cubicBezTo>
                <a:cubicBezTo>
                  <a:pt x="88450" y="440517"/>
                  <a:pt x="84771" y="459107"/>
                  <a:pt x="80962" y="466725"/>
                </a:cubicBezTo>
                <a:cubicBezTo>
                  <a:pt x="78402" y="471845"/>
                  <a:pt x="75907" y="477437"/>
                  <a:pt x="71437" y="481013"/>
                </a:cubicBezTo>
                <a:cubicBezTo>
                  <a:pt x="67517" y="484149"/>
                  <a:pt x="61912" y="484188"/>
                  <a:pt x="57150" y="485775"/>
                </a:cubicBezTo>
                <a:cubicBezTo>
                  <a:pt x="52387" y="488950"/>
                  <a:pt x="46438" y="490830"/>
                  <a:pt x="42862" y="495300"/>
                </a:cubicBezTo>
                <a:cubicBezTo>
                  <a:pt x="27523" y="514474"/>
                  <a:pt x="50881" y="506031"/>
                  <a:pt x="28575" y="523875"/>
                </a:cubicBezTo>
                <a:cubicBezTo>
                  <a:pt x="24655" y="527011"/>
                  <a:pt x="19050" y="527050"/>
                  <a:pt x="14287" y="528638"/>
                </a:cubicBezTo>
                <a:lnTo>
                  <a:pt x="4762" y="557213"/>
                </a:lnTo>
                <a:lnTo>
                  <a:pt x="0" y="571500"/>
                </a:lnTo>
                <a:cubicBezTo>
                  <a:pt x="1587" y="585788"/>
                  <a:pt x="4762" y="599987"/>
                  <a:pt x="4762" y="614363"/>
                </a:cubicBezTo>
                <a:cubicBezTo>
                  <a:pt x="4762" y="619383"/>
                  <a:pt x="0" y="623630"/>
                  <a:pt x="0" y="628650"/>
                </a:cubicBezTo>
                <a:cubicBezTo>
                  <a:pt x="0" y="669956"/>
                  <a:pt x="1920" y="711267"/>
                  <a:pt x="4762" y="752475"/>
                </a:cubicBezTo>
                <a:cubicBezTo>
                  <a:pt x="5107" y="757483"/>
                  <a:pt x="8146" y="761936"/>
                  <a:pt x="9525" y="766763"/>
                </a:cubicBezTo>
                <a:cubicBezTo>
                  <a:pt x="11323" y="773057"/>
                  <a:pt x="12406" y="779544"/>
                  <a:pt x="14287" y="785813"/>
                </a:cubicBezTo>
                <a:cubicBezTo>
                  <a:pt x="17172" y="795430"/>
                  <a:pt x="20637" y="804863"/>
                  <a:pt x="23812" y="814388"/>
                </a:cubicBezTo>
                <a:cubicBezTo>
                  <a:pt x="25400" y="819150"/>
                  <a:pt x="25790" y="824498"/>
                  <a:pt x="28575" y="828675"/>
                </a:cubicBezTo>
                <a:lnTo>
                  <a:pt x="38100" y="842963"/>
                </a:lnTo>
                <a:cubicBezTo>
                  <a:pt x="40695" y="850748"/>
                  <a:pt x="44612" y="866679"/>
                  <a:pt x="52387" y="871538"/>
                </a:cubicBezTo>
                <a:cubicBezTo>
                  <a:pt x="60901" y="876859"/>
                  <a:pt x="72608" y="875494"/>
                  <a:pt x="80962" y="881063"/>
                </a:cubicBezTo>
                <a:lnTo>
                  <a:pt x="109537" y="900113"/>
                </a:lnTo>
                <a:cubicBezTo>
                  <a:pt x="118810" y="927928"/>
                  <a:pt x="107045" y="902382"/>
                  <a:pt x="128587" y="923925"/>
                </a:cubicBezTo>
                <a:cubicBezTo>
                  <a:pt x="160334" y="955673"/>
                  <a:pt x="114303" y="922341"/>
                  <a:pt x="152400" y="947738"/>
                </a:cubicBezTo>
                <a:lnTo>
                  <a:pt x="171450" y="976313"/>
                </a:lnTo>
                <a:cubicBezTo>
                  <a:pt x="174625" y="981075"/>
                  <a:pt x="176213" y="987425"/>
                  <a:pt x="180975" y="990600"/>
                </a:cubicBezTo>
                <a:lnTo>
                  <a:pt x="195262" y="1000125"/>
                </a:lnTo>
                <a:cubicBezTo>
                  <a:pt x="200225" y="1015013"/>
                  <a:pt x="205039" y="1033631"/>
                  <a:pt x="219075" y="1042988"/>
                </a:cubicBezTo>
                <a:lnTo>
                  <a:pt x="247650" y="1062038"/>
                </a:lnTo>
                <a:cubicBezTo>
                  <a:pt x="249237" y="1066800"/>
                  <a:pt x="250167" y="1071835"/>
                  <a:pt x="252412" y="1076325"/>
                </a:cubicBezTo>
                <a:cubicBezTo>
                  <a:pt x="254972" y="1081445"/>
                  <a:pt x="257890" y="1086566"/>
                  <a:pt x="261937" y="1090613"/>
                </a:cubicBezTo>
                <a:cubicBezTo>
                  <a:pt x="283887" y="1112563"/>
                  <a:pt x="321361" y="1103147"/>
                  <a:pt x="347662" y="1104900"/>
                </a:cubicBezTo>
                <a:cubicBezTo>
                  <a:pt x="350837" y="1109663"/>
                  <a:pt x="356377" y="1113522"/>
                  <a:pt x="357187" y="1119188"/>
                </a:cubicBezTo>
                <a:cubicBezTo>
                  <a:pt x="372427" y="1225867"/>
                  <a:pt x="344043" y="1178053"/>
                  <a:pt x="371475" y="1219200"/>
                </a:cubicBezTo>
                <a:cubicBezTo>
                  <a:pt x="373062" y="1223963"/>
                  <a:pt x="373101" y="1229568"/>
                  <a:pt x="376237" y="1233488"/>
                </a:cubicBezTo>
                <a:cubicBezTo>
                  <a:pt x="379813" y="1237958"/>
                  <a:pt x="386477" y="1238966"/>
                  <a:pt x="390525" y="1243013"/>
                </a:cubicBezTo>
                <a:cubicBezTo>
                  <a:pt x="394572" y="1247060"/>
                  <a:pt x="396875" y="1252538"/>
                  <a:pt x="400050" y="1257300"/>
                </a:cubicBezTo>
                <a:cubicBezTo>
                  <a:pt x="401637" y="1262063"/>
                  <a:pt x="407730" y="1267503"/>
                  <a:pt x="404812" y="1271588"/>
                </a:cubicBezTo>
                <a:cubicBezTo>
                  <a:pt x="394576" y="1285918"/>
                  <a:pt x="377224" y="1290309"/>
                  <a:pt x="361950" y="1295400"/>
                </a:cubicBezTo>
                <a:cubicBezTo>
                  <a:pt x="358775" y="1300163"/>
                  <a:pt x="354985" y="1304568"/>
                  <a:pt x="352425" y="1309688"/>
                </a:cubicBezTo>
                <a:cubicBezTo>
                  <a:pt x="339740" y="1335058"/>
                  <a:pt x="344576" y="1397394"/>
                  <a:pt x="342900" y="1404938"/>
                </a:cubicBezTo>
                <a:cubicBezTo>
                  <a:pt x="341811" y="1409839"/>
                  <a:pt x="332628" y="1406688"/>
                  <a:pt x="328612" y="1409700"/>
                </a:cubicBezTo>
                <a:cubicBezTo>
                  <a:pt x="325772" y="1411830"/>
                  <a:pt x="325437" y="1416050"/>
                  <a:pt x="323850" y="141922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681413" y="3548063"/>
            <a:ext cx="833789" cy="457200"/>
          </a:xfrm>
          <a:custGeom>
            <a:avLst/>
            <a:gdLst>
              <a:gd name="connsiteX0" fmla="*/ 0 w 833789"/>
              <a:gd name="connsiteY0" fmla="*/ 0 h 457200"/>
              <a:gd name="connsiteX1" fmla="*/ 23812 w 833789"/>
              <a:gd name="connsiteY1" fmla="*/ 14287 h 457200"/>
              <a:gd name="connsiteX2" fmla="*/ 57150 w 833789"/>
              <a:gd name="connsiteY2" fmla="*/ 23812 h 457200"/>
              <a:gd name="connsiteX3" fmla="*/ 71437 w 833789"/>
              <a:gd name="connsiteY3" fmla="*/ 28575 h 457200"/>
              <a:gd name="connsiteX4" fmla="*/ 152400 w 833789"/>
              <a:gd name="connsiteY4" fmla="*/ 33337 h 457200"/>
              <a:gd name="connsiteX5" fmla="*/ 176212 w 833789"/>
              <a:gd name="connsiteY5" fmla="*/ 52387 h 457200"/>
              <a:gd name="connsiteX6" fmla="*/ 195262 w 833789"/>
              <a:gd name="connsiteY6" fmla="*/ 76200 h 457200"/>
              <a:gd name="connsiteX7" fmla="*/ 271462 w 833789"/>
              <a:gd name="connsiteY7" fmla="*/ 80962 h 457200"/>
              <a:gd name="connsiteX8" fmla="*/ 300037 w 833789"/>
              <a:gd name="connsiteY8" fmla="*/ 85725 h 457200"/>
              <a:gd name="connsiteX9" fmla="*/ 371475 w 833789"/>
              <a:gd name="connsiteY9" fmla="*/ 90487 h 457200"/>
              <a:gd name="connsiteX10" fmla="*/ 414337 w 833789"/>
              <a:gd name="connsiteY10" fmla="*/ 104775 h 457200"/>
              <a:gd name="connsiteX11" fmla="*/ 457200 w 833789"/>
              <a:gd name="connsiteY11" fmla="*/ 119062 h 457200"/>
              <a:gd name="connsiteX12" fmla="*/ 471487 w 833789"/>
              <a:gd name="connsiteY12" fmla="*/ 123825 h 457200"/>
              <a:gd name="connsiteX13" fmla="*/ 500062 w 833789"/>
              <a:gd name="connsiteY13" fmla="*/ 147637 h 457200"/>
              <a:gd name="connsiteX14" fmla="*/ 514350 w 833789"/>
              <a:gd name="connsiteY14" fmla="*/ 190500 h 457200"/>
              <a:gd name="connsiteX15" fmla="*/ 519112 w 833789"/>
              <a:gd name="connsiteY15" fmla="*/ 204787 h 457200"/>
              <a:gd name="connsiteX16" fmla="*/ 552450 w 833789"/>
              <a:gd name="connsiteY16" fmla="*/ 247650 h 457200"/>
              <a:gd name="connsiteX17" fmla="*/ 566737 w 833789"/>
              <a:gd name="connsiteY17" fmla="*/ 257175 h 457200"/>
              <a:gd name="connsiteX18" fmla="*/ 614362 w 833789"/>
              <a:gd name="connsiteY18" fmla="*/ 266700 h 457200"/>
              <a:gd name="connsiteX19" fmla="*/ 642937 w 833789"/>
              <a:gd name="connsiteY19" fmla="*/ 276225 h 457200"/>
              <a:gd name="connsiteX20" fmla="*/ 685800 w 833789"/>
              <a:gd name="connsiteY20" fmla="*/ 295275 h 457200"/>
              <a:gd name="connsiteX21" fmla="*/ 776287 w 833789"/>
              <a:gd name="connsiteY21" fmla="*/ 300037 h 457200"/>
              <a:gd name="connsiteX22" fmla="*/ 790575 w 833789"/>
              <a:gd name="connsiteY22" fmla="*/ 309562 h 457200"/>
              <a:gd name="connsiteX23" fmla="*/ 814387 w 833789"/>
              <a:gd name="connsiteY23" fmla="*/ 333375 h 457200"/>
              <a:gd name="connsiteX24" fmla="*/ 823912 w 833789"/>
              <a:gd name="connsiteY24" fmla="*/ 347662 h 457200"/>
              <a:gd name="connsiteX25" fmla="*/ 833437 w 833789"/>
              <a:gd name="connsiteY25" fmla="*/ 409575 h 457200"/>
              <a:gd name="connsiteX26" fmla="*/ 833437 w 833789"/>
              <a:gd name="connsiteY26"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3789" h="457200">
                <a:moveTo>
                  <a:pt x="0" y="0"/>
                </a:moveTo>
                <a:cubicBezTo>
                  <a:pt x="7937" y="4762"/>
                  <a:pt x="15533" y="10147"/>
                  <a:pt x="23812" y="14287"/>
                </a:cubicBezTo>
                <a:cubicBezTo>
                  <a:pt x="31429" y="18096"/>
                  <a:pt x="50022" y="21775"/>
                  <a:pt x="57150" y="23812"/>
                </a:cubicBezTo>
                <a:cubicBezTo>
                  <a:pt x="61977" y="25191"/>
                  <a:pt x="66442" y="28075"/>
                  <a:pt x="71437" y="28575"/>
                </a:cubicBezTo>
                <a:cubicBezTo>
                  <a:pt x="98337" y="31265"/>
                  <a:pt x="125412" y="31750"/>
                  <a:pt x="152400" y="33337"/>
                </a:cubicBezTo>
                <a:cubicBezTo>
                  <a:pt x="168878" y="38830"/>
                  <a:pt x="167595" y="35154"/>
                  <a:pt x="176212" y="52387"/>
                </a:cubicBezTo>
                <a:cubicBezTo>
                  <a:pt x="181880" y="63722"/>
                  <a:pt x="177830" y="73448"/>
                  <a:pt x="195262" y="76200"/>
                </a:cubicBezTo>
                <a:cubicBezTo>
                  <a:pt x="220400" y="80169"/>
                  <a:pt x="246062" y="79375"/>
                  <a:pt x="271462" y="80962"/>
                </a:cubicBezTo>
                <a:cubicBezTo>
                  <a:pt x="280987" y="82550"/>
                  <a:pt x="290424" y="84809"/>
                  <a:pt x="300037" y="85725"/>
                </a:cubicBezTo>
                <a:cubicBezTo>
                  <a:pt x="323795" y="87988"/>
                  <a:pt x="347849" y="87112"/>
                  <a:pt x="371475" y="90487"/>
                </a:cubicBezTo>
                <a:cubicBezTo>
                  <a:pt x="371487" y="90489"/>
                  <a:pt x="407188" y="102392"/>
                  <a:pt x="414337" y="104775"/>
                </a:cubicBezTo>
                <a:lnTo>
                  <a:pt x="457200" y="119062"/>
                </a:lnTo>
                <a:cubicBezTo>
                  <a:pt x="461962" y="120649"/>
                  <a:pt x="467310" y="121040"/>
                  <a:pt x="471487" y="123825"/>
                </a:cubicBezTo>
                <a:cubicBezTo>
                  <a:pt x="491379" y="137086"/>
                  <a:pt x="481728" y="129303"/>
                  <a:pt x="500062" y="147637"/>
                </a:cubicBezTo>
                <a:lnTo>
                  <a:pt x="514350" y="190500"/>
                </a:lnTo>
                <a:cubicBezTo>
                  <a:pt x="515937" y="195262"/>
                  <a:pt x="516327" y="200610"/>
                  <a:pt x="519112" y="204787"/>
                </a:cubicBezTo>
                <a:cubicBezTo>
                  <a:pt x="532388" y="224702"/>
                  <a:pt x="535663" y="233660"/>
                  <a:pt x="552450" y="247650"/>
                </a:cubicBezTo>
                <a:cubicBezTo>
                  <a:pt x="556847" y="251314"/>
                  <a:pt x="561618" y="254615"/>
                  <a:pt x="566737" y="257175"/>
                </a:cubicBezTo>
                <a:cubicBezTo>
                  <a:pt x="580034" y="263823"/>
                  <a:pt x="602083" y="264946"/>
                  <a:pt x="614362" y="266700"/>
                </a:cubicBezTo>
                <a:cubicBezTo>
                  <a:pt x="623887" y="269875"/>
                  <a:pt x="634583" y="270656"/>
                  <a:pt x="642937" y="276225"/>
                </a:cubicBezTo>
                <a:cubicBezTo>
                  <a:pt x="656716" y="285411"/>
                  <a:pt x="667341" y="294304"/>
                  <a:pt x="685800" y="295275"/>
                </a:cubicBezTo>
                <a:lnTo>
                  <a:pt x="776287" y="300037"/>
                </a:lnTo>
                <a:cubicBezTo>
                  <a:pt x="781050" y="303212"/>
                  <a:pt x="786528" y="305515"/>
                  <a:pt x="790575" y="309562"/>
                </a:cubicBezTo>
                <a:cubicBezTo>
                  <a:pt x="822328" y="341315"/>
                  <a:pt x="776285" y="307973"/>
                  <a:pt x="814387" y="333375"/>
                </a:cubicBezTo>
                <a:cubicBezTo>
                  <a:pt x="817562" y="338137"/>
                  <a:pt x="821352" y="342543"/>
                  <a:pt x="823912" y="347662"/>
                </a:cubicBezTo>
                <a:cubicBezTo>
                  <a:pt x="832256" y="364349"/>
                  <a:pt x="832830" y="397429"/>
                  <a:pt x="833437" y="409575"/>
                </a:cubicBezTo>
                <a:cubicBezTo>
                  <a:pt x="834230" y="425430"/>
                  <a:pt x="833437" y="441325"/>
                  <a:pt x="833437" y="45720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981279" y="2624138"/>
            <a:ext cx="827695" cy="1385887"/>
          </a:xfrm>
          <a:custGeom>
            <a:avLst/>
            <a:gdLst>
              <a:gd name="connsiteX0" fmla="*/ 543096 w 827695"/>
              <a:gd name="connsiteY0" fmla="*/ 1385887 h 1385887"/>
              <a:gd name="connsiteX1" fmla="*/ 547859 w 827695"/>
              <a:gd name="connsiteY1" fmla="*/ 1352550 h 1385887"/>
              <a:gd name="connsiteX2" fmla="*/ 557384 w 827695"/>
              <a:gd name="connsiteY2" fmla="*/ 1323975 h 1385887"/>
              <a:gd name="connsiteX3" fmla="*/ 562146 w 827695"/>
              <a:gd name="connsiteY3" fmla="*/ 1309687 h 1385887"/>
              <a:gd name="connsiteX4" fmla="*/ 566909 w 827695"/>
              <a:gd name="connsiteY4" fmla="*/ 1295400 h 1385887"/>
              <a:gd name="connsiteX5" fmla="*/ 595484 w 827695"/>
              <a:gd name="connsiteY5" fmla="*/ 1276350 h 1385887"/>
              <a:gd name="connsiteX6" fmla="*/ 614534 w 827695"/>
              <a:gd name="connsiteY6" fmla="*/ 1247775 h 1385887"/>
              <a:gd name="connsiteX7" fmla="*/ 624059 w 827695"/>
              <a:gd name="connsiteY7" fmla="*/ 1233487 h 1385887"/>
              <a:gd name="connsiteX8" fmla="*/ 638346 w 827695"/>
              <a:gd name="connsiteY8" fmla="*/ 1223962 h 1385887"/>
              <a:gd name="connsiteX9" fmla="*/ 652634 w 827695"/>
              <a:gd name="connsiteY9" fmla="*/ 1195387 h 1385887"/>
              <a:gd name="connsiteX10" fmla="*/ 633584 w 827695"/>
              <a:gd name="connsiteY10" fmla="*/ 1166812 h 1385887"/>
              <a:gd name="connsiteX11" fmla="*/ 628821 w 827695"/>
              <a:gd name="connsiteY11" fmla="*/ 1152525 h 1385887"/>
              <a:gd name="connsiteX12" fmla="*/ 657396 w 827695"/>
              <a:gd name="connsiteY12" fmla="*/ 1133475 h 1385887"/>
              <a:gd name="connsiteX13" fmla="*/ 666921 w 827695"/>
              <a:gd name="connsiteY13" fmla="*/ 1114425 h 1385887"/>
              <a:gd name="connsiteX14" fmla="*/ 685971 w 827695"/>
              <a:gd name="connsiteY14" fmla="*/ 1071562 h 1385887"/>
              <a:gd name="connsiteX15" fmla="*/ 690734 w 827695"/>
              <a:gd name="connsiteY15" fmla="*/ 1057275 h 1385887"/>
              <a:gd name="connsiteX16" fmla="*/ 719309 w 827695"/>
              <a:gd name="connsiteY16" fmla="*/ 1038225 h 1385887"/>
              <a:gd name="connsiteX17" fmla="*/ 724071 w 827695"/>
              <a:gd name="connsiteY17" fmla="*/ 1023937 h 1385887"/>
              <a:gd name="connsiteX18" fmla="*/ 733596 w 827695"/>
              <a:gd name="connsiteY18" fmla="*/ 1009650 h 1385887"/>
              <a:gd name="connsiteX19" fmla="*/ 762171 w 827695"/>
              <a:gd name="connsiteY19" fmla="*/ 995362 h 1385887"/>
              <a:gd name="connsiteX20" fmla="*/ 785984 w 827695"/>
              <a:gd name="connsiteY20" fmla="*/ 990600 h 1385887"/>
              <a:gd name="connsiteX21" fmla="*/ 814559 w 827695"/>
              <a:gd name="connsiteY21" fmla="*/ 981075 h 1385887"/>
              <a:gd name="connsiteX22" fmla="*/ 819321 w 827695"/>
              <a:gd name="connsiteY22" fmla="*/ 842962 h 1385887"/>
              <a:gd name="connsiteX23" fmla="*/ 814559 w 827695"/>
              <a:gd name="connsiteY23" fmla="*/ 828675 h 1385887"/>
              <a:gd name="connsiteX24" fmla="*/ 790746 w 827695"/>
              <a:gd name="connsiteY24" fmla="*/ 800100 h 1385887"/>
              <a:gd name="connsiteX25" fmla="*/ 785984 w 827695"/>
              <a:gd name="connsiteY25" fmla="*/ 785812 h 1385887"/>
              <a:gd name="connsiteX26" fmla="*/ 776459 w 827695"/>
              <a:gd name="connsiteY26" fmla="*/ 666750 h 1385887"/>
              <a:gd name="connsiteX27" fmla="*/ 771696 w 827695"/>
              <a:gd name="connsiteY27" fmla="*/ 604837 h 1385887"/>
              <a:gd name="connsiteX28" fmla="*/ 762171 w 827695"/>
              <a:gd name="connsiteY28" fmla="*/ 590550 h 1385887"/>
              <a:gd name="connsiteX29" fmla="*/ 738359 w 827695"/>
              <a:gd name="connsiteY29" fmla="*/ 585787 h 1385887"/>
              <a:gd name="connsiteX30" fmla="*/ 728834 w 827695"/>
              <a:gd name="connsiteY30" fmla="*/ 571500 h 1385887"/>
              <a:gd name="connsiteX31" fmla="*/ 719309 w 827695"/>
              <a:gd name="connsiteY31" fmla="*/ 542925 h 1385887"/>
              <a:gd name="connsiteX32" fmla="*/ 714546 w 827695"/>
              <a:gd name="connsiteY32" fmla="*/ 528637 h 1385887"/>
              <a:gd name="connsiteX33" fmla="*/ 705021 w 827695"/>
              <a:gd name="connsiteY33" fmla="*/ 500062 h 1385887"/>
              <a:gd name="connsiteX34" fmla="*/ 685971 w 827695"/>
              <a:gd name="connsiteY34" fmla="*/ 471487 h 1385887"/>
              <a:gd name="connsiteX35" fmla="*/ 652634 w 827695"/>
              <a:gd name="connsiteY35" fmla="*/ 438150 h 1385887"/>
              <a:gd name="connsiteX36" fmla="*/ 643109 w 827695"/>
              <a:gd name="connsiteY36" fmla="*/ 423862 h 1385887"/>
              <a:gd name="connsiteX37" fmla="*/ 600246 w 827695"/>
              <a:gd name="connsiteY37" fmla="*/ 414337 h 1385887"/>
              <a:gd name="connsiteX38" fmla="*/ 590721 w 827695"/>
              <a:gd name="connsiteY38" fmla="*/ 400050 h 1385887"/>
              <a:gd name="connsiteX39" fmla="*/ 547859 w 827695"/>
              <a:gd name="connsiteY39" fmla="*/ 376237 h 1385887"/>
              <a:gd name="connsiteX40" fmla="*/ 543096 w 827695"/>
              <a:gd name="connsiteY40" fmla="*/ 361950 h 1385887"/>
              <a:gd name="connsiteX41" fmla="*/ 538334 w 827695"/>
              <a:gd name="connsiteY41" fmla="*/ 309562 h 1385887"/>
              <a:gd name="connsiteX42" fmla="*/ 524046 w 827695"/>
              <a:gd name="connsiteY42" fmla="*/ 304800 h 1385887"/>
              <a:gd name="connsiteX43" fmla="*/ 519284 w 827695"/>
              <a:gd name="connsiteY43" fmla="*/ 290512 h 1385887"/>
              <a:gd name="connsiteX44" fmla="*/ 514521 w 827695"/>
              <a:gd name="connsiteY44" fmla="*/ 200025 h 1385887"/>
              <a:gd name="connsiteX45" fmla="*/ 490709 w 827695"/>
              <a:gd name="connsiteY45" fmla="*/ 195262 h 1385887"/>
              <a:gd name="connsiteX46" fmla="*/ 476421 w 827695"/>
              <a:gd name="connsiteY46" fmla="*/ 185737 h 1385887"/>
              <a:gd name="connsiteX47" fmla="*/ 471659 w 827695"/>
              <a:gd name="connsiteY47" fmla="*/ 166687 h 1385887"/>
              <a:gd name="connsiteX48" fmla="*/ 424034 w 827695"/>
              <a:gd name="connsiteY48" fmla="*/ 152400 h 1385887"/>
              <a:gd name="connsiteX49" fmla="*/ 404984 w 827695"/>
              <a:gd name="connsiteY49" fmla="*/ 128587 h 1385887"/>
              <a:gd name="connsiteX50" fmla="*/ 376409 w 827695"/>
              <a:gd name="connsiteY50" fmla="*/ 114300 h 1385887"/>
              <a:gd name="connsiteX51" fmla="*/ 366884 w 827695"/>
              <a:gd name="connsiteY51" fmla="*/ 100012 h 1385887"/>
              <a:gd name="connsiteX52" fmla="*/ 362121 w 827695"/>
              <a:gd name="connsiteY52" fmla="*/ 80962 h 1385887"/>
              <a:gd name="connsiteX53" fmla="*/ 347834 w 827695"/>
              <a:gd name="connsiteY53" fmla="*/ 71437 h 1385887"/>
              <a:gd name="connsiteX54" fmla="*/ 328784 w 827695"/>
              <a:gd name="connsiteY54" fmla="*/ 47625 h 1385887"/>
              <a:gd name="connsiteX55" fmla="*/ 309734 w 827695"/>
              <a:gd name="connsiteY55" fmla="*/ 28575 h 1385887"/>
              <a:gd name="connsiteX56" fmla="*/ 290684 w 827695"/>
              <a:gd name="connsiteY56" fmla="*/ 19050 h 1385887"/>
              <a:gd name="connsiteX57" fmla="*/ 281159 w 827695"/>
              <a:gd name="connsiteY57" fmla="*/ 4762 h 1385887"/>
              <a:gd name="connsiteX58" fmla="*/ 238296 w 827695"/>
              <a:gd name="connsiteY58" fmla="*/ 0 h 1385887"/>
              <a:gd name="connsiteX59" fmla="*/ 185909 w 827695"/>
              <a:gd name="connsiteY59" fmla="*/ 4762 h 1385887"/>
              <a:gd name="connsiteX60" fmla="*/ 171621 w 827695"/>
              <a:gd name="connsiteY60" fmla="*/ 0 h 1385887"/>
              <a:gd name="connsiteX61" fmla="*/ 123996 w 827695"/>
              <a:gd name="connsiteY61" fmla="*/ 4762 h 1385887"/>
              <a:gd name="connsiteX62" fmla="*/ 114471 w 827695"/>
              <a:gd name="connsiteY62" fmla="*/ 19050 h 1385887"/>
              <a:gd name="connsiteX63" fmla="*/ 100184 w 827695"/>
              <a:gd name="connsiteY63" fmla="*/ 28575 h 1385887"/>
              <a:gd name="connsiteX64" fmla="*/ 76371 w 827695"/>
              <a:gd name="connsiteY64" fmla="*/ 66675 h 1385887"/>
              <a:gd name="connsiteX65" fmla="*/ 71609 w 827695"/>
              <a:gd name="connsiteY65" fmla="*/ 80962 h 1385887"/>
              <a:gd name="connsiteX66" fmla="*/ 66846 w 827695"/>
              <a:gd name="connsiteY66" fmla="*/ 100012 h 1385887"/>
              <a:gd name="connsiteX67" fmla="*/ 33509 w 827695"/>
              <a:gd name="connsiteY67" fmla="*/ 104775 h 1385887"/>
              <a:gd name="connsiteX68" fmla="*/ 23984 w 827695"/>
              <a:gd name="connsiteY68" fmla="*/ 119062 h 1385887"/>
              <a:gd name="connsiteX69" fmla="*/ 171 w 827695"/>
              <a:gd name="connsiteY69" fmla="*/ 138112 h 1385887"/>
              <a:gd name="connsiteX70" fmla="*/ 171 w 827695"/>
              <a:gd name="connsiteY70" fmla="*/ 142875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27695" h="1385887">
                <a:moveTo>
                  <a:pt x="543096" y="1385887"/>
                </a:moveTo>
                <a:cubicBezTo>
                  <a:pt x="544684" y="1374775"/>
                  <a:pt x="545335" y="1363488"/>
                  <a:pt x="547859" y="1352550"/>
                </a:cubicBezTo>
                <a:cubicBezTo>
                  <a:pt x="550117" y="1342767"/>
                  <a:pt x="554209" y="1333500"/>
                  <a:pt x="557384" y="1323975"/>
                </a:cubicBezTo>
                <a:lnTo>
                  <a:pt x="562146" y="1309687"/>
                </a:lnTo>
                <a:cubicBezTo>
                  <a:pt x="563733" y="1304925"/>
                  <a:pt x="562732" y="1298185"/>
                  <a:pt x="566909" y="1295400"/>
                </a:cubicBezTo>
                <a:lnTo>
                  <a:pt x="595484" y="1276350"/>
                </a:lnTo>
                <a:lnTo>
                  <a:pt x="614534" y="1247775"/>
                </a:lnTo>
                <a:cubicBezTo>
                  <a:pt x="617709" y="1243012"/>
                  <a:pt x="619296" y="1236662"/>
                  <a:pt x="624059" y="1233487"/>
                </a:cubicBezTo>
                <a:lnTo>
                  <a:pt x="638346" y="1223962"/>
                </a:lnTo>
                <a:cubicBezTo>
                  <a:pt x="640664" y="1220485"/>
                  <a:pt x="654825" y="1201960"/>
                  <a:pt x="652634" y="1195387"/>
                </a:cubicBezTo>
                <a:cubicBezTo>
                  <a:pt x="649014" y="1184527"/>
                  <a:pt x="637205" y="1177672"/>
                  <a:pt x="633584" y="1166812"/>
                </a:cubicBezTo>
                <a:lnTo>
                  <a:pt x="628821" y="1152525"/>
                </a:lnTo>
                <a:cubicBezTo>
                  <a:pt x="660801" y="1104553"/>
                  <a:pt x="611267" y="1171915"/>
                  <a:pt x="657396" y="1133475"/>
                </a:cubicBezTo>
                <a:cubicBezTo>
                  <a:pt x="662850" y="1128930"/>
                  <a:pt x="663399" y="1120589"/>
                  <a:pt x="666921" y="1114425"/>
                </a:cubicBezTo>
                <a:cubicBezTo>
                  <a:pt x="685035" y="1082725"/>
                  <a:pt x="669339" y="1121455"/>
                  <a:pt x="685971" y="1071562"/>
                </a:cubicBezTo>
                <a:cubicBezTo>
                  <a:pt x="687559" y="1066800"/>
                  <a:pt x="686557" y="1060060"/>
                  <a:pt x="690734" y="1057275"/>
                </a:cubicBezTo>
                <a:lnTo>
                  <a:pt x="719309" y="1038225"/>
                </a:lnTo>
                <a:cubicBezTo>
                  <a:pt x="720896" y="1033462"/>
                  <a:pt x="721826" y="1028427"/>
                  <a:pt x="724071" y="1023937"/>
                </a:cubicBezTo>
                <a:cubicBezTo>
                  <a:pt x="726631" y="1018818"/>
                  <a:pt x="729549" y="1013697"/>
                  <a:pt x="733596" y="1009650"/>
                </a:cubicBezTo>
                <a:cubicBezTo>
                  <a:pt x="741355" y="1001892"/>
                  <a:pt x="751843" y="997944"/>
                  <a:pt x="762171" y="995362"/>
                </a:cubicBezTo>
                <a:cubicBezTo>
                  <a:pt x="770024" y="993399"/>
                  <a:pt x="778174" y="992730"/>
                  <a:pt x="785984" y="990600"/>
                </a:cubicBezTo>
                <a:cubicBezTo>
                  <a:pt x="795670" y="987958"/>
                  <a:pt x="814559" y="981075"/>
                  <a:pt x="814559" y="981075"/>
                </a:cubicBezTo>
                <a:cubicBezTo>
                  <a:pt x="834749" y="920506"/>
                  <a:pt x="827769" y="952785"/>
                  <a:pt x="819321" y="842962"/>
                </a:cubicBezTo>
                <a:cubicBezTo>
                  <a:pt x="818936" y="837957"/>
                  <a:pt x="816804" y="833165"/>
                  <a:pt x="814559" y="828675"/>
                </a:cubicBezTo>
                <a:cubicBezTo>
                  <a:pt x="807928" y="815412"/>
                  <a:pt x="801281" y="810634"/>
                  <a:pt x="790746" y="800100"/>
                </a:cubicBezTo>
                <a:cubicBezTo>
                  <a:pt x="789159" y="795337"/>
                  <a:pt x="786882" y="790751"/>
                  <a:pt x="785984" y="785812"/>
                </a:cubicBezTo>
                <a:cubicBezTo>
                  <a:pt x="779453" y="749889"/>
                  <a:pt x="778624" y="699229"/>
                  <a:pt x="776459" y="666750"/>
                </a:cubicBezTo>
                <a:cubicBezTo>
                  <a:pt x="775082" y="646097"/>
                  <a:pt x="775511" y="625181"/>
                  <a:pt x="771696" y="604837"/>
                </a:cubicBezTo>
                <a:cubicBezTo>
                  <a:pt x="770641" y="599211"/>
                  <a:pt x="767141" y="593390"/>
                  <a:pt x="762171" y="590550"/>
                </a:cubicBezTo>
                <a:cubicBezTo>
                  <a:pt x="755143" y="586534"/>
                  <a:pt x="746296" y="587375"/>
                  <a:pt x="738359" y="585787"/>
                </a:cubicBezTo>
                <a:cubicBezTo>
                  <a:pt x="735184" y="581025"/>
                  <a:pt x="731159" y="576730"/>
                  <a:pt x="728834" y="571500"/>
                </a:cubicBezTo>
                <a:cubicBezTo>
                  <a:pt x="724756" y="562325"/>
                  <a:pt x="722484" y="552450"/>
                  <a:pt x="719309" y="542925"/>
                </a:cubicBezTo>
                <a:lnTo>
                  <a:pt x="714546" y="528637"/>
                </a:lnTo>
                <a:cubicBezTo>
                  <a:pt x="714545" y="528633"/>
                  <a:pt x="705023" y="500065"/>
                  <a:pt x="705021" y="500062"/>
                </a:cubicBezTo>
                <a:cubicBezTo>
                  <a:pt x="698671" y="490537"/>
                  <a:pt x="694066" y="479582"/>
                  <a:pt x="685971" y="471487"/>
                </a:cubicBezTo>
                <a:cubicBezTo>
                  <a:pt x="674859" y="460375"/>
                  <a:pt x="661351" y="451226"/>
                  <a:pt x="652634" y="438150"/>
                </a:cubicBezTo>
                <a:cubicBezTo>
                  <a:pt x="649459" y="433387"/>
                  <a:pt x="647579" y="427438"/>
                  <a:pt x="643109" y="423862"/>
                </a:cubicBezTo>
                <a:cubicBezTo>
                  <a:pt x="636940" y="418927"/>
                  <a:pt x="600534" y="414385"/>
                  <a:pt x="600246" y="414337"/>
                </a:cubicBezTo>
                <a:cubicBezTo>
                  <a:pt x="597071" y="409575"/>
                  <a:pt x="595029" y="403819"/>
                  <a:pt x="590721" y="400050"/>
                </a:cubicBezTo>
                <a:cubicBezTo>
                  <a:pt x="570567" y="382415"/>
                  <a:pt x="567482" y="382779"/>
                  <a:pt x="547859" y="376237"/>
                </a:cubicBezTo>
                <a:cubicBezTo>
                  <a:pt x="546271" y="371475"/>
                  <a:pt x="543806" y="366920"/>
                  <a:pt x="543096" y="361950"/>
                </a:cubicBezTo>
                <a:cubicBezTo>
                  <a:pt x="540616" y="344592"/>
                  <a:pt x="543879" y="326197"/>
                  <a:pt x="538334" y="309562"/>
                </a:cubicBezTo>
                <a:cubicBezTo>
                  <a:pt x="536746" y="304799"/>
                  <a:pt x="528809" y="306387"/>
                  <a:pt x="524046" y="304800"/>
                </a:cubicBezTo>
                <a:cubicBezTo>
                  <a:pt x="522459" y="300037"/>
                  <a:pt x="519739" y="295512"/>
                  <a:pt x="519284" y="290512"/>
                </a:cubicBezTo>
                <a:cubicBezTo>
                  <a:pt x="516549" y="260432"/>
                  <a:pt x="523200" y="228955"/>
                  <a:pt x="514521" y="200025"/>
                </a:cubicBezTo>
                <a:cubicBezTo>
                  <a:pt x="512195" y="192272"/>
                  <a:pt x="498646" y="196850"/>
                  <a:pt x="490709" y="195262"/>
                </a:cubicBezTo>
                <a:cubicBezTo>
                  <a:pt x="485946" y="192087"/>
                  <a:pt x="479596" y="190500"/>
                  <a:pt x="476421" y="185737"/>
                </a:cubicBezTo>
                <a:cubicBezTo>
                  <a:pt x="472790" y="180291"/>
                  <a:pt x="476629" y="170947"/>
                  <a:pt x="471659" y="166687"/>
                </a:cubicBezTo>
                <a:cubicBezTo>
                  <a:pt x="466883" y="162594"/>
                  <a:pt x="433261" y="154707"/>
                  <a:pt x="424034" y="152400"/>
                </a:cubicBezTo>
                <a:cubicBezTo>
                  <a:pt x="383086" y="125103"/>
                  <a:pt x="431274" y="161450"/>
                  <a:pt x="404984" y="128587"/>
                </a:cubicBezTo>
                <a:cubicBezTo>
                  <a:pt x="398270" y="120194"/>
                  <a:pt x="385821" y="117437"/>
                  <a:pt x="376409" y="114300"/>
                </a:cubicBezTo>
                <a:cubicBezTo>
                  <a:pt x="373234" y="109537"/>
                  <a:pt x="369139" y="105273"/>
                  <a:pt x="366884" y="100012"/>
                </a:cubicBezTo>
                <a:cubicBezTo>
                  <a:pt x="364306" y="93996"/>
                  <a:pt x="365752" y="86408"/>
                  <a:pt x="362121" y="80962"/>
                </a:cubicBezTo>
                <a:cubicBezTo>
                  <a:pt x="358946" y="76200"/>
                  <a:pt x="352596" y="74612"/>
                  <a:pt x="347834" y="71437"/>
                </a:cubicBezTo>
                <a:cubicBezTo>
                  <a:pt x="335861" y="35524"/>
                  <a:pt x="353404" y="78401"/>
                  <a:pt x="328784" y="47625"/>
                </a:cubicBezTo>
                <a:cubicBezTo>
                  <a:pt x="310312" y="24535"/>
                  <a:pt x="340904" y="38964"/>
                  <a:pt x="309734" y="28575"/>
                </a:cubicBezTo>
                <a:cubicBezTo>
                  <a:pt x="298009" y="-6597"/>
                  <a:pt x="315107" y="28820"/>
                  <a:pt x="290684" y="19050"/>
                </a:cubicBezTo>
                <a:cubicBezTo>
                  <a:pt x="285369" y="16924"/>
                  <a:pt x="286538" y="6718"/>
                  <a:pt x="281159" y="4762"/>
                </a:cubicBezTo>
                <a:cubicBezTo>
                  <a:pt x="267649" y="-151"/>
                  <a:pt x="252584" y="1587"/>
                  <a:pt x="238296" y="0"/>
                </a:cubicBezTo>
                <a:cubicBezTo>
                  <a:pt x="220834" y="1587"/>
                  <a:pt x="203443" y="4762"/>
                  <a:pt x="185909" y="4762"/>
                </a:cubicBezTo>
                <a:cubicBezTo>
                  <a:pt x="180889" y="4762"/>
                  <a:pt x="176641" y="0"/>
                  <a:pt x="171621" y="0"/>
                </a:cubicBezTo>
                <a:cubicBezTo>
                  <a:pt x="155667" y="0"/>
                  <a:pt x="139871" y="3175"/>
                  <a:pt x="123996" y="4762"/>
                </a:cubicBezTo>
                <a:cubicBezTo>
                  <a:pt x="120821" y="9525"/>
                  <a:pt x="118518" y="15002"/>
                  <a:pt x="114471" y="19050"/>
                </a:cubicBezTo>
                <a:cubicBezTo>
                  <a:pt x="110424" y="23097"/>
                  <a:pt x="103217" y="23721"/>
                  <a:pt x="100184" y="28575"/>
                </a:cubicBezTo>
                <a:cubicBezTo>
                  <a:pt x="71848" y="73914"/>
                  <a:pt x="108705" y="45119"/>
                  <a:pt x="76371" y="66675"/>
                </a:cubicBezTo>
                <a:cubicBezTo>
                  <a:pt x="74784" y="71437"/>
                  <a:pt x="72988" y="76135"/>
                  <a:pt x="71609" y="80962"/>
                </a:cubicBezTo>
                <a:cubicBezTo>
                  <a:pt x="69811" y="87256"/>
                  <a:pt x="72397" y="96543"/>
                  <a:pt x="66846" y="100012"/>
                </a:cubicBezTo>
                <a:cubicBezTo>
                  <a:pt x="57327" y="105961"/>
                  <a:pt x="44621" y="103187"/>
                  <a:pt x="33509" y="104775"/>
                </a:cubicBezTo>
                <a:cubicBezTo>
                  <a:pt x="30334" y="109537"/>
                  <a:pt x="28746" y="115887"/>
                  <a:pt x="23984" y="119062"/>
                </a:cubicBezTo>
                <a:cubicBezTo>
                  <a:pt x="-253" y="135220"/>
                  <a:pt x="7247" y="109810"/>
                  <a:pt x="171" y="138112"/>
                </a:cubicBezTo>
                <a:cubicBezTo>
                  <a:pt x="-214" y="139652"/>
                  <a:pt x="171" y="141287"/>
                  <a:pt x="171" y="1428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591175" y="5724525"/>
            <a:ext cx="466725" cy="309563"/>
          </a:xfrm>
          <a:custGeom>
            <a:avLst/>
            <a:gdLst>
              <a:gd name="connsiteX0" fmla="*/ 42863 w 466725"/>
              <a:gd name="connsiteY0" fmla="*/ 309563 h 309563"/>
              <a:gd name="connsiteX1" fmla="*/ 19050 w 466725"/>
              <a:gd name="connsiteY1" fmla="*/ 290513 h 309563"/>
              <a:gd name="connsiteX2" fmla="*/ 4763 w 466725"/>
              <a:gd name="connsiteY2" fmla="*/ 285750 h 309563"/>
              <a:gd name="connsiteX3" fmla="*/ 0 w 466725"/>
              <a:gd name="connsiteY3" fmla="*/ 271463 h 309563"/>
              <a:gd name="connsiteX4" fmla="*/ 4763 w 466725"/>
              <a:gd name="connsiteY4" fmla="*/ 180975 h 309563"/>
              <a:gd name="connsiteX5" fmla="*/ 9525 w 466725"/>
              <a:gd name="connsiteY5" fmla="*/ 147638 h 309563"/>
              <a:gd name="connsiteX6" fmla="*/ 23813 w 466725"/>
              <a:gd name="connsiteY6" fmla="*/ 138113 h 309563"/>
              <a:gd name="connsiteX7" fmla="*/ 33338 w 466725"/>
              <a:gd name="connsiteY7" fmla="*/ 123825 h 309563"/>
              <a:gd name="connsiteX8" fmla="*/ 47625 w 466725"/>
              <a:gd name="connsiteY8" fmla="*/ 119063 h 309563"/>
              <a:gd name="connsiteX9" fmla="*/ 71438 w 466725"/>
              <a:gd name="connsiteY9" fmla="*/ 71438 h 309563"/>
              <a:gd name="connsiteX10" fmla="*/ 80963 w 466725"/>
              <a:gd name="connsiteY10" fmla="*/ 57150 h 309563"/>
              <a:gd name="connsiteX11" fmla="*/ 109538 w 466725"/>
              <a:gd name="connsiteY11" fmla="*/ 47625 h 309563"/>
              <a:gd name="connsiteX12" fmla="*/ 171450 w 466725"/>
              <a:gd name="connsiteY12" fmla="*/ 38100 h 309563"/>
              <a:gd name="connsiteX13" fmla="*/ 185738 w 466725"/>
              <a:gd name="connsiteY13" fmla="*/ 42863 h 309563"/>
              <a:gd name="connsiteX14" fmla="*/ 200025 w 466725"/>
              <a:gd name="connsiteY14" fmla="*/ 52388 h 309563"/>
              <a:gd name="connsiteX15" fmla="*/ 214313 w 466725"/>
              <a:gd name="connsiteY15" fmla="*/ 47625 h 309563"/>
              <a:gd name="connsiteX16" fmla="*/ 233363 w 466725"/>
              <a:gd name="connsiteY16" fmla="*/ 42863 h 309563"/>
              <a:gd name="connsiteX17" fmla="*/ 319088 w 466725"/>
              <a:gd name="connsiteY17" fmla="*/ 47625 h 309563"/>
              <a:gd name="connsiteX18" fmla="*/ 352425 w 466725"/>
              <a:gd name="connsiteY18" fmla="*/ 47625 h 309563"/>
              <a:gd name="connsiteX19" fmla="*/ 366713 w 466725"/>
              <a:gd name="connsiteY19" fmla="*/ 38100 h 309563"/>
              <a:gd name="connsiteX20" fmla="*/ 395288 w 466725"/>
              <a:gd name="connsiteY20" fmla="*/ 28575 h 309563"/>
              <a:gd name="connsiteX21" fmla="*/ 447675 w 466725"/>
              <a:gd name="connsiteY21" fmla="*/ 28575 h 309563"/>
              <a:gd name="connsiteX22" fmla="*/ 461963 w 466725"/>
              <a:gd name="connsiteY22" fmla="*/ 14288 h 309563"/>
              <a:gd name="connsiteX23" fmla="*/ 466725 w 466725"/>
              <a:gd name="connsiteY23"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6725" h="309563">
                <a:moveTo>
                  <a:pt x="42863" y="309563"/>
                </a:moveTo>
                <a:cubicBezTo>
                  <a:pt x="34925" y="303213"/>
                  <a:pt x="27670" y="295901"/>
                  <a:pt x="19050" y="290513"/>
                </a:cubicBezTo>
                <a:cubicBezTo>
                  <a:pt x="14793" y="287852"/>
                  <a:pt x="8313" y="289300"/>
                  <a:pt x="4763" y="285750"/>
                </a:cubicBezTo>
                <a:cubicBezTo>
                  <a:pt x="1213" y="282200"/>
                  <a:pt x="1588" y="276225"/>
                  <a:pt x="0" y="271463"/>
                </a:cubicBezTo>
                <a:cubicBezTo>
                  <a:pt x="1588" y="241300"/>
                  <a:pt x="2446" y="211090"/>
                  <a:pt x="4763" y="180975"/>
                </a:cubicBezTo>
                <a:cubicBezTo>
                  <a:pt x="5624" y="169783"/>
                  <a:pt x="4966" y="157896"/>
                  <a:pt x="9525" y="147638"/>
                </a:cubicBezTo>
                <a:cubicBezTo>
                  <a:pt x="11850" y="142407"/>
                  <a:pt x="19050" y="141288"/>
                  <a:pt x="23813" y="138113"/>
                </a:cubicBezTo>
                <a:cubicBezTo>
                  <a:pt x="26988" y="133350"/>
                  <a:pt x="28868" y="127401"/>
                  <a:pt x="33338" y="123825"/>
                </a:cubicBezTo>
                <a:cubicBezTo>
                  <a:pt x="37258" y="120689"/>
                  <a:pt x="45187" y="123451"/>
                  <a:pt x="47625" y="119063"/>
                </a:cubicBezTo>
                <a:cubicBezTo>
                  <a:pt x="79722" y="61288"/>
                  <a:pt x="36995" y="94399"/>
                  <a:pt x="71438" y="71438"/>
                </a:cubicBezTo>
                <a:cubicBezTo>
                  <a:pt x="74613" y="66675"/>
                  <a:pt x="76109" y="60184"/>
                  <a:pt x="80963" y="57150"/>
                </a:cubicBezTo>
                <a:cubicBezTo>
                  <a:pt x="89477" y="51829"/>
                  <a:pt x="100013" y="50800"/>
                  <a:pt x="109538" y="47625"/>
                </a:cubicBezTo>
                <a:cubicBezTo>
                  <a:pt x="138959" y="37818"/>
                  <a:pt x="118836" y="43362"/>
                  <a:pt x="171450" y="38100"/>
                </a:cubicBezTo>
                <a:cubicBezTo>
                  <a:pt x="176213" y="39688"/>
                  <a:pt x="181248" y="40618"/>
                  <a:pt x="185738" y="42863"/>
                </a:cubicBezTo>
                <a:cubicBezTo>
                  <a:pt x="190857" y="45423"/>
                  <a:pt x="194379" y="51447"/>
                  <a:pt x="200025" y="52388"/>
                </a:cubicBezTo>
                <a:cubicBezTo>
                  <a:pt x="204977" y="53213"/>
                  <a:pt x="209486" y="49004"/>
                  <a:pt x="214313" y="47625"/>
                </a:cubicBezTo>
                <a:cubicBezTo>
                  <a:pt x="220607" y="45827"/>
                  <a:pt x="227013" y="44450"/>
                  <a:pt x="233363" y="42863"/>
                </a:cubicBezTo>
                <a:cubicBezTo>
                  <a:pt x="261938" y="44450"/>
                  <a:pt x="290598" y="44912"/>
                  <a:pt x="319088" y="47625"/>
                </a:cubicBezTo>
                <a:cubicBezTo>
                  <a:pt x="353722" y="50923"/>
                  <a:pt x="310072" y="58214"/>
                  <a:pt x="352425" y="47625"/>
                </a:cubicBezTo>
                <a:cubicBezTo>
                  <a:pt x="357188" y="44450"/>
                  <a:pt x="361482" y="40425"/>
                  <a:pt x="366713" y="38100"/>
                </a:cubicBezTo>
                <a:cubicBezTo>
                  <a:pt x="375888" y="34022"/>
                  <a:pt x="395288" y="28575"/>
                  <a:pt x="395288" y="28575"/>
                </a:cubicBezTo>
                <a:cubicBezTo>
                  <a:pt x="416044" y="33765"/>
                  <a:pt x="423608" y="38202"/>
                  <a:pt x="447675" y="28575"/>
                </a:cubicBezTo>
                <a:cubicBezTo>
                  <a:pt x="453928" y="26074"/>
                  <a:pt x="457200" y="19050"/>
                  <a:pt x="461963" y="14288"/>
                </a:cubicBezTo>
                <a:lnTo>
                  <a:pt x="466725"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858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4" grpId="0" animBg="1"/>
      <p:bldP spid="18" grpId="0" animBg="1"/>
      <p:bldP spid="20"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458200" cy="2819400"/>
          </a:xfrm>
        </p:spPr>
        <p:txBody>
          <a:bodyPr>
            <a:normAutofit/>
          </a:bodyPr>
          <a:lstStyle/>
          <a:p>
            <a:r>
              <a:rPr lang="en-US" sz="4000" b="1" dirty="0" smtClean="0">
                <a:solidFill>
                  <a:schemeClr val="tx2">
                    <a:lumMod val="75000"/>
                  </a:schemeClr>
                </a:solidFill>
                <a:effectLst>
                  <a:outerShdw blurRad="38100" dist="38100" dir="2700000" algn="tl">
                    <a:srgbClr val="000000">
                      <a:alpha val="43137"/>
                    </a:srgbClr>
                  </a:outerShdw>
                </a:effectLst>
              </a:rPr>
              <a:t>Part 4: The Case for a Holistic, </a:t>
            </a:r>
            <a:r>
              <a:rPr lang="en-US" sz="4000" b="1" dirty="0">
                <a:solidFill>
                  <a:schemeClr val="tx2">
                    <a:lumMod val="75000"/>
                  </a:schemeClr>
                </a:solidFill>
                <a:effectLst>
                  <a:outerShdw blurRad="38100" dist="38100" dir="2700000" algn="tl">
                    <a:srgbClr val="000000">
                      <a:alpha val="43137"/>
                    </a:srgbClr>
                  </a:outerShdw>
                </a:effectLst>
              </a:rPr>
              <a:t/>
            </a:r>
            <a:br>
              <a:rPr lang="en-US" sz="4000" b="1" dirty="0">
                <a:solidFill>
                  <a:schemeClr val="tx2">
                    <a:lumMod val="75000"/>
                  </a:schemeClr>
                </a:solidFill>
                <a:effectLst>
                  <a:outerShdw blurRad="38100" dist="38100" dir="2700000" algn="tl">
                    <a:srgbClr val="000000">
                      <a:alpha val="43137"/>
                    </a:srgbClr>
                  </a:outerShdw>
                </a:effectLst>
              </a:rPr>
            </a:br>
            <a:r>
              <a:rPr lang="en-US" sz="4000" b="1" dirty="0" smtClean="0">
                <a:solidFill>
                  <a:schemeClr val="tx2">
                    <a:lumMod val="75000"/>
                  </a:schemeClr>
                </a:solidFill>
                <a:effectLst>
                  <a:outerShdw blurRad="38100" dist="38100" dir="2700000" algn="tl">
                    <a:srgbClr val="000000">
                      <a:alpha val="43137"/>
                    </a:srgbClr>
                  </a:outerShdw>
                </a:effectLst>
              </a:rPr>
              <a:t>Pan-Asian Approach to Network Development</a:t>
            </a:r>
            <a:endParaRPr lang="en-US"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68238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Understanding Int’l. Infrastructure in the Region</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73727"/>
            <a:ext cx="8534400" cy="5791200"/>
          </a:xfrm>
        </p:spPr>
        <p:txBody>
          <a:bodyPr>
            <a:normAutofit fontScale="92500" lnSpcReduction="20000"/>
          </a:bodyPr>
          <a:lstStyle/>
          <a:p>
            <a:r>
              <a:rPr lang="en-US" sz="3000" b="1" dirty="0" smtClean="0">
                <a:solidFill>
                  <a:srgbClr val="002060"/>
                </a:solidFill>
              </a:rPr>
              <a:t>The vast majority of traffic is Internet Protocol</a:t>
            </a:r>
          </a:p>
          <a:p>
            <a:r>
              <a:rPr lang="en-US" sz="3000" b="1" dirty="0" smtClean="0">
                <a:solidFill>
                  <a:srgbClr val="002060"/>
                </a:solidFill>
              </a:rPr>
              <a:t>The majority of IP traffic is still destined for North America and Europe (i.e., location of most content)</a:t>
            </a:r>
          </a:p>
          <a:p>
            <a:r>
              <a:rPr lang="en-US" sz="3000" b="1" dirty="0" smtClean="0">
                <a:solidFill>
                  <a:srgbClr val="002060"/>
                </a:solidFill>
              </a:rPr>
              <a:t>Intra-Asian demand mostly destined for hubs (e.g. HK)</a:t>
            </a:r>
          </a:p>
          <a:p>
            <a:r>
              <a:rPr lang="en-US" sz="3000" b="1" dirty="0" smtClean="0">
                <a:solidFill>
                  <a:srgbClr val="002060"/>
                </a:solidFill>
              </a:rPr>
              <a:t>Bilateral, trans-border IP demand is minimal</a:t>
            </a:r>
          </a:p>
          <a:p>
            <a:r>
              <a:rPr lang="en-US" sz="3000" b="1" dirty="0" smtClean="0">
                <a:solidFill>
                  <a:srgbClr val="002060"/>
                </a:solidFill>
              </a:rPr>
              <a:t>Therefore: trans-border terrestrial links should be viewed holistically, as a means of </a:t>
            </a:r>
          </a:p>
          <a:p>
            <a:pPr lvl="1"/>
            <a:r>
              <a:rPr lang="en-US" sz="2600" b="1" dirty="0">
                <a:solidFill>
                  <a:srgbClr val="002060"/>
                </a:solidFill>
              </a:rPr>
              <a:t>A</a:t>
            </a:r>
            <a:r>
              <a:rPr lang="en-US" sz="2600" b="1" dirty="0" smtClean="0">
                <a:solidFill>
                  <a:srgbClr val="002060"/>
                </a:solidFill>
              </a:rPr>
              <a:t>ccessing and supplementing interregional fiber networks</a:t>
            </a:r>
          </a:p>
          <a:p>
            <a:pPr lvl="1"/>
            <a:r>
              <a:rPr lang="en-US" sz="2600" b="1" dirty="0" smtClean="0">
                <a:solidFill>
                  <a:srgbClr val="002060"/>
                </a:solidFill>
              </a:rPr>
              <a:t>Increasing efficiency and equality and reducing prices</a:t>
            </a:r>
          </a:p>
          <a:p>
            <a:pPr lvl="1"/>
            <a:r>
              <a:rPr lang="en-US" sz="2600" b="1" dirty="0" smtClean="0">
                <a:solidFill>
                  <a:srgbClr val="002060"/>
                </a:solidFill>
              </a:rPr>
              <a:t>Providing redundancy and restoration paths to avoid submarine cable ‘choke points’</a:t>
            </a:r>
          </a:p>
          <a:p>
            <a:r>
              <a:rPr lang="en-US" sz="3000" b="1" dirty="0" smtClean="0">
                <a:solidFill>
                  <a:srgbClr val="002060"/>
                </a:solidFill>
              </a:rPr>
              <a:t>Terrestrial networks should not be evaluated on the merit of trans-border (bilateral) demand alone </a:t>
            </a:r>
            <a:r>
              <a:rPr lang="en-US" sz="2600" b="1" dirty="0" smtClean="0">
                <a:solidFill>
                  <a:srgbClr val="002060"/>
                </a:solidFill>
              </a:rPr>
              <a:t/>
            </a:r>
            <a:br>
              <a:rPr lang="en-US" sz="2600" b="1" dirty="0" smtClean="0">
                <a:solidFill>
                  <a:srgbClr val="002060"/>
                </a:solidFill>
              </a:rPr>
            </a:br>
            <a:endParaRPr lang="en-US" sz="2600" b="1" dirty="0" smtClean="0">
              <a:solidFill>
                <a:srgbClr val="002060"/>
              </a:solidFill>
            </a:endParaRPr>
          </a:p>
        </p:txBody>
      </p:sp>
    </p:spTree>
    <p:extLst>
      <p:ext uri="{BB962C8B-B14F-4D97-AF65-F5344CB8AC3E}">
        <p14:creationId xmlns:p14="http://schemas.microsoft.com/office/powerpoint/2010/main" xmlns="" val="3899900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pPr>
              <a:lnSpc>
                <a:spcPts val="3000"/>
              </a:lnSpc>
            </a:pPr>
            <a:r>
              <a:rPr lang="en-US" sz="3000" b="1" dirty="0" smtClean="0">
                <a:solidFill>
                  <a:srgbClr val="002060"/>
                </a:solidFill>
                <a:effectLst>
                  <a:outerShdw blurRad="38100" dist="38100" dir="2700000" algn="tl">
                    <a:srgbClr val="000000">
                      <a:alpha val="43137"/>
                    </a:srgbClr>
                  </a:outerShdw>
                </a:effectLst>
              </a:rPr>
              <a:t>Metcalfe’s Law: The Value of a Network is </a:t>
            </a:r>
            <a:br>
              <a:rPr lang="en-US" sz="3000" b="1" dirty="0" smtClean="0">
                <a:solidFill>
                  <a:srgbClr val="002060"/>
                </a:solidFill>
                <a:effectLst>
                  <a:outerShdw blurRad="38100" dist="38100" dir="2700000" algn="tl">
                    <a:srgbClr val="000000">
                      <a:alpha val="43137"/>
                    </a:srgbClr>
                  </a:outerShdw>
                </a:effectLst>
              </a:rPr>
            </a:br>
            <a:r>
              <a:rPr lang="en-US" sz="3000" b="1" dirty="0" smtClean="0">
                <a:solidFill>
                  <a:srgbClr val="002060"/>
                </a:solidFill>
                <a:effectLst>
                  <a:outerShdw blurRad="38100" dist="38100" dir="2700000" algn="tl">
                    <a:srgbClr val="000000">
                      <a:alpha val="43137"/>
                    </a:srgbClr>
                  </a:outerShdw>
                </a:effectLst>
              </a:rPr>
              <a:t>Proportional to the Square of the Number of Nodes</a:t>
            </a:r>
            <a:endParaRPr lang="en-US" sz="3000" b="1" dirty="0">
              <a:solidFill>
                <a:srgbClr val="00206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2600" y="834952"/>
            <a:ext cx="5715000" cy="5471410"/>
          </a:xfrm>
          <a:prstGeom prst="rect">
            <a:avLst/>
          </a:prstGeom>
        </p:spPr>
      </p:pic>
      <p:sp>
        <p:nvSpPr>
          <p:cNvPr id="7" name="Freeform 6"/>
          <p:cNvSpPr/>
          <p:nvPr/>
        </p:nvSpPr>
        <p:spPr>
          <a:xfrm>
            <a:off x="3590925" y="1347788"/>
            <a:ext cx="1014413" cy="1157287"/>
          </a:xfrm>
          <a:custGeom>
            <a:avLst/>
            <a:gdLst>
              <a:gd name="connsiteX0" fmla="*/ 0 w 1014413"/>
              <a:gd name="connsiteY0" fmla="*/ 42862 h 1157287"/>
              <a:gd name="connsiteX1" fmla="*/ 23813 w 1014413"/>
              <a:gd name="connsiteY1" fmla="*/ 61912 h 1157287"/>
              <a:gd name="connsiteX2" fmla="*/ 52388 w 1014413"/>
              <a:gd name="connsiteY2" fmla="*/ 42862 h 1157287"/>
              <a:gd name="connsiteX3" fmla="*/ 61913 w 1014413"/>
              <a:gd name="connsiteY3" fmla="*/ 28575 h 1157287"/>
              <a:gd name="connsiteX4" fmla="*/ 142875 w 1014413"/>
              <a:gd name="connsiteY4" fmla="*/ 14287 h 1157287"/>
              <a:gd name="connsiteX5" fmla="*/ 166688 w 1014413"/>
              <a:gd name="connsiteY5" fmla="*/ 9525 h 1157287"/>
              <a:gd name="connsiteX6" fmla="*/ 290513 w 1014413"/>
              <a:gd name="connsiteY6" fmla="*/ 0 h 1157287"/>
              <a:gd name="connsiteX7" fmla="*/ 319088 w 1014413"/>
              <a:gd name="connsiteY7" fmla="*/ 4762 h 1157287"/>
              <a:gd name="connsiteX8" fmla="*/ 323850 w 1014413"/>
              <a:gd name="connsiteY8" fmla="*/ 19050 h 1157287"/>
              <a:gd name="connsiteX9" fmla="*/ 333375 w 1014413"/>
              <a:gd name="connsiteY9" fmla="*/ 33337 h 1157287"/>
              <a:gd name="connsiteX10" fmla="*/ 347663 w 1014413"/>
              <a:gd name="connsiteY10" fmla="*/ 38100 h 1157287"/>
              <a:gd name="connsiteX11" fmla="*/ 385763 w 1014413"/>
              <a:gd name="connsiteY11" fmla="*/ 47625 h 1157287"/>
              <a:gd name="connsiteX12" fmla="*/ 395288 w 1014413"/>
              <a:gd name="connsiteY12" fmla="*/ 61912 h 1157287"/>
              <a:gd name="connsiteX13" fmla="*/ 404813 w 1014413"/>
              <a:gd name="connsiteY13" fmla="*/ 100012 h 1157287"/>
              <a:gd name="connsiteX14" fmla="*/ 419100 w 1014413"/>
              <a:gd name="connsiteY14" fmla="*/ 109537 h 1157287"/>
              <a:gd name="connsiteX15" fmla="*/ 428625 w 1014413"/>
              <a:gd name="connsiteY15" fmla="*/ 195262 h 1157287"/>
              <a:gd name="connsiteX16" fmla="*/ 433388 w 1014413"/>
              <a:gd name="connsiteY16" fmla="*/ 209550 h 1157287"/>
              <a:gd name="connsiteX17" fmla="*/ 428625 w 1014413"/>
              <a:gd name="connsiteY17" fmla="*/ 247650 h 1157287"/>
              <a:gd name="connsiteX18" fmla="*/ 400050 w 1014413"/>
              <a:gd name="connsiteY18" fmla="*/ 252412 h 1157287"/>
              <a:gd name="connsiteX19" fmla="*/ 395288 w 1014413"/>
              <a:gd name="connsiteY19" fmla="*/ 266700 h 1157287"/>
              <a:gd name="connsiteX20" fmla="*/ 400050 w 1014413"/>
              <a:gd name="connsiteY20" fmla="*/ 323850 h 1157287"/>
              <a:gd name="connsiteX21" fmla="*/ 423863 w 1014413"/>
              <a:gd name="connsiteY21" fmla="*/ 366712 h 1157287"/>
              <a:gd name="connsiteX22" fmla="*/ 438150 w 1014413"/>
              <a:gd name="connsiteY22" fmla="*/ 371475 h 1157287"/>
              <a:gd name="connsiteX23" fmla="*/ 466725 w 1014413"/>
              <a:gd name="connsiteY23" fmla="*/ 385762 h 1157287"/>
              <a:gd name="connsiteX24" fmla="*/ 481013 w 1014413"/>
              <a:gd name="connsiteY24" fmla="*/ 395287 h 1157287"/>
              <a:gd name="connsiteX25" fmla="*/ 509588 w 1014413"/>
              <a:gd name="connsiteY25" fmla="*/ 404812 h 1157287"/>
              <a:gd name="connsiteX26" fmla="*/ 523875 w 1014413"/>
              <a:gd name="connsiteY26" fmla="*/ 414337 h 1157287"/>
              <a:gd name="connsiteX27" fmla="*/ 542925 w 1014413"/>
              <a:gd name="connsiteY27" fmla="*/ 419100 h 1157287"/>
              <a:gd name="connsiteX28" fmla="*/ 581025 w 1014413"/>
              <a:gd name="connsiteY28" fmla="*/ 428625 h 1157287"/>
              <a:gd name="connsiteX29" fmla="*/ 590550 w 1014413"/>
              <a:gd name="connsiteY29" fmla="*/ 442912 h 1157287"/>
              <a:gd name="connsiteX30" fmla="*/ 619125 w 1014413"/>
              <a:gd name="connsiteY30" fmla="*/ 457200 h 1157287"/>
              <a:gd name="connsiteX31" fmla="*/ 685800 w 1014413"/>
              <a:gd name="connsiteY31" fmla="*/ 452437 h 1157287"/>
              <a:gd name="connsiteX32" fmla="*/ 700088 w 1014413"/>
              <a:gd name="connsiteY32" fmla="*/ 447675 h 1157287"/>
              <a:gd name="connsiteX33" fmla="*/ 723900 w 1014413"/>
              <a:gd name="connsiteY33" fmla="*/ 452437 h 1157287"/>
              <a:gd name="connsiteX34" fmla="*/ 738188 w 1014413"/>
              <a:gd name="connsiteY34" fmla="*/ 461962 h 1157287"/>
              <a:gd name="connsiteX35" fmla="*/ 752475 w 1014413"/>
              <a:gd name="connsiteY35" fmla="*/ 466725 h 1157287"/>
              <a:gd name="connsiteX36" fmla="*/ 757238 w 1014413"/>
              <a:gd name="connsiteY36" fmla="*/ 481012 h 1157287"/>
              <a:gd name="connsiteX37" fmla="*/ 771525 w 1014413"/>
              <a:gd name="connsiteY37" fmla="*/ 495300 h 1157287"/>
              <a:gd name="connsiteX38" fmla="*/ 776288 w 1014413"/>
              <a:gd name="connsiteY38" fmla="*/ 509587 h 1157287"/>
              <a:gd name="connsiteX39" fmla="*/ 823913 w 1014413"/>
              <a:gd name="connsiteY39" fmla="*/ 547687 h 1157287"/>
              <a:gd name="connsiteX40" fmla="*/ 838200 w 1014413"/>
              <a:gd name="connsiteY40" fmla="*/ 557212 h 1157287"/>
              <a:gd name="connsiteX41" fmla="*/ 847725 w 1014413"/>
              <a:gd name="connsiteY41" fmla="*/ 571500 h 1157287"/>
              <a:gd name="connsiteX42" fmla="*/ 862013 w 1014413"/>
              <a:gd name="connsiteY42" fmla="*/ 600075 h 1157287"/>
              <a:gd name="connsiteX43" fmla="*/ 890588 w 1014413"/>
              <a:gd name="connsiteY43" fmla="*/ 614362 h 1157287"/>
              <a:gd name="connsiteX44" fmla="*/ 904875 w 1014413"/>
              <a:gd name="connsiteY44" fmla="*/ 623887 h 1157287"/>
              <a:gd name="connsiteX45" fmla="*/ 938213 w 1014413"/>
              <a:gd name="connsiteY45" fmla="*/ 633412 h 1157287"/>
              <a:gd name="connsiteX46" fmla="*/ 952500 w 1014413"/>
              <a:gd name="connsiteY46" fmla="*/ 638175 h 1157287"/>
              <a:gd name="connsiteX47" fmla="*/ 962025 w 1014413"/>
              <a:gd name="connsiteY47" fmla="*/ 666750 h 1157287"/>
              <a:gd name="connsiteX48" fmla="*/ 981075 w 1014413"/>
              <a:gd name="connsiteY48" fmla="*/ 695325 h 1157287"/>
              <a:gd name="connsiteX49" fmla="*/ 990600 w 1014413"/>
              <a:gd name="connsiteY49" fmla="*/ 723900 h 1157287"/>
              <a:gd name="connsiteX50" fmla="*/ 995363 w 1014413"/>
              <a:gd name="connsiteY50" fmla="*/ 757237 h 1157287"/>
              <a:gd name="connsiteX51" fmla="*/ 1004888 w 1014413"/>
              <a:gd name="connsiteY51" fmla="*/ 785812 h 1157287"/>
              <a:gd name="connsiteX52" fmla="*/ 1014413 w 1014413"/>
              <a:gd name="connsiteY52" fmla="*/ 819150 h 1157287"/>
              <a:gd name="connsiteX53" fmla="*/ 1009650 w 1014413"/>
              <a:gd name="connsiteY53" fmla="*/ 881062 h 1157287"/>
              <a:gd name="connsiteX54" fmla="*/ 995363 w 1014413"/>
              <a:gd name="connsiteY54" fmla="*/ 890587 h 1157287"/>
              <a:gd name="connsiteX55" fmla="*/ 985838 w 1014413"/>
              <a:gd name="connsiteY55" fmla="*/ 904875 h 1157287"/>
              <a:gd name="connsiteX56" fmla="*/ 976313 w 1014413"/>
              <a:gd name="connsiteY56" fmla="*/ 1109662 h 1157287"/>
              <a:gd name="connsiteX57" fmla="*/ 971550 w 1014413"/>
              <a:gd name="connsiteY57" fmla="*/ 1157287 h 1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14413" h="1157287">
                <a:moveTo>
                  <a:pt x="0" y="42862"/>
                </a:moveTo>
                <a:cubicBezTo>
                  <a:pt x="7938" y="49212"/>
                  <a:pt x="13648" y="61912"/>
                  <a:pt x="23813" y="61912"/>
                </a:cubicBezTo>
                <a:cubicBezTo>
                  <a:pt x="35261" y="61912"/>
                  <a:pt x="52388" y="42862"/>
                  <a:pt x="52388" y="42862"/>
                </a:cubicBezTo>
                <a:cubicBezTo>
                  <a:pt x="55563" y="38100"/>
                  <a:pt x="57059" y="31608"/>
                  <a:pt x="61913" y="28575"/>
                </a:cubicBezTo>
                <a:cubicBezTo>
                  <a:pt x="82434" y="15750"/>
                  <a:pt x="123606" y="16039"/>
                  <a:pt x="142875" y="14287"/>
                </a:cubicBezTo>
                <a:cubicBezTo>
                  <a:pt x="150813" y="12700"/>
                  <a:pt x="158614" y="10102"/>
                  <a:pt x="166688" y="9525"/>
                </a:cubicBezTo>
                <a:cubicBezTo>
                  <a:pt x="293466" y="469"/>
                  <a:pt x="239874" y="16877"/>
                  <a:pt x="290513" y="0"/>
                </a:cubicBezTo>
                <a:cubicBezTo>
                  <a:pt x="300038" y="1587"/>
                  <a:pt x="310704" y="-29"/>
                  <a:pt x="319088" y="4762"/>
                </a:cubicBezTo>
                <a:cubicBezTo>
                  <a:pt x="323447" y="7253"/>
                  <a:pt x="321605" y="14560"/>
                  <a:pt x="323850" y="19050"/>
                </a:cubicBezTo>
                <a:cubicBezTo>
                  <a:pt x="326410" y="24169"/>
                  <a:pt x="328906" y="29761"/>
                  <a:pt x="333375" y="33337"/>
                </a:cubicBezTo>
                <a:cubicBezTo>
                  <a:pt x="337295" y="36473"/>
                  <a:pt x="342793" y="36882"/>
                  <a:pt x="347663" y="38100"/>
                </a:cubicBezTo>
                <a:lnTo>
                  <a:pt x="385763" y="47625"/>
                </a:lnTo>
                <a:cubicBezTo>
                  <a:pt x="388938" y="52387"/>
                  <a:pt x="393278" y="56553"/>
                  <a:pt x="395288" y="61912"/>
                </a:cubicBezTo>
                <a:cubicBezTo>
                  <a:pt x="395918" y="63591"/>
                  <a:pt x="400663" y="94825"/>
                  <a:pt x="404813" y="100012"/>
                </a:cubicBezTo>
                <a:cubicBezTo>
                  <a:pt x="408389" y="104481"/>
                  <a:pt x="414338" y="106362"/>
                  <a:pt x="419100" y="109537"/>
                </a:cubicBezTo>
                <a:cubicBezTo>
                  <a:pt x="432483" y="149682"/>
                  <a:pt x="418432" y="103526"/>
                  <a:pt x="428625" y="195262"/>
                </a:cubicBezTo>
                <a:cubicBezTo>
                  <a:pt x="429179" y="200252"/>
                  <a:pt x="431800" y="204787"/>
                  <a:pt x="433388" y="209550"/>
                </a:cubicBezTo>
                <a:cubicBezTo>
                  <a:pt x="431800" y="222250"/>
                  <a:pt x="436483" y="237547"/>
                  <a:pt x="428625" y="247650"/>
                </a:cubicBezTo>
                <a:cubicBezTo>
                  <a:pt x="422696" y="255272"/>
                  <a:pt x="408434" y="247621"/>
                  <a:pt x="400050" y="252412"/>
                </a:cubicBezTo>
                <a:cubicBezTo>
                  <a:pt x="395691" y="254903"/>
                  <a:pt x="396875" y="261937"/>
                  <a:pt x="395288" y="266700"/>
                </a:cubicBezTo>
                <a:cubicBezTo>
                  <a:pt x="396875" y="285750"/>
                  <a:pt x="396907" y="304994"/>
                  <a:pt x="400050" y="323850"/>
                </a:cubicBezTo>
                <a:cubicBezTo>
                  <a:pt x="403157" y="342490"/>
                  <a:pt x="408210" y="356276"/>
                  <a:pt x="423863" y="366712"/>
                </a:cubicBezTo>
                <a:cubicBezTo>
                  <a:pt x="428040" y="369497"/>
                  <a:pt x="433660" y="369230"/>
                  <a:pt x="438150" y="371475"/>
                </a:cubicBezTo>
                <a:cubicBezTo>
                  <a:pt x="475071" y="389936"/>
                  <a:pt x="430822" y="373795"/>
                  <a:pt x="466725" y="385762"/>
                </a:cubicBezTo>
                <a:cubicBezTo>
                  <a:pt x="471488" y="388937"/>
                  <a:pt x="475782" y="392962"/>
                  <a:pt x="481013" y="395287"/>
                </a:cubicBezTo>
                <a:cubicBezTo>
                  <a:pt x="490188" y="399365"/>
                  <a:pt x="509588" y="404812"/>
                  <a:pt x="509588" y="404812"/>
                </a:cubicBezTo>
                <a:cubicBezTo>
                  <a:pt x="514350" y="407987"/>
                  <a:pt x="518614" y="412082"/>
                  <a:pt x="523875" y="414337"/>
                </a:cubicBezTo>
                <a:cubicBezTo>
                  <a:pt x="529891" y="416915"/>
                  <a:pt x="536631" y="417302"/>
                  <a:pt x="542925" y="419100"/>
                </a:cubicBezTo>
                <a:cubicBezTo>
                  <a:pt x="577090" y="428861"/>
                  <a:pt x="532623" y="418943"/>
                  <a:pt x="581025" y="428625"/>
                </a:cubicBezTo>
                <a:cubicBezTo>
                  <a:pt x="584200" y="433387"/>
                  <a:pt x="586503" y="438865"/>
                  <a:pt x="590550" y="442912"/>
                </a:cubicBezTo>
                <a:cubicBezTo>
                  <a:pt x="599782" y="452143"/>
                  <a:pt x="607506" y="453326"/>
                  <a:pt x="619125" y="457200"/>
                </a:cubicBezTo>
                <a:cubicBezTo>
                  <a:pt x="641350" y="455612"/>
                  <a:pt x="663671" y="455040"/>
                  <a:pt x="685800" y="452437"/>
                </a:cubicBezTo>
                <a:cubicBezTo>
                  <a:pt x="690786" y="451850"/>
                  <a:pt x="695068" y="447675"/>
                  <a:pt x="700088" y="447675"/>
                </a:cubicBezTo>
                <a:cubicBezTo>
                  <a:pt x="708182" y="447675"/>
                  <a:pt x="715963" y="450850"/>
                  <a:pt x="723900" y="452437"/>
                </a:cubicBezTo>
                <a:cubicBezTo>
                  <a:pt x="728663" y="455612"/>
                  <a:pt x="733068" y="459402"/>
                  <a:pt x="738188" y="461962"/>
                </a:cubicBezTo>
                <a:cubicBezTo>
                  <a:pt x="742678" y="464207"/>
                  <a:pt x="748925" y="463175"/>
                  <a:pt x="752475" y="466725"/>
                </a:cubicBezTo>
                <a:cubicBezTo>
                  <a:pt x="756025" y="470275"/>
                  <a:pt x="754453" y="476835"/>
                  <a:pt x="757238" y="481012"/>
                </a:cubicBezTo>
                <a:cubicBezTo>
                  <a:pt x="760974" y="486616"/>
                  <a:pt x="766763" y="490537"/>
                  <a:pt x="771525" y="495300"/>
                </a:cubicBezTo>
                <a:cubicBezTo>
                  <a:pt x="773113" y="500062"/>
                  <a:pt x="773370" y="505502"/>
                  <a:pt x="776288" y="509587"/>
                </a:cubicBezTo>
                <a:cubicBezTo>
                  <a:pt x="788627" y="526862"/>
                  <a:pt x="806739" y="536238"/>
                  <a:pt x="823913" y="547687"/>
                </a:cubicBezTo>
                <a:lnTo>
                  <a:pt x="838200" y="557212"/>
                </a:lnTo>
                <a:cubicBezTo>
                  <a:pt x="841375" y="561975"/>
                  <a:pt x="845165" y="566380"/>
                  <a:pt x="847725" y="571500"/>
                </a:cubicBezTo>
                <a:cubicBezTo>
                  <a:pt x="855471" y="586992"/>
                  <a:pt x="848366" y="586427"/>
                  <a:pt x="862013" y="600075"/>
                </a:cubicBezTo>
                <a:cubicBezTo>
                  <a:pt x="871246" y="609308"/>
                  <a:pt x="878967" y="610489"/>
                  <a:pt x="890588" y="614362"/>
                </a:cubicBezTo>
                <a:cubicBezTo>
                  <a:pt x="895350" y="617537"/>
                  <a:pt x="899756" y="621327"/>
                  <a:pt x="904875" y="623887"/>
                </a:cubicBezTo>
                <a:cubicBezTo>
                  <a:pt x="912492" y="627696"/>
                  <a:pt x="931086" y="631376"/>
                  <a:pt x="938213" y="633412"/>
                </a:cubicBezTo>
                <a:cubicBezTo>
                  <a:pt x="943040" y="634791"/>
                  <a:pt x="947738" y="636587"/>
                  <a:pt x="952500" y="638175"/>
                </a:cubicBezTo>
                <a:cubicBezTo>
                  <a:pt x="955675" y="647700"/>
                  <a:pt x="956456" y="658396"/>
                  <a:pt x="962025" y="666750"/>
                </a:cubicBezTo>
                <a:cubicBezTo>
                  <a:pt x="968375" y="676275"/>
                  <a:pt x="977455" y="684465"/>
                  <a:pt x="981075" y="695325"/>
                </a:cubicBezTo>
                <a:lnTo>
                  <a:pt x="990600" y="723900"/>
                </a:lnTo>
                <a:cubicBezTo>
                  <a:pt x="992188" y="735012"/>
                  <a:pt x="992839" y="746299"/>
                  <a:pt x="995363" y="757237"/>
                </a:cubicBezTo>
                <a:cubicBezTo>
                  <a:pt x="997621" y="767020"/>
                  <a:pt x="1002453" y="776071"/>
                  <a:pt x="1004888" y="785812"/>
                </a:cubicBezTo>
                <a:cubicBezTo>
                  <a:pt x="1010867" y="809732"/>
                  <a:pt x="1007580" y="798653"/>
                  <a:pt x="1014413" y="819150"/>
                </a:cubicBezTo>
                <a:cubicBezTo>
                  <a:pt x="1012825" y="839787"/>
                  <a:pt x="1014983" y="861063"/>
                  <a:pt x="1009650" y="881062"/>
                </a:cubicBezTo>
                <a:cubicBezTo>
                  <a:pt x="1008175" y="886592"/>
                  <a:pt x="999410" y="886540"/>
                  <a:pt x="995363" y="890587"/>
                </a:cubicBezTo>
                <a:cubicBezTo>
                  <a:pt x="991316" y="894635"/>
                  <a:pt x="989013" y="900112"/>
                  <a:pt x="985838" y="904875"/>
                </a:cubicBezTo>
                <a:cubicBezTo>
                  <a:pt x="982663" y="973137"/>
                  <a:pt x="997924" y="1044833"/>
                  <a:pt x="976313" y="1109662"/>
                </a:cubicBezTo>
                <a:cubicBezTo>
                  <a:pt x="968036" y="1134492"/>
                  <a:pt x="971550" y="1118930"/>
                  <a:pt x="971550" y="115728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695700" y="1638300"/>
            <a:ext cx="295275" cy="1123950"/>
          </a:xfrm>
          <a:custGeom>
            <a:avLst/>
            <a:gdLst>
              <a:gd name="connsiteX0" fmla="*/ 295275 w 295275"/>
              <a:gd name="connsiteY0" fmla="*/ 0 h 1123950"/>
              <a:gd name="connsiteX1" fmla="*/ 271463 w 295275"/>
              <a:gd name="connsiteY1" fmla="*/ 4763 h 1123950"/>
              <a:gd name="connsiteX2" fmla="*/ 257175 w 295275"/>
              <a:gd name="connsiteY2" fmla="*/ 9525 h 1123950"/>
              <a:gd name="connsiteX3" fmla="*/ 200025 w 295275"/>
              <a:gd name="connsiteY3" fmla="*/ 19050 h 1123950"/>
              <a:gd name="connsiteX4" fmla="*/ 171450 w 295275"/>
              <a:gd name="connsiteY4" fmla="*/ 28575 h 1123950"/>
              <a:gd name="connsiteX5" fmla="*/ 157163 w 295275"/>
              <a:gd name="connsiteY5" fmla="*/ 33338 h 1123950"/>
              <a:gd name="connsiteX6" fmla="*/ 142875 w 295275"/>
              <a:gd name="connsiteY6" fmla="*/ 47625 h 1123950"/>
              <a:gd name="connsiteX7" fmla="*/ 133350 w 295275"/>
              <a:gd name="connsiteY7" fmla="*/ 61913 h 1123950"/>
              <a:gd name="connsiteX8" fmla="*/ 119063 w 295275"/>
              <a:gd name="connsiteY8" fmla="*/ 71438 h 1123950"/>
              <a:gd name="connsiteX9" fmla="*/ 109538 w 295275"/>
              <a:gd name="connsiteY9" fmla="*/ 85725 h 1123950"/>
              <a:gd name="connsiteX10" fmla="*/ 80963 w 295275"/>
              <a:gd name="connsiteY10" fmla="*/ 100013 h 1123950"/>
              <a:gd name="connsiteX11" fmla="*/ 52388 w 295275"/>
              <a:gd name="connsiteY11" fmla="*/ 123825 h 1123950"/>
              <a:gd name="connsiteX12" fmla="*/ 47625 w 295275"/>
              <a:gd name="connsiteY12" fmla="*/ 138113 h 1123950"/>
              <a:gd name="connsiteX13" fmla="*/ 23813 w 295275"/>
              <a:gd name="connsiteY13" fmla="*/ 166688 h 1123950"/>
              <a:gd name="connsiteX14" fmla="*/ 0 w 295275"/>
              <a:gd name="connsiteY14" fmla="*/ 204788 h 1123950"/>
              <a:gd name="connsiteX15" fmla="*/ 4763 w 295275"/>
              <a:gd name="connsiteY15" fmla="*/ 285750 h 1123950"/>
              <a:gd name="connsiteX16" fmla="*/ 14288 w 295275"/>
              <a:gd name="connsiteY16" fmla="*/ 314325 h 1123950"/>
              <a:gd name="connsiteX17" fmla="*/ 19050 w 295275"/>
              <a:gd name="connsiteY17" fmla="*/ 328613 h 1123950"/>
              <a:gd name="connsiteX18" fmla="*/ 38100 w 295275"/>
              <a:gd name="connsiteY18" fmla="*/ 357188 h 1123950"/>
              <a:gd name="connsiteX19" fmla="*/ 47625 w 295275"/>
              <a:gd name="connsiteY19" fmla="*/ 385763 h 1123950"/>
              <a:gd name="connsiteX20" fmla="*/ 57150 w 295275"/>
              <a:gd name="connsiteY20" fmla="*/ 423863 h 1123950"/>
              <a:gd name="connsiteX21" fmla="*/ 66675 w 295275"/>
              <a:gd name="connsiteY21" fmla="*/ 457200 h 1123950"/>
              <a:gd name="connsiteX22" fmla="*/ 85725 w 295275"/>
              <a:gd name="connsiteY22" fmla="*/ 523875 h 1123950"/>
              <a:gd name="connsiteX23" fmla="*/ 90488 w 295275"/>
              <a:gd name="connsiteY23" fmla="*/ 542925 h 1123950"/>
              <a:gd name="connsiteX24" fmla="*/ 104775 w 295275"/>
              <a:gd name="connsiteY24" fmla="*/ 585788 h 1123950"/>
              <a:gd name="connsiteX25" fmla="*/ 109538 w 295275"/>
              <a:gd name="connsiteY25" fmla="*/ 600075 h 1123950"/>
              <a:gd name="connsiteX26" fmla="*/ 114300 w 295275"/>
              <a:gd name="connsiteY26" fmla="*/ 614363 h 1123950"/>
              <a:gd name="connsiteX27" fmla="*/ 128588 w 295275"/>
              <a:gd name="connsiteY27" fmla="*/ 628650 h 1123950"/>
              <a:gd name="connsiteX28" fmla="*/ 138113 w 295275"/>
              <a:gd name="connsiteY28" fmla="*/ 642938 h 1123950"/>
              <a:gd name="connsiteX29" fmla="*/ 152400 w 295275"/>
              <a:gd name="connsiteY29" fmla="*/ 652463 h 1123950"/>
              <a:gd name="connsiteX30" fmla="*/ 161925 w 295275"/>
              <a:gd name="connsiteY30" fmla="*/ 685800 h 1123950"/>
              <a:gd name="connsiteX31" fmla="*/ 171450 w 295275"/>
              <a:gd name="connsiteY31" fmla="*/ 719138 h 1123950"/>
              <a:gd name="connsiteX32" fmla="*/ 190500 w 295275"/>
              <a:gd name="connsiteY32" fmla="*/ 866775 h 1123950"/>
              <a:gd name="connsiteX33" fmla="*/ 204788 w 295275"/>
              <a:gd name="connsiteY33" fmla="*/ 871538 h 1123950"/>
              <a:gd name="connsiteX34" fmla="*/ 209550 w 295275"/>
              <a:gd name="connsiteY34" fmla="*/ 952500 h 1123950"/>
              <a:gd name="connsiteX35" fmla="*/ 223838 w 295275"/>
              <a:gd name="connsiteY35" fmla="*/ 962025 h 1123950"/>
              <a:gd name="connsiteX36" fmla="*/ 233363 w 295275"/>
              <a:gd name="connsiteY36" fmla="*/ 976313 h 1123950"/>
              <a:gd name="connsiteX37" fmla="*/ 233363 w 295275"/>
              <a:gd name="connsiteY37" fmla="*/ 1047750 h 1123950"/>
              <a:gd name="connsiteX38" fmla="*/ 238125 w 295275"/>
              <a:gd name="connsiteY38" fmla="*/ 1062038 h 1123950"/>
              <a:gd name="connsiteX39" fmla="*/ 252413 w 295275"/>
              <a:gd name="connsiteY39" fmla="*/ 1071563 h 1123950"/>
              <a:gd name="connsiteX40" fmla="*/ 271463 w 295275"/>
              <a:gd name="connsiteY40" fmla="*/ 1100138 h 1123950"/>
              <a:gd name="connsiteX41" fmla="*/ 280988 w 295275"/>
              <a:gd name="connsiteY41" fmla="*/ 1114425 h 1123950"/>
              <a:gd name="connsiteX42" fmla="*/ 285750 w 295275"/>
              <a:gd name="connsiteY42" fmla="*/ 1123950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5275" h="1123950">
                <a:moveTo>
                  <a:pt x="295275" y="0"/>
                </a:moveTo>
                <a:cubicBezTo>
                  <a:pt x="287338" y="1588"/>
                  <a:pt x="279316" y="2800"/>
                  <a:pt x="271463" y="4763"/>
                </a:cubicBezTo>
                <a:cubicBezTo>
                  <a:pt x="266593" y="5981"/>
                  <a:pt x="262114" y="8627"/>
                  <a:pt x="257175" y="9525"/>
                </a:cubicBezTo>
                <a:cubicBezTo>
                  <a:pt x="217186" y="16796"/>
                  <a:pt x="229136" y="10317"/>
                  <a:pt x="200025" y="19050"/>
                </a:cubicBezTo>
                <a:cubicBezTo>
                  <a:pt x="190408" y="21935"/>
                  <a:pt x="180975" y="25400"/>
                  <a:pt x="171450" y="28575"/>
                </a:cubicBezTo>
                <a:lnTo>
                  <a:pt x="157163" y="33338"/>
                </a:lnTo>
                <a:cubicBezTo>
                  <a:pt x="152400" y="38100"/>
                  <a:pt x="147187" y="42451"/>
                  <a:pt x="142875" y="47625"/>
                </a:cubicBezTo>
                <a:cubicBezTo>
                  <a:pt x="139211" y="52022"/>
                  <a:pt x="137397" y="57865"/>
                  <a:pt x="133350" y="61913"/>
                </a:cubicBezTo>
                <a:cubicBezTo>
                  <a:pt x="129303" y="65960"/>
                  <a:pt x="123825" y="68263"/>
                  <a:pt x="119063" y="71438"/>
                </a:cubicBezTo>
                <a:cubicBezTo>
                  <a:pt x="115888" y="76200"/>
                  <a:pt x="113585" y="81678"/>
                  <a:pt x="109538" y="85725"/>
                </a:cubicBezTo>
                <a:cubicBezTo>
                  <a:pt x="95890" y="99372"/>
                  <a:pt x="96455" y="92267"/>
                  <a:pt x="80963" y="100013"/>
                </a:cubicBezTo>
                <a:cubicBezTo>
                  <a:pt x="67700" y="106645"/>
                  <a:pt x="62922" y="113291"/>
                  <a:pt x="52388" y="123825"/>
                </a:cubicBezTo>
                <a:cubicBezTo>
                  <a:pt x="50800" y="128588"/>
                  <a:pt x="49870" y="133623"/>
                  <a:pt x="47625" y="138113"/>
                </a:cubicBezTo>
                <a:cubicBezTo>
                  <a:pt x="40995" y="151372"/>
                  <a:pt x="34344" y="156156"/>
                  <a:pt x="23813" y="166688"/>
                </a:cubicBezTo>
                <a:cubicBezTo>
                  <a:pt x="12478" y="200693"/>
                  <a:pt x="22642" y="189694"/>
                  <a:pt x="0" y="204788"/>
                </a:cubicBezTo>
                <a:cubicBezTo>
                  <a:pt x="1588" y="231775"/>
                  <a:pt x="1266" y="258943"/>
                  <a:pt x="4763" y="285750"/>
                </a:cubicBezTo>
                <a:cubicBezTo>
                  <a:pt x="6062" y="295706"/>
                  <a:pt x="11113" y="304800"/>
                  <a:pt x="14288" y="314325"/>
                </a:cubicBezTo>
                <a:cubicBezTo>
                  <a:pt x="15875" y="319088"/>
                  <a:pt x="16265" y="324436"/>
                  <a:pt x="19050" y="328613"/>
                </a:cubicBezTo>
                <a:cubicBezTo>
                  <a:pt x="25400" y="338138"/>
                  <a:pt x="34480" y="346328"/>
                  <a:pt x="38100" y="357188"/>
                </a:cubicBezTo>
                <a:cubicBezTo>
                  <a:pt x="41275" y="366713"/>
                  <a:pt x="45190" y="376023"/>
                  <a:pt x="47625" y="385763"/>
                </a:cubicBezTo>
                <a:cubicBezTo>
                  <a:pt x="50800" y="398463"/>
                  <a:pt x="53010" y="411444"/>
                  <a:pt x="57150" y="423863"/>
                </a:cubicBezTo>
                <a:cubicBezTo>
                  <a:pt x="73144" y="471839"/>
                  <a:pt x="48751" y="397450"/>
                  <a:pt x="66675" y="457200"/>
                </a:cubicBezTo>
                <a:cubicBezTo>
                  <a:pt x="87179" y="525549"/>
                  <a:pt x="64848" y="440368"/>
                  <a:pt x="85725" y="523875"/>
                </a:cubicBezTo>
                <a:cubicBezTo>
                  <a:pt x="87313" y="530225"/>
                  <a:pt x="88418" y="536715"/>
                  <a:pt x="90488" y="542925"/>
                </a:cubicBezTo>
                <a:lnTo>
                  <a:pt x="104775" y="585788"/>
                </a:lnTo>
                <a:lnTo>
                  <a:pt x="109538" y="600075"/>
                </a:lnTo>
                <a:cubicBezTo>
                  <a:pt x="111126" y="604838"/>
                  <a:pt x="110750" y="610813"/>
                  <a:pt x="114300" y="614363"/>
                </a:cubicBezTo>
                <a:cubicBezTo>
                  <a:pt x="119063" y="619125"/>
                  <a:pt x="124276" y="623476"/>
                  <a:pt x="128588" y="628650"/>
                </a:cubicBezTo>
                <a:cubicBezTo>
                  <a:pt x="132252" y="633047"/>
                  <a:pt x="134066" y="638890"/>
                  <a:pt x="138113" y="642938"/>
                </a:cubicBezTo>
                <a:cubicBezTo>
                  <a:pt x="142160" y="646985"/>
                  <a:pt x="147638" y="649288"/>
                  <a:pt x="152400" y="652463"/>
                </a:cubicBezTo>
                <a:cubicBezTo>
                  <a:pt x="163818" y="686712"/>
                  <a:pt x="149967" y="643948"/>
                  <a:pt x="161925" y="685800"/>
                </a:cubicBezTo>
                <a:cubicBezTo>
                  <a:pt x="175589" y="733626"/>
                  <a:pt x="156564" y="659587"/>
                  <a:pt x="171450" y="719138"/>
                </a:cubicBezTo>
                <a:cubicBezTo>
                  <a:pt x="173934" y="791155"/>
                  <a:pt x="138193" y="840621"/>
                  <a:pt x="190500" y="866775"/>
                </a:cubicBezTo>
                <a:cubicBezTo>
                  <a:pt x="194990" y="869020"/>
                  <a:pt x="200025" y="869950"/>
                  <a:pt x="204788" y="871538"/>
                </a:cubicBezTo>
                <a:cubicBezTo>
                  <a:pt x="206375" y="898525"/>
                  <a:pt x="203981" y="926046"/>
                  <a:pt x="209550" y="952500"/>
                </a:cubicBezTo>
                <a:cubicBezTo>
                  <a:pt x="210729" y="958101"/>
                  <a:pt x="219791" y="957978"/>
                  <a:pt x="223838" y="962025"/>
                </a:cubicBezTo>
                <a:cubicBezTo>
                  <a:pt x="227885" y="966072"/>
                  <a:pt x="230188" y="971550"/>
                  <a:pt x="233363" y="976313"/>
                </a:cubicBezTo>
                <a:cubicBezTo>
                  <a:pt x="228905" y="1020889"/>
                  <a:pt x="224907" y="1013927"/>
                  <a:pt x="233363" y="1047750"/>
                </a:cubicBezTo>
                <a:cubicBezTo>
                  <a:pt x="234581" y="1052620"/>
                  <a:pt x="234989" y="1058118"/>
                  <a:pt x="238125" y="1062038"/>
                </a:cubicBezTo>
                <a:cubicBezTo>
                  <a:pt x="241701" y="1066508"/>
                  <a:pt x="247650" y="1068388"/>
                  <a:pt x="252413" y="1071563"/>
                </a:cubicBezTo>
                <a:lnTo>
                  <a:pt x="271463" y="1100138"/>
                </a:lnTo>
                <a:cubicBezTo>
                  <a:pt x="274638" y="1104900"/>
                  <a:pt x="278429" y="1109305"/>
                  <a:pt x="280988" y="1114425"/>
                </a:cubicBezTo>
                <a:lnTo>
                  <a:pt x="285750" y="112395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71750" y="2214563"/>
            <a:ext cx="1247775" cy="195606"/>
          </a:xfrm>
          <a:custGeom>
            <a:avLst/>
            <a:gdLst>
              <a:gd name="connsiteX0" fmla="*/ 1247775 w 1247775"/>
              <a:gd name="connsiteY0" fmla="*/ 23812 h 195606"/>
              <a:gd name="connsiteX1" fmla="*/ 1143000 w 1247775"/>
              <a:gd name="connsiteY1" fmla="*/ 28575 h 195606"/>
              <a:gd name="connsiteX2" fmla="*/ 1128713 w 1247775"/>
              <a:gd name="connsiteY2" fmla="*/ 33337 h 195606"/>
              <a:gd name="connsiteX3" fmla="*/ 1090613 w 1247775"/>
              <a:gd name="connsiteY3" fmla="*/ 38100 h 195606"/>
              <a:gd name="connsiteX4" fmla="*/ 1047750 w 1247775"/>
              <a:gd name="connsiteY4" fmla="*/ 42862 h 195606"/>
              <a:gd name="connsiteX5" fmla="*/ 1000125 w 1247775"/>
              <a:gd name="connsiteY5" fmla="*/ 23812 h 195606"/>
              <a:gd name="connsiteX6" fmla="*/ 995363 w 1247775"/>
              <a:gd name="connsiteY6" fmla="*/ 4762 h 195606"/>
              <a:gd name="connsiteX7" fmla="*/ 981075 w 1247775"/>
              <a:gd name="connsiteY7" fmla="*/ 0 h 195606"/>
              <a:gd name="connsiteX8" fmla="*/ 942975 w 1247775"/>
              <a:gd name="connsiteY8" fmla="*/ 9525 h 195606"/>
              <a:gd name="connsiteX9" fmla="*/ 933450 w 1247775"/>
              <a:gd name="connsiteY9" fmla="*/ 23812 h 195606"/>
              <a:gd name="connsiteX10" fmla="*/ 881063 w 1247775"/>
              <a:gd name="connsiteY10" fmla="*/ 28575 h 195606"/>
              <a:gd name="connsiteX11" fmla="*/ 866775 w 1247775"/>
              <a:gd name="connsiteY11" fmla="*/ 38100 h 195606"/>
              <a:gd name="connsiteX12" fmla="*/ 814388 w 1247775"/>
              <a:gd name="connsiteY12" fmla="*/ 47625 h 195606"/>
              <a:gd name="connsiteX13" fmla="*/ 585788 w 1247775"/>
              <a:gd name="connsiteY13" fmla="*/ 57150 h 195606"/>
              <a:gd name="connsiteX14" fmla="*/ 571500 w 1247775"/>
              <a:gd name="connsiteY14" fmla="*/ 61912 h 195606"/>
              <a:gd name="connsiteX15" fmla="*/ 557213 w 1247775"/>
              <a:gd name="connsiteY15" fmla="*/ 71437 h 195606"/>
              <a:gd name="connsiteX16" fmla="*/ 533400 w 1247775"/>
              <a:gd name="connsiteY16" fmla="*/ 76200 h 195606"/>
              <a:gd name="connsiteX17" fmla="*/ 514350 w 1247775"/>
              <a:gd name="connsiteY17" fmla="*/ 80962 h 195606"/>
              <a:gd name="connsiteX18" fmla="*/ 485775 w 1247775"/>
              <a:gd name="connsiteY18" fmla="*/ 90487 h 195606"/>
              <a:gd name="connsiteX19" fmla="*/ 471488 w 1247775"/>
              <a:gd name="connsiteY19" fmla="*/ 95250 h 195606"/>
              <a:gd name="connsiteX20" fmla="*/ 376238 w 1247775"/>
              <a:gd name="connsiteY20" fmla="*/ 104775 h 195606"/>
              <a:gd name="connsiteX21" fmla="*/ 338138 w 1247775"/>
              <a:gd name="connsiteY21" fmla="*/ 114300 h 195606"/>
              <a:gd name="connsiteX22" fmla="*/ 295275 w 1247775"/>
              <a:gd name="connsiteY22" fmla="*/ 133350 h 195606"/>
              <a:gd name="connsiteX23" fmla="*/ 200025 w 1247775"/>
              <a:gd name="connsiteY23" fmla="*/ 138112 h 195606"/>
              <a:gd name="connsiteX24" fmla="*/ 147638 w 1247775"/>
              <a:gd name="connsiteY24" fmla="*/ 157162 h 195606"/>
              <a:gd name="connsiteX25" fmla="*/ 109538 w 1247775"/>
              <a:gd name="connsiteY25" fmla="*/ 152400 h 195606"/>
              <a:gd name="connsiteX26" fmla="*/ 95250 w 1247775"/>
              <a:gd name="connsiteY26" fmla="*/ 147637 h 195606"/>
              <a:gd name="connsiteX27" fmla="*/ 71438 w 1247775"/>
              <a:gd name="connsiteY27" fmla="*/ 152400 h 195606"/>
              <a:gd name="connsiteX28" fmla="*/ 61913 w 1247775"/>
              <a:gd name="connsiteY28" fmla="*/ 166687 h 195606"/>
              <a:gd name="connsiteX29" fmla="*/ 33338 w 1247775"/>
              <a:gd name="connsiteY29" fmla="*/ 176212 h 195606"/>
              <a:gd name="connsiteX30" fmla="*/ 9525 w 1247775"/>
              <a:gd name="connsiteY30" fmla="*/ 195262 h 195606"/>
              <a:gd name="connsiteX31" fmla="*/ 0 w 1247775"/>
              <a:gd name="connsiteY31" fmla="*/ 185737 h 19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7775" h="195606">
                <a:moveTo>
                  <a:pt x="1247775" y="23812"/>
                </a:moveTo>
                <a:cubicBezTo>
                  <a:pt x="1212850" y="25400"/>
                  <a:pt x="1177850" y="25787"/>
                  <a:pt x="1143000" y="28575"/>
                </a:cubicBezTo>
                <a:cubicBezTo>
                  <a:pt x="1137996" y="28975"/>
                  <a:pt x="1133652" y="32439"/>
                  <a:pt x="1128713" y="33337"/>
                </a:cubicBezTo>
                <a:cubicBezTo>
                  <a:pt x="1116121" y="35627"/>
                  <a:pt x="1103313" y="36512"/>
                  <a:pt x="1090613" y="38100"/>
                </a:cubicBezTo>
                <a:cubicBezTo>
                  <a:pt x="1057275" y="49213"/>
                  <a:pt x="1071563" y="50800"/>
                  <a:pt x="1047750" y="42862"/>
                </a:cubicBezTo>
                <a:cubicBezTo>
                  <a:pt x="1035843" y="7139"/>
                  <a:pt x="1055420" y="51460"/>
                  <a:pt x="1000125" y="23812"/>
                </a:cubicBezTo>
                <a:cubicBezTo>
                  <a:pt x="994271" y="20885"/>
                  <a:pt x="999452" y="9873"/>
                  <a:pt x="995363" y="4762"/>
                </a:cubicBezTo>
                <a:cubicBezTo>
                  <a:pt x="992227" y="842"/>
                  <a:pt x="985838" y="1587"/>
                  <a:pt x="981075" y="0"/>
                </a:cubicBezTo>
                <a:cubicBezTo>
                  <a:pt x="979885" y="238"/>
                  <a:pt x="947858" y="5619"/>
                  <a:pt x="942975" y="9525"/>
                </a:cubicBezTo>
                <a:cubicBezTo>
                  <a:pt x="938506" y="13101"/>
                  <a:pt x="938921" y="22129"/>
                  <a:pt x="933450" y="23812"/>
                </a:cubicBezTo>
                <a:cubicBezTo>
                  <a:pt x="916691" y="28969"/>
                  <a:pt x="898525" y="26987"/>
                  <a:pt x="881063" y="28575"/>
                </a:cubicBezTo>
                <a:cubicBezTo>
                  <a:pt x="876300" y="31750"/>
                  <a:pt x="871895" y="35540"/>
                  <a:pt x="866775" y="38100"/>
                </a:cubicBezTo>
                <a:cubicBezTo>
                  <a:pt x="852918" y="45028"/>
                  <a:pt x="825416" y="47034"/>
                  <a:pt x="814388" y="47625"/>
                </a:cubicBezTo>
                <a:cubicBezTo>
                  <a:pt x="738231" y="51705"/>
                  <a:pt x="585788" y="57150"/>
                  <a:pt x="585788" y="57150"/>
                </a:cubicBezTo>
                <a:cubicBezTo>
                  <a:pt x="581025" y="58737"/>
                  <a:pt x="575990" y="59667"/>
                  <a:pt x="571500" y="61912"/>
                </a:cubicBezTo>
                <a:cubicBezTo>
                  <a:pt x="566381" y="64472"/>
                  <a:pt x="562572" y="69427"/>
                  <a:pt x="557213" y="71437"/>
                </a:cubicBezTo>
                <a:cubicBezTo>
                  <a:pt x="549634" y="74279"/>
                  <a:pt x="541302" y="74444"/>
                  <a:pt x="533400" y="76200"/>
                </a:cubicBezTo>
                <a:cubicBezTo>
                  <a:pt x="527010" y="77620"/>
                  <a:pt x="520619" y="79081"/>
                  <a:pt x="514350" y="80962"/>
                </a:cubicBezTo>
                <a:cubicBezTo>
                  <a:pt x="504733" y="83847"/>
                  <a:pt x="495300" y="87312"/>
                  <a:pt x="485775" y="90487"/>
                </a:cubicBezTo>
                <a:cubicBezTo>
                  <a:pt x="481013" y="92075"/>
                  <a:pt x="476477" y="94696"/>
                  <a:pt x="471488" y="95250"/>
                </a:cubicBezTo>
                <a:cubicBezTo>
                  <a:pt x="411198" y="101948"/>
                  <a:pt x="442942" y="98710"/>
                  <a:pt x="376238" y="104775"/>
                </a:cubicBezTo>
                <a:cubicBezTo>
                  <a:pt x="367175" y="106587"/>
                  <a:pt x="347905" y="109416"/>
                  <a:pt x="338138" y="114300"/>
                </a:cubicBezTo>
                <a:cubicBezTo>
                  <a:pt x="319318" y="123710"/>
                  <a:pt x="322575" y="131985"/>
                  <a:pt x="295275" y="133350"/>
                </a:cubicBezTo>
                <a:lnTo>
                  <a:pt x="200025" y="138112"/>
                </a:lnTo>
                <a:cubicBezTo>
                  <a:pt x="156372" y="149025"/>
                  <a:pt x="172817" y="140375"/>
                  <a:pt x="147638" y="157162"/>
                </a:cubicBezTo>
                <a:cubicBezTo>
                  <a:pt x="134938" y="155575"/>
                  <a:pt x="122130" y="154690"/>
                  <a:pt x="109538" y="152400"/>
                </a:cubicBezTo>
                <a:cubicBezTo>
                  <a:pt x="104599" y="151502"/>
                  <a:pt x="100270" y="147637"/>
                  <a:pt x="95250" y="147637"/>
                </a:cubicBezTo>
                <a:cubicBezTo>
                  <a:pt x="87155" y="147637"/>
                  <a:pt x="79375" y="150812"/>
                  <a:pt x="71438" y="152400"/>
                </a:cubicBezTo>
                <a:cubicBezTo>
                  <a:pt x="68263" y="157162"/>
                  <a:pt x="66767" y="163654"/>
                  <a:pt x="61913" y="166687"/>
                </a:cubicBezTo>
                <a:cubicBezTo>
                  <a:pt x="53399" y="172008"/>
                  <a:pt x="33338" y="176212"/>
                  <a:pt x="33338" y="176212"/>
                </a:cubicBezTo>
                <a:cubicBezTo>
                  <a:pt x="28081" y="184098"/>
                  <a:pt x="23058" y="197969"/>
                  <a:pt x="9525" y="195262"/>
                </a:cubicBezTo>
                <a:cubicBezTo>
                  <a:pt x="5122" y="194381"/>
                  <a:pt x="3175" y="188912"/>
                  <a:pt x="0" y="18573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552700" y="1347788"/>
            <a:ext cx="1033463" cy="1847850"/>
          </a:xfrm>
          <a:custGeom>
            <a:avLst/>
            <a:gdLst>
              <a:gd name="connsiteX0" fmla="*/ 1033463 w 1033463"/>
              <a:gd name="connsiteY0" fmla="*/ 57150 h 1847850"/>
              <a:gd name="connsiteX1" fmla="*/ 1028700 w 1033463"/>
              <a:gd name="connsiteY1" fmla="*/ 33337 h 1847850"/>
              <a:gd name="connsiteX2" fmla="*/ 1000125 w 1033463"/>
              <a:gd name="connsiteY2" fmla="*/ 23812 h 1847850"/>
              <a:gd name="connsiteX3" fmla="*/ 895350 w 1033463"/>
              <a:gd name="connsiteY3" fmla="*/ 14287 h 1847850"/>
              <a:gd name="connsiteX4" fmla="*/ 881063 w 1033463"/>
              <a:gd name="connsiteY4" fmla="*/ 9525 h 1847850"/>
              <a:gd name="connsiteX5" fmla="*/ 833438 w 1033463"/>
              <a:gd name="connsiteY5" fmla="*/ 0 h 1847850"/>
              <a:gd name="connsiteX6" fmla="*/ 800100 w 1033463"/>
              <a:gd name="connsiteY6" fmla="*/ 4762 h 1847850"/>
              <a:gd name="connsiteX7" fmla="*/ 776288 w 1033463"/>
              <a:gd name="connsiteY7" fmla="*/ 23812 h 1847850"/>
              <a:gd name="connsiteX8" fmla="*/ 657225 w 1033463"/>
              <a:gd name="connsiteY8" fmla="*/ 33337 h 1847850"/>
              <a:gd name="connsiteX9" fmla="*/ 642938 w 1033463"/>
              <a:gd name="connsiteY9" fmla="*/ 38100 h 1847850"/>
              <a:gd name="connsiteX10" fmla="*/ 619125 w 1033463"/>
              <a:gd name="connsiteY10" fmla="*/ 66675 h 1847850"/>
              <a:gd name="connsiteX11" fmla="*/ 604838 w 1033463"/>
              <a:gd name="connsiteY11" fmla="*/ 109537 h 1847850"/>
              <a:gd name="connsiteX12" fmla="*/ 600075 w 1033463"/>
              <a:gd name="connsiteY12" fmla="*/ 123825 h 1847850"/>
              <a:gd name="connsiteX13" fmla="*/ 590550 w 1033463"/>
              <a:gd name="connsiteY13" fmla="*/ 138112 h 1847850"/>
              <a:gd name="connsiteX14" fmla="*/ 581025 w 1033463"/>
              <a:gd name="connsiteY14" fmla="*/ 185737 h 1847850"/>
              <a:gd name="connsiteX15" fmla="*/ 576263 w 1033463"/>
              <a:gd name="connsiteY15" fmla="*/ 219075 h 1847850"/>
              <a:gd name="connsiteX16" fmla="*/ 557213 w 1033463"/>
              <a:gd name="connsiteY16" fmla="*/ 223837 h 1847850"/>
              <a:gd name="connsiteX17" fmla="*/ 547688 w 1033463"/>
              <a:gd name="connsiteY17" fmla="*/ 238125 h 1847850"/>
              <a:gd name="connsiteX18" fmla="*/ 542925 w 1033463"/>
              <a:gd name="connsiteY18" fmla="*/ 252412 h 1847850"/>
              <a:gd name="connsiteX19" fmla="*/ 528638 w 1033463"/>
              <a:gd name="connsiteY19" fmla="*/ 266700 h 1847850"/>
              <a:gd name="connsiteX20" fmla="*/ 519113 w 1033463"/>
              <a:gd name="connsiteY20" fmla="*/ 280987 h 1847850"/>
              <a:gd name="connsiteX21" fmla="*/ 504825 w 1033463"/>
              <a:gd name="connsiteY21" fmla="*/ 285750 h 1847850"/>
              <a:gd name="connsiteX22" fmla="*/ 466725 w 1033463"/>
              <a:gd name="connsiteY22" fmla="*/ 319087 h 1847850"/>
              <a:gd name="connsiteX23" fmla="*/ 419100 w 1033463"/>
              <a:gd name="connsiteY23" fmla="*/ 366712 h 1847850"/>
              <a:gd name="connsiteX24" fmla="*/ 390525 w 1033463"/>
              <a:gd name="connsiteY24" fmla="*/ 395287 h 1847850"/>
              <a:gd name="connsiteX25" fmla="*/ 385763 w 1033463"/>
              <a:gd name="connsiteY25" fmla="*/ 419100 h 1847850"/>
              <a:gd name="connsiteX26" fmla="*/ 381000 w 1033463"/>
              <a:gd name="connsiteY26" fmla="*/ 433387 h 1847850"/>
              <a:gd name="connsiteX27" fmla="*/ 390525 w 1033463"/>
              <a:gd name="connsiteY27" fmla="*/ 490537 h 1847850"/>
              <a:gd name="connsiteX28" fmla="*/ 381000 w 1033463"/>
              <a:gd name="connsiteY28" fmla="*/ 571500 h 1847850"/>
              <a:gd name="connsiteX29" fmla="*/ 376238 w 1033463"/>
              <a:gd name="connsiteY29" fmla="*/ 585787 h 1847850"/>
              <a:gd name="connsiteX30" fmla="*/ 361950 w 1033463"/>
              <a:gd name="connsiteY30" fmla="*/ 590550 h 1847850"/>
              <a:gd name="connsiteX31" fmla="*/ 342900 w 1033463"/>
              <a:gd name="connsiteY31" fmla="*/ 633412 h 1847850"/>
              <a:gd name="connsiteX32" fmla="*/ 285750 w 1033463"/>
              <a:gd name="connsiteY32" fmla="*/ 661987 h 1847850"/>
              <a:gd name="connsiteX33" fmla="*/ 257175 w 1033463"/>
              <a:gd name="connsiteY33" fmla="*/ 671512 h 1847850"/>
              <a:gd name="connsiteX34" fmla="*/ 242888 w 1033463"/>
              <a:gd name="connsiteY34" fmla="*/ 676275 h 1847850"/>
              <a:gd name="connsiteX35" fmla="*/ 223838 w 1033463"/>
              <a:gd name="connsiteY35" fmla="*/ 704850 h 1847850"/>
              <a:gd name="connsiteX36" fmla="*/ 214313 w 1033463"/>
              <a:gd name="connsiteY36" fmla="*/ 719137 h 1847850"/>
              <a:gd name="connsiteX37" fmla="*/ 209550 w 1033463"/>
              <a:gd name="connsiteY37" fmla="*/ 733425 h 1847850"/>
              <a:gd name="connsiteX38" fmla="*/ 180975 w 1033463"/>
              <a:gd name="connsiteY38" fmla="*/ 747712 h 1847850"/>
              <a:gd name="connsiteX39" fmla="*/ 171450 w 1033463"/>
              <a:gd name="connsiteY39" fmla="*/ 762000 h 1847850"/>
              <a:gd name="connsiteX40" fmla="*/ 142875 w 1033463"/>
              <a:gd name="connsiteY40" fmla="*/ 776287 h 1847850"/>
              <a:gd name="connsiteX41" fmla="*/ 114300 w 1033463"/>
              <a:gd name="connsiteY41" fmla="*/ 795337 h 1847850"/>
              <a:gd name="connsiteX42" fmla="*/ 100013 w 1033463"/>
              <a:gd name="connsiteY42" fmla="*/ 804862 h 1847850"/>
              <a:gd name="connsiteX43" fmla="*/ 95250 w 1033463"/>
              <a:gd name="connsiteY43" fmla="*/ 819150 h 1847850"/>
              <a:gd name="connsiteX44" fmla="*/ 71438 w 1033463"/>
              <a:gd name="connsiteY44" fmla="*/ 842962 h 1847850"/>
              <a:gd name="connsiteX45" fmla="*/ 61913 w 1033463"/>
              <a:gd name="connsiteY45" fmla="*/ 871537 h 1847850"/>
              <a:gd name="connsiteX46" fmla="*/ 57150 w 1033463"/>
              <a:gd name="connsiteY46" fmla="*/ 885825 h 1847850"/>
              <a:gd name="connsiteX47" fmla="*/ 47625 w 1033463"/>
              <a:gd name="connsiteY47" fmla="*/ 900112 h 1847850"/>
              <a:gd name="connsiteX48" fmla="*/ 42863 w 1033463"/>
              <a:gd name="connsiteY48" fmla="*/ 914400 h 1847850"/>
              <a:gd name="connsiteX49" fmla="*/ 28575 w 1033463"/>
              <a:gd name="connsiteY49" fmla="*/ 923925 h 1847850"/>
              <a:gd name="connsiteX50" fmla="*/ 19050 w 1033463"/>
              <a:gd name="connsiteY50" fmla="*/ 952500 h 1847850"/>
              <a:gd name="connsiteX51" fmla="*/ 14288 w 1033463"/>
              <a:gd name="connsiteY51" fmla="*/ 1000125 h 1847850"/>
              <a:gd name="connsiteX52" fmla="*/ 4763 w 1033463"/>
              <a:gd name="connsiteY52" fmla="*/ 1014412 h 1847850"/>
              <a:gd name="connsiteX53" fmla="*/ 0 w 1033463"/>
              <a:gd name="connsiteY53" fmla="*/ 1028700 h 1847850"/>
              <a:gd name="connsiteX54" fmla="*/ 14288 w 1033463"/>
              <a:gd name="connsiteY54" fmla="*/ 1071562 h 1847850"/>
              <a:gd name="connsiteX55" fmla="*/ 42863 w 1033463"/>
              <a:gd name="connsiteY55" fmla="*/ 1081087 h 1847850"/>
              <a:gd name="connsiteX56" fmla="*/ 66675 w 1033463"/>
              <a:gd name="connsiteY56" fmla="*/ 1123950 h 1847850"/>
              <a:gd name="connsiteX57" fmla="*/ 80963 w 1033463"/>
              <a:gd name="connsiteY57" fmla="*/ 1133475 h 1847850"/>
              <a:gd name="connsiteX58" fmla="*/ 95250 w 1033463"/>
              <a:gd name="connsiteY58" fmla="*/ 1162050 h 1847850"/>
              <a:gd name="connsiteX59" fmla="*/ 100013 w 1033463"/>
              <a:gd name="connsiteY59" fmla="*/ 1176337 h 1847850"/>
              <a:gd name="connsiteX60" fmla="*/ 114300 w 1033463"/>
              <a:gd name="connsiteY60" fmla="*/ 1185862 h 1847850"/>
              <a:gd name="connsiteX61" fmla="*/ 109538 w 1033463"/>
              <a:gd name="connsiteY61" fmla="*/ 1219200 h 1847850"/>
              <a:gd name="connsiteX62" fmla="*/ 85725 w 1033463"/>
              <a:gd name="connsiteY62" fmla="*/ 1247775 h 1847850"/>
              <a:gd name="connsiteX63" fmla="*/ 80963 w 1033463"/>
              <a:gd name="connsiteY63" fmla="*/ 1266825 h 1847850"/>
              <a:gd name="connsiteX64" fmla="*/ 71438 w 1033463"/>
              <a:gd name="connsiteY64" fmla="*/ 1281112 h 1847850"/>
              <a:gd name="connsiteX65" fmla="*/ 76200 w 1033463"/>
              <a:gd name="connsiteY65" fmla="*/ 1295400 h 1847850"/>
              <a:gd name="connsiteX66" fmla="*/ 80963 w 1033463"/>
              <a:gd name="connsiteY66" fmla="*/ 1347787 h 1847850"/>
              <a:gd name="connsiteX67" fmla="*/ 85725 w 1033463"/>
              <a:gd name="connsiteY67" fmla="*/ 1362075 h 1847850"/>
              <a:gd name="connsiteX68" fmla="*/ 100013 w 1033463"/>
              <a:gd name="connsiteY68" fmla="*/ 1371600 h 1847850"/>
              <a:gd name="connsiteX69" fmla="*/ 104775 w 1033463"/>
              <a:gd name="connsiteY69" fmla="*/ 1385887 h 1847850"/>
              <a:gd name="connsiteX70" fmla="*/ 123825 w 1033463"/>
              <a:gd name="connsiteY70" fmla="*/ 1414462 h 1847850"/>
              <a:gd name="connsiteX71" fmla="*/ 133350 w 1033463"/>
              <a:gd name="connsiteY71" fmla="*/ 1428750 h 1847850"/>
              <a:gd name="connsiteX72" fmla="*/ 138113 w 1033463"/>
              <a:gd name="connsiteY72" fmla="*/ 1443037 h 1847850"/>
              <a:gd name="connsiteX73" fmla="*/ 152400 w 1033463"/>
              <a:gd name="connsiteY73" fmla="*/ 1557337 h 1847850"/>
              <a:gd name="connsiteX74" fmla="*/ 166688 w 1033463"/>
              <a:gd name="connsiteY74" fmla="*/ 1571625 h 1847850"/>
              <a:gd name="connsiteX75" fmla="*/ 176213 w 1033463"/>
              <a:gd name="connsiteY75" fmla="*/ 1600200 h 1847850"/>
              <a:gd name="connsiteX76" fmla="*/ 180975 w 1033463"/>
              <a:gd name="connsiteY76" fmla="*/ 1614487 h 1847850"/>
              <a:gd name="connsiteX77" fmla="*/ 190500 w 1033463"/>
              <a:gd name="connsiteY77" fmla="*/ 1628775 h 1847850"/>
              <a:gd name="connsiteX78" fmla="*/ 176213 w 1033463"/>
              <a:gd name="connsiteY78" fmla="*/ 1671637 h 1847850"/>
              <a:gd name="connsiteX79" fmla="*/ 161925 w 1033463"/>
              <a:gd name="connsiteY79" fmla="*/ 1676400 h 1847850"/>
              <a:gd name="connsiteX80" fmla="*/ 157163 w 1033463"/>
              <a:gd name="connsiteY80" fmla="*/ 1690687 h 1847850"/>
              <a:gd name="connsiteX81" fmla="*/ 166688 w 1033463"/>
              <a:gd name="connsiteY81" fmla="*/ 1743075 h 1847850"/>
              <a:gd name="connsiteX82" fmla="*/ 138113 w 1033463"/>
              <a:gd name="connsiteY82" fmla="*/ 1752600 h 1847850"/>
              <a:gd name="connsiteX83" fmla="*/ 123825 w 1033463"/>
              <a:gd name="connsiteY83" fmla="*/ 1757362 h 1847850"/>
              <a:gd name="connsiteX84" fmla="*/ 109538 w 1033463"/>
              <a:gd name="connsiteY84" fmla="*/ 1766887 h 1847850"/>
              <a:gd name="connsiteX85" fmla="*/ 95250 w 1033463"/>
              <a:gd name="connsiteY85" fmla="*/ 1771650 h 1847850"/>
              <a:gd name="connsiteX86" fmla="*/ 90488 w 1033463"/>
              <a:gd name="connsiteY86" fmla="*/ 1795462 h 1847850"/>
              <a:gd name="connsiteX87" fmla="*/ 85725 w 1033463"/>
              <a:gd name="connsiteY87" fmla="*/ 1847850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33463" h="1847850">
                <a:moveTo>
                  <a:pt x="1033463" y="57150"/>
                </a:moveTo>
                <a:cubicBezTo>
                  <a:pt x="1031875" y="49212"/>
                  <a:pt x="1034424" y="39061"/>
                  <a:pt x="1028700" y="33337"/>
                </a:cubicBezTo>
                <a:cubicBezTo>
                  <a:pt x="1021600" y="26237"/>
                  <a:pt x="1009650" y="26987"/>
                  <a:pt x="1000125" y="23812"/>
                </a:cubicBezTo>
                <a:cubicBezTo>
                  <a:pt x="957186" y="9499"/>
                  <a:pt x="990837" y="19313"/>
                  <a:pt x="895350" y="14287"/>
                </a:cubicBezTo>
                <a:cubicBezTo>
                  <a:pt x="890588" y="12700"/>
                  <a:pt x="885954" y="10654"/>
                  <a:pt x="881063" y="9525"/>
                </a:cubicBezTo>
                <a:cubicBezTo>
                  <a:pt x="865288" y="5885"/>
                  <a:pt x="833438" y="0"/>
                  <a:pt x="833438" y="0"/>
                </a:cubicBezTo>
                <a:cubicBezTo>
                  <a:pt x="822325" y="1587"/>
                  <a:pt x="810358" y="203"/>
                  <a:pt x="800100" y="4762"/>
                </a:cubicBezTo>
                <a:cubicBezTo>
                  <a:pt x="746893" y="28409"/>
                  <a:pt x="831872" y="12695"/>
                  <a:pt x="776288" y="23812"/>
                </a:cubicBezTo>
                <a:cubicBezTo>
                  <a:pt x="739009" y="31268"/>
                  <a:pt x="691976" y="31407"/>
                  <a:pt x="657225" y="33337"/>
                </a:cubicBezTo>
                <a:cubicBezTo>
                  <a:pt x="652463" y="34925"/>
                  <a:pt x="647115" y="35315"/>
                  <a:pt x="642938" y="38100"/>
                </a:cubicBezTo>
                <a:cubicBezTo>
                  <a:pt x="631935" y="45436"/>
                  <a:pt x="626155" y="56130"/>
                  <a:pt x="619125" y="66675"/>
                </a:cubicBezTo>
                <a:lnTo>
                  <a:pt x="604838" y="109537"/>
                </a:lnTo>
                <a:cubicBezTo>
                  <a:pt x="603250" y="114300"/>
                  <a:pt x="602860" y="119648"/>
                  <a:pt x="600075" y="123825"/>
                </a:cubicBezTo>
                <a:lnTo>
                  <a:pt x="590550" y="138112"/>
                </a:lnTo>
                <a:cubicBezTo>
                  <a:pt x="587375" y="153987"/>
                  <a:pt x="583314" y="169710"/>
                  <a:pt x="581025" y="185737"/>
                </a:cubicBezTo>
                <a:cubicBezTo>
                  <a:pt x="579438" y="196850"/>
                  <a:pt x="582212" y="209556"/>
                  <a:pt x="576263" y="219075"/>
                </a:cubicBezTo>
                <a:cubicBezTo>
                  <a:pt x="572794" y="224626"/>
                  <a:pt x="563563" y="222250"/>
                  <a:pt x="557213" y="223837"/>
                </a:cubicBezTo>
                <a:cubicBezTo>
                  <a:pt x="554038" y="228600"/>
                  <a:pt x="550248" y="233005"/>
                  <a:pt x="547688" y="238125"/>
                </a:cubicBezTo>
                <a:cubicBezTo>
                  <a:pt x="545443" y="242615"/>
                  <a:pt x="545710" y="248235"/>
                  <a:pt x="542925" y="252412"/>
                </a:cubicBezTo>
                <a:cubicBezTo>
                  <a:pt x="539189" y="258016"/>
                  <a:pt x="532950" y="261526"/>
                  <a:pt x="528638" y="266700"/>
                </a:cubicBezTo>
                <a:cubicBezTo>
                  <a:pt x="524974" y="271097"/>
                  <a:pt x="523582" y="277411"/>
                  <a:pt x="519113" y="280987"/>
                </a:cubicBezTo>
                <a:cubicBezTo>
                  <a:pt x="515193" y="284123"/>
                  <a:pt x="509588" y="284162"/>
                  <a:pt x="504825" y="285750"/>
                </a:cubicBezTo>
                <a:cubicBezTo>
                  <a:pt x="482144" y="319771"/>
                  <a:pt x="496881" y="311549"/>
                  <a:pt x="466725" y="319087"/>
                </a:cubicBezTo>
                <a:cubicBezTo>
                  <a:pt x="415925" y="395287"/>
                  <a:pt x="482600" y="303212"/>
                  <a:pt x="419100" y="366712"/>
                </a:cubicBezTo>
                <a:lnTo>
                  <a:pt x="390525" y="395287"/>
                </a:lnTo>
                <a:cubicBezTo>
                  <a:pt x="388938" y="403225"/>
                  <a:pt x="387726" y="411247"/>
                  <a:pt x="385763" y="419100"/>
                </a:cubicBezTo>
                <a:cubicBezTo>
                  <a:pt x="384545" y="423970"/>
                  <a:pt x="381000" y="428367"/>
                  <a:pt x="381000" y="433387"/>
                </a:cubicBezTo>
                <a:cubicBezTo>
                  <a:pt x="381000" y="445196"/>
                  <a:pt x="387822" y="477019"/>
                  <a:pt x="390525" y="490537"/>
                </a:cubicBezTo>
                <a:cubicBezTo>
                  <a:pt x="388091" y="517314"/>
                  <a:pt x="386883" y="545029"/>
                  <a:pt x="381000" y="571500"/>
                </a:cubicBezTo>
                <a:cubicBezTo>
                  <a:pt x="379911" y="576400"/>
                  <a:pt x="379788" y="582237"/>
                  <a:pt x="376238" y="585787"/>
                </a:cubicBezTo>
                <a:cubicBezTo>
                  <a:pt x="372688" y="589337"/>
                  <a:pt x="366713" y="588962"/>
                  <a:pt x="361950" y="590550"/>
                </a:cubicBezTo>
                <a:cubicBezTo>
                  <a:pt x="358402" y="601194"/>
                  <a:pt x="353555" y="624089"/>
                  <a:pt x="342900" y="633412"/>
                </a:cubicBezTo>
                <a:cubicBezTo>
                  <a:pt x="320173" y="653298"/>
                  <a:pt x="312729" y="652994"/>
                  <a:pt x="285750" y="661987"/>
                </a:cubicBezTo>
                <a:lnTo>
                  <a:pt x="257175" y="671512"/>
                </a:lnTo>
                <a:lnTo>
                  <a:pt x="242888" y="676275"/>
                </a:lnTo>
                <a:lnTo>
                  <a:pt x="223838" y="704850"/>
                </a:lnTo>
                <a:cubicBezTo>
                  <a:pt x="220663" y="709612"/>
                  <a:pt x="216123" y="713707"/>
                  <a:pt x="214313" y="719137"/>
                </a:cubicBezTo>
                <a:cubicBezTo>
                  <a:pt x="212725" y="723900"/>
                  <a:pt x="212686" y="729505"/>
                  <a:pt x="209550" y="733425"/>
                </a:cubicBezTo>
                <a:cubicBezTo>
                  <a:pt x="202835" y="741819"/>
                  <a:pt x="190388" y="744575"/>
                  <a:pt x="180975" y="747712"/>
                </a:cubicBezTo>
                <a:cubicBezTo>
                  <a:pt x="177800" y="752475"/>
                  <a:pt x="175497" y="757952"/>
                  <a:pt x="171450" y="762000"/>
                </a:cubicBezTo>
                <a:cubicBezTo>
                  <a:pt x="162217" y="771233"/>
                  <a:pt x="154496" y="772414"/>
                  <a:pt x="142875" y="776287"/>
                </a:cubicBezTo>
                <a:lnTo>
                  <a:pt x="114300" y="795337"/>
                </a:lnTo>
                <a:lnTo>
                  <a:pt x="100013" y="804862"/>
                </a:lnTo>
                <a:cubicBezTo>
                  <a:pt x="98425" y="809625"/>
                  <a:pt x="98386" y="815230"/>
                  <a:pt x="95250" y="819150"/>
                </a:cubicBezTo>
                <a:cubicBezTo>
                  <a:pt x="74614" y="844946"/>
                  <a:pt x="85725" y="810817"/>
                  <a:pt x="71438" y="842962"/>
                </a:cubicBezTo>
                <a:cubicBezTo>
                  <a:pt x="67360" y="852137"/>
                  <a:pt x="65088" y="862012"/>
                  <a:pt x="61913" y="871537"/>
                </a:cubicBezTo>
                <a:cubicBezTo>
                  <a:pt x="60325" y="876300"/>
                  <a:pt x="59935" y="881648"/>
                  <a:pt x="57150" y="885825"/>
                </a:cubicBezTo>
                <a:lnTo>
                  <a:pt x="47625" y="900112"/>
                </a:lnTo>
                <a:cubicBezTo>
                  <a:pt x="46038" y="904875"/>
                  <a:pt x="45999" y="910480"/>
                  <a:pt x="42863" y="914400"/>
                </a:cubicBezTo>
                <a:cubicBezTo>
                  <a:pt x="39287" y="918870"/>
                  <a:pt x="31609" y="919071"/>
                  <a:pt x="28575" y="923925"/>
                </a:cubicBezTo>
                <a:cubicBezTo>
                  <a:pt x="23254" y="932439"/>
                  <a:pt x="19050" y="952500"/>
                  <a:pt x="19050" y="952500"/>
                </a:cubicBezTo>
                <a:cubicBezTo>
                  <a:pt x="17463" y="968375"/>
                  <a:pt x="17875" y="984579"/>
                  <a:pt x="14288" y="1000125"/>
                </a:cubicBezTo>
                <a:cubicBezTo>
                  <a:pt x="13001" y="1005702"/>
                  <a:pt x="7323" y="1009293"/>
                  <a:pt x="4763" y="1014412"/>
                </a:cubicBezTo>
                <a:cubicBezTo>
                  <a:pt x="2518" y="1018902"/>
                  <a:pt x="1588" y="1023937"/>
                  <a:pt x="0" y="1028700"/>
                </a:cubicBezTo>
                <a:cubicBezTo>
                  <a:pt x="1617" y="1038399"/>
                  <a:pt x="1829" y="1063775"/>
                  <a:pt x="14288" y="1071562"/>
                </a:cubicBezTo>
                <a:cubicBezTo>
                  <a:pt x="22802" y="1076883"/>
                  <a:pt x="42863" y="1081087"/>
                  <a:pt x="42863" y="1081087"/>
                </a:cubicBezTo>
                <a:cubicBezTo>
                  <a:pt x="47825" y="1095976"/>
                  <a:pt x="52637" y="1114592"/>
                  <a:pt x="66675" y="1123950"/>
                </a:cubicBezTo>
                <a:lnTo>
                  <a:pt x="80963" y="1133475"/>
                </a:lnTo>
                <a:cubicBezTo>
                  <a:pt x="92930" y="1169378"/>
                  <a:pt x="76789" y="1125129"/>
                  <a:pt x="95250" y="1162050"/>
                </a:cubicBezTo>
                <a:cubicBezTo>
                  <a:pt x="97495" y="1166540"/>
                  <a:pt x="96877" y="1172417"/>
                  <a:pt x="100013" y="1176337"/>
                </a:cubicBezTo>
                <a:cubicBezTo>
                  <a:pt x="103589" y="1180806"/>
                  <a:pt x="109538" y="1182687"/>
                  <a:pt x="114300" y="1185862"/>
                </a:cubicBezTo>
                <a:cubicBezTo>
                  <a:pt x="112713" y="1196975"/>
                  <a:pt x="112764" y="1208448"/>
                  <a:pt x="109538" y="1219200"/>
                </a:cubicBezTo>
                <a:cubicBezTo>
                  <a:pt x="106697" y="1228671"/>
                  <a:pt x="91798" y="1241702"/>
                  <a:pt x="85725" y="1247775"/>
                </a:cubicBezTo>
                <a:cubicBezTo>
                  <a:pt x="84138" y="1254125"/>
                  <a:pt x="83541" y="1260809"/>
                  <a:pt x="80963" y="1266825"/>
                </a:cubicBezTo>
                <a:cubicBezTo>
                  <a:pt x="78708" y="1272086"/>
                  <a:pt x="72379" y="1275466"/>
                  <a:pt x="71438" y="1281112"/>
                </a:cubicBezTo>
                <a:cubicBezTo>
                  <a:pt x="70613" y="1286064"/>
                  <a:pt x="74613" y="1290637"/>
                  <a:pt x="76200" y="1295400"/>
                </a:cubicBezTo>
                <a:cubicBezTo>
                  <a:pt x="77788" y="1312862"/>
                  <a:pt x="78483" y="1330429"/>
                  <a:pt x="80963" y="1347787"/>
                </a:cubicBezTo>
                <a:cubicBezTo>
                  <a:pt x="81673" y="1352757"/>
                  <a:pt x="82589" y="1358155"/>
                  <a:pt x="85725" y="1362075"/>
                </a:cubicBezTo>
                <a:cubicBezTo>
                  <a:pt x="89301" y="1366545"/>
                  <a:pt x="95250" y="1368425"/>
                  <a:pt x="100013" y="1371600"/>
                </a:cubicBezTo>
                <a:cubicBezTo>
                  <a:pt x="101600" y="1376362"/>
                  <a:pt x="102337" y="1381499"/>
                  <a:pt x="104775" y="1385887"/>
                </a:cubicBezTo>
                <a:cubicBezTo>
                  <a:pt x="110334" y="1395894"/>
                  <a:pt x="117475" y="1404937"/>
                  <a:pt x="123825" y="1414462"/>
                </a:cubicBezTo>
                <a:cubicBezTo>
                  <a:pt x="127000" y="1419225"/>
                  <a:pt x="131540" y="1423320"/>
                  <a:pt x="133350" y="1428750"/>
                </a:cubicBezTo>
                <a:lnTo>
                  <a:pt x="138113" y="1443037"/>
                </a:lnTo>
                <a:cubicBezTo>
                  <a:pt x="140670" y="1496750"/>
                  <a:pt x="124786" y="1524201"/>
                  <a:pt x="152400" y="1557337"/>
                </a:cubicBezTo>
                <a:cubicBezTo>
                  <a:pt x="156712" y="1562511"/>
                  <a:pt x="161925" y="1566862"/>
                  <a:pt x="166688" y="1571625"/>
                </a:cubicBezTo>
                <a:lnTo>
                  <a:pt x="176213" y="1600200"/>
                </a:lnTo>
                <a:cubicBezTo>
                  <a:pt x="177800" y="1604962"/>
                  <a:pt x="178191" y="1610310"/>
                  <a:pt x="180975" y="1614487"/>
                </a:cubicBezTo>
                <a:lnTo>
                  <a:pt x="190500" y="1628775"/>
                </a:lnTo>
                <a:cubicBezTo>
                  <a:pt x="188176" y="1642719"/>
                  <a:pt x="189092" y="1661334"/>
                  <a:pt x="176213" y="1671637"/>
                </a:cubicBezTo>
                <a:cubicBezTo>
                  <a:pt x="172293" y="1674773"/>
                  <a:pt x="166688" y="1674812"/>
                  <a:pt x="161925" y="1676400"/>
                </a:cubicBezTo>
                <a:cubicBezTo>
                  <a:pt x="160338" y="1681162"/>
                  <a:pt x="157163" y="1685667"/>
                  <a:pt x="157163" y="1690687"/>
                </a:cubicBezTo>
                <a:cubicBezTo>
                  <a:pt x="157163" y="1717616"/>
                  <a:pt x="159990" y="1722981"/>
                  <a:pt x="166688" y="1743075"/>
                </a:cubicBezTo>
                <a:lnTo>
                  <a:pt x="138113" y="1752600"/>
                </a:lnTo>
                <a:lnTo>
                  <a:pt x="123825" y="1757362"/>
                </a:lnTo>
                <a:cubicBezTo>
                  <a:pt x="119063" y="1760537"/>
                  <a:pt x="114657" y="1764327"/>
                  <a:pt x="109538" y="1766887"/>
                </a:cubicBezTo>
                <a:cubicBezTo>
                  <a:pt x="105048" y="1769132"/>
                  <a:pt x="98035" y="1767473"/>
                  <a:pt x="95250" y="1771650"/>
                </a:cubicBezTo>
                <a:cubicBezTo>
                  <a:pt x="90760" y="1778385"/>
                  <a:pt x="91558" y="1787439"/>
                  <a:pt x="90488" y="1795462"/>
                </a:cubicBezTo>
                <a:cubicBezTo>
                  <a:pt x="85567" y="1832369"/>
                  <a:pt x="85725" y="1828357"/>
                  <a:pt x="85725" y="184785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262313" y="2276475"/>
            <a:ext cx="405592" cy="1419225"/>
          </a:xfrm>
          <a:custGeom>
            <a:avLst/>
            <a:gdLst>
              <a:gd name="connsiteX0" fmla="*/ 104775 w 405592"/>
              <a:gd name="connsiteY0" fmla="*/ 0 h 1419225"/>
              <a:gd name="connsiteX1" fmla="*/ 109537 w 405592"/>
              <a:gd name="connsiteY1" fmla="*/ 42863 h 1419225"/>
              <a:gd name="connsiteX2" fmla="*/ 119062 w 405592"/>
              <a:gd name="connsiteY2" fmla="*/ 71438 h 1419225"/>
              <a:gd name="connsiteX3" fmla="*/ 114300 w 405592"/>
              <a:gd name="connsiteY3" fmla="*/ 133350 h 1419225"/>
              <a:gd name="connsiteX4" fmla="*/ 109537 w 405592"/>
              <a:gd name="connsiteY4" fmla="*/ 228600 h 1419225"/>
              <a:gd name="connsiteX5" fmla="*/ 100012 w 405592"/>
              <a:gd name="connsiteY5" fmla="*/ 257175 h 1419225"/>
              <a:gd name="connsiteX6" fmla="*/ 95250 w 405592"/>
              <a:gd name="connsiteY6" fmla="*/ 419100 h 1419225"/>
              <a:gd name="connsiteX7" fmla="*/ 90487 w 405592"/>
              <a:gd name="connsiteY7" fmla="*/ 433388 h 1419225"/>
              <a:gd name="connsiteX8" fmla="*/ 80962 w 405592"/>
              <a:gd name="connsiteY8" fmla="*/ 466725 h 1419225"/>
              <a:gd name="connsiteX9" fmla="*/ 71437 w 405592"/>
              <a:gd name="connsiteY9" fmla="*/ 481013 h 1419225"/>
              <a:gd name="connsiteX10" fmla="*/ 57150 w 405592"/>
              <a:gd name="connsiteY10" fmla="*/ 485775 h 1419225"/>
              <a:gd name="connsiteX11" fmla="*/ 42862 w 405592"/>
              <a:gd name="connsiteY11" fmla="*/ 495300 h 1419225"/>
              <a:gd name="connsiteX12" fmla="*/ 28575 w 405592"/>
              <a:gd name="connsiteY12" fmla="*/ 523875 h 1419225"/>
              <a:gd name="connsiteX13" fmla="*/ 14287 w 405592"/>
              <a:gd name="connsiteY13" fmla="*/ 528638 h 1419225"/>
              <a:gd name="connsiteX14" fmla="*/ 4762 w 405592"/>
              <a:gd name="connsiteY14" fmla="*/ 557213 h 1419225"/>
              <a:gd name="connsiteX15" fmla="*/ 0 w 405592"/>
              <a:gd name="connsiteY15" fmla="*/ 571500 h 1419225"/>
              <a:gd name="connsiteX16" fmla="*/ 4762 w 405592"/>
              <a:gd name="connsiteY16" fmla="*/ 614363 h 1419225"/>
              <a:gd name="connsiteX17" fmla="*/ 0 w 405592"/>
              <a:gd name="connsiteY17" fmla="*/ 628650 h 1419225"/>
              <a:gd name="connsiteX18" fmla="*/ 4762 w 405592"/>
              <a:gd name="connsiteY18" fmla="*/ 752475 h 1419225"/>
              <a:gd name="connsiteX19" fmla="*/ 9525 w 405592"/>
              <a:gd name="connsiteY19" fmla="*/ 766763 h 1419225"/>
              <a:gd name="connsiteX20" fmla="*/ 14287 w 405592"/>
              <a:gd name="connsiteY20" fmla="*/ 785813 h 1419225"/>
              <a:gd name="connsiteX21" fmla="*/ 23812 w 405592"/>
              <a:gd name="connsiteY21" fmla="*/ 814388 h 1419225"/>
              <a:gd name="connsiteX22" fmla="*/ 28575 w 405592"/>
              <a:gd name="connsiteY22" fmla="*/ 828675 h 1419225"/>
              <a:gd name="connsiteX23" fmla="*/ 38100 w 405592"/>
              <a:gd name="connsiteY23" fmla="*/ 842963 h 1419225"/>
              <a:gd name="connsiteX24" fmla="*/ 52387 w 405592"/>
              <a:gd name="connsiteY24" fmla="*/ 871538 h 1419225"/>
              <a:gd name="connsiteX25" fmla="*/ 80962 w 405592"/>
              <a:gd name="connsiteY25" fmla="*/ 881063 h 1419225"/>
              <a:gd name="connsiteX26" fmla="*/ 109537 w 405592"/>
              <a:gd name="connsiteY26" fmla="*/ 900113 h 1419225"/>
              <a:gd name="connsiteX27" fmla="*/ 128587 w 405592"/>
              <a:gd name="connsiteY27" fmla="*/ 923925 h 1419225"/>
              <a:gd name="connsiteX28" fmla="*/ 152400 w 405592"/>
              <a:gd name="connsiteY28" fmla="*/ 947738 h 1419225"/>
              <a:gd name="connsiteX29" fmla="*/ 171450 w 405592"/>
              <a:gd name="connsiteY29" fmla="*/ 976313 h 1419225"/>
              <a:gd name="connsiteX30" fmla="*/ 180975 w 405592"/>
              <a:gd name="connsiteY30" fmla="*/ 990600 h 1419225"/>
              <a:gd name="connsiteX31" fmla="*/ 195262 w 405592"/>
              <a:gd name="connsiteY31" fmla="*/ 1000125 h 1419225"/>
              <a:gd name="connsiteX32" fmla="*/ 219075 w 405592"/>
              <a:gd name="connsiteY32" fmla="*/ 1042988 h 1419225"/>
              <a:gd name="connsiteX33" fmla="*/ 247650 w 405592"/>
              <a:gd name="connsiteY33" fmla="*/ 1062038 h 1419225"/>
              <a:gd name="connsiteX34" fmla="*/ 252412 w 405592"/>
              <a:gd name="connsiteY34" fmla="*/ 1076325 h 1419225"/>
              <a:gd name="connsiteX35" fmla="*/ 261937 w 405592"/>
              <a:gd name="connsiteY35" fmla="*/ 1090613 h 1419225"/>
              <a:gd name="connsiteX36" fmla="*/ 347662 w 405592"/>
              <a:gd name="connsiteY36" fmla="*/ 1104900 h 1419225"/>
              <a:gd name="connsiteX37" fmla="*/ 357187 w 405592"/>
              <a:gd name="connsiteY37" fmla="*/ 1119188 h 1419225"/>
              <a:gd name="connsiteX38" fmla="*/ 371475 w 405592"/>
              <a:gd name="connsiteY38" fmla="*/ 1219200 h 1419225"/>
              <a:gd name="connsiteX39" fmla="*/ 376237 w 405592"/>
              <a:gd name="connsiteY39" fmla="*/ 1233488 h 1419225"/>
              <a:gd name="connsiteX40" fmla="*/ 390525 w 405592"/>
              <a:gd name="connsiteY40" fmla="*/ 1243013 h 1419225"/>
              <a:gd name="connsiteX41" fmla="*/ 400050 w 405592"/>
              <a:gd name="connsiteY41" fmla="*/ 1257300 h 1419225"/>
              <a:gd name="connsiteX42" fmla="*/ 404812 w 405592"/>
              <a:gd name="connsiteY42" fmla="*/ 1271588 h 1419225"/>
              <a:gd name="connsiteX43" fmla="*/ 361950 w 405592"/>
              <a:gd name="connsiteY43" fmla="*/ 1295400 h 1419225"/>
              <a:gd name="connsiteX44" fmla="*/ 352425 w 405592"/>
              <a:gd name="connsiteY44" fmla="*/ 1309688 h 1419225"/>
              <a:gd name="connsiteX45" fmla="*/ 342900 w 405592"/>
              <a:gd name="connsiteY45" fmla="*/ 1404938 h 1419225"/>
              <a:gd name="connsiteX46" fmla="*/ 328612 w 405592"/>
              <a:gd name="connsiteY46" fmla="*/ 1409700 h 1419225"/>
              <a:gd name="connsiteX47" fmla="*/ 323850 w 405592"/>
              <a:gd name="connsiteY47"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5592" h="1419225">
                <a:moveTo>
                  <a:pt x="104775" y="0"/>
                </a:moveTo>
                <a:cubicBezTo>
                  <a:pt x="106362" y="14288"/>
                  <a:pt x="106718" y="28767"/>
                  <a:pt x="109537" y="42863"/>
                </a:cubicBezTo>
                <a:cubicBezTo>
                  <a:pt x="111506" y="52708"/>
                  <a:pt x="119062" y="71438"/>
                  <a:pt x="119062" y="71438"/>
                </a:cubicBezTo>
                <a:cubicBezTo>
                  <a:pt x="117475" y="92075"/>
                  <a:pt x="115552" y="112690"/>
                  <a:pt x="114300" y="133350"/>
                </a:cubicBezTo>
                <a:cubicBezTo>
                  <a:pt x="112377" y="165081"/>
                  <a:pt x="113181" y="197020"/>
                  <a:pt x="109537" y="228600"/>
                </a:cubicBezTo>
                <a:cubicBezTo>
                  <a:pt x="108386" y="238574"/>
                  <a:pt x="100012" y="257175"/>
                  <a:pt x="100012" y="257175"/>
                </a:cubicBezTo>
                <a:cubicBezTo>
                  <a:pt x="98425" y="311150"/>
                  <a:pt x="98165" y="365180"/>
                  <a:pt x="95250" y="419100"/>
                </a:cubicBezTo>
                <a:cubicBezTo>
                  <a:pt x="94979" y="424113"/>
                  <a:pt x="91866" y="428561"/>
                  <a:pt x="90487" y="433388"/>
                </a:cubicBezTo>
                <a:cubicBezTo>
                  <a:pt x="88450" y="440517"/>
                  <a:pt x="84771" y="459107"/>
                  <a:pt x="80962" y="466725"/>
                </a:cubicBezTo>
                <a:cubicBezTo>
                  <a:pt x="78402" y="471845"/>
                  <a:pt x="75907" y="477437"/>
                  <a:pt x="71437" y="481013"/>
                </a:cubicBezTo>
                <a:cubicBezTo>
                  <a:pt x="67517" y="484149"/>
                  <a:pt x="61912" y="484188"/>
                  <a:pt x="57150" y="485775"/>
                </a:cubicBezTo>
                <a:cubicBezTo>
                  <a:pt x="52387" y="488950"/>
                  <a:pt x="46438" y="490830"/>
                  <a:pt x="42862" y="495300"/>
                </a:cubicBezTo>
                <a:cubicBezTo>
                  <a:pt x="27523" y="514474"/>
                  <a:pt x="50881" y="506031"/>
                  <a:pt x="28575" y="523875"/>
                </a:cubicBezTo>
                <a:cubicBezTo>
                  <a:pt x="24655" y="527011"/>
                  <a:pt x="19050" y="527050"/>
                  <a:pt x="14287" y="528638"/>
                </a:cubicBezTo>
                <a:lnTo>
                  <a:pt x="4762" y="557213"/>
                </a:lnTo>
                <a:lnTo>
                  <a:pt x="0" y="571500"/>
                </a:lnTo>
                <a:cubicBezTo>
                  <a:pt x="1587" y="585788"/>
                  <a:pt x="4762" y="599987"/>
                  <a:pt x="4762" y="614363"/>
                </a:cubicBezTo>
                <a:cubicBezTo>
                  <a:pt x="4762" y="619383"/>
                  <a:pt x="0" y="623630"/>
                  <a:pt x="0" y="628650"/>
                </a:cubicBezTo>
                <a:cubicBezTo>
                  <a:pt x="0" y="669956"/>
                  <a:pt x="1920" y="711267"/>
                  <a:pt x="4762" y="752475"/>
                </a:cubicBezTo>
                <a:cubicBezTo>
                  <a:pt x="5107" y="757483"/>
                  <a:pt x="8146" y="761936"/>
                  <a:pt x="9525" y="766763"/>
                </a:cubicBezTo>
                <a:cubicBezTo>
                  <a:pt x="11323" y="773057"/>
                  <a:pt x="12406" y="779544"/>
                  <a:pt x="14287" y="785813"/>
                </a:cubicBezTo>
                <a:cubicBezTo>
                  <a:pt x="17172" y="795430"/>
                  <a:pt x="20637" y="804863"/>
                  <a:pt x="23812" y="814388"/>
                </a:cubicBezTo>
                <a:cubicBezTo>
                  <a:pt x="25400" y="819150"/>
                  <a:pt x="25790" y="824498"/>
                  <a:pt x="28575" y="828675"/>
                </a:cubicBezTo>
                <a:lnTo>
                  <a:pt x="38100" y="842963"/>
                </a:lnTo>
                <a:cubicBezTo>
                  <a:pt x="40695" y="850748"/>
                  <a:pt x="44612" y="866679"/>
                  <a:pt x="52387" y="871538"/>
                </a:cubicBezTo>
                <a:cubicBezTo>
                  <a:pt x="60901" y="876859"/>
                  <a:pt x="72608" y="875494"/>
                  <a:pt x="80962" y="881063"/>
                </a:cubicBezTo>
                <a:lnTo>
                  <a:pt x="109537" y="900113"/>
                </a:lnTo>
                <a:cubicBezTo>
                  <a:pt x="118810" y="927928"/>
                  <a:pt x="107045" y="902382"/>
                  <a:pt x="128587" y="923925"/>
                </a:cubicBezTo>
                <a:cubicBezTo>
                  <a:pt x="160334" y="955673"/>
                  <a:pt x="114303" y="922341"/>
                  <a:pt x="152400" y="947738"/>
                </a:cubicBezTo>
                <a:lnTo>
                  <a:pt x="171450" y="976313"/>
                </a:lnTo>
                <a:cubicBezTo>
                  <a:pt x="174625" y="981075"/>
                  <a:pt x="176213" y="987425"/>
                  <a:pt x="180975" y="990600"/>
                </a:cubicBezTo>
                <a:lnTo>
                  <a:pt x="195262" y="1000125"/>
                </a:lnTo>
                <a:cubicBezTo>
                  <a:pt x="200225" y="1015013"/>
                  <a:pt x="205039" y="1033631"/>
                  <a:pt x="219075" y="1042988"/>
                </a:cubicBezTo>
                <a:lnTo>
                  <a:pt x="247650" y="1062038"/>
                </a:lnTo>
                <a:cubicBezTo>
                  <a:pt x="249237" y="1066800"/>
                  <a:pt x="250167" y="1071835"/>
                  <a:pt x="252412" y="1076325"/>
                </a:cubicBezTo>
                <a:cubicBezTo>
                  <a:pt x="254972" y="1081445"/>
                  <a:pt x="257890" y="1086566"/>
                  <a:pt x="261937" y="1090613"/>
                </a:cubicBezTo>
                <a:cubicBezTo>
                  <a:pt x="283887" y="1112563"/>
                  <a:pt x="321361" y="1103147"/>
                  <a:pt x="347662" y="1104900"/>
                </a:cubicBezTo>
                <a:cubicBezTo>
                  <a:pt x="350837" y="1109663"/>
                  <a:pt x="356377" y="1113522"/>
                  <a:pt x="357187" y="1119188"/>
                </a:cubicBezTo>
                <a:cubicBezTo>
                  <a:pt x="372427" y="1225867"/>
                  <a:pt x="344043" y="1178053"/>
                  <a:pt x="371475" y="1219200"/>
                </a:cubicBezTo>
                <a:cubicBezTo>
                  <a:pt x="373062" y="1223963"/>
                  <a:pt x="373101" y="1229568"/>
                  <a:pt x="376237" y="1233488"/>
                </a:cubicBezTo>
                <a:cubicBezTo>
                  <a:pt x="379813" y="1237958"/>
                  <a:pt x="386477" y="1238966"/>
                  <a:pt x="390525" y="1243013"/>
                </a:cubicBezTo>
                <a:cubicBezTo>
                  <a:pt x="394572" y="1247060"/>
                  <a:pt x="396875" y="1252538"/>
                  <a:pt x="400050" y="1257300"/>
                </a:cubicBezTo>
                <a:cubicBezTo>
                  <a:pt x="401637" y="1262063"/>
                  <a:pt x="407730" y="1267503"/>
                  <a:pt x="404812" y="1271588"/>
                </a:cubicBezTo>
                <a:cubicBezTo>
                  <a:pt x="394576" y="1285918"/>
                  <a:pt x="377224" y="1290309"/>
                  <a:pt x="361950" y="1295400"/>
                </a:cubicBezTo>
                <a:cubicBezTo>
                  <a:pt x="358775" y="1300163"/>
                  <a:pt x="354985" y="1304568"/>
                  <a:pt x="352425" y="1309688"/>
                </a:cubicBezTo>
                <a:cubicBezTo>
                  <a:pt x="339740" y="1335058"/>
                  <a:pt x="344576" y="1397394"/>
                  <a:pt x="342900" y="1404938"/>
                </a:cubicBezTo>
                <a:cubicBezTo>
                  <a:pt x="341811" y="1409839"/>
                  <a:pt x="332628" y="1406688"/>
                  <a:pt x="328612" y="1409700"/>
                </a:cubicBezTo>
                <a:cubicBezTo>
                  <a:pt x="325772" y="1411830"/>
                  <a:pt x="325437" y="1416050"/>
                  <a:pt x="323850" y="141922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681413" y="3548063"/>
            <a:ext cx="833789" cy="457200"/>
          </a:xfrm>
          <a:custGeom>
            <a:avLst/>
            <a:gdLst>
              <a:gd name="connsiteX0" fmla="*/ 0 w 833789"/>
              <a:gd name="connsiteY0" fmla="*/ 0 h 457200"/>
              <a:gd name="connsiteX1" fmla="*/ 23812 w 833789"/>
              <a:gd name="connsiteY1" fmla="*/ 14287 h 457200"/>
              <a:gd name="connsiteX2" fmla="*/ 57150 w 833789"/>
              <a:gd name="connsiteY2" fmla="*/ 23812 h 457200"/>
              <a:gd name="connsiteX3" fmla="*/ 71437 w 833789"/>
              <a:gd name="connsiteY3" fmla="*/ 28575 h 457200"/>
              <a:gd name="connsiteX4" fmla="*/ 152400 w 833789"/>
              <a:gd name="connsiteY4" fmla="*/ 33337 h 457200"/>
              <a:gd name="connsiteX5" fmla="*/ 176212 w 833789"/>
              <a:gd name="connsiteY5" fmla="*/ 52387 h 457200"/>
              <a:gd name="connsiteX6" fmla="*/ 195262 w 833789"/>
              <a:gd name="connsiteY6" fmla="*/ 76200 h 457200"/>
              <a:gd name="connsiteX7" fmla="*/ 271462 w 833789"/>
              <a:gd name="connsiteY7" fmla="*/ 80962 h 457200"/>
              <a:gd name="connsiteX8" fmla="*/ 300037 w 833789"/>
              <a:gd name="connsiteY8" fmla="*/ 85725 h 457200"/>
              <a:gd name="connsiteX9" fmla="*/ 371475 w 833789"/>
              <a:gd name="connsiteY9" fmla="*/ 90487 h 457200"/>
              <a:gd name="connsiteX10" fmla="*/ 414337 w 833789"/>
              <a:gd name="connsiteY10" fmla="*/ 104775 h 457200"/>
              <a:gd name="connsiteX11" fmla="*/ 457200 w 833789"/>
              <a:gd name="connsiteY11" fmla="*/ 119062 h 457200"/>
              <a:gd name="connsiteX12" fmla="*/ 471487 w 833789"/>
              <a:gd name="connsiteY12" fmla="*/ 123825 h 457200"/>
              <a:gd name="connsiteX13" fmla="*/ 500062 w 833789"/>
              <a:gd name="connsiteY13" fmla="*/ 147637 h 457200"/>
              <a:gd name="connsiteX14" fmla="*/ 514350 w 833789"/>
              <a:gd name="connsiteY14" fmla="*/ 190500 h 457200"/>
              <a:gd name="connsiteX15" fmla="*/ 519112 w 833789"/>
              <a:gd name="connsiteY15" fmla="*/ 204787 h 457200"/>
              <a:gd name="connsiteX16" fmla="*/ 552450 w 833789"/>
              <a:gd name="connsiteY16" fmla="*/ 247650 h 457200"/>
              <a:gd name="connsiteX17" fmla="*/ 566737 w 833789"/>
              <a:gd name="connsiteY17" fmla="*/ 257175 h 457200"/>
              <a:gd name="connsiteX18" fmla="*/ 614362 w 833789"/>
              <a:gd name="connsiteY18" fmla="*/ 266700 h 457200"/>
              <a:gd name="connsiteX19" fmla="*/ 642937 w 833789"/>
              <a:gd name="connsiteY19" fmla="*/ 276225 h 457200"/>
              <a:gd name="connsiteX20" fmla="*/ 685800 w 833789"/>
              <a:gd name="connsiteY20" fmla="*/ 295275 h 457200"/>
              <a:gd name="connsiteX21" fmla="*/ 776287 w 833789"/>
              <a:gd name="connsiteY21" fmla="*/ 300037 h 457200"/>
              <a:gd name="connsiteX22" fmla="*/ 790575 w 833789"/>
              <a:gd name="connsiteY22" fmla="*/ 309562 h 457200"/>
              <a:gd name="connsiteX23" fmla="*/ 814387 w 833789"/>
              <a:gd name="connsiteY23" fmla="*/ 333375 h 457200"/>
              <a:gd name="connsiteX24" fmla="*/ 823912 w 833789"/>
              <a:gd name="connsiteY24" fmla="*/ 347662 h 457200"/>
              <a:gd name="connsiteX25" fmla="*/ 833437 w 833789"/>
              <a:gd name="connsiteY25" fmla="*/ 409575 h 457200"/>
              <a:gd name="connsiteX26" fmla="*/ 833437 w 833789"/>
              <a:gd name="connsiteY26"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3789" h="457200">
                <a:moveTo>
                  <a:pt x="0" y="0"/>
                </a:moveTo>
                <a:cubicBezTo>
                  <a:pt x="7937" y="4762"/>
                  <a:pt x="15533" y="10147"/>
                  <a:pt x="23812" y="14287"/>
                </a:cubicBezTo>
                <a:cubicBezTo>
                  <a:pt x="31429" y="18096"/>
                  <a:pt x="50022" y="21775"/>
                  <a:pt x="57150" y="23812"/>
                </a:cubicBezTo>
                <a:cubicBezTo>
                  <a:pt x="61977" y="25191"/>
                  <a:pt x="66442" y="28075"/>
                  <a:pt x="71437" y="28575"/>
                </a:cubicBezTo>
                <a:cubicBezTo>
                  <a:pt x="98337" y="31265"/>
                  <a:pt x="125412" y="31750"/>
                  <a:pt x="152400" y="33337"/>
                </a:cubicBezTo>
                <a:cubicBezTo>
                  <a:pt x="168878" y="38830"/>
                  <a:pt x="167595" y="35154"/>
                  <a:pt x="176212" y="52387"/>
                </a:cubicBezTo>
                <a:cubicBezTo>
                  <a:pt x="181880" y="63722"/>
                  <a:pt x="177830" y="73448"/>
                  <a:pt x="195262" y="76200"/>
                </a:cubicBezTo>
                <a:cubicBezTo>
                  <a:pt x="220400" y="80169"/>
                  <a:pt x="246062" y="79375"/>
                  <a:pt x="271462" y="80962"/>
                </a:cubicBezTo>
                <a:cubicBezTo>
                  <a:pt x="280987" y="82550"/>
                  <a:pt x="290424" y="84809"/>
                  <a:pt x="300037" y="85725"/>
                </a:cubicBezTo>
                <a:cubicBezTo>
                  <a:pt x="323795" y="87988"/>
                  <a:pt x="347849" y="87112"/>
                  <a:pt x="371475" y="90487"/>
                </a:cubicBezTo>
                <a:cubicBezTo>
                  <a:pt x="371487" y="90489"/>
                  <a:pt x="407188" y="102392"/>
                  <a:pt x="414337" y="104775"/>
                </a:cubicBezTo>
                <a:lnTo>
                  <a:pt x="457200" y="119062"/>
                </a:lnTo>
                <a:cubicBezTo>
                  <a:pt x="461962" y="120649"/>
                  <a:pt x="467310" y="121040"/>
                  <a:pt x="471487" y="123825"/>
                </a:cubicBezTo>
                <a:cubicBezTo>
                  <a:pt x="491379" y="137086"/>
                  <a:pt x="481728" y="129303"/>
                  <a:pt x="500062" y="147637"/>
                </a:cubicBezTo>
                <a:lnTo>
                  <a:pt x="514350" y="190500"/>
                </a:lnTo>
                <a:cubicBezTo>
                  <a:pt x="515937" y="195262"/>
                  <a:pt x="516327" y="200610"/>
                  <a:pt x="519112" y="204787"/>
                </a:cubicBezTo>
                <a:cubicBezTo>
                  <a:pt x="532388" y="224702"/>
                  <a:pt x="535663" y="233660"/>
                  <a:pt x="552450" y="247650"/>
                </a:cubicBezTo>
                <a:cubicBezTo>
                  <a:pt x="556847" y="251314"/>
                  <a:pt x="561618" y="254615"/>
                  <a:pt x="566737" y="257175"/>
                </a:cubicBezTo>
                <a:cubicBezTo>
                  <a:pt x="580034" y="263823"/>
                  <a:pt x="602083" y="264946"/>
                  <a:pt x="614362" y="266700"/>
                </a:cubicBezTo>
                <a:cubicBezTo>
                  <a:pt x="623887" y="269875"/>
                  <a:pt x="634583" y="270656"/>
                  <a:pt x="642937" y="276225"/>
                </a:cubicBezTo>
                <a:cubicBezTo>
                  <a:pt x="656716" y="285411"/>
                  <a:pt x="667341" y="294304"/>
                  <a:pt x="685800" y="295275"/>
                </a:cubicBezTo>
                <a:lnTo>
                  <a:pt x="776287" y="300037"/>
                </a:lnTo>
                <a:cubicBezTo>
                  <a:pt x="781050" y="303212"/>
                  <a:pt x="786528" y="305515"/>
                  <a:pt x="790575" y="309562"/>
                </a:cubicBezTo>
                <a:cubicBezTo>
                  <a:pt x="822328" y="341315"/>
                  <a:pt x="776285" y="307973"/>
                  <a:pt x="814387" y="333375"/>
                </a:cubicBezTo>
                <a:cubicBezTo>
                  <a:pt x="817562" y="338137"/>
                  <a:pt x="821352" y="342543"/>
                  <a:pt x="823912" y="347662"/>
                </a:cubicBezTo>
                <a:cubicBezTo>
                  <a:pt x="832256" y="364349"/>
                  <a:pt x="832830" y="397429"/>
                  <a:pt x="833437" y="409575"/>
                </a:cubicBezTo>
                <a:cubicBezTo>
                  <a:pt x="834230" y="425430"/>
                  <a:pt x="833437" y="441325"/>
                  <a:pt x="833437" y="45720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981279" y="2624138"/>
            <a:ext cx="827695" cy="1385887"/>
          </a:xfrm>
          <a:custGeom>
            <a:avLst/>
            <a:gdLst>
              <a:gd name="connsiteX0" fmla="*/ 543096 w 827695"/>
              <a:gd name="connsiteY0" fmla="*/ 1385887 h 1385887"/>
              <a:gd name="connsiteX1" fmla="*/ 547859 w 827695"/>
              <a:gd name="connsiteY1" fmla="*/ 1352550 h 1385887"/>
              <a:gd name="connsiteX2" fmla="*/ 557384 w 827695"/>
              <a:gd name="connsiteY2" fmla="*/ 1323975 h 1385887"/>
              <a:gd name="connsiteX3" fmla="*/ 562146 w 827695"/>
              <a:gd name="connsiteY3" fmla="*/ 1309687 h 1385887"/>
              <a:gd name="connsiteX4" fmla="*/ 566909 w 827695"/>
              <a:gd name="connsiteY4" fmla="*/ 1295400 h 1385887"/>
              <a:gd name="connsiteX5" fmla="*/ 595484 w 827695"/>
              <a:gd name="connsiteY5" fmla="*/ 1276350 h 1385887"/>
              <a:gd name="connsiteX6" fmla="*/ 614534 w 827695"/>
              <a:gd name="connsiteY6" fmla="*/ 1247775 h 1385887"/>
              <a:gd name="connsiteX7" fmla="*/ 624059 w 827695"/>
              <a:gd name="connsiteY7" fmla="*/ 1233487 h 1385887"/>
              <a:gd name="connsiteX8" fmla="*/ 638346 w 827695"/>
              <a:gd name="connsiteY8" fmla="*/ 1223962 h 1385887"/>
              <a:gd name="connsiteX9" fmla="*/ 652634 w 827695"/>
              <a:gd name="connsiteY9" fmla="*/ 1195387 h 1385887"/>
              <a:gd name="connsiteX10" fmla="*/ 633584 w 827695"/>
              <a:gd name="connsiteY10" fmla="*/ 1166812 h 1385887"/>
              <a:gd name="connsiteX11" fmla="*/ 628821 w 827695"/>
              <a:gd name="connsiteY11" fmla="*/ 1152525 h 1385887"/>
              <a:gd name="connsiteX12" fmla="*/ 657396 w 827695"/>
              <a:gd name="connsiteY12" fmla="*/ 1133475 h 1385887"/>
              <a:gd name="connsiteX13" fmla="*/ 666921 w 827695"/>
              <a:gd name="connsiteY13" fmla="*/ 1114425 h 1385887"/>
              <a:gd name="connsiteX14" fmla="*/ 685971 w 827695"/>
              <a:gd name="connsiteY14" fmla="*/ 1071562 h 1385887"/>
              <a:gd name="connsiteX15" fmla="*/ 690734 w 827695"/>
              <a:gd name="connsiteY15" fmla="*/ 1057275 h 1385887"/>
              <a:gd name="connsiteX16" fmla="*/ 719309 w 827695"/>
              <a:gd name="connsiteY16" fmla="*/ 1038225 h 1385887"/>
              <a:gd name="connsiteX17" fmla="*/ 724071 w 827695"/>
              <a:gd name="connsiteY17" fmla="*/ 1023937 h 1385887"/>
              <a:gd name="connsiteX18" fmla="*/ 733596 w 827695"/>
              <a:gd name="connsiteY18" fmla="*/ 1009650 h 1385887"/>
              <a:gd name="connsiteX19" fmla="*/ 762171 w 827695"/>
              <a:gd name="connsiteY19" fmla="*/ 995362 h 1385887"/>
              <a:gd name="connsiteX20" fmla="*/ 785984 w 827695"/>
              <a:gd name="connsiteY20" fmla="*/ 990600 h 1385887"/>
              <a:gd name="connsiteX21" fmla="*/ 814559 w 827695"/>
              <a:gd name="connsiteY21" fmla="*/ 981075 h 1385887"/>
              <a:gd name="connsiteX22" fmla="*/ 819321 w 827695"/>
              <a:gd name="connsiteY22" fmla="*/ 842962 h 1385887"/>
              <a:gd name="connsiteX23" fmla="*/ 814559 w 827695"/>
              <a:gd name="connsiteY23" fmla="*/ 828675 h 1385887"/>
              <a:gd name="connsiteX24" fmla="*/ 790746 w 827695"/>
              <a:gd name="connsiteY24" fmla="*/ 800100 h 1385887"/>
              <a:gd name="connsiteX25" fmla="*/ 785984 w 827695"/>
              <a:gd name="connsiteY25" fmla="*/ 785812 h 1385887"/>
              <a:gd name="connsiteX26" fmla="*/ 776459 w 827695"/>
              <a:gd name="connsiteY26" fmla="*/ 666750 h 1385887"/>
              <a:gd name="connsiteX27" fmla="*/ 771696 w 827695"/>
              <a:gd name="connsiteY27" fmla="*/ 604837 h 1385887"/>
              <a:gd name="connsiteX28" fmla="*/ 762171 w 827695"/>
              <a:gd name="connsiteY28" fmla="*/ 590550 h 1385887"/>
              <a:gd name="connsiteX29" fmla="*/ 738359 w 827695"/>
              <a:gd name="connsiteY29" fmla="*/ 585787 h 1385887"/>
              <a:gd name="connsiteX30" fmla="*/ 728834 w 827695"/>
              <a:gd name="connsiteY30" fmla="*/ 571500 h 1385887"/>
              <a:gd name="connsiteX31" fmla="*/ 719309 w 827695"/>
              <a:gd name="connsiteY31" fmla="*/ 542925 h 1385887"/>
              <a:gd name="connsiteX32" fmla="*/ 714546 w 827695"/>
              <a:gd name="connsiteY32" fmla="*/ 528637 h 1385887"/>
              <a:gd name="connsiteX33" fmla="*/ 705021 w 827695"/>
              <a:gd name="connsiteY33" fmla="*/ 500062 h 1385887"/>
              <a:gd name="connsiteX34" fmla="*/ 685971 w 827695"/>
              <a:gd name="connsiteY34" fmla="*/ 471487 h 1385887"/>
              <a:gd name="connsiteX35" fmla="*/ 652634 w 827695"/>
              <a:gd name="connsiteY35" fmla="*/ 438150 h 1385887"/>
              <a:gd name="connsiteX36" fmla="*/ 643109 w 827695"/>
              <a:gd name="connsiteY36" fmla="*/ 423862 h 1385887"/>
              <a:gd name="connsiteX37" fmla="*/ 600246 w 827695"/>
              <a:gd name="connsiteY37" fmla="*/ 414337 h 1385887"/>
              <a:gd name="connsiteX38" fmla="*/ 590721 w 827695"/>
              <a:gd name="connsiteY38" fmla="*/ 400050 h 1385887"/>
              <a:gd name="connsiteX39" fmla="*/ 547859 w 827695"/>
              <a:gd name="connsiteY39" fmla="*/ 376237 h 1385887"/>
              <a:gd name="connsiteX40" fmla="*/ 543096 w 827695"/>
              <a:gd name="connsiteY40" fmla="*/ 361950 h 1385887"/>
              <a:gd name="connsiteX41" fmla="*/ 538334 w 827695"/>
              <a:gd name="connsiteY41" fmla="*/ 309562 h 1385887"/>
              <a:gd name="connsiteX42" fmla="*/ 524046 w 827695"/>
              <a:gd name="connsiteY42" fmla="*/ 304800 h 1385887"/>
              <a:gd name="connsiteX43" fmla="*/ 519284 w 827695"/>
              <a:gd name="connsiteY43" fmla="*/ 290512 h 1385887"/>
              <a:gd name="connsiteX44" fmla="*/ 514521 w 827695"/>
              <a:gd name="connsiteY44" fmla="*/ 200025 h 1385887"/>
              <a:gd name="connsiteX45" fmla="*/ 490709 w 827695"/>
              <a:gd name="connsiteY45" fmla="*/ 195262 h 1385887"/>
              <a:gd name="connsiteX46" fmla="*/ 476421 w 827695"/>
              <a:gd name="connsiteY46" fmla="*/ 185737 h 1385887"/>
              <a:gd name="connsiteX47" fmla="*/ 471659 w 827695"/>
              <a:gd name="connsiteY47" fmla="*/ 166687 h 1385887"/>
              <a:gd name="connsiteX48" fmla="*/ 424034 w 827695"/>
              <a:gd name="connsiteY48" fmla="*/ 152400 h 1385887"/>
              <a:gd name="connsiteX49" fmla="*/ 404984 w 827695"/>
              <a:gd name="connsiteY49" fmla="*/ 128587 h 1385887"/>
              <a:gd name="connsiteX50" fmla="*/ 376409 w 827695"/>
              <a:gd name="connsiteY50" fmla="*/ 114300 h 1385887"/>
              <a:gd name="connsiteX51" fmla="*/ 366884 w 827695"/>
              <a:gd name="connsiteY51" fmla="*/ 100012 h 1385887"/>
              <a:gd name="connsiteX52" fmla="*/ 362121 w 827695"/>
              <a:gd name="connsiteY52" fmla="*/ 80962 h 1385887"/>
              <a:gd name="connsiteX53" fmla="*/ 347834 w 827695"/>
              <a:gd name="connsiteY53" fmla="*/ 71437 h 1385887"/>
              <a:gd name="connsiteX54" fmla="*/ 328784 w 827695"/>
              <a:gd name="connsiteY54" fmla="*/ 47625 h 1385887"/>
              <a:gd name="connsiteX55" fmla="*/ 309734 w 827695"/>
              <a:gd name="connsiteY55" fmla="*/ 28575 h 1385887"/>
              <a:gd name="connsiteX56" fmla="*/ 290684 w 827695"/>
              <a:gd name="connsiteY56" fmla="*/ 19050 h 1385887"/>
              <a:gd name="connsiteX57" fmla="*/ 281159 w 827695"/>
              <a:gd name="connsiteY57" fmla="*/ 4762 h 1385887"/>
              <a:gd name="connsiteX58" fmla="*/ 238296 w 827695"/>
              <a:gd name="connsiteY58" fmla="*/ 0 h 1385887"/>
              <a:gd name="connsiteX59" fmla="*/ 185909 w 827695"/>
              <a:gd name="connsiteY59" fmla="*/ 4762 h 1385887"/>
              <a:gd name="connsiteX60" fmla="*/ 171621 w 827695"/>
              <a:gd name="connsiteY60" fmla="*/ 0 h 1385887"/>
              <a:gd name="connsiteX61" fmla="*/ 123996 w 827695"/>
              <a:gd name="connsiteY61" fmla="*/ 4762 h 1385887"/>
              <a:gd name="connsiteX62" fmla="*/ 114471 w 827695"/>
              <a:gd name="connsiteY62" fmla="*/ 19050 h 1385887"/>
              <a:gd name="connsiteX63" fmla="*/ 100184 w 827695"/>
              <a:gd name="connsiteY63" fmla="*/ 28575 h 1385887"/>
              <a:gd name="connsiteX64" fmla="*/ 76371 w 827695"/>
              <a:gd name="connsiteY64" fmla="*/ 66675 h 1385887"/>
              <a:gd name="connsiteX65" fmla="*/ 71609 w 827695"/>
              <a:gd name="connsiteY65" fmla="*/ 80962 h 1385887"/>
              <a:gd name="connsiteX66" fmla="*/ 66846 w 827695"/>
              <a:gd name="connsiteY66" fmla="*/ 100012 h 1385887"/>
              <a:gd name="connsiteX67" fmla="*/ 33509 w 827695"/>
              <a:gd name="connsiteY67" fmla="*/ 104775 h 1385887"/>
              <a:gd name="connsiteX68" fmla="*/ 23984 w 827695"/>
              <a:gd name="connsiteY68" fmla="*/ 119062 h 1385887"/>
              <a:gd name="connsiteX69" fmla="*/ 171 w 827695"/>
              <a:gd name="connsiteY69" fmla="*/ 138112 h 1385887"/>
              <a:gd name="connsiteX70" fmla="*/ 171 w 827695"/>
              <a:gd name="connsiteY70" fmla="*/ 142875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27695" h="1385887">
                <a:moveTo>
                  <a:pt x="543096" y="1385887"/>
                </a:moveTo>
                <a:cubicBezTo>
                  <a:pt x="544684" y="1374775"/>
                  <a:pt x="545335" y="1363488"/>
                  <a:pt x="547859" y="1352550"/>
                </a:cubicBezTo>
                <a:cubicBezTo>
                  <a:pt x="550117" y="1342767"/>
                  <a:pt x="554209" y="1333500"/>
                  <a:pt x="557384" y="1323975"/>
                </a:cubicBezTo>
                <a:lnTo>
                  <a:pt x="562146" y="1309687"/>
                </a:lnTo>
                <a:cubicBezTo>
                  <a:pt x="563733" y="1304925"/>
                  <a:pt x="562732" y="1298185"/>
                  <a:pt x="566909" y="1295400"/>
                </a:cubicBezTo>
                <a:lnTo>
                  <a:pt x="595484" y="1276350"/>
                </a:lnTo>
                <a:lnTo>
                  <a:pt x="614534" y="1247775"/>
                </a:lnTo>
                <a:cubicBezTo>
                  <a:pt x="617709" y="1243012"/>
                  <a:pt x="619296" y="1236662"/>
                  <a:pt x="624059" y="1233487"/>
                </a:cubicBezTo>
                <a:lnTo>
                  <a:pt x="638346" y="1223962"/>
                </a:lnTo>
                <a:cubicBezTo>
                  <a:pt x="640664" y="1220485"/>
                  <a:pt x="654825" y="1201960"/>
                  <a:pt x="652634" y="1195387"/>
                </a:cubicBezTo>
                <a:cubicBezTo>
                  <a:pt x="649014" y="1184527"/>
                  <a:pt x="637205" y="1177672"/>
                  <a:pt x="633584" y="1166812"/>
                </a:cubicBezTo>
                <a:lnTo>
                  <a:pt x="628821" y="1152525"/>
                </a:lnTo>
                <a:cubicBezTo>
                  <a:pt x="660801" y="1104553"/>
                  <a:pt x="611267" y="1171915"/>
                  <a:pt x="657396" y="1133475"/>
                </a:cubicBezTo>
                <a:cubicBezTo>
                  <a:pt x="662850" y="1128930"/>
                  <a:pt x="663399" y="1120589"/>
                  <a:pt x="666921" y="1114425"/>
                </a:cubicBezTo>
                <a:cubicBezTo>
                  <a:pt x="685035" y="1082725"/>
                  <a:pt x="669339" y="1121455"/>
                  <a:pt x="685971" y="1071562"/>
                </a:cubicBezTo>
                <a:cubicBezTo>
                  <a:pt x="687559" y="1066800"/>
                  <a:pt x="686557" y="1060060"/>
                  <a:pt x="690734" y="1057275"/>
                </a:cubicBezTo>
                <a:lnTo>
                  <a:pt x="719309" y="1038225"/>
                </a:lnTo>
                <a:cubicBezTo>
                  <a:pt x="720896" y="1033462"/>
                  <a:pt x="721826" y="1028427"/>
                  <a:pt x="724071" y="1023937"/>
                </a:cubicBezTo>
                <a:cubicBezTo>
                  <a:pt x="726631" y="1018818"/>
                  <a:pt x="729549" y="1013697"/>
                  <a:pt x="733596" y="1009650"/>
                </a:cubicBezTo>
                <a:cubicBezTo>
                  <a:pt x="741355" y="1001892"/>
                  <a:pt x="751843" y="997944"/>
                  <a:pt x="762171" y="995362"/>
                </a:cubicBezTo>
                <a:cubicBezTo>
                  <a:pt x="770024" y="993399"/>
                  <a:pt x="778174" y="992730"/>
                  <a:pt x="785984" y="990600"/>
                </a:cubicBezTo>
                <a:cubicBezTo>
                  <a:pt x="795670" y="987958"/>
                  <a:pt x="814559" y="981075"/>
                  <a:pt x="814559" y="981075"/>
                </a:cubicBezTo>
                <a:cubicBezTo>
                  <a:pt x="834749" y="920506"/>
                  <a:pt x="827769" y="952785"/>
                  <a:pt x="819321" y="842962"/>
                </a:cubicBezTo>
                <a:cubicBezTo>
                  <a:pt x="818936" y="837957"/>
                  <a:pt x="816804" y="833165"/>
                  <a:pt x="814559" y="828675"/>
                </a:cubicBezTo>
                <a:cubicBezTo>
                  <a:pt x="807928" y="815412"/>
                  <a:pt x="801281" y="810634"/>
                  <a:pt x="790746" y="800100"/>
                </a:cubicBezTo>
                <a:cubicBezTo>
                  <a:pt x="789159" y="795337"/>
                  <a:pt x="786882" y="790751"/>
                  <a:pt x="785984" y="785812"/>
                </a:cubicBezTo>
                <a:cubicBezTo>
                  <a:pt x="779453" y="749889"/>
                  <a:pt x="778624" y="699229"/>
                  <a:pt x="776459" y="666750"/>
                </a:cubicBezTo>
                <a:cubicBezTo>
                  <a:pt x="775082" y="646097"/>
                  <a:pt x="775511" y="625181"/>
                  <a:pt x="771696" y="604837"/>
                </a:cubicBezTo>
                <a:cubicBezTo>
                  <a:pt x="770641" y="599211"/>
                  <a:pt x="767141" y="593390"/>
                  <a:pt x="762171" y="590550"/>
                </a:cubicBezTo>
                <a:cubicBezTo>
                  <a:pt x="755143" y="586534"/>
                  <a:pt x="746296" y="587375"/>
                  <a:pt x="738359" y="585787"/>
                </a:cubicBezTo>
                <a:cubicBezTo>
                  <a:pt x="735184" y="581025"/>
                  <a:pt x="731159" y="576730"/>
                  <a:pt x="728834" y="571500"/>
                </a:cubicBezTo>
                <a:cubicBezTo>
                  <a:pt x="724756" y="562325"/>
                  <a:pt x="722484" y="552450"/>
                  <a:pt x="719309" y="542925"/>
                </a:cubicBezTo>
                <a:lnTo>
                  <a:pt x="714546" y="528637"/>
                </a:lnTo>
                <a:cubicBezTo>
                  <a:pt x="714545" y="528633"/>
                  <a:pt x="705023" y="500065"/>
                  <a:pt x="705021" y="500062"/>
                </a:cubicBezTo>
                <a:cubicBezTo>
                  <a:pt x="698671" y="490537"/>
                  <a:pt x="694066" y="479582"/>
                  <a:pt x="685971" y="471487"/>
                </a:cubicBezTo>
                <a:cubicBezTo>
                  <a:pt x="674859" y="460375"/>
                  <a:pt x="661351" y="451226"/>
                  <a:pt x="652634" y="438150"/>
                </a:cubicBezTo>
                <a:cubicBezTo>
                  <a:pt x="649459" y="433387"/>
                  <a:pt x="647579" y="427438"/>
                  <a:pt x="643109" y="423862"/>
                </a:cubicBezTo>
                <a:cubicBezTo>
                  <a:pt x="636940" y="418927"/>
                  <a:pt x="600534" y="414385"/>
                  <a:pt x="600246" y="414337"/>
                </a:cubicBezTo>
                <a:cubicBezTo>
                  <a:pt x="597071" y="409575"/>
                  <a:pt x="595029" y="403819"/>
                  <a:pt x="590721" y="400050"/>
                </a:cubicBezTo>
                <a:cubicBezTo>
                  <a:pt x="570567" y="382415"/>
                  <a:pt x="567482" y="382779"/>
                  <a:pt x="547859" y="376237"/>
                </a:cubicBezTo>
                <a:cubicBezTo>
                  <a:pt x="546271" y="371475"/>
                  <a:pt x="543806" y="366920"/>
                  <a:pt x="543096" y="361950"/>
                </a:cubicBezTo>
                <a:cubicBezTo>
                  <a:pt x="540616" y="344592"/>
                  <a:pt x="543879" y="326197"/>
                  <a:pt x="538334" y="309562"/>
                </a:cubicBezTo>
                <a:cubicBezTo>
                  <a:pt x="536746" y="304799"/>
                  <a:pt x="528809" y="306387"/>
                  <a:pt x="524046" y="304800"/>
                </a:cubicBezTo>
                <a:cubicBezTo>
                  <a:pt x="522459" y="300037"/>
                  <a:pt x="519739" y="295512"/>
                  <a:pt x="519284" y="290512"/>
                </a:cubicBezTo>
                <a:cubicBezTo>
                  <a:pt x="516549" y="260432"/>
                  <a:pt x="523200" y="228955"/>
                  <a:pt x="514521" y="200025"/>
                </a:cubicBezTo>
                <a:cubicBezTo>
                  <a:pt x="512195" y="192272"/>
                  <a:pt x="498646" y="196850"/>
                  <a:pt x="490709" y="195262"/>
                </a:cubicBezTo>
                <a:cubicBezTo>
                  <a:pt x="485946" y="192087"/>
                  <a:pt x="479596" y="190500"/>
                  <a:pt x="476421" y="185737"/>
                </a:cubicBezTo>
                <a:cubicBezTo>
                  <a:pt x="472790" y="180291"/>
                  <a:pt x="476629" y="170947"/>
                  <a:pt x="471659" y="166687"/>
                </a:cubicBezTo>
                <a:cubicBezTo>
                  <a:pt x="466883" y="162594"/>
                  <a:pt x="433261" y="154707"/>
                  <a:pt x="424034" y="152400"/>
                </a:cubicBezTo>
                <a:cubicBezTo>
                  <a:pt x="383086" y="125103"/>
                  <a:pt x="431274" y="161450"/>
                  <a:pt x="404984" y="128587"/>
                </a:cubicBezTo>
                <a:cubicBezTo>
                  <a:pt x="398270" y="120194"/>
                  <a:pt x="385821" y="117437"/>
                  <a:pt x="376409" y="114300"/>
                </a:cubicBezTo>
                <a:cubicBezTo>
                  <a:pt x="373234" y="109537"/>
                  <a:pt x="369139" y="105273"/>
                  <a:pt x="366884" y="100012"/>
                </a:cubicBezTo>
                <a:cubicBezTo>
                  <a:pt x="364306" y="93996"/>
                  <a:pt x="365752" y="86408"/>
                  <a:pt x="362121" y="80962"/>
                </a:cubicBezTo>
                <a:cubicBezTo>
                  <a:pt x="358946" y="76200"/>
                  <a:pt x="352596" y="74612"/>
                  <a:pt x="347834" y="71437"/>
                </a:cubicBezTo>
                <a:cubicBezTo>
                  <a:pt x="335861" y="35524"/>
                  <a:pt x="353404" y="78401"/>
                  <a:pt x="328784" y="47625"/>
                </a:cubicBezTo>
                <a:cubicBezTo>
                  <a:pt x="310312" y="24535"/>
                  <a:pt x="340904" y="38964"/>
                  <a:pt x="309734" y="28575"/>
                </a:cubicBezTo>
                <a:cubicBezTo>
                  <a:pt x="298009" y="-6597"/>
                  <a:pt x="315107" y="28820"/>
                  <a:pt x="290684" y="19050"/>
                </a:cubicBezTo>
                <a:cubicBezTo>
                  <a:pt x="285369" y="16924"/>
                  <a:pt x="286538" y="6718"/>
                  <a:pt x="281159" y="4762"/>
                </a:cubicBezTo>
                <a:cubicBezTo>
                  <a:pt x="267649" y="-151"/>
                  <a:pt x="252584" y="1587"/>
                  <a:pt x="238296" y="0"/>
                </a:cubicBezTo>
                <a:cubicBezTo>
                  <a:pt x="220834" y="1587"/>
                  <a:pt x="203443" y="4762"/>
                  <a:pt x="185909" y="4762"/>
                </a:cubicBezTo>
                <a:cubicBezTo>
                  <a:pt x="180889" y="4762"/>
                  <a:pt x="176641" y="0"/>
                  <a:pt x="171621" y="0"/>
                </a:cubicBezTo>
                <a:cubicBezTo>
                  <a:pt x="155667" y="0"/>
                  <a:pt x="139871" y="3175"/>
                  <a:pt x="123996" y="4762"/>
                </a:cubicBezTo>
                <a:cubicBezTo>
                  <a:pt x="120821" y="9525"/>
                  <a:pt x="118518" y="15002"/>
                  <a:pt x="114471" y="19050"/>
                </a:cubicBezTo>
                <a:cubicBezTo>
                  <a:pt x="110424" y="23097"/>
                  <a:pt x="103217" y="23721"/>
                  <a:pt x="100184" y="28575"/>
                </a:cubicBezTo>
                <a:cubicBezTo>
                  <a:pt x="71848" y="73914"/>
                  <a:pt x="108705" y="45119"/>
                  <a:pt x="76371" y="66675"/>
                </a:cubicBezTo>
                <a:cubicBezTo>
                  <a:pt x="74784" y="71437"/>
                  <a:pt x="72988" y="76135"/>
                  <a:pt x="71609" y="80962"/>
                </a:cubicBezTo>
                <a:cubicBezTo>
                  <a:pt x="69811" y="87256"/>
                  <a:pt x="72397" y="96543"/>
                  <a:pt x="66846" y="100012"/>
                </a:cubicBezTo>
                <a:cubicBezTo>
                  <a:pt x="57327" y="105961"/>
                  <a:pt x="44621" y="103187"/>
                  <a:pt x="33509" y="104775"/>
                </a:cubicBezTo>
                <a:cubicBezTo>
                  <a:pt x="30334" y="109537"/>
                  <a:pt x="28746" y="115887"/>
                  <a:pt x="23984" y="119062"/>
                </a:cubicBezTo>
                <a:cubicBezTo>
                  <a:pt x="-253" y="135220"/>
                  <a:pt x="7247" y="109810"/>
                  <a:pt x="171" y="138112"/>
                </a:cubicBezTo>
                <a:cubicBezTo>
                  <a:pt x="-214" y="139652"/>
                  <a:pt x="171" y="141287"/>
                  <a:pt x="171" y="1428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591175" y="5724525"/>
            <a:ext cx="466725" cy="309563"/>
          </a:xfrm>
          <a:custGeom>
            <a:avLst/>
            <a:gdLst>
              <a:gd name="connsiteX0" fmla="*/ 42863 w 466725"/>
              <a:gd name="connsiteY0" fmla="*/ 309563 h 309563"/>
              <a:gd name="connsiteX1" fmla="*/ 19050 w 466725"/>
              <a:gd name="connsiteY1" fmla="*/ 290513 h 309563"/>
              <a:gd name="connsiteX2" fmla="*/ 4763 w 466725"/>
              <a:gd name="connsiteY2" fmla="*/ 285750 h 309563"/>
              <a:gd name="connsiteX3" fmla="*/ 0 w 466725"/>
              <a:gd name="connsiteY3" fmla="*/ 271463 h 309563"/>
              <a:gd name="connsiteX4" fmla="*/ 4763 w 466725"/>
              <a:gd name="connsiteY4" fmla="*/ 180975 h 309563"/>
              <a:gd name="connsiteX5" fmla="*/ 9525 w 466725"/>
              <a:gd name="connsiteY5" fmla="*/ 147638 h 309563"/>
              <a:gd name="connsiteX6" fmla="*/ 23813 w 466725"/>
              <a:gd name="connsiteY6" fmla="*/ 138113 h 309563"/>
              <a:gd name="connsiteX7" fmla="*/ 33338 w 466725"/>
              <a:gd name="connsiteY7" fmla="*/ 123825 h 309563"/>
              <a:gd name="connsiteX8" fmla="*/ 47625 w 466725"/>
              <a:gd name="connsiteY8" fmla="*/ 119063 h 309563"/>
              <a:gd name="connsiteX9" fmla="*/ 71438 w 466725"/>
              <a:gd name="connsiteY9" fmla="*/ 71438 h 309563"/>
              <a:gd name="connsiteX10" fmla="*/ 80963 w 466725"/>
              <a:gd name="connsiteY10" fmla="*/ 57150 h 309563"/>
              <a:gd name="connsiteX11" fmla="*/ 109538 w 466725"/>
              <a:gd name="connsiteY11" fmla="*/ 47625 h 309563"/>
              <a:gd name="connsiteX12" fmla="*/ 171450 w 466725"/>
              <a:gd name="connsiteY12" fmla="*/ 38100 h 309563"/>
              <a:gd name="connsiteX13" fmla="*/ 185738 w 466725"/>
              <a:gd name="connsiteY13" fmla="*/ 42863 h 309563"/>
              <a:gd name="connsiteX14" fmla="*/ 200025 w 466725"/>
              <a:gd name="connsiteY14" fmla="*/ 52388 h 309563"/>
              <a:gd name="connsiteX15" fmla="*/ 214313 w 466725"/>
              <a:gd name="connsiteY15" fmla="*/ 47625 h 309563"/>
              <a:gd name="connsiteX16" fmla="*/ 233363 w 466725"/>
              <a:gd name="connsiteY16" fmla="*/ 42863 h 309563"/>
              <a:gd name="connsiteX17" fmla="*/ 319088 w 466725"/>
              <a:gd name="connsiteY17" fmla="*/ 47625 h 309563"/>
              <a:gd name="connsiteX18" fmla="*/ 352425 w 466725"/>
              <a:gd name="connsiteY18" fmla="*/ 47625 h 309563"/>
              <a:gd name="connsiteX19" fmla="*/ 366713 w 466725"/>
              <a:gd name="connsiteY19" fmla="*/ 38100 h 309563"/>
              <a:gd name="connsiteX20" fmla="*/ 395288 w 466725"/>
              <a:gd name="connsiteY20" fmla="*/ 28575 h 309563"/>
              <a:gd name="connsiteX21" fmla="*/ 447675 w 466725"/>
              <a:gd name="connsiteY21" fmla="*/ 28575 h 309563"/>
              <a:gd name="connsiteX22" fmla="*/ 461963 w 466725"/>
              <a:gd name="connsiteY22" fmla="*/ 14288 h 309563"/>
              <a:gd name="connsiteX23" fmla="*/ 466725 w 466725"/>
              <a:gd name="connsiteY23"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6725" h="309563">
                <a:moveTo>
                  <a:pt x="42863" y="309563"/>
                </a:moveTo>
                <a:cubicBezTo>
                  <a:pt x="34925" y="303213"/>
                  <a:pt x="27670" y="295901"/>
                  <a:pt x="19050" y="290513"/>
                </a:cubicBezTo>
                <a:cubicBezTo>
                  <a:pt x="14793" y="287852"/>
                  <a:pt x="8313" y="289300"/>
                  <a:pt x="4763" y="285750"/>
                </a:cubicBezTo>
                <a:cubicBezTo>
                  <a:pt x="1213" y="282200"/>
                  <a:pt x="1588" y="276225"/>
                  <a:pt x="0" y="271463"/>
                </a:cubicBezTo>
                <a:cubicBezTo>
                  <a:pt x="1588" y="241300"/>
                  <a:pt x="2446" y="211090"/>
                  <a:pt x="4763" y="180975"/>
                </a:cubicBezTo>
                <a:cubicBezTo>
                  <a:pt x="5624" y="169783"/>
                  <a:pt x="4966" y="157896"/>
                  <a:pt x="9525" y="147638"/>
                </a:cubicBezTo>
                <a:cubicBezTo>
                  <a:pt x="11850" y="142407"/>
                  <a:pt x="19050" y="141288"/>
                  <a:pt x="23813" y="138113"/>
                </a:cubicBezTo>
                <a:cubicBezTo>
                  <a:pt x="26988" y="133350"/>
                  <a:pt x="28868" y="127401"/>
                  <a:pt x="33338" y="123825"/>
                </a:cubicBezTo>
                <a:cubicBezTo>
                  <a:pt x="37258" y="120689"/>
                  <a:pt x="45187" y="123451"/>
                  <a:pt x="47625" y="119063"/>
                </a:cubicBezTo>
                <a:cubicBezTo>
                  <a:pt x="79722" y="61288"/>
                  <a:pt x="36995" y="94399"/>
                  <a:pt x="71438" y="71438"/>
                </a:cubicBezTo>
                <a:cubicBezTo>
                  <a:pt x="74613" y="66675"/>
                  <a:pt x="76109" y="60184"/>
                  <a:pt x="80963" y="57150"/>
                </a:cubicBezTo>
                <a:cubicBezTo>
                  <a:pt x="89477" y="51829"/>
                  <a:pt x="100013" y="50800"/>
                  <a:pt x="109538" y="47625"/>
                </a:cubicBezTo>
                <a:cubicBezTo>
                  <a:pt x="138959" y="37818"/>
                  <a:pt x="118836" y="43362"/>
                  <a:pt x="171450" y="38100"/>
                </a:cubicBezTo>
                <a:cubicBezTo>
                  <a:pt x="176213" y="39688"/>
                  <a:pt x="181248" y="40618"/>
                  <a:pt x="185738" y="42863"/>
                </a:cubicBezTo>
                <a:cubicBezTo>
                  <a:pt x="190857" y="45423"/>
                  <a:pt x="194379" y="51447"/>
                  <a:pt x="200025" y="52388"/>
                </a:cubicBezTo>
                <a:cubicBezTo>
                  <a:pt x="204977" y="53213"/>
                  <a:pt x="209486" y="49004"/>
                  <a:pt x="214313" y="47625"/>
                </a:cubicBezTo>
                <a:cubicBezTo>
                  <a:pt x="220607" y="45827"/>
                  <a:pt x="227013" y="44450"/>
                  <a:pt x="233363" y="42863"/>
                </a:cubicBezTo>
                <a:cubicBezTo>
                  <a:pt x="261938" y="44450"/>
                  <a:pt x="290598" y="44912"/>
                  <a:pt x="319088" y="47625"/>
                </a:cubicBezTo>
                <a:cubicBezTo>
                  <a:pt x="353722" y="50923"/>
                  <a:pt x="310072" y="58214"/>
                  <a:pt x="352425" y="47625"/>
                </a:cubicBezTo>
                <a:cubicBezTo>
                  <a:pt x="357188" y="44450"/>
                  <a:pt x="361482" y="40425"/>
                  <a:pt x="366713" y="38100"/>
                </a:cubicBezTo>
                <a:cubicBezTo>
                  <a:pt x="375888" y="34022"/>
                  <a:pt x="395288" y="28575"/>
                  <a:pt x="395288" y="28575"/>
                </a:cubicBezTo>
                <a:cubicBezTo>
                  <a:pt x="416044" y="33765"/>
                  <a:pt x="423608" y="38202"/>
                  <a:pt x="447675" y="28575"/>
                </a:cubicBezTo>
                <a:cubicBezTo>
                  <a:pt x="453928" y="26074"/>
                  <a:pt x="457200" y="19050"/>
                  <a:pt x="461963" y="14288"/>
                </a:cubicBezTo>
                <a:lnTo>
                  <a:pt x="466725"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2081975">
            <a:off x="1422226" y="1072365"/>
            <a:ext cx="1647544"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4510063">
            <a:off x="4046974" y="4322434"/>
            <a:ext cx="1524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1486839"/>
            <a:ext cx="1447800" cy="92333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smtClean="0">
                <a:solidFill>
                  <a:schemeClr val="bg1"/>
                </a:solidFill>
              </a:rPr>
              <a:t>TERRESTRIAL EXPANSION TO EUROPE</a:t>
            </a:r>
            <a:endParaRPr lang="en-US" b="1" dirty="0">
              <a:solidFill>
                <a:schemeClr val="bg1"/>
              </a:solidFill>
            </a:endParaRPr>
          </a:p>
        </p:txBody>
      </p:sp>
      <p:sp>
        <p:nvSpPr>
          <p:cNvPr id="15" name="TextBox 14"/>
          <p:cNvSpPr txBox="1"/>
          <p:nvPr/>
        </p:nvSpPr>
        <p:spPr>
          <a:xfrm>
            <a:off x="4991100" y="2986087"/>
            <a:ext cx="21336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smtClean="0">
                <a:solidFill>
                  <a:schemeClr val="bg1"/>
                </a:solidFill>
              </a:rPr>
              <a:t>INTEGRATION WITH REGIONAL AND TRANSOCEANIC SUBMARINE CABLES</a:t>
            </a:r>
            <a:endParaRPr lang="en-US" b="1" dirty="0">
              <a:solidFill>
                <a:schemeClr val="bg1"/>
              </a:solidFill>
            </a:endParaRPr>
          </a:p>
        </p:txBody>
      </p:sp>
      <p:sp>
        <p:nvSpPr>
          <p:cNvPr id="16" name="Right Arrow 15"/>
          <p:cNvSpPr/>
          <p:nvPr/>
        </p:nvSpPr>
        <p:spPr>
          <a:xfrm rot="3892355">
            <a:off x="3200949" y="4038745"/>
            <a:ext cx="1524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69297">
            <a:off x="4529857" y="2200274"/>
            <a:ext cx="1524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514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Terrestrial as a Solution for Submarine</a:t>
            </a:r>
            <a:endParaRPr lang="en-US" sz="4000" b="1" dirty="0">
              <a:solidFill>
                <a:srgbClr val="002060"/>
              </a:solidFill>
              <a:effectLst>
                <a:outerShdw blurRad="38100" dist="38100" dir="2700000" algn="tl">
                  <a:srgbClr val="000000">
                    <a:alpha val="43137"/>
                  </a:srgbClr>
                </a:outerShdw>
              </a:effectLst>
            </a:endParaRPr>
          </a:p>
        </p:txBody>
      </p:sp>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85800" y="914400"/>
            <a:ext cx="7951224" cy="4343400"/>
          </a:xfrm>
        </p:spPr>
      </p:pic>
      <p:sp>
        <p:nvSpPr>
          <p:cNvPr id="7" name="TextBox 6"/>
          <p:cNvSpPr txBox="1"/>
          <p:nvPr/>
        </p:nvSpPr>
        <p:spPr>
          <a:xfrm>
            <a:off x="5732318" y="4420831"/>
            <a:ext cx="2788071" cy="461665"/>
          </a:xfrm>
          <a:prstGeom prst="rect">
            <a:avLst/>
          </a:prstGeom>
          <a:noFill/>
        </p:spPr>
        <p:txBody>
          <a:bodyPr wrap="none" rtlCol="0">
            <a:spAutoFit/>
          </a:bodyPr>
          <a:lstStyle/>
          <a:p>
            <a:pPr algn="r"/>
            <a:r>
              <a:rPr lang="en-US" sz="1200" b="1" dirty="0" smtClean="0"/>
              <a:t>Source: </a:t>
            </a:r>
            <a:r>
              <a:rPr lang="en-US" sz="1200" b="1" i="1" dirty="0" smtClean="0"/>
              <a:t>The Undersea Cable Report 2015</a:t>
            </a:r>
          </a:p>
          <a:p>
            <a:pPr algn="r"/>
            <a:r>
              <a:rPr lang="en-US" sz="1200" b="1" dirty="0" smtClean="0"/>
              <a:t>by Terabit Consulting</a:t>
            </a:r>
            <a:endParaRPr lang="en-US" sz="1200" b="1" dirty="0"/>
          </a:p>
        </p:txBody>
      </p:sp>
      <p:sp>
        <p:nvSpPr>
          <p:cNvPr id="5" name="TextBox 4"/>
          <p:cNvSpPr txBox="1"/>
          <p:nvPr/>
        </p:nvSpPr>
        <p:spPr>
          <a:xfrm>
            <a:off x="304800" y="5282227"/>
            <a:ext cx="8534400" cy="830997"/>
          </a:xfrm>
          <a:prstGeom prst="rect">
            <a:avLst/>
          </a:prstGeom>
          <a:noFill/>
        </p:spPr>
        <p:txBody>
          <a:bodyPr wrap="square" rtlCol="0">
            <a:spAutoFit/>
          </a:bodyPr>
          <a:lstStyle/>
          <a:p>
            <a:pPr algn="ctr"/>
            <a:r>
              <a:rPr lang="en-US" sz="2400" b="1" dirty="0" smtClean="0"/>
              <a:t>The global telecommunications industry is </a:t>
            </a:r>
            <a:r>
              <a:rPr lang="en-US" sz="2400" b="1" u="sng" dirty="0" smtClean="0"/>
              <a:t>desperate</a:t>
            </a:r>
            <a:r>
              <a:rPr lang="en-US" sz="2400" b="1" dirty="0" smtClean="0"/>
              <a:t> for a </a:t>
            </a:r>
            <a:br>
              <a:rPr lang="en-US" sz="2400" b="1" dirty="0" smtClean="0"/>
            </a:br>
            <a:r>
              <a:rPr lang="en-US" sz="2400" b="1" dirty="0" smtClean="0"/>
              <a:t>cost-effective solution that would avoid undersea choke points.</a:t>
            </a:r>
            <a:endParaRPr lang="en-US" sz="2400" b="1" dirty="0"/>
          </a:p>
        </p:txBody>
      </p:sp>
    </p:spTree>
    <p:extLst>
      <p:ext uri="{BB962C8B-B14F-4D97-AF65-F5344CB8AC3E}">
        <p14:creationId xmlns:p14="http://schemas.microsoft.com/office/powerpoint/2010/main" xmlns="" val="1099796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792162"/>
          </a:xfrm>
        </p:spPr>
        <p:txBody>
          <a:bodyPr>
            <a:noAutofit/>
          </a:bodyPr>
          <a:lstStyle/>
          <a:p>
            <a:r>
              <a:rPr lang="en-US" sz="3000" b="1" dirty="0" smtClean="0">
                <a:solidFill>
                  <a:srgbClr val="002060"/>
                </a:solidFill>
                <a:effectLst>
                  <a:outerShdw blurRad="38100" dist="38100" dir="2700000" algn="tl">
                    <a:srgbClr val="000000">
                      <a:alpha val="43137"/>
                    </a:srgbClr>
                  </a:outerShdw>
                </a:effectLst>
              </a:rPr>
              <a:t>Overall Weakness of Existing Trans-Border Connectivity</a:t>
            </a:r>
            <a:endParaRPr lang="en-US" sz="3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762000"/>
            <a:ext cx="8839200" cy="6102927"/>
          </a:xfrm>
        </p:spPr>
        <p:txBody>
          <a:bodyPr>
            <a:normAutofit/>
          </a:bodyPr>
          <a:lstStyle/>
          <a:p>
            <a:pPr>
              <a:spcBef>
                <a:spcPts val="0"/>
              </a:spcBef>
            </a:pPr>
            <a:r>
              <a:rPr lang="en-US" sz="3000" b="1" dirty="0" smtClean="0">
                <a:solidFill>
                  <a:srgbClr val="002060"/>
                </a:solidFill>
              </a:rPr>
              <a:t>Limited Geographic </a:t>
            </a:r>
            <a:r>
              <a:rPr lang="en-US" sz="3000" b="1" dirty="0">
                <a:solidFill>
                  <a:srgbClr val="002060"/>
                </a:solidFill>
              </a:rPr>
              <a:t>S</a:t>
            </a:r>
            <a:r>
              <a:rPr lang="en-US" sz="3000" b="1" dirty="0" smtClean="0">
                <a:solidFill>
                  <a:srgbClr val="002060"/>
                </a:solidFill>
              </a:rPr>
              <a:t>cope</a:t>
            </a:r>
          </a:p>
          <a:p>
            <a:pPr lvl="1">
              <a:spcBef>
                <a:spcPts val="0"/>
              </a:spcBef>
            </a:pPr>
            <a:r>
              <a:rPr lang="en-US" sz="2200" b="1" dirty="0" smtClean="0">
                <a:solidFill>
                  <a:srgbClr val="002060"/>
                </a:solidFill>
              </a:rPr>
              <a:t>Most terrestrial links are trans-border, point-to-point</a:t>
            </a:r>
          </a:p>
          <a:p>
            <a:pPr lvl="1">
              <a:spcBef>
                <a:spcPts val="0"/>
              </a:spcBef>
            </a:pPr>
            <a:r>
              <a:rPr lang="en-US" sz="2200" b="1" dirty="0" smtClean="0">
                <a:solidFill>
                  <a:srgbClr val="002060"/>
                </a:solidFill>
              </a:rPr>
              <a:t>The region’s few multi-national networks fail to function coherently</a:t>
            </a:r>
          </a:p>
          <a:p>
            <a:pPr>
              <a:spcBef>
                <a:spcPts val="0"/>
              </a:spcBef>
            </a:pPr>
            <a:r>
              <a:rPr lang="en-US" sz="3000" b="1" dirty="0" smtClean="0">
                <a:solidFill>
                  <a:srgbClr val="002060"/>
                </a:solidFill>
              </a:rPr>
              <a:t>Little or No </a:t>
            </a:r>
            <a:r>
              <a:rPr lang="en-US" sz="3000" b="1" dirty="0">
                <a:solidFill>
                  <a:srgbClr val="002060"/>
                </a:solidFill>
              </a:rPr>
              <a:t>N</a:t>
            </a:r>
            <a:r>
              <a:rPr lang="en-US" sz="3000" b="1" dirty="0" smtClean="0">
                <a:solidFill>
                  <a:srgbClr val="002060"/>
                </a:solidFill>
              </a:rPr>
              <a:t>etwork </a:t>
            </a:r>
            <a:r>
              <a:rPr lang="en-US" sz="3000" b="1" dirty="0">
                <a:solidFill>
                  <a:srgbClr val="002060"/>
                </a:solidFill>
              </a:rPr>
              <a:t>R</a:t>
            </a:r>
            <a:r>
              <a:rPr lang="en-US" sz="3000" b="1" dirty="0" smtClean="0">
                <a:solidFill>
                  <a:srgbClr val="002060"/>
                </a:solidFill>
              </a:rPr>
              <a:t>edundancy</a:t>
            </a:r>
          </a:p>
          <a:p>
            <a:pPr lvl="1">
              <a:spcBef>
                <a:spcPts val="0"/>
              </a:spcBef>
            </a:pPr>
            <a:r>
              <a:rPr lang="en-US" sz="2200" b="1" dirty="0" smtClean="0">
                <a:solidFill>
                  <a:srgbClr val="002060"/>
                </a:solidFill>
              </a:rPr>
              <a:t>Point-to-point links can only be used by operators who own alternative pathways; mesh network configuration is needed</a:t>
            </a:r>
          </a:p>
          <a:p>
            <a:pPr>
              <a:spcBef>
                <a:spcPts val="0"/>
              </a:spcBef>
            </a:pPr>
            <a:r>
              <a:rPr lang="en-US" sz="3000" b="1" dirty="0" smtClean="0">
                <a:solidFill>
                  <a:srgbClr val="002060"/>
                </a:solidFill>
              </a:rPr>
              <a:t>Low Transmission Capacity</a:t>
            </a:r>
          </a:p>
          <a:p>
            <a:pPr lvl="1">
              <a:spcBef>
                <a:spcPts val="0"/>
              </a:spcBef>
            </a:pPr>
            <a:r>
              <a:rPr lang="en-US" sz="2200" b="1" dirty="0" smtClean="0">
                <a:solidFill>
                  <a:srgbClr val="002060"/>
                </a:solidFill>
              </a:rPr>
              <a:t>Typically 10 </a:t>
            </a:r>
            <a:r>
              <a:rPr lang="en-US" sz="2200" b="1" dirty="0" err="1" smtClean="0">
                <a:solidFill>
                  <a:srgbClr val="002060"/>
                </a:solidFill>
              </a:rPr>
              <a:t>Gbps</a:t>
            </a:r>
            <a:r>
              <a:rPr lang="en-US" sz="2200" b="1" dirty="0" smtClean="0">
                <a:solidFill>
                  <a:srgbClr val="002060"/>
                </a:solidFill>
              </a:rPr>
              <a:t> or less, preventing economies of scale and placing existing terrestrial links at a significant disadvantage to submarine</a:t>
            </a:r>
          </a:p>
          <a:p>
            <a:pPr>
              <a:spcBef>
                <a:spcPts val="0"/>
              </a:spcBef>
            </a:pPr>
            <a:r>
              <a:rPr lang="en-US" sz="3000" b="1" dirty="0" smtClean="0">
                <a:solidFill>
                  <a:srgbClr val="002060"/>
                </a:solidFill>
              </a:rPr>
              <a:t>Lack of Open Access and Prohibitive Pricing</a:t>
            </a:r>
          </a:p>
          <a:p>
            <a:pPr lvl="1">
              <a:spcBef>
                <a:spcPts val="0"/>
              </a:spcBef>
            </a:pPr>
            <a:r>
              <a:rPr lang="en-US" sz="2200" b="1" dirty="0" smtClean="0">
                <a:solidFill>
                  <a:srgbClr val="002060"/>
                </a:solidFill>
              </a:rPr>
              <a:t>Most terrestrial is operated for the benefit of incumbent operators, and third parties are unable to access the networks cost-effectively</a:t>
            </a:r>
          </a:p>
          <a:p>
            <a:pPr>
              <a:spcBef>
                <a:spcPts val="0"/>
              </a:spcBef>
            </a:pPr>
            <a:r>
              <a:rPr lang="en-US" sz="3000" b="1" dirty="0" smtClean="0">
                <a:solidFill>
                  <a:srgbClr val="002060"/>
                </a:solidFill>
              </a:rPr>
              <a:t>No Viable Intercontinental Terrestrial Bandwidth</a:t>
            </a:r>
          </a:p>
          <a:p>
            <a:pPr lvl="1">
              <a:spcBef>
                <a:spcPts val="0"/>
              </a:spcBef>
            </a:pPr>
            <a:r>
              <a:rPr lang="en-US" sz="2200" b="1" dirty="0" smtClean="0">
                <a:solidFill>
                  <a:srgbClr val="002060"/>
                </a:solidFill>
              </a:rPr>
              <a:t>Intercontinental traffic is aggregated over vulnerable subsea links</a:t>
            </a:r>
          </a:p>
        </p:txBody>
      </p:sp>
    </p:spTree>
    <p:extLst>
      <p:ext uri="{BB962C8B-B14F-4D97-AF65-F5344CB8AC3E}">
        <p14:creationId xmlns:p14="http://schemas.microsoft.com/office/powerpoint/2010/main" xmlns="" val="2417736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458200" cy="2819400"/>
          </a:xfrm>
        </p:spPr>
        <p:txBody>
          <a:bodyPr>
            <a:normAutofit/>
          </a:bodyPr>
          <a:lstStyle/>
          <a:p>
            <a:r>
              <a:rPr lang="en-US" sz="4000" b="1" dirty="0" smtClean="0">
                <a:solidFill>
                  <a:schemeClr val="tx2">
                    <a:lumMod val="75000"/>
                  </a:schemeClr>
                </a:solidFill>
                <a:effectLst>
                  <a:outerShdw blurRad="38100" dist="38100" dir="2700000" algn="tl">
                    <a:srgbClr val="000000">
                      <a:alpha val="43137"/>
                    </a:srgbClr>
                  </a:outerShdw>
                </a:effectLst>
              </a:rPr>
              <a:t>Part 5: The Case for Intervention to Ensure Network Development</a:t>
            </a:r>
            <a:endParaRPr lang="en-US"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98379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916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Market Failure: Broadband Divide</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762000"/>
            <a:ext cx="8534400" cy="5791200"/>
          </a:xfrm>
        </p:spPr>
        <p:txBody>
          <a:bodyPr>
            <a:normAutofit fontScale="92500" lnSpcReduction="10000"/>
          </a:bodyPr>
          <a:lstStyle/>
          <a:p>
            <a:r>
              <a:rPr lang="en-US" dirty="0" smtClean="0">
                <a:solidFill>
                  <a:srgbClr val="002060"/>
                </a:solidFill>
              </a:rPr>
              <a:t>Terabit Consulting’s analysis clearly reveals </a:t>
            </a:r>
            <a:r>
              <a:rPr lang="en-US" dirty="0">
                <a:solidFill>
                  <a:srgbClr val="002060"/>
                </a:solidFill>
              </a:rPr>
              <a:t>that low-cost, high-speed, and high-quality broadband services </a:t>
            </a:r>
            <a:r>
              <a:rPr lang="en-US" dirty="0" smtClean="0">
                <a:solidFill>
                  <a:srgbClr val="002060"/>
                </a:solidFill>
              </a:rPr>
              <a:t>are concentrated </a:t>
            </a:r>
            <a:r>
              <a:rPr lang="en-US" dirty="0">
                <a:solidFill>
                  <a:srgbClr val="002060"/>
                </a:solidFill>
              </a:rPr>
              <a:t>in markets that are wealthy, urban, and/or coastal, while poor, rural, and/or inland markets are often neglected. </a:t>
            </a:r>
            <a:endParaRPr lang="en-US" dirty="0" smtClean="0">
              <a:solidFill>
                <a:srgbClr val="002060"/>
              </a:solidFill>
            </a:endParaRPr>
          </a:p>
          <a:p>
            <a:r>
              <a:rPr lang="en-US" dirty="0" smtClean="0">
                <a:solidFill>
                  <a:srgbClr val="002060"/>
                </a:solidFill>
              </a:rPr>
              <a:t>The </a:t>
            </a:r>
            <a:r>
              <a:rPr lang="en-US" dirty="0">
                <a:solidFill>
                  <a:srgbClr val="002060"/>
                </a:solidFill>
              </a:rPr>
              <a:t>analysis showed that the </a:t>
            </a:r>
            <a:r>
              <a:rPr lang="en-US" dirty="0" smtClean="0">
                <a:solidFill>
                  <a:srgbClr val="002060"/>
                </a:solidFill>
              </a:rPr>
              <a:t>divide </a:t>
            </a:r>
            <a:r>
              <a:rPr lang="en-US" dirty="0">
                <a:solidFill>
                  <a:srgbClr val="002060"/>
                </a:solidFill>
              </a:rPr>
              <a:t>between the broadband “have” and “have-not” markets results in vast differences </a:t>
            </a:r>
            <a:r>
              <a:rPr lang="en-US" dirty="0" smtClean="0">
                <a:solidFill>
                  <a:srgbClr val="002060"/>
                </a:solidFill>
              </a:rPr>
              <a:t>in:</a:t>
            </a:r>
          </a:p>
          <a:p>
            <a:pPr lvl="1"/>
            <a:r>
              <a:rPr lang="en-US" dirty="0" smtClean="0">
                <a:solidFill>
                  <a:srgbClr val="002060"/>
                </a:solidFill>
              </a:rPr>
              <a:t>international </a:t>
            </a:r>
            <a:r>
              <a:rPr lang="en-US" dirty="0">
                <a:solidFill>
                  <a:srgbClr val="002060"/>
                </a:solidFill>
              </a:rPr>
              <a:t>fiber connectivity, domestic connectivity, the pricing of IP transit capacity, the competitiveness of telecommunications and Internet markets, fixed and mobile broadband infrastructure, and the affordability of consumer broadband services. </a:t>
            </a:r>
            <a:endParaRPr lang="en-US" sz="2200" dirty="0" smtClean="0">
              <a:solidFill>
                <a:srgbClr val="002060"/>
              </a:solidFill>
            </a:endParaRPr>
          </a:p>
        </p:txBody>
      </p:sp>
    </p:spTree>
    <p:extLst>
      <p:ext uri="{BB962C8B-B14F-4D97-AF65-F5344CB8AC3E}">
        <p14:creationId xmlns:p14="http://schemas.microsoft.com/office/powerpoint/2010/main" xmlns="" val="149134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The Need for Intervention</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534400" cy="5791200"/>
          </a:xfrm>
        </p:spPr>
        <p:txBody>
          <a:bodyPr>
            <a:normAutofit fontScale="92500"/>
          </a:bodyPr>
          <a:lstStyle/>
          <a:p>
            <a:pPr marL="0" indent="0" algn="just">
              <a:buNone/>
            </a:pPr>
            <a:r>
              <a:rPr lang="en-US" b="1" dirty="0">
                <a:solidFill>
                  <a:srgbClr val="002060"/>
                </a:solidFill>
              </a:rPr>
              <a:t>Intervention </a:t>
            </a:r>
            <a:r>
              <a:rPr lang="en-US" b="1" dirty="0" smtClean="0">
                <a:solidFill>
                  <a:srgbClr val="002060"/>
                </a:solidFill>
              </a:rPr>
              <a:t>(by government or int’l. organizations) </a:t>
            </a:r>
            <a:r>
              <a:rPr lang="en-US" b="1" dirty="0">
                <a:solidFill>
                  <a:srgbClr val="002060"/>
                </a:solidFill>
              </a:rPr>
              <a:t>is required to ensure the implementation of a pan-Asian terrestrial fiber optic network for </a:t>
            </a:r>
            <a:r>
              <a:rPr lang="en-US" b="1" dirty="0" smtClean="0">
                <a:solidFill>
                  <a:srgbClr val="002060"/>
                </a:solidFill>
              </a:rPr>
              <a:t>5 </a:t>
            </a:r>
            <a:r>
              <a:rPr lang="en-US" b="1" dirty="0">
                <a:solidFill>
                  <a:srgbClr val="002060"/>
                </a:solidFill>
              </a:rPr>
              <a:t>reasons:</a:t>
            </a:r>
          </a:p>
          <a:p>
            <a:pPr marL="514350" lvl="0" indent="-514350">
              <a:buFont typeface="+mj-lt"/>
              <a:buAutoNum type="arabicPeriod"/>
            </a:pPr>
            <a:r>
              <a:rPr lang="en-US" sz="2800" dirty="0" smtClean="0">
                <a:solidFill>
                  <a:srgbClr val="002060"/>
                </a:solidFill>
              </a:rPr>
              <a:t>To </a:t>
            </a:r>
            <a:r>
              <a:rPr lang="en-US" sz="2800" dirty="0">
                <a:solidFill>
                  <a:srgbClr val="002060"/>
                </a:solidFill>
              </a:rPr>
              <a:t>overcome the </a:t>
            </a:r>
            <a:r>
              <a:rPr lang="en-US" sz="2800" dirty="0" smtClean="0">
                <a:solidFill>
                  <a:srgbClr val="002060"/>
                </a:solidFill>
              </a:rPr>
              <a:t>region’s vast broadband inequality.</a:t>
            </a:r>
            <a:endParaRPr lang="en-US" sz="2800" dirty="0">
              <a:solidFill>
                <a:srgbClr val="002060"/>
              </a:solidFill>
            </a:endParaRPr>
          </a:p>
          <a:p>
            <a:pPr marL="514350" lvl="0" indent="-514350">
              <a:buFont typeface="+mj-lt"/>
              <a:buAutoNum type="arabicPeriod"/>
            </a:pPr>
            <a:r>
              <a:rPr lang="en-US" sz="2800" dirty="0">
                <a:solidFill>
                  <a:srgbClr val="002060"/>
                </a:solidFill>
              </a:rPr>
              <a:t>To ensure that the region receives broadband services on a par with more developed markets.</a:t>
            </a:r>
          </a:p>
          <a:p>
            <a:pPr marL="514350" lvl="0" indent="-514350">
              <a:buFont typeface="+mj-lt"/>
              <a:buAutoNum type="arabicPeriod"/>
            </a:pPr>
            <a:r>
              <a:rPr lang="en-US" sz="2800" dirty="0">
                <a:solidFill>
                  <a:srgbClr val="002060"/>
                </a:solidFill>
              </a:rPr>
              <a:t>To finance or assist in financing a </a:t>
            </a:r>
            <a:r>
              <a:rPr lang="en-US" sz="2800" dirty="0" smtClean="0">
                <a:solidFill>
                  <a:srgbClr val="002060"/>
                </a:solidFill>
              </a:rPr>
              <a:t>major capital </a:t>
            </a:r>
            <a:r>
              <a:rPr lang="en-US" sz="2800" dirty="0">
                <a:solidFill>
                  <a:srgbClr val="002060"/>
                </a:solidFill>
              </a:rPr>
              <a:t>project that is unlikely to be fully financed by the private sector.</a:t>
            </a:r>
          </a:p>
          <a:p>
            <a:pPr marL="514350" lvl="0" indent="-514350">
              <a:buFont typeface="+mj-lt"/>
              <a:buAutoNum type="arabicPeriod"/>
            </a:pPr>
            <a:r>
              <a:rPr lang="en-US" sz="2800" dirty="0">
                <a:solidFill>
                  <a:srgbClr val="002060"/>
                </a:solidFill>
              </a:rPr>
              <a:t>To pool and leverage private-sector resources which are disparately insufficient.</a:t>
            </a:r>
          </a:p>
          <a:p>
            <a:pPr marL="514350" lvl="0" indent="-514350">
              <a:buFont typeface="+mj-lt"/>
              <a:buAutoNum type="arabicPeriod"/>
            </a:pPr>
            <a:r>
              <a:rPr lang="en-US" sz="2800" dirty="0">
                <a:solidFill>
                  <a:srgbClr val="002060"/>
                </a:solidFill>
              </a:rPr>
              <a:t>To stimulate and facilitate future private investment through market </a:t>
            </a:r>
            <a:r>
              <a:rPr lang="en-US" sz="2800" dirty="0" smtClean="0">
                <a:solidFill>
                  <a:srgbClr val="002060"/>
                </a:solidFill>
              </a:rPr>
              <a:t>development and maturation.</a:t>
            </a:r>
            <a:r>
              <a:rPr lang="en-US" sz="2600" b="1" dirty="0" smtClean="0">
                <a:solidFill>
                  <a:srgbClr val="002060"/>
                </a:solidFill>
              </a:rPr>
              <a:t/>
            </a:r>
            <a:br>
              <a:rPr lang="en-US" sz="2600" b="1" dirty="0" smtClean="0">
                <a:solidFill>
                  <a:srgbClr val="002060"/>
                </a:solidFill>
              </a:rPr>
            </a:br>
            <a:endParaRPr lang="en-US" sz="2600" b="1" dirty="0" smtClean="0">
              <a:solidFill>
                <a:srgbClr val="002060"/>
              </a:solidFill>
            </a:endParaRPr>
          </a:p>
        </p:txBody>
      </p:sp>
    </p:spTree>
    <p:extLst>
      <p:ext uri="{BB962C8B-B14F-4D97-AF65-F5344CB8AC3E}">
        <p14:creationId xmlns:p14="http://schemas.microsoft.com/office/powerpoint/2010/main" xmlns="" val="4132342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Options for Government/UN/DFI Participation</a:t>
            </a:r>
            <a:endParaRPr lang="en-US" sz="3400" b="1" dirty="0">
              <a:solidFill>
                <a:srgbClr val="002060"/>
              </a:solidFill>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xmlns="" val="3683152034"/>
              </p:ext>
            </p:extLst>
          </p:nvPr>
        </p:nvGraphicFramePr>
        <p:xfrm>
          <a:off x="381000" y="1219200"/>
          <a:ext cx="8605838"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9890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Project Scope</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534400" cy="5181600"/>
          </a:xfrm>
        </p:spPr>
        <p:txBody>
          <a:bodyPr>
            <a:normAutofit fontScale="92500" lnSpcReduction="20000"/>
          </a:bodyPr>
          <a:lstStyle/>
          <a:p>
            <a:pPr marL="0" indent="0">
              <a:buNone/>
            </a:pPr>
            <a:r>
              <a:rPr lang="en-US" dirty="0" smtClean="0">
                <a:solidFill>
                  <a:srgbClr val="002060"/>
                </a:solidFill>
              </a:rPr>
              <a:t>On behalf of UN ESCAP, Terabit Consulting performed a </a:t>
            </a:r>
            <a:r>
              <a:rPr lang="en-US" b="1" dirty="0" smtClean="0">
                <a:solidFill>
                  <a:srgbClr val="002060"/>
                </a:solidFill>
              </a:rPr>
              <a:t>detailed analysis of broadband infrastructure and markets </a:t>
            </a:r>
            <a:r>
              <a:rPr lang="en-US" dirty="0" smtClean="0">
                <a:solidFill>
                  <a:srgbClr val="002060"/>
                </a:solidFill>
              </a:rPr>
              <a:t>in the </a:t>
            </a:r>
            <a:r>
              <a:rPr lang="en-US" b="1" dirty="0" smtClean="0">
                <a:solidFill>
                  <a:srgbClr val="002060"/>
                </a:solidFill>
              </a:rPr>
              <a:t>9 largest member countries of </a:t>
            </a:r>
            <a:br>
              <a:rPr lang="en-US" b="1" dirty="0" smtClean="0">
                <a:solidFill>
                  <a:srgbClr val="002060"/>
                </a:solidFill>
              </a:rPr>
            </a:br>
            <a:r>
              <a:rPr lang="en-US" b="1" dirty="0" smtClean="0">
                <a:solidFill>
                  <a:srgbClr val="002060"/>
                </a:solidFill>
              </a:rPr>
              <a:t>ASEAN:</a:t>
            </a:r>
            <a:endParaRPr lang="en-US" dirty="0" smtClean="0">
              <a:solidFill>
                <a:srgbClr val="002060"/>
              </a:solidFill>
            </a:endParaRPr>
          </a:p>
          <a:p>
            <a:pPr lvl="1"/>
            <a:r>
              <a:rPr lang="en-US" dirty="0" smtClean="0">
                <a:solidFill>
                  <a:srgbClr val="002060"/>
                </a:solidFill>
              </a:rPr>
              <a:t>Cambodia</a:t>
            </a:r>
          </a:p>
          <a:p>
            <a:pPr lvl="1"/>
            <a:r>
              <a:rPr lang="en-US" dirty="0" smtClean="0">
                <a:solidFill>
                  <a:srgbClr val="002060"/>
                </a:solidFill>
              </a:rPr>
              <a:t>Indonesia</a:t>
            </a:r>
          </a:p>
          <a:p>
            <a:pPr lvl="1"/>
            <a:r>
              <a:rPr lang="en-US" dirty="0" smtClean="0">
                <a:solidFill>
                  <a:srgbClr val="002060"/>
                </a:solidFill>
              </a:rPr>
              <a:t>Lao PDR</a:t>
            </a:r>
          </a:p>
          <a:p>
            <a:pPr lvl="1"/>
            <a:r>
              <a:rPr lang="en-US" dirty="0" smtClean="0">
                <a:solidFill>
                  <a:srgbClr val="002060"/>
                </a:solidFill>
              </a:rPr>
              <a:t>Malaysia</a:t>
            </a:r>
          </a:p>
          <a:p>
            <a:pPr lvl="1"/>
            <a:r>
              <a:rPr lang="en-US" dirty="0" smtClean="0">
                <a:solidFill>
                  <a:srgbClr val="002060"/>
                </a:solidFill>
              </a:rPr>
              <a:t>Myanmar</a:t>
            </a:r>
          </a:p>
          <a:p>
            <a:pPr lvl="1"/>
            <a:r>
              <a:rPr lang="en-US" dirty="0" smtClean="0">
                <a:solidFill>
                  <a:srgbClr val="002060"/>
                </a:solidFill>
              </a:rPr>
              <a:t>Philippines</a:t>
            </a:r>
          </a:p>
          <a:p>
            <a:pPr lvl="1"/>
            <a:r>
              <a:rPr lang="en-US" dirty="0" smtClean="0">
                <a:solidFill>
                  <a:srgbClr val="002060"/>
                </a:solidFill>
              </a:rPr>
              <a:t>Singapore</a:t>
            </a:r>
          </a:p>
          <a:p>
            <a:pPr lvl="1"/>
            <a:r>
              <a:rPr lang="en-US" dirty="0" smtClean="0">
                <a:solidFill>
                  <a:srgbClr val="002060"/>
                </a:solidFill>
              </a:rPr>
              <a:t>Thailand</a:t>
            </a:r>
          </a:p>
          <a:p>
            <a:pPr lvl="1"/>
            <a:r>
              <a:rPr lang="en-US" dirty="0" smtClean="0">
                <a:solidFill>
                  <a:srgbClr val="002060"/>
                </a:solidFill>
              </a:rPr>
              <a:t>Vietnam</a:t>
            </a:r>
          </a:p>
        </p:txBody>
      </p:sp>
      <p:pic>
        <p:nvPicPr>
          <p:cNvPr id="2050" name="Picture 2"/>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5408" y="2580409"/>
            <a:ext cx="566928" cy="365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992582"/>
            <a:ext cx="547545" cy="36576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5561" y="3399732"/>
            <a:ext cx="566928" cy="3779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 y="3805977"/>
            <a:ext cx="548640" cy="36576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4" name="Picture 6"/>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0" y="4191000"/>
            <a:ext cx="566928" cy="365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4705" y="4596245"/>
            <a:ext cx="548640" cy="36576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6485" y="4998027"/>
            <a:ext cx="547955" cy="36576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7"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6485" y="5405351"/>
            <a:ext cx="547955" cy="36576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8" name="Picture 10"/>
          <p:cNvPicPr>
            <a:picLocks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4552" y="5820294"/>
            <a:ext cx="548640" cy="36576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 name="Picture 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933699" y="2531038"/>
            <a:ext cx="5884164" cy="3513700"/>
          </a:xfrm>
          <a:prstGeom prst="rect">
            <a:avLst/>
          </a:prstGeom>
        </p:spPr>
      </p:pic>
    </p:spTree>
    <p:extLst>
      <p:ext uri="{BB962C8B-B14F-4D97-AF65-F5344CB8AC3E}">
        <p14:creationId xmlns:p14="http://schemas.microsoft.com/office/powerpoint/2010/main" xmlns="" val="4080397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Available Public-Private Partnership Options</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762000"/>
            <a:ext cx="8534400" cy="5943600"/>
          </a:xfrm>
        </p:spPr>
        <p:txBody>
          <a:bodyPr>
            <a:normAutofit fontScale="32500" lnSpcReduction="20000"/>
          </a:bodyPr>
          <a:lstStyle/>
          <a:p>
            <a:pPr marL="0" lvl="0" indent="0" algn="ctr">
              <a:buNone/>
            </a:pPr>
            <a:r>
              <a:rPr lang="en-US" sz="4300" b="1" u="sng" dirty="0">
                <a:solidFill>
                  <a:srgbClr val="002060"/>
                </a:solidFill>
              </a:rPr>
              <a:t>Special Purpose Vehicle (SPV) Model with Government/Organizational </a:t>
            </a:r>
            <a:r>
              <a:rPr lang="en-US" sz="4300" b="1" u="sng" dirty="0" smtClean="0">
                <a:solidFill>
                  <a:srgbClr val="002060"/>
                </a:solidFill>
              </a:rPr>
              <a:t>Shareholding</a:t>
            </a:r>
            <a:r>
              <a:rPr lang="en-US" sz="4300" b="1" u="sng" dirty="0">
                <a:solidFill>
                  <a:srgbClr val="002060"/>
                </a:solidFill>
              </a:rPr>
              <a:t> </a:t>
            </a:r>
            <a:endParaRPr lang="en-US" sz="4300" u="sng" dirty="0" smtClean="0">
              <a:solidFill>
                <a:srgbClr val="002060"/>
              </a:solidFill>
            </a:endParaRPr>
          </a:p>
          <a:p>
            <a:pPr lvl="0"/>
            <a:r>
              <a:rPr lang="en-US" sz="3700" dirty="0" smtClean="0">
                <a:solidFill>
                  <a:srgbClr val="002060"/>
                </a:solidFill>
              </a:rPr>
              <a:t>Network operators form a special purpose vehicle to assume full responsibility for the development, operation, and maintenance of the pan-Asian terrestrial network.  </a:t>
            </a:r>
          </a:p>
          <a:p>
            <a:pPr lvl="0"/>
            <a:r>
              <a:rPr lang="en-US" sz="3700" dirty="0" smtClean="0">
                <a:solidFill>
                  <a:srgbClr val="002060"/>
                </a:solidFill>
              </a:rPr>
              <a:t>Government</a:t>
            </a:r>
            <a:r>
              <a:rPr lang="en-US" sz="3700" dirty="0">
                <a:solidFill>
                  <a:srgbClr val="002060"/>
                </a:solidFill>
              </a:rPr>
              <a:t>, organizational, and/or developmental entities make capital contributions to the SPV and receive equity stakes and/or capacity on the network. </a:t>
            </a:r>
          </a:p>
          <a:p>
            <a:pPr lvl="0"/>
            <a:r>
              <a:rPr lang="en-US" sz="3700" dirty="0">
                <a:solidFill>
                  <a:srgbClr val="002060"/>
                </a:solidFill>
              </a:rPr>
              <a:t>The contributor(s) receive a seat on the board of the SPV, thereby ensuring that policy goals are achieved.</a:t>
            </a:r>
          </a:p>
          <a:p>
            <a:pPr lvl="0"/>
            <a:r>
              <a:rPr lang="en-US" sz="3700" dirty="0">
                <a:solidFill>
                  <a:srgbClr val="002060"/>
                </a:solidFill>
              </a:rPr>
              <a:t>A regulatory framework is adapted to ensure that the SPV’s outcome fulfills policy goals and improves the overall welfare of the region.  </a:t>
            </a:r>
          </a:p>
          <a:p>
            <a:pPr lvl="0"/>
            <a:r>
              <a:rPr lang="en-US" sz="3700" dirty="0">
                <a:solidFill>
                  <a:srgbClr val="002060"/>
                </a:solidFill>
              </a:rPr>
              <a:t>The contributor’s equity stake may be divested once certain milestones are achieved, or alternatively may be held until the winding-down of the SPV.</a:t>
            </a:r>
          </a:p>
          <a:p>
            <a:pPr marL="0" indent="0">
              <a:buNone/>
            </a:pPr>
            <a:r>
              <a:rPr lang="en-US" sz="2400" dirty="0">
                <a:solidFill>
                  <a:srgbClr val="002060"/>
                </a:solidFill>
              </a:rPr>
              <a:t> </a:t>
            </a:r>
          </a:p>
          <a:p>
            <a:pPr marL="0" lvl="0" indent="0" algn="ctr">
              <a:buNone/>
            </a:pPr>
            <a:r>
              <a:rPr lang="en-US" sz="4300" b="1" u="sng" dirty="0">
                <a:solidFill>
                  <a:srgbClr val="002060"/>
                </a:solidFill>
              </a:rPr>
              <a:t>Special Purpose Vehicle (SPV) Model with Government/Organizational </a:t>
            </a:r>
            <a:r>
              <a:rPr lang="en-US" sz="4300" b="1" u="sng" dirty="0" smtClean="0">
                <a:solidFill>
                  <a:srgbClr val="002060"/>
                </a:solidFill>
              </a:rPr>
              <a:t>Contribution</a:t>
            </a:r>
            <a:endParaRPr lang="en-US" sz="2400" dirty="0">
              <a:solidFill>
                <a:srgbClr val="002060"/>
              </a:solidFill>
            </a:endParaRPr>
          </a:p>
          <a:p>
            <a:pPr lvl="0"/>
            <a:r>
              <a:rPr lang="en-US" sz="3700" dirty="0">
                <a:solidFill>
                  <a:srgbClr val="002060"/>
                </a:solidFill>
              </a:rPr>
              <a:t>Network operators form a special purpose vehicle with full responsibility for the pan-Asian terrestrial fiber optic network.</a:t>
            </a:r>
          </a:p>
          <a:p>
            <a:pPr lvl="0"/>
            <a:r>
              <a:rPr lang="en-US" sz="3700" dirty="0">
                <a:solidFill>
                  <a:srgbClr val="002060"/>
                </a:solidFill>
              </a:rPr>
              <a:t>The government, organizational, and/or developmental entities make capital contributions to the SPV.</a:t>
            </a:r>
          </a:p>
          <a:p>
            <a:pPr lvl="0"/>
            <a:r>
              <a:rPr lang="en-US" sz="3700" dirty="0">
                <a:solidFill>
                  <a:srgbClr val="002060"/>
                </a:solidFill>
              </a:rPr>
              <a:t>The contributor(s) do not receive equity or capacity on the network.</a:t>
            </a:r>
          </a:p>
          <a:p>
            <a:pPr lvl="0"/>
            <a:r>
              <a:rPr lang="en-US" sz="3700" dirty="0">
                <a:solidFill>
                  <a:srgbClr val="002060"/>
                </a:solidFill>
              </a:rPr>
              <a:t>However, the contributor(s) do participate in the creation of the SPV’s governance framework, and receive a seat on the board of the SPV.</a:t>
            </a:r>
          </a:p>
          <a:p>
            <a:pPr lvl="0"/>
            <a:r>
              <a:rPr lang="en-US" sz="3700" dirty="0">
                <a:solidFill>
                  <a:srgbClr val="002060"/>
                </a:solidFill>
              </a:rPr>
              <a:t>Mechanisms are instituted to ensure that policy goals are met.</a:t>
            </a:r>
          </a:p>
          <a:p>
            <a:pPr marL="0" lvl="0" indent="0">
              <a:buNone/>
            </a:pPr>
            <a:endParaRPr lang="en-US" sz="1900" dirty="0">
              <a:solidFill>
                <a:srgbClr val="002060"/>
              </a:solidFill>
            </a:endParaRPr>
          </a:p>
          <a:p>
            <a:pPr marL="0" lvl="0" indent="0" algn="ctr">
              <a:buNone/>
            </a:pPr>
            <a:r>
              <a:rPr lang="en-US" sz="4300" b="1" u="sng" dirty="0" smtClean="0">
                <a:solidFill>
                  <a:srgbClr val="002060"/>
                </a:solidFill>
              </a:rPr>
              <a:t>Build-Operate-Transfer </a:t>
            </a:r>
            <a:r>
              <a:rPr lang="en-US" sz="4300" b="1" u="sng" dirty="0">
                <a:solidFill>
                  <a:srgbClr val="002060"/>
                </a:solidFill>
              </a:rPr>
              <a:t>(BOT</a:t>
            </a:r>
            <a:r>
              <a:rPr lang="en-US" sz="4300" b="1" u="sng" dirty="0" smtClean="0">
                <a:solidFill>
                  <a:srgbClr val="002060"/>
                </a:solidFill>
              </a:rPr>
              <a:t>)</a:t>
            </a:r>
            <a:endParaRPr lang="en-US" sz="1900" dirty="0">
              <a:solidFill>
                <a:srgbClr val="002060"/>
              </a:solidFill>
            </a:endParaRPr>
          </a:p>
          <a:p>
            <a:pPr lvl="0"/>
            <a:r>
              <a:rPr lang="en-US" sz="3700" dirty="0">
                <a:solidFill>
                  <a:srgbClr val="002060"/>
                </a:solidFill>
              </a:rPr>
              <a:t>Following an open tender process, a concession is granted to one or more network operators for a fixed long-term duration (typically 20 years).</a:t>
            </a:r>
          </a:p>
          <a:p>
            <a:pPr lvl="0"/>
            <a:r>
              <a:rPr lang="en-US" sz="3700" dirty="0">
                <a:solidFill>
                  <a:srgbClr val="002060"/>
                </a:solidFill>
              </a:rPr>
              <a:t>The network operators are assigned full responsibility for financing, operating, and maintaining the cable.</a:t>
            </a:r>
          </a:p>
          <a:p>
            <a:pPr lvl="0"/>
            <a:r>
              <a:rPr lang="en-US" sz="3700" dirty="0">
                <a:solidFill>
                  <a:srgbClr val="002060"/>
                </a:solidFill>
              </a:rPr>
              <a:t>Certain market privileges may be accorded to the network operators.</a:t>
            </a:r>
          </a:p>
          <a:p>
            <a:pPr lvl="0"/>
            <a:r>
              <a:rPr lang="en-US" sz="3700" dirty="0">
                <a:solidFill>
                  <a:srgbClr val="002060"/>
                </a:solidFill>
              </a:rPr>
              <a:t>The operators are allowed to retain all revenues during the period of its concession.</a:t>
            </a:r>
          </a:p>
          <a:p>
            <a:pPr lvl="0"/>
            <a:r>
              <a:rPr lang="en-US" sz="3700" dirty="0">
                <a:solidFill>
                  <a:srgbClr val="002060"/>
                </a:solidFill>
              </a:rPr>
              <a:t>Once the concession agreement expires, ownership of the network is assigned to the government(s) at no cost.</a:t>
            </a:r>
          </a:p>
          <a:p>
            <a:pPr marL="0" lvl="0" indent="0">
              <a:buNone/>
            </a:pPr>
            <a:endParaRPr lang="en-US" sz="1900" dirty="0">
              <a:solidFill>
                <a:srgbClr val="002060"/>
              </a:solidFill>
            </a:endParaRPr>
          </a:p>
          <a:p>
            <a:pPr marL="0" lvl="0" indent="0" algn="ctr">
              <a:buNone/>
            </a:pPr>
            <a:r>
              <a:rPr lang="en-US" sz="4300" b="1" u="sng" dirty="0" smtClean="0">
                <a:solidFill>
                  <a:srgbClr val="002060"/>
                </a:solidFill>
              </a:rPr>
              <a:t>Awarding </a:t>
            </a:r>
            <a:r>
              <a:rPr lang="en-US" sz="4300" b="1" u="sng" dirty="0">
                <a:solidFill>
                  <a:srgbClr val="002060"/>
                </a:solidFill>
              </a:rPr>
              <a:t>of Project Management Contract</a:t>
            </a:r>
          </a:p>
          <a:p>
            <a:pPr lvl="0"/>
            <a:r>
              <a:rPr lang="en-US" sz="3700" dirty="0" smtClean="0">
                <a:solidFill>
                  <a:srgbClr val="002060"/>
                </a:solidFill>
              </a:rPr>
              <a:t>A </a:t>
            </a:r>
            <a:r>
              <a:rPr lang="en-US" sz="3700" dirty="0">
                <a:solidFill>
                  <a:srgbClr val="002060"/>
                </a:solidFill>
              </a:rPr>
              <a:t>tender is issued to select one or more network operators responsible for the construction, operation, maintenance, and commercialization of the pan-Asian terrestrial fiber optic network.</a:t>
            </a:r>
          </a:p>
          <a:p>
            <a:pPr lvl="0"/>
            <a:r>
              <a:rPr lang="en-US" sz="3700" dirty="0">
                <a:solidFill>
                  <a:srgbClr val="002060"/>
                </a:solidFill>
              </a:rPr>
              <a:t>The contract recipient is paid to manage the cable and assume these responsibilities, including the sales of capacity to operators.  The contract recipient’s management fees may be fixed or based on a percentage of revenue.</a:t>
            </a:r>
          </a:p>
          <a:p>
            <a:pPr lvl="0"/>
            <a:r>
              <a:rPr lang="en-US" sz="3700" dirty="0">
                <a:solidFill>
                  <a:srgbClr val="002060"/>
                </a:solidFill>
              </a:rPr>
              <a:t>The network remains the property of the </a:t>
            </a:r>
            <a:r>
              <a:rPr lang="en-US" sz="3700" dirty="0" smtClean="0">
                <a:solidFill>
                  <a:srgbClr val="002060"/>
                </a:solidFill>
              </a:rPr>
              <a:t>Government(s), which collect all </a:t>
            </a:r>
            <a:r>
              <a:rPr lang="en-US" sz="3700" dirty="0">
                <a:solidFill>
                  <a:srgbClr val="002060"/>
                </a:solidFill>
              </a:rPr>
              <a:t>profits (less management fees</a:t>
            </a:r>
            <a:r>
              <a:rPr lang="en-US" sz="3700" dirty="0" smtClean="0">
                <a:solidFill>
                  <a:srgbClr val="002060"/>
                </a:solidFill>
              </a:rPr>
              <a:t>). </a:t>
            </a:r>
            <a:endParaRPr lang="en-US" sz="3700" b="1" dirty="0" smtClean="0">
              <a:solidFill>
                <a:srgbClr val="002060"/>
              </a:solidFill>
            </a:endParaRPr>
          </a:p>
        </p:txBody>
      </p:sp>
    </p:spTree>
    <p:extLst>
      <p:ext uri="{BB962C8B-B14F-4D97-AF65-F5344CB8AC3E}">
        <p14:creationId xmlns:p14="http://schemas.microsoft.com/office/powerpoint/2010/main" xmlns="" val="2348730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458200" cy="2819400"/>
          </a:xfrm>
        </p:spPr>
        <p:txBody>
          <a:bodyPr>
            <a:normAutofit/>
          </a:bodyPr>
          <a:lstStyle/>
          <a:p>
            <a:r>
              <a:rPr lang="en-US" sz="4000" b="1" dirty="0" smtClean="0">
                <a:solidFill>
                  <a:schemeClr val="tx2">
                    <a:lumMod val="75000"/>
                  </a:schemeClr>
                </a:solidFill>
                <a:effectLst>
                  <a:outerShdw blurRad="38100" dist="38100" dir="2700000" algn="tl">
                    <a:srgbClr val="000000">
                      <a:alpha val="43137"/>
                    </a:srgbClr>
                  </a:outerShdw>
                </a:effectLst>
              </a:rPr>
              <a:t>Part 6: Principles to Guide </a:t>
            </a:r>
            <a:br>
              <a:rPr lang="en-US" sz="4000" b="1" dirty="0" smtClean="0">
                <a:solidFill>
                  <a:schemeClr val="tx2">
                    <a:lumMod val="75000"/>
                  </a:schemeClr>
                </a:solidFill>
                <a:effectLst>
                  <a:outerShdw blurRad="38100" dist="38100" dir="2700000" algn="tl">
                    <a:srgbClr val="000000">
                      <a:alpha val="43137"/>
                    </a:srgbClr>
                  </a:outerShdw>
                </a:effectLst>
              </a:rPr>
            </a:br>
            <a:r>
              <a:rPr lang="en-US" sz="4000" b="1" dirty="0" smtClean="0">
                <a:solidFill>
                  <a:schemeClr val="tx2">
                    <a:lumMod val="75000"/>
                  </a:schemeClr>
                </a:solidFill>
                <a:effectLst>
                  <a:outerShdw blurRad="38100" dist="38100" dir="2700000" algn="tl">
                    <a:srgbClr val="000000">
                      <a:alpha val="43137"/>
                    </a:srgbClr>
                  </a:outerShdw>
                </a:effectLst>
              </a:rPr>
              <a:t>Network Development</a:t>
            </a:r>
            <a:endParaRPr lang="en-US"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24202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792162"/>
          </a:xfrm>
        </p:spPr>
        <p:txBody>
          <a:bodyPr>
            <a:noAutofit/>
          </a:bodyPr>
          <a:lstStyle/>
          <a:p>
            <a:r>
              <a:rPr lang="en-US" sz="3300" b="1" dirty="0" smtClean="0">
                <a:solidFill>
                  <a:srgbClr val="002060"/>
                </a:solidFill>
                <a:effectLst>
                  <a:outerShdw blurRad="38100" dist="38100" dir="2700000" algn="tl">
                    <a:srgbClr val="000000">
                      <a:alpha val="43137"/>
                    </a:srgbClr>
                  </a:outerShdw>
                </a:effectLst>
              </a:rPr>
              <a:t>Principles to Guide Future Network Development</a:t>
            </a:r>
            <a:endParaRPr lang="en-US" sz="33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8763000" cy="5562600"/>
          </a:xfrm>
        </p:spPr>
        <p:txBody>
          <a:bodyPr>
            <a:normAutofit/>
          </a:bodyPr>
          <a:lstStyle/>
          <a:p>
            <a:pPr marL="514350" indent="-514350">
              <a:buFont typeface="+mj-lt"/>
              <a:buAutoNum type="arabicPeriod"/>
            </a:pPr>
            <a:r>
              <a:rPr lang="en-US" sz="2800" b="1" dirty="0" smtClean="0">
                <a:solidFill>
                  <a:srgbClr val="002060"/>
                </a:solidFill>
              </a:rPr>
              <a:t>Fully integrated and coherent</a:t>
            </a:r>
          </a:p>
          <a:p>
            <a:pPr lvl="1"/>
            <a:r>
              <a:rPr lang="en-US" sz="2000" b="1" dirty="0" smtClean="0">
                <a:solidFill>
                  <a:srgbClr val="002060"/>
                </a:solidFill>
              </a:rPr>
              <a:t>Mesh configuration to allow for in-network healing in the event of physical cable outages or political instability affecting connectivity in specific countries.</a:t>
            </a:r>
          </a:p>
          <a:p>
            <a:pPr marL="514350" indent="-514350">
              <a:buFont typeface="+mj-lt"/>
              <a:buAutoNum type="arabicPeriod"/>
            </a:pPr>
            <a:r>
              <a:rPr lang="en-US" sz="2800" b="1" dirty="0" smtClean="0">
                <a:solidFill>
                  <a:srgbClr val="002060"/>
                </a:solidFill>
              </a:rPr>
              <a:t>Functioning and monitored as single, uniform network</a:t>
            </a:r>
          </a:p>
          <a:p>
            <a:pPr lvl="1"/>
            <a:r>
              <a:rPr lang="en-US" sz="2000" b="1" dirty="0" smtClean="0">
                <a:solidFill>
                  <a:srgbClr val="002060"/>
                </a:solidFill>
              </a:rPr>
              <a:t>Existing multi-national terrestrial networks cannot offer uniform quality-of-service guarantees between endpoints (as good as “weakest link” or “weakest operator”).</a:t>
            </a:r>
          </a:p>
          <a:p>
            <a:pPr marL="514350" indent="-514350">
              <a:buFont typeface="+mj-lt"/>
              <a:buAutoNum type="arabicPeriod"/>
            </a:pPr>
            <a:r>
              <a:rPr lang="en-US" sz="2800" b="1" dirty="0" smtClean="0">
                <a:solidFill>
                  <a:srgbClr val="002060"/>
                </a:solidFill>
              </a:rPr>
              <a:t>Leveraging existing infrastructure</a:t>
            </a:r>
          </a:p>
          <a:p>
            <a:pPr lvl="1"/>
            <a:r>
              <a:rPr lang="en-US" sz="2000" b="1" dirty="0" smtClean="0">
                <a:solidFill>
                  <a:srgbClr val="002060"/>
                </a:solidFill>
              </a:rPr>
              <a:t>Right-of-way procurement and uniform construction techniques would be enabled through the use of the Asian Highway network, Pan-Asian Railway project, or power transmission networks.</a:t>
            </a:r>
            <a:r>
              <a:rPr lang="en-US" sz="1800" b="1" dirty="0" smtClean="0">
                <a:solidFill>
                  <a:srgbClr val="002060"/>
                </a:solidFill>
              </a:rPr>
              <a:t/>
            </a:r>
            <a:br>
              <a:rPr lang="en-US" sz="1800" b="1" dirty="0" smtClean="0">
                <a:solidFill>
                  <a:srgbClr val="002060"/>
                </a:solidFill>
              </a:rPr>
            </a:br>
            <a:endParaRPr lang="en-US" sz="1800" b="1" dirty="0" smtClean="0">
              <a:solidFill>
                <a:srgbClr val="002060"/>
              </a:solidFill>
            </a:endParaRPr>
          </a:p>
        </p:txBody>
      </p:sp>
    </p:spTree>
    <p:extLst>
      <p:ext uri="{BB962C8B-B14F-4D97-AF65-F5344CB8AC3E}">
        <p14:creationId xmlns:p14="http://schemas.microsoft.com/office/powerpoint/2010/main" xmlns="" val="152394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792162"/>
          </a:xfrm>
        </p:spPr>
        <p:txBody>
          <a:bodyPr>
            <a:noAutofit/>
          </a:bodyPr>
          <a:lstStyle/>
          <a:p>
            <a:r>
              <a:rPr lang="en-US" sz="3300" b="1" dirty="0" smtClean="0">
                <a:solidFill>
                  <a:srgbClr val="002060"/>
                </a:solidFill>
                <a:effectLst>
                  <a:outerShdw blurRad="38100" dist="38100" dir="2700000" algn="tl">
                    <a:srgbClr val="000000">
                      <a:alpha val="43137"/>
                    </a:srgbClr>
                  </a:outerShdw>
                </a:effectLst>
              </a:rPr>
              <a:t>Principles to Guide Future Network Development</a:t>
            </a:r>
            <a:br>
              <a:rPr lang="en-US" sz="3300" b="1" dirty="0" smtClean="0">
                <a:solidFill>
                  <a:srgbClr val="002060"/>
                </a:solidFill>
                <a:effectLst>
                  <a:outerShdw blurRad="38100" dist="38100" dir="2700000" algn="tl">
                    <a:srgbClr val="000000">
                      <a:alpha val="43137"/>
                    </a:srgbClr>
                  </a:outerShdw>
                </a:effectLst>
              </a:rPr>
            </a:br>
            <a:r>
              <a:rPr lang="en-US" sz="1400" b="1" dirty="0" smtClean="0">
                <a:solidFill>
                  <a:srgbClr val="002060"/>
                </a:solidFill>
                <a:effectLst>
                  <a:outerShdw blurRad="38100" dist="38100" dir="2700000" algn="tl">
                    <a:srgbClr val="000000">
                      <a:alpha val="43137"/>
                    </a:srgbClr>
                  </a:outerShdw>
                </a:effectLst>
              </a:rPr>
              <a:t>(Continued)</a:t>
            </a:r>
            <a:endParaRPr lang="en-US" sz="33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762000"/>
            <a:ext cx="8763000" cy="5943600"/>
          </a:xfrm>
        </p:spPr>
        <p:txBody>
          <a:bodyPr>
            <a:normAutofit/>
          </a:bodyPr>
          <a:lstStyle/>
          <a:p>
            <a:pPr marL="514350" indent="-514350">
              <a:buFont typeface="+mj-lt"/>
              <a:buAutoNum type="arabicPeriod" startAt="4"/>
            </a:pPr>
            <a:r>
              <a:rPr lang="en-US" sz="2800" b="1" dirty="0" smtClean="0">
                <a:solidFill>
                  <a:srgbClr val="002060"/>
                </a:solidFill>
              </a:rPr>
              <a:t>Cost-effective</a:t>
            </a:r>
          </a:p>
          <a:p>
            <a:pPr lvl="1"/>
            <a:r>
              <a:rPr lang="en-US" sz="2000" b="1" dirty="0" smtClean="0">
                <a:solidFill>
                  <a:srgbClr val="002060"/>
                </a:solidFill>
              </a:rPr>
              <a:t>With suitable transmission capacity and fiber count, a pan-regional terrestrial fiber network could compete effectively with submarine cable on both a regional and intercontinental basis.</a:t>
            </a:r>
          </a:p>
          <a:p>
            <a:pPr marL="514350" indent="-514350">
              <a:buFont typeface="+mj-lt"/>
              <a:buAutoNum type="arabicPeriod" startAt="5"/>
            </a:pPr>
            <a:r>
              <a:rPr lang="en-US" sz="2800" b="1" dirty="0" smtClean="0">
                <a:solidFill>
                  <a:srgbClr val="002060"/>
                </a:solidFill>
              </a:rPr>
              <a:t>Open access and non-discriminatory pricing</a:t>
            </a:r>
            <a:endParaRPr lang="en-US" sz="2800" b="1" dirty="0">
              <a:solidFill>
                <a:srgbClr val="002060"/>
              </a:solidFill>
            </a:endParaRPr>
          </a:p>
          <a:p>
            <a:pPr lvl="1"/>
            <a:r>
              <a:rPr lang="en-US" sz="2000" b="1" dirty="0" smtClean="0">
                <a:solidFill>
                  <a:srgbClr val="002060"/>
                </a:solidFill>
              </a:rPr>
              <a:t>In order to achieve development and policy goals, as well as to serve the region’s consumers, all purchasers of capacity must be able to access the network on an equal, non-discriminatory basis.</a:t>
            </a:r>
          </a:p>
          <a:p>
            <a:pPr marL="514350" indent="-514350">
              <a:buFont typeface="+mj-lt"/>
              <a:buAutoNum type="arabicPeriod" startAt="6"/>
            </a:pPr>
            <a:r>
              <a:rPr lang="en-US" sz="2800" b="1" dirty="0" smtClean="0">
                <a:solidFill>
                  <a:srgbClr val="002060"/>
                </a:solidFill>
              </a:rPr>
              <a:t>Developed and managed by a Special Purpose Vehicle (SPV)</a:t>
            </a:r>
            <a:endParaRPr lang="en-US" sz="2800" b="1" dirty="0">
              <a:solidFill>
                <a:srgbClr val="002060"/>
              </a:solidFill>
            </a:endParaRPr>
          </a:p>
          <a:p>
            <a:pPr lvl="1"/>
            <a:r>
              <a:rPr lang="en-US" sz="2000" b="1" dirty="0" smtClean="0">
                <a:solidFill>
                  <a:srgbClr val="002060"/>
                </a:solidFill>
              </a:rPr>
              <a:t>SPV shareholding would ensure the neutrality and efficiency of the network</a:t>
            </a:r>
          </a:p>
          <a:p>
            <a:pPr lvl="1"/>
            <a:r>
              <a:rPr lang="en-US" sz="2000" b="1" dirty="0" smtClean="0">
                <a:solidFill>
                  <a:srgbClr val="002060"/>
                </a:solidFill>
              </a:rPr>
              <a:t>Allows participation by all stakeholders while still maintaining arm’s-length terms over all capacity sales and leases.</a:t>
            </a:r>
            <a:r>
              <a:rPr lang="en-US" sz="1800" b="1" dirty="0" smtClean="0">
                <a:solidFill>
                  <a:srgbClr val="002060"/>
                </a:solidFill>
              </a:rPr>
              <a:t/>
            </a:r>
            <a:br>
              <a:rPr lang="en-US" sz="1800" b="1" dirty="0" smtClean="0">
                <a:solidFill>
                  <a:srgbClr val="002060"/>
                </a:solidFill>
              </a:rPr>
            </a:br>
            <a:endParaRPr lang="en-US" sz="1800" b="1" dirty="0" smtClean="0">
              <a:solidFill>
                <a:srgbClr val="002060"/>
              </a:solidFill>
            </a:endParaRPr>
          </a:p>
        </p:txBody>
      </p:sp>
    </p:spTree>
    <p:extLst>
      <p:ext uri="{BB962C8B-B14F-4D97-AF65-F5344CB8AC3E}">
        <p14:creationId xmlns:p14="http://schemas.microsoft.com/office/powerpoint/2010/main" xmlns="" val="1885990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458200" cy="2819400"/>
          </a:xfrm>
        </p:spPr>
        <p:txBody>
          <a:bodyPr>
            <a:normAutofit/>
          </a:bodyPr>
          <a:lstStyle/>
          <a:p>
            <a:r>
              <a:rPr lang="en-US" sz="4000" b="1" dirty="0" smtClean="0">
                <a:solidFill>
                  <a:schemeClr val="tx2">
                    <a:lumMod val="75000"/>
                  </a:schemeClr>
                </a:solidFill>
                <a:effectLst>
                  <a:outerShdw blurRad="38100" dist="38100" dir="2700000" algn="tl">
                    <a:srgbClr val="000000">
                      <a:alpha val="43137"/>
                    </a:srgbClr>
                  </a:outerShdw>
                </a:effectLst>
              </a:rPr>
              <a:t>Part 7: </a:t>
            </a:r>
            <a:br>
              <a:rPr lang="en-US" sz="4000" b="1" dirty="0" smtClean="0">
                <a:solidFill>
                  <a:schemeClr val="tx2">
                    <a:lumMod val="75000"/>
                  </a:schemeClr>
                </a:solidFill>
                <a:effectLst>
                  <a:outerShdw blurRad="38100" dist="38100" dir="2700000" algn="tl">
                    <a:srgbClr val="000000">
                      <a:alpha val="43137"/>
                    </a:srgbClr>
                  </a:outerShdw>
                </a:effectLst>
              </a:rPr>
            </a:br>
            <a:r>
              <a:rPr lang="en-US" sz="4000" b="1" dirty="0" smtClean="0">
                <a:solidFill>
                  <a:schemeClr val="tx2">
                    <a:lumMod val="75000"/>
                  </a:schemeClr>
                </a:solidFill>
                <a:effectLst>
                  <a:outerShdw blurRad="38100" dist="38100" dir="2700000" algn="tl">
                    <a:srgbClr val="000000">
                      <a:alpha val="43137"/>
                    </a:srgbClr>
                  </a:outerShdw>
                </a:effectLst>
              </a:rPr>
              <a:t>Gaining Support for the Project</a:t>
            </a:r>
            <a:endParaRPr lang="en-US"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54268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Stakeholder Participation is Key</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534400" cy="5791200"/>
          </a:xfrm>
        </p:spPr>
        <p:txBody>
          <a:bodyPr>
            <a:normAutofit/>
          </a:bodyPr>
          <a:lstStyle/>
          <a:p>
            <a:r>
              <a:rPr lang="en-US" sz="3000" b="1" dirty="0" smtClean="0">
                <a:solidFill>
                  <a:srgbClr val="002060"/>
                </a:solidFill>
              </a:rPr>
              <a:t>The study by Terabit Consulting identified 95 potential stakeholders in ASEAN-9 that should be involved in the project, including:</a:t>
            </a:r>
          </a:p>
          <a:p>
            <a:pPr lvl="1"/>
            <a:r>
              <a:rPr lang="en-US" sz="2400" b="1" dirty="0" smtClean="0">
                <a:solidFill>
                  <a:srgbClr val="002060"/>
                </a:solidFill>
              </a:rPr>
              <a:t>National Regulatory Authorities</a:t>
            </a:r>
          </a:p>
          <a:p>
            <a:pPr lvl="1"/>
            <a:r>
              <a:rPr lang="en-US" sz="2400" b="1" dirty="0" smtClean="0">
                <a:solidFill>
                  <a:srgbClr val="002060"/>
                </a:solidFill>
              </a:rPr>
              <a:t>Incumbent Operators and Major International Gateway Operators</a:t>
            </a:r>
          </a:p>
          <a:p>
            <a:pPr lvl="1"/>
            <a:r>
              <a:rPr lang="en-US" sz="2400" b="1" dirty="0" smtClean="0">
                <a:solidFill>
                  <a:srgbClr val="002060"/>
                </a:solidFill>
              </a:rPr>
              <a:t>Competitive Telecommunications Operators and ISPs</a:t>
            </a:r>
          </a:p>
          <a:p>
            <a:pPr lvl="1"/>
            <a:r>
              <a:rPr lang="en-US" sz="2400" b="1" dirty="0" smtClean="0">
                <a:solidFill>
                  <a:srgbClr val="002060"/>
                </a:solidFill>
              </a:rPr>
              <a:t>Road and Railway Authorities/Operators</a:t>
            </a:r>
          </a:p>
          <a:p>
            <a:r>
              <a:rPr lang="en-US" sz="3000" b="1" dirty="0" smtClean="0">
                <a:solidFill>
                  <a:srgbClr val="002060"/>
                </a:solidFill>
              </a:rPr>
              <a:t>Suppliers and contractors should also be consulted in the development stage.</a:t>
            </a:r>
            <a:r>
              <a:rPr lang="en-US" sz="2200" b="1" dirty="0" smtClean="0">
                <a:solidFill>
                  <a:srgbClr val="002060"/>
                </a:solidFill>
              </a:rPr>
              <a:t/>
            </a:r>
            <a:br>
              <a:rPr lang="en-US" sz="2200" b="1" dirty="0" smtClean="0">
                <a:solidFill>
                  <a:srgbClr val="002060"/>
                </a:solidFill>
              </a:rPr>
            </a:br>
            <a:endParaRPr lang="en-US" sz="2200" b="1" dirty="0" smtClean="0">
              <a:solidFill>
                <a:srgbClr val="002060"/>
              </a:solidFill>
            </a:endParaRPr>
          </a:p>
        </p:txBody>
      </p:sp>
    </p:spTree>
    <p:extLst>
      <p:ext uri="{BB962C8B-B14F-4D97-AF65-F5344CB8AC3E}">
        <p14:creationId xmlns:p14="http://schemas.microsoft.com/office/powerpoint/2010/main" xmlns="" val="1529612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92162"/>
          </a:xfrm>
        </p:spPr>
        <p:txBody>
          <a:bodyPr>
            <a:noAutofit/>
          </a:bodyPr>
          <a:lstStyle/>
          <a:p>
            <a:r>
              <a:rPr lang="en-US" sz="3000" b="1" dirty="0" smtClean="0">
                <a:solidFill>
                  <a:srgbClr val="002060"/>
                </a:solidFill>
                <a:effectLst>
                  <a:outerShdw blurRad="38100" dist="38100" dir="2700000" algn="tl">
                    <a:srgbClr val="000000">
                      <a:alpha val="43137"/>
                    </a:srgbClr>
                  </a:outerShdw>
                </a:effectLst>
              </a:rPr>
              <a:t>Convincing Governments of the Project’s Advantages</a:t>
            </a:r>
            <a:endParaRPr lang="en-US" sz="3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534400" cy="5791200"/>
          </a:xfrm>
        </p:spPr>
        <p:txBody>
          <a:bodyPr>
            <a:normAutofit lnSpcReduction="10000"/>
          </a:bodyPr>
          <a:lstStyle/>
          <a:p>
            <a:pPr marL="514350" indent="-514350">
              <a:buFont typeface="+mj-lt"/>
              <a:buAutoNum type="arabicPeriod"/>
            </a:pPr>
            <a:r>
              <a:rPr lang="en-US" sz="3000" b="1" dirty="0" smtClean="0">
                <a:solidFill>
                  <a:srgbClr val="002060"/>
                </a:solidFill>
              </a:rPr>
              <a:t>Benefits to consumers</a:t>
            </a:r>
          </a:p>
          <a:p>
            <a:pPr lvl="1"/>
            <a:r>
              <a:rPr lang="en-US" sz="2200" b="1" dirty="0" smtClean="0">
                <a:solidFill>
                  <a:srgbClr val="002060"/>
                </a:solidFill>
              </a:rPr>
              <a:t>Myanmar, Cambodia, and Lao PDR: 1 Mbps of consumer broadband costs 132.8%, 48.7%, and 27.4% of per-capita GDP</a:t>
            </a:r>
          </a:p>
          <a:p>
            <a:pPr lvl="1"/>
            <a:r>
              <a:rPr lang="en-US" sz="2200" b="1" dirty="0" smtClean="0">
                <a:solidFill>
                  <a:srgbClr val="002060"/>
                </a:solidFill>
              </a:rPr>
              <a:t>Only Singapore and Thailand offered broadband access that is considered to be truly affordable.</a:t>
            </a:r>
          </a:p>
          <a:p>
            <a:pPr lvl="1"/>
            <a:r>
              <a:rPr lang="en-US" sz="2200" b="1" dirty="0" smtClean="0">
                <a:solidFill>
                  <a:srgbClr val="002060"/>
                </a:solidFill>
              </a:rPr>
              <a:t>Better, more cost-effective connectivity in the region will greatly reduce consumer prices in less developed markets and improve broadband reliability throughout the region.</a:t>
            </a:r>
          </a:p>
          <a:p>
            <a:pPr marL="514350" indent="-514350">
              <a:buFont typeface="+mj-lt"/>
              <a:buAutoNum type="arabicPeriod"/>
            </a:pPr>
            <a:r>
              <a:rPr lang="en-US" sz="3000" b="1" dirty="0" smtClean="0">
                <a:solidFill>
                  <a:srgbClr val="002060"/>
                </a:solidFill>
              </a:rPr>
              <a:t>Economic growth</a:t>
            </a:r>
          </a:p>
          <a:p>
            <a:pPr lvl="1"/>
            <a:r>
              <a:rPr lang="en-US" sz="2200" b="1" dirty="0" smtClean="0">
                <a:solidFill>
                  <a:srgbClr val="002060"/>
                </a:solidFill>
              </a:rPr>
              <a:t>Improvement in ICT infrastructure yields:</a:t>
            </a:r>
          </a:p>
          <a:p>
            <a:pPr lvl="2"/>
            <a:r>
              <a:rPr lang="en-US" sz="1800" b="1" dirty="0" smtClean="0">
                <a:solidFill>
                  <a:srgbClr val="002060"/>
                </a:solidFill>
              </a:rPr>
              <a:t>Increased demand for the output of other industries (demand multiplier)</a:t>
            </a:r>
          </a:p>
          <a:p>
            <a:pPr lvl="2"/>
            <a:r>
              <a:rPr lang="en-US" sz="1800" b="1" dirty="0" smtClean="0">
                <a:solidFill>
                  <a:srgbClr val="002060"/>
                </a:solidFill>
              </a:rPr>
              <a:t>New opportunities for production in other industries (supply multiplier)</a:t>
            </a:r>
          </a:p>
          <a:p>
            <a:pPr lvl="2"/>
            <a:r>
              <a:rPr lang="en-US" sz="1800" b="1" dirty="0" smtClean="0">
                <a:solidFill>
                  <a:srgbClr val="002060"/>
                </a:solidFill>
              </a:rPr>
              <a:t>New goods and services for consumers (final demand)</a:t>
            </a:r>
          </a:p>
          <a:p>
            <a:pPr lvl="1"/>
            <a:r>
              <a:rPr lang="en-US" sz="2200" b="1" dirty="0" smtClean="0">
                <a:solidFill>
                  <a:srgbClr val="002060"/>
                </a:solidFill>
              </a:rPr>
              <a:t>It also </a:t>
            </a:r>
            <a:r>
              <a:rPr lang="en-US" sz="2200" b="1" dirty="0">
                <a:solidFill>
                  <a:srgbClr val="002060"/>
                </a:solidFill>
              </a:rPr>
              <a:t>increases firms’ innovation </a:t>
            </a:r>
            <a:r>
              <a:rPr lang="en-US" sz="2200" b="1" dirty="0" smtClean="0">
                <a:solidFill>
                  <a:srgbClr val="002060"/>
                </a:solidFill>
              </a:rPr>
              <a:t>capabilities and increases </a:t>
            </a:r>
            <a:r>
              <a:rPr lang="en-US" sz="2200" b="1" dirty="0">
                <a:solidFill>
                  <a:srgbClr val="002060"/>
                </a:solidFill>
              </a:rPr>
              <a:t>the probability of new products, innovations, and organizations</a:t>
            </a:r>
            <a:r>
              <a:rPr lang="en-US" sz="2200" b="1" dirty="0" smtClean="0">
                <a:solidFill>
                  <a:srgbClr val="002060"/>
                </a:solidFill>
              </a:rPr>
              <a:t/>
            </a:r>
            <a:br>
              <a:rPr lang="en-US" sz="2200" b="1" dirty="0" smtClean="0">
                <a:solidFill>
                  <a:srgbClr val="002060"/>
                </a:solidFill>
              </a:rPr>
            </a:br>
            <a:endParaRPr lang="en-US" sz="2200" b="1" dirty="0" smtClean="0">
              <a:solidFill>
                <a:srgbClr val="002060"/>
              </a:solidFill>
            </a:endParaRPr>
          </a:p>
        </p:txBody>
      </p:sp>
    </p:spTree>
    <p:extLst>
      <p:ext uri="{BB962C8B-B14F-4D97-AF65-F5344CB8AC3E}">
        <p14:creationId xmlns:p14="http://schemas.microsoft.com/office/powerpoint/2010/main" xmlns="" val="845429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92162"/>
          </a:xfrm>
        </p:spPr>
        <p:txBody>
          <a:bodyPr>
            <a:noAutofit/>
          </a:bodyPr>
          <a:lstStyle/>
          <a:p>
            <a:r>
              <a:rPr lang="en-US" sz="3000" b="1" dirty="0" smtClean="0">
                <a:solidFill>
                  <a:srgbClr val="002060"/>
                </a:solidFill>
                <a:effectLst>
                  <a:outerShdw blurRad="38100" dist="38100" dir="2700000" algn="tl">
                    <a:srgbClr val="000000">
                      <a:alpha val="43137"/>
                    </a:srgbClr>
                  </a:outerShdw>
                </a:effectLst>
              </a:rPr>
              <a:t>Convincing Governments of the Project’s Advantages</a:t>
            </a:r>
            <a:br>
              <a:rPr lang="en-US" sz="3000" b="1" dirty="0" smtClean="0">
                <a:solidFill>
                  <a:srgbClr val="002060"/>
                </a:solidFill>
                <a:effectLst>
                  <a:outerShdw blurRad="38100" dist="38100" dir="2700000" algn="tl">
                    <a:srgbClr val="000000">
                      <a:alpha val="43137"/>
                    </a:srgbClr>
                  </a:outerShdw>
                </a:effectLst>
              </a:rPr>
            </a:br>
            <a:r>
              <a:rPr lang="en-US" sz="1400" b="1" dirty="0" smtClean="0">
                <a:solidFill>
                  <a:srgbClr val="002060"/>
                </a:solidFill>
                <a:effectLst>
                  <a:outerShdw blurRad="38100" dist="38100" dir="2700000" algn="tl">
                    <a:srgbClr val="000000">
                      <a:alpha val="43137"/>
                    </a:srgbClr>
                  </a:outerShdw>
                </a:effectLst>
              </a:rPr>
              <a:t>(Continued)</a:t>
            </a:r>
            <a:endParaRPr lang="en-US" sz="3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534400" cy="5791200"/>
          </a:xfrm>
        </p:spPr>
        <p:txBody>
          <a:bodyPr>
            <a:normAutofit/>
          </a:bodyPr>
          <a:lstStyle/>
          <a:p>
            <a:pPr marL="514350" indent="-514350">
              <a:buFont typeface="+mj-lt"/>
              <a:buAutoNum type="arabicPeriod" startAt="3"/>
            </a:pPr>
            <a:r>
              <a:rPr lang="en-US" sz="3000" b="1" dirty="0" smtClean="0">
                <a:solidFill>
                  <a:srgbClr val="002060"/>
                </a:solidFill>
              </a:rPr>
              <a:t>Increased government revenue</a:t>
            </a:r>
          </a:p>
          <a:p>
            <a:pPr lvl="1"/>
            <a:r>
              <a:rPr lang="en-US" sz="2200" b="1" dirty="0" smtClean="0">
                <a:solidFill>
                  <a:srgbClr val="002060"/>
                </a:solidFill>
              </a:rPr>
              <a:t>Growth in economic output from ICT investment results in greater tax revenue</a:t>
            </a:r>
          </a:p>
          <a:p>
            <a:pPr lvl="1"/>
            <a:r>
              <a:rPr lang="en-US" sz="2200" b="1" dirty="0" smtClean="0">
                <a:solidFill>
                  <a:srgbClr val="002060"/>
                </a:solidFill>
              </a:rPr>
              <a:t>Increased employment in the telecommunications sector</a:t>
            </a:r>
          </a:p>
          <a:p>
            <a:pPr lvl="1"/>
            <a:r>
              <a:rPr lang="en-US" sz="2200" b="1" dirty="0" smtClean="0">
                <a:solidFill>
                  <a:srgbClr val="002060"/>
                </a:solidFill>
              </a:rPr>
              <a:t>Greater collections from telecom licenses and excise</a:t>
            </a:r>
          </a:p>
          <a:p>
            <a:pPr marL="514350" indent="-514350">
              <a:buFont typeface="+mj-lt"/>
              <a:buAutoNum type="arabicPeriod" startAt="3"/>
            </a:pPr>
            <a:r>
              <a:rPr lang="en-US" sz="3000" b="1" dirty="0" smtClean="0">
                <a:solidFill>
                  <a:srgbClr val="002060"/>
                </a:solidFill>
              </a:rPr>
              <a:t>Regional stability through better international and intercultural relations</a:t>
            </a:r>
          </a:p>
          <a:p>
            <a:pPr lvl="1"/>
            <a:r>
              <a:rPr lang="en-US" sz="2200" b="1" dirty="0" smtClean="0">
                <a:solidFill>
                  <a:srgbClr val="002060"/>
                </a:solidFill>
              </a:rPr>
              <a:t>More efficient routing of trans-border traffic would encourage trans-border initiatives in the education, healthcare, and research sectors that would not otherwise be possible.</a:t>
            </a:r>
            <a:br>
              <a:rPr lang="en-US" sz="2200" b="1" dirty="0" smtClean="0">
                <a:solidFill>
                  <a:srgbClr val="002060"/>
                </a:solidFill>
              </a:rPr>
            </a:br>
            <a:endParaRPr lang="en-US" sz="2200" b="1" dirty="0" smtClean="0">
              <a:solidFill>
                <a:srgbClr val="002060"/>
              </a:solidFill>
            </a:endParaRPr>
          </a:p>
        </p:txBody>
      </p:sp>
    </p:spTree>
    <p:extLst>
      <p:ext uri="{BB962C8B-B14F-4D97-AF65-F5344CB8AC3E}">
        <p14:creationId xmlns:p14="http://schemas.microsoft.com/office/powerpoint/2010/main" xmlns="" val="4009808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91600" cy="792162"/>
          </a:xfrm>
        </p:spPr>
        <p:txBody>
          <a:bodyPr>
            <a:noAutofit/>
          </a:bodyPr>
          <a:lstStyle/>
          <a:p>
            <a:r>
              <a:rPr lang="en-US" sz="2900" b="1" dirty="0" smtClean="0">
                <a:solidFill>
                  <a:srgbClr val="002060"/>
                </a:solidFill>
                <a:effectLst>
                  <a:outerShdw blurRad="38100" dist="38100" dir="2700000" algn="tl">
                    <a:srgbClr val="000000">
                      <a:alpha val="43137"/>
                    </a:srgbClr>
                  </a:outerShdw>
                </a:effectLst>
              </a:rPr>
              <a:t>Convincing the Private Sector of the Project’s Advantages</a:t>
            </a:r>
            <a:endParaRPr lang="en-US" sz="29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534400" cy="5791200"/>
          </a:xfrm>
        </p:spPr>
        <p:txBody>
          <a:bodyPr>
            <a:normAutofit/>
          </a:bodyPr>
          <a:lstStyle/>
          <a:p>
            <a:pPr marL="514350" indent="-514350">
              <a:buFont typeface="+mj-lt"/>
              <a:buAutoNum type="arabicPeriod"/>
            </a:pPr>
            <a:r>
              <a:rPr lang="en-US" sz="2800" b="1" dirty="0" smtClean="0">
                <a:solidFill>
                  <a:srgbClr val="002060"/>
                </a:solidFill>
              </a:rPr>
              <a:t>The network would offer the private sector reliable, high-capacity international fiber paths across all borders</a:t>
            </a:r>
          </a:p>
          <a:p>
            <a:pPr lvl="1"/>
            <a:r>
              <a:rPr lang="en-US" sz="2200" b="1" dirty="0" smtClean="0">
                <a:solidFill>
                  <a:srgbClr val="002060"/>
                </a:solidFill>
              </a:rPr>
              <a:t>Compared to  low-capacity, less-reliable links currently in service</a:t>
            </a:r>
          </a:p>
          <a:p>
            <a:pPr marL="514350" indent="-514350">
              <a:buFont typeface="+mj-lt"/>
              <a:buAutoNum type="arabicPeriod"/>
            </a:pPr>
            <a:r>
              <a:rPr lang="en-US" sz="2800" b="1" dirty="0" smtClean="0">
                <a:solidFill>
                  <a:srgbClr val="002060"/>
                </a:solidFill>
              </a:rPr>
              <a:t>The network would finally provide a cost-effective alternative to undersea cable “choke points”</a:t>
            </a:r>
          </a:p>
          <a:p>
            <a:pPr lvl="1"/>
            <a:r>
              <a:rPr lang="en-US" sz="2200" b="1" dirty="0" smtClean="0">
                <a:solidFill>
                  <a:srgbClr val="002060"/>
                </a:solidFill>
              </a:rPr>
              <a:t>Of interest not only to operators, but communications-critical industries (e.g. finance)</a:t>
            </a:r>
          </a:p>
          <a:p>
            <a:pPr marL="514350" indent="-514350">
              <a:buFont typeface="+mj-lt"/>
              <a:buAutoNum type="arabicPeriod"/>
            </a:pPr>
            <a:r>
              <a:rPr lang="en-US" sz="2800" b="1" dirty="0" smtClean="0">
                <a:solidFill>
                  <a:srgbClr val="002060"/>
                </a:solidFill>
              </a:rPr>
              <a:t>Commercial arguments can be made on a case-by-case basis to win support of incumbent operators wary of competition.</a:t>
            </a:r>
          </a:p>
        </p:txBody>
      </p:sp>
    </p:spTree>
    <p:extLst>
      <p:ext uri="{BB962C8B-B14F-4D97-AF65-F5344CB8AC3E}">
        <p14:creationId xmlns:p14="http://schemas.microsoft.com/office/powerpoint/2010/main" xmlns="" val="3078239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245"/>
            <a:ext cx="88392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Terabit Consulting’s Overall Thoughts</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72391"/>
            <a:ext cx="8534400" cy="5791200"/>
          </a:xfrm>
        </p:spPr>
        <p:txBody>
          <a:bodyPr>
            <a:noAutofit/>
          </a:bodyPr>
          <a:lstStyle/>
          <a:p>
            <a:pPr>
              <a:lnSpc>
                <a:spcPts val="2900"/>
              </a:lnSpc>
              <a:spcBef>
                <a:spcPts val="0"/>
              </a:spcBef>
            </a:pPr>
            <a:r>
              <a:rPr lang="en-US" sz="2500" b="1" dirty="0" smtClean="0">
                <a:solidFill>
                  <a:srgbClr val="002060"/>
                </a:solidFill>
              </a:rPr>
              <a:t>Terabit Consulting has worked on dozens of key fiber infrastructure projects in every region of the globe</a:t>
            </a:r>
          </a:p>
          <a:p>
            <a:pPr>
              <a:lnSpc>
                <a:spcPts val="2900"/>
              </a:lnSpc>
              <a:spcBef>
                <a:spcPts val="0"/>
              </a:spcBef>
            </a:pPr>
            <a:r>
              <a:rPr lang="en-US" sz="2500" b="1" dirty="0" smtClean="0">
                <a:solidFill>
                  <a:srgbClr val="002060"/>
                </a:solidFill>
              </a:rPr>
              <a:t>The Pan-Asian network opportunity is among the strongest it has seen</a:t>
            </a:r>
          </a:p>
          <a:p>
            <a:pPr>
              <a:lnSpc>
                <a:spcPts val="2900"/>
              </a:lnSpc>
              <a:spcBef>
                <a:spcPts val="0"/>
              </a:spcBef>
            </a:pPr>
            <a:r>
              <a:rPr lang="en-US" sz="2500" b="1" dirty="0" smtClean="0">
                <a:solidFill>
                  <a:srgbClr val="002060"/>
                </a:solidFill>
              </a:rPr>
              <a:t>Commercially viable; initial evaluation of business case inputs are very positive</a:t>
            </a:r>
          </a:p>
          <a:p>
            <a:pPr>
              <a:lnSpc>
                <a:spcPts val="2900"/>
              </a:lnSpc>
              <a:spcBef>
                <a:spcPts val="0"/>
              </a:spcBef>
            </a:pPr>
            <a:r>
              <a:rPr lang="en-US" sz="2500" b="1" dirty="0" smtClean="0">
                <a:solidFill>
                  <a:srgbClr val="002060"/>
                </a:solidFill>
              </a:rPr>
              <a:t>The network would be critical to ensure greater broadband equality, promote regional economic/social development</a:t>
            </a:r>
          </a:p>
          <a:p>
            <a:pPr>
              <a:lnSpc>
                <a:spcPts val="2900"/>
              </a:lnSpc>
              <a:spcBef>
                <a:spcPts val="0"/>
              </a:spcBef>
            </a:pPr>
            <a:r>
              <a:rPr lang="en-US" sz="2500" b="1" dirty="0" smtClean="0">
                <a:solidFill>
                  <a:srgbClr val="002060"/>
                </a:solidFill>
              </a:rPr>
              <a:t>Urgently needed by global telecommunications operators who must compensate for submarine cable choke-points</a:t>
            </a:r>
          </a:p>
          <a:p>
            <a:pPr>
              <a:lnSpc>
                <a:spcPts val="2900"/>
              </a:lnSpc>
              <a:spcBef>
                <a:spcPts val="0"/>
              </a:spcBef>
            </a:pPr>
            <a:r>
              <a:rPr lang="en-US" sz="2500" b="1" dirty="0" smtClean="0">
                <a:solidFill>
                  <a:srgbClr val="002060"/>
                </a:solidFill>
              </a:rPr>
              <a:t>Urgently needed by governments and communications-critical industries who are compromised by submarine cable choke-points</a:t>
            </a:r>
          </a:p>
          <a:p>
            <a:pPr>
              <a:lnSpc>
                <a:spcPts val="2900"/>
              </a:lnSpc>
              <a:spcBef>
                <a:spcPts val="0"/>
              </a:spcBef>
            </a:pPr>
            <a:r>
              <a:rPr lang="en-US" sz="2500" b="1" dirty="0" smtClean="0">
                <a:solidFill>
                  <a:srgbClr val="002060"/>
                </a:solidFill>
              </a:rPr>
              <a:t>However, the project can only be achieved with persuasive intervention by UNESCAP and governments</a:t>
            </a:r>
          </a:p>
        </p:txBody>
      </p:sp>
    </p:spTree>
    <p:extLst>
      <p:ext uri="{BB962C8B-B14F-4D97-AF65-F5344CB8AC3E}">
        <p14:creationId xmlns:p14="http://schemas.microsoft.com/office/powerpoint/2010/main" xmlns="" val="328736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Scope (cont’d.)</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48591"/>
            <a:ext cx="8534400" cy="5791200"/>
          </a:xfrm>
        </p:spPr>
        <p:txBody>
          <a:bodyPr>
            <a:normAutofit fontScale="77500" lnSpcReduction="20000"/>
          </a:bodyPr>
          <a:lstStyle/>
          <a:p>
            <a:r>
              <a:rPr lang="en-US" sz="3900" b="1" dirty="0" smtClean="0">
                <a:solidFill>
                  <a:srgbClr val="002060"/>
                </a:solidFill>
              </a:rPr>
              <a:t>The data and analysis for each country included:</a:t>
            </a:r>
            <a:br>
              <a:rPr lang="en-US" sz="3900" b="1" dirty="0" smtClean="0">
                <a:solidFill>
                  <a:srgbClr val="002060"/>
                </a:solidFill>
              </a:rPr>
            </a:br>
            <a:endParaRPr lang="en-US" sz="1800" b="1" dirty="0" smtClean="0">
              <a:solidFill>
                <a:srgbClr val="002060"/>
              </a:solidFill>
            </a:endParaRPr>
          </a:p>
          <a:p>
            <a:pPr lvl="1">
              <a:buFont typeface="Wingdings" panose="05000000000000000000" pitchFamily="2" charset="2"/>
              <a:buChar char="ü"/>
            </a:pPr>
            <a:r>
              <a:rPr lang="en-US" b="1" dirty="0" smtClean="0">
                <a:solidFill>
                  <a:srgbClr val="002060"/>
                </a:solidFill>
              </a:rPr>
              <a:t>Telecommunications market overview </a:t>
            </a:r>
            <a:r>
              <a:rPr lang="en-US" dirty="0" smtClean="0">
                <a:solidFill>
                  <a:srgbClr val="002060"/>
                </a:solidFill>
              </a:rPr>
              <a:t>and </a:t>
            </a:r>
            <a:r>
              <a:rPr lang="en-US" b="1" dirty="0" smtClean="0">
                <a:solidFill>
                  <a:srgbClr val="002060"/>
                </a:solidFill>
              </a:rPr>
              <a:t>analysis of competitiveness</a:t>
            </a:r>
          </a:p>
          <a:p>
            <a:pPr lvl="1">
              <a:buFont typeface="Wingdings" panose="05000000000000000000" pitchFamily="2" charset="2"/>
              <a:buChar char="ü"/>
            </a:pPr>
            <a:r>
              <a:rPr lang="en-US" b="1" dirty="0" smtClean="0">
                <a:solidFill>
                  <a:srgbClr val="002060"/>
                </a:solidFill>
              </a:rPr>
              <a:t>Regulation and government intervention</a:t>
            </a:r>
          </a:p>
          <a:p>
            <a:pPr lvl="1">
              <a:buFont typeface="Wingdings" panose="05000000000000000000" pitchFamily="2" charset="2"/>
              <a:buChar char="ü"/>
            </a:pPr>
            <a:r>
              <a:rPr lang="en-US" b="1" dirty="0" smtClean="0">
                <a:solidFill>
                  <a:srgbClr val="002060"/>
                </a:solidFill>
              </a:rPr>
              <a:t>Fixed-line </a:t>
            </a:r>
            <a:r>
              <a:rPr lang="en-US" dirty="0" smtClean="0">
                <a:solidFill>
                  <a:srgbClr val="002060"/>
                </a:solidFill>
              </a:rPr>
              <a:t>telephony market</a:t>
            </a:r>
          </a:p>
          <a:p>
            <a:pPr lvl="1">
              <a:buFont typeface="Wingdings" panose="05000000000000000000" pitchFamily="2" charset="2"/>
              <a:buChar char="ü"/>
            </a:pPr>
            <a:r>
              <a:rPr lang="en-US" b="1" dirty="0" smtClean="0">
                <a:solidFill>
                  <a:srgbClr val="002060"/>
                </a:solidFill>
              </a:rPr>
              <a:t>Mobile</a:t>
            </a:r>
            <a:r>
              <a:rPr lang="en-US" dirty="0" smtClean="0">
                <a:solidFill>
                  <a:srgbClr val="002060"/>
                </a:solidFill>
              </a:rPr>
              <a:t> telephony market</a:t>
            </a:r>
          </a:p>
          <a:p>
            <a:pPr lvl="1">
              <a:buFont typeface="Wingdings" panose="05000000000000000000" pitchFamily="2" charset="2"/>
              <a:buChar char="ü"/>
            </a:pPr>
            <a:r>
              <a:rPr lang="en-US" b="1" dirty="0" smtClean="0">
                <a:solidFill>
                  <a:srgbClr val="002060"/>
                </a:solidFill>
              </a:rPr>
              <a:t>Internet and broadband </a:t>
            </a:r>
            <a:r>
              <a:rPr lang="en-US" dirty="0" smtClean="0">
                <a:solidFill>
                  <a:srgbClr val="002060"/>
                </a:solidFill>
              </a:rPr>
              <a:t>market</a:t>
            </a:r>
          </a:p>
          <a:p>
            <a:pPr lvl="1">
              <a:buFont typeface="Wingdings" panose="05000000000000000000" pitchFamily="2" charset="2"/>
              <a:buChar char="ü"/>
            </a:pPr>
            <a:r>
              <a:rPr lang="en-US" dirty="0" smtClean="0">
                <a:solidFill>
                  <a:srgbClr val="002060"/>
                </a:solidFill>
              </a:rPr>
              <a:t>Consumer </a:t>
            </a:r>
            <a:r>
              <a:rPr lang="en-US" b="1" dirty="0" smtClean="0">
                <a:solidFill>
                  <a:srgbClr val="002060"/>
                </a:solidFill>
              </a:rPr>
              <a:t>broadband pricing</a:t>
            </a:r>
          </a:p>
          <a:p>
            <a:pPr lvl="1">
              <a:buFont typeface="Wingdings" panose="05000000000000000000" pitchFamily="2" charset="2"/>
              <a:buChar char="ü"/>
            </a:pPr>
            <a:r>
              <a:rPr lang="en-US" dirty="0">
                <a:solidFill>
                  <a:srgbClr val="002060"/>
                </a:solidFill>
              </a:rPr>
              <a:t>Evaluation of </a:t>
            </a:r>
            <a:r>
              <a:rPr lang="en-US" b="1" dirty="0">
                <a:solidFill>
                  <a:srgbClr val="002060"/>
                </a:solidFill>
              </a:rPr>
              <a:t>domestic network </a:t>
            </a:r>
            <a:r>
              <a:rPr lang="en-US" dirty="0">
                <a:solidFill>
                  <a:srgbClr val="002060"/>
                </a:solidFill>
              </a:rPr>
              <a:t>connectivity</a:t>
            </a:r>
          </a:p>
          <a:p>
            <a:pPr lvl="1">
              <a:buFont typeface="Wingdings" panose="05000000000000000000" pitchFamily="2" charset="2"/>
              <a:buChar char="ü"/>
            </a:pPr>
            <a:r>
              <a:rPr lang="en-US" b="1" dirty="0" smtClean="0">
                <a:solidFill>
                  <a:srgbClr val="002060"/>
                </a:solidFill>
              </a:rPr>
              <a:t>International Internet bandwidth</a:t>
            </a:r>
          </a:p>
          <a:p>
            <a:pPr lvl="1">
              <a:buFont typeface="Wingdings" panose="05000000000000000000" pitchFamily="2" charset="2"/>
              <a:buChar char="ü"/>
            </a:pPr>
            <a:r>
              <a:rPr lang="en-US" b="1" dirty="0" smtClean="0">
                <a:solidFill>
                  <a:srgbClr val="002060"/>
                </a:solidFill>
              </a:rPr>
              <a:t>International capacity pricing</a:t>
            </a:r>
          </a:p>
          <a:p>
            <a:pPr lvl="1">
              <a:buFont typeface="Wingdings" panose="05000000000000000000" pitchFamily="2" charset="2"/>
              <a:buChar char="ü"/>
            </a:pPr>
            <a:r>
              <a:rPr lang="en-US" dirty="0" smtClean="0">
                <a:solidFill>
                  <a:srgbClr val="002060"/>
                </a:solidFill>
              </a:rPr>
              <a:t>Historical and forecasted </a:t>
            </a:r>
            <a:r>
              <a:rPr lang="en-US" b="1" dirty="0" smtClean="0">
                <a:solidFill>
                  <a:srgbClr val="002060"/>
                </a:solidFill>
              </a:rPr>
              <a:t>total international bandwidth</a:t>
            </a:r>
          </a:p>
          <a:p>
            <a:pPr lvl="1">
              <a:buFont typeface="Wingdings" panose="05000000000000000000" pitchFamily="2" charset="2"/>
              <a:buChar char="ü"/>
            </a:pPr>
            <a:r>
              <a:rPr lang="en-US" dirty="0" smtClean="0">
                <a:solidFill>
                  <a:srgbClr val="002060"/>
                </a:solidFill>
              </a:rPr>
              <a:t>Evaluation of </a:t>
            </a:r>
            <a:r>
              <a:rPr lang="en-US" b="1" dirty="0" smtClean="0">
                <a:solidFill>
                  <a:srgbClr val="002060"/>
                </a:solidFill>
              </a:rPr>
              <a:t>international network connectivity </a:t>
            </a:r>
            <a:r>
              <a:rPr lang="en-US" dirty="0" smtClean="0">
                <a:solidFill>
                  <a:srgbClr val="002060"/>
                </a:solidFill>
              </a:rPr>
              <a:t>including terrestrial fiber, undersea fiber, and satellite</a:t>
            </a:r>
            <a:endParaRPr lang="en-US" dirty="0">
              <a:solidFill>
                <a:srgbClr val="002060"/>
              </a:solidFill>
            </a:endParaRPr>
          </a:p>
          <a:p>
            <a:pPr lvl="1">
              <a:buFont typeface="Wingdings" panose="05000000000000000000" pitchFamily="2" charset="2"/>
              <a:buChar char="ü"/>
            </a:pPr>
            <a:r>
              <a:rPr lang="en-US" dirty="0" smtClean="0">
                <a:solidFill>
                  <a:srgbClr val="002060"/>
                </a:solidFill>
              </a:rPr>
              <a:t>Evaluation of </a:t>
            </a:r>
            <a:r>
              <a:rPr lang="en-US" b="1" dirty="0" smtClean="0">
                <a:solidFill>
                  <a:srgbClr val="002060"/>
                </a:solidFill>
              </a:rPr>
              <a:t>trans-border network development </a:t>
            </a:r>
            <a:r>
              <a:rPr lang="en-US" dirty="0" smtClean="0">
                <a:solidFill>
                  <a:srgbClr val="002060"/>
                </a:solidFill>
              </a:rPr>
              <a:t>and </a:t>
            </a:r>
            <a:r>
              <a:rPr lang="en-US" b="1" dirty="0" smtClean="0">
                <a:solidFill>
                  <a:srgbClr val="002060"/>
                </a:solidFill>
              </a:rPr>
              <a:t>identification of missing links </a:t>
            </a:r>
          </a:p>
        </p:txBody>
      </p:sp>
    </p:spTree>
    <p:extLst>
      <p:ext uri="{BB962C8B-B14F-4D97-AF65-F5344CB8AC3E}">
        <p14:creationId xmlns:p14="http://schemas.microsoft.com/office/powerpoint/2010/main" xmlns="" val="2284676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571500"/>
          </a:xfrm>
        </p:spPr>
        <p:txBody>
          <a:bodyPr>
            <a:normAutofit fontScale="90000"/>
          </a:bodyPr>
          <a:lstStyle/>
          <a:p>
            <a:pPr>
              <a:defRPr/>
            </a:pPr>
            <a:r>
              <a:rPr lang="en-US" b="1" dirty="0" smtClean="0">
                <a:solidFill>
                  <a:srgbClr val="002060"/>
                </a:solidFill>
                <a:effectLst>
                  <a:outerShdw blurRad="38100" dist="38100" dir="2700000" algn="tl">
                    <a:srgbClr val="000000">
                      <a:alpha val="43137"/>
                    </a:srgbClr>
                  </a:outerShdw>
                </a:effectLst>
              </a:rPr>
              <a:t>Thank you!</a:t>
            </a:r>
            <a:r>
              <a:rPr lang="en-US" dirty="0" smtClean="0">
                <a:solidFill>
                  <a:srgbClr val="002060"/>
                </a:solidFill>
                <a:effectLst>
                  <a:outerShdw blurRad="38100" dist="38100" dir="2700000" algn="tl">
                    <a:srgbClr val="000000">
                      <a:alpha val="43137"/>
                    </a:srgbClr>
                  </a:outerShdw>
                </a:effectLst>
              </a:rPr>
              <a:t/>
            </a:r>
            <a:br>
              <a:rPr lang="en-US" dirty="0" smtClean="0">
                <a:solidFill>
                  <a:srgbClr val="002060"/>
                </a:solidFill>
                <a:effectLst>
                  <a:outerShdw blurRad="38100" dist="38100" dir="2700000" algn="tl">
                    <a:srgbClr val="000000">
                      <a:alpha val="43137"/>
                    </a:srgbClr>
                  </a:outerShdw>
                </a:effectLst>
              </a:rPr>
            </a:br>
            <a:endParaRPr lang="en-US" sz="2000" dirty="0">
              <a:solidFill>
                <a:srgbClr val="00206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371600"/>
            <a:ext cx="7400925" cy="430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descr="C:\Users\Vaio User\Desktop\Logo\final_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2273" y="1524000"/>
            <a:ext cx="2369127" cy="12931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3003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Sources of Data</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534400" cy="5562600"/>
          </a:xfrm>
        </p:spPr>
        <p:txBody>
          <a:bodyPr>
            <a:normAutofit fontScale="85000" lnSpcReduction="10000"/>
          </a:bodyPr>
          <a:lstStyle/>
          <a:p>
            <a:r>
              <a:rPr lang="en-US" b="1" dirty="0" smtClean="0">
                <a:solidFill>
                  <a:srgbClr val="002060"/>
                </a:solidFill>
              </a:rPr>
              <a:t>Terabit Consulting has completed dozens of demand studies for submarine and terrestrial fiber networks worldwide</a:t>
            </a:r>
          </a:p>
          <a:p>
            <a:pPr lvl="1"/>
            <a:r>
              <a:rPr lang="en-US" dirty="0" smtClean="0">
                <a:solidFill>
                  <a:srgbClr val="002060"/>
                </a:solidFill>
              </a:rPr>
              <a:t>Constant contact with operators, ISPs, and other stakeholders</a:t>
            </a:r>
          </a:p>
          <a:p>
            <a:r>
              <a:rPr lang="en-US" b="1" dirty="0" smtClean="0">
                <a:solidFill>
                  <a:srgbClr val="002060"/>
                </a:solidFill>
              </a:rPr>
              <a:t>Terabit Consulting’s published </a:t>
            </a:r>
            <a:br>
              <a:rPr lang="en-US" b="1" dirty="0" smtClean="0">
                <a:solidFill>
                  <a:srgbClr val="002060"/>
                </a:solidFill>
              </a:rPr>
            </a:br>
            <a:r>
              <a:rPr lang="en-US" b="1" dirty="0" smtClean="0">
                <a:solidFill>
                  <a:srgbClr val="002060"/>
                </a:solidFill>
              </a:rPr>
              <a:t>reports include:</a:t>
            </a:r>
          </a:p>
          <a:p>
            <a:pPr lvl="1"/>
            <a:r>
              <a:rPr lang="en-US" i="1" dirty="0" smtClean="0">
                <a:solidFill>
                  <a:srgbClr val="002060"/>
                </a:solidFill>
              </a:rPr>
              <a:t>The Undersea Cable Report</a:t>
            </a:r>
            <a:r>
              <a:rPr lang="en-US" dirty="0" smtClean="0">
                <a:solidFill>
                  <a:srgbClr val="002060"/>
                </a:solidFill>
              </a:rPr>
              <a:t> </a:t>
            </a:r>
            <a:br>
              <a:rPr lang="en-US" dirty="0" smtClean="0">
                <a:solidFill>
                  <a:srgbClr val="002060"/>
                </a:solidFill>
              </a:rPr>
            </a:br>
            <a:r>
              <a:rPr lang="en-US" dirty="0" smtClean="0">
                <a:solidFill>
                  <a:srgbClr val="002060"/>
                </a:solidFill>
              </a:rPr>
              <a:t>(1,500+ pages)</a:t>
            </a:r>
          </a:p>
          <a:p>
            <a:pPr lvl="1"/>
            <a:r>
              <a:rPr lang="en-US" i="1" dirty="0" smtClean="0">
                <a:solidFill>
                  <a:srgbClr val="002060"/>
                </a:solidFill>
              </a:rPr>
              <a:t>International Telecommunications </a:t>
            </a:r>
            <a:br>
              <a:rPr lang="en-US" i="1" dirty="0" smtClean="0">
                <a:solidFill>
                  <a:srgbClr val="002060"/>
                </a:solidFill>
              </a:rPr>
            </a:br>
            <a:r>
              <a:rPr lang="en-US" i="1" dirty="0" smtClean="0">
                <a:solidFill>
                  <a:srgbClr val="002060"/>
                </a:solidFill>
              </a:rPr>
              <a:t>Infrastructure Analysis </a:t>
            </a:r>
            <a:r>
              <a:rPr lang="en-US" dirty="0" smtClean="0">
                <a:solidFill>
                  <a:srgbClr val="002060"/>
                </a:solidFill>
              </a:rPr>
              <a:t>(1,000+ pages)</a:t>
            </a:r>
          </a:p>
          <a:p>
            <a:r>
              <a:rPr lang="en-US" b="1" dirty="0" smtClean="0">
                <a:solidFill>
                  <a:srgbClr val="002060"/>
                </a:solidFill>
              </a:rPr>
              <a:t>Terabit Consulting’s data and </a:t>
            </a:r>
            <a:br>
              <a:rPr lang="en-US" b="1" dirty="0" smtClean="0">
                <a:solidFill>
                  <a:srgbClr val="002060"/>
                </a:solidFill>
              </a:rPr>
            </a:br>
            <a:r>
              <a:rPr lang="en-US" b="1" dirty="0" smtClean="0">
                <a:solidFill>
                  <a:srgbClr val="002060"/>
                </a:solidFill>
              </a:rPr>
              <a:t>intelligence regarding infrastructure, </a:t>
            </a:r>
            <a:br>
              <a:rPr lang="en-US" b="1" dirty="0" smtClean="0">
                <a:solidFill>
                  <a:srgbClr val="002060"/>
                </a:solidFill>
              </a:rPr>
            </a:br>
            <a:r>
              <a:rPr lang="en-US" b="1" dirty="0" smtClean="0">
                <a:solidFill>
                  <a:srgbClr val="002060"/>
                </a:solidFill>
              </a:rPr>
              <a:t>demand, traffic flows, pricing, and market share is unsurpassed</a:t>
            </a:r>
          </a:p>
        </p:txBody>
      </p:sp>
      <p:pic>
        <p:nvPicPr>
          <p:cNvPr id="2050" name="Picture 2" descr="C:\Users\Vaio User\Desktop\20150527\Website\Website - 2013\terabit - backup Oct 11\images\4page_img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2511136"/>
            <a:ext cx="1924050" cy="2969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676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458200" cy="2819400"/>
          </a:xfrm>
        </p:spPr>
        <p:txBody>
          <a:bodyPr>
            <a:normAutofit/>
          </a:bodyPr>
          <a:lstStyle/>
          <a:p>
            <a:r>
              <a:rPr lang="en-US" sz="4000" b="1" dirty="0" smtClean="0">
                <a:solidFill>
                  <a:schemeClr val="tx2">
                    <a:lumMod val="75000"/>
                  </a:schemeClr>
                </a:solidFill>
                <a:effectLst>
                  <a:outerShdw blurRad="38100" dist="38100" dir="2700000" algn="tl">
                    <a:srgbClr val="000000">
                      <a:alpha val="43137"/>
                    </a:srgbClr>
                  </a:outerShdw>
                </a:effectLst>
              </a:rPr>
              <a:t>Part 2: State of the ASEAN-9 Bandwidth and Broadband Markets</a:t>
            </a:r>
            <a:r>
              <a:rPr lang="en-US" b="1" dirty="0" smtClean="0">
                <a:solidFill>
                  <a:schemeClr val="tx2">
                    <a:lumMod val="75000"/>
                  </a:schemeClr>
                </a:solidFill>
                <a:effectLst>
                  <a:outerShdw blurRad="38100" dist="38100" dir="2700000" algn="tl">
                    <a:srgbClr val="000000">
                      <a:alpha val="43137"/>
                    </a:srgbClr>
                  </a:outerShdw>
                </a:effectLst>
              </a:rPr>
              <a:t/>
            </a:r>
            <a:br>
              <a:rPr lang="en-US" b="1" dirty="0" smtClean="0">
                <a:solidFill>
                  <a:schemeClr val="tx2">
                    <a:lumMod val="75000"/>
                  </a:schemeClr>
                </a:solidFill>
                <a:effectLst>
                  <a:outerShdw blurRad="38100" dist="38100" dir="2700000" algn="tl">
                    <a:srgbClr val="000000">
                      <a:alpha val="43137"/>
                    </a:srgbClr>
                  </a:outerShdw>
                </a:effectLst>
              </a:rPr>
            </a:br>
            <a:endParaRPr lang="en-US"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9655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Int’l. Internet Bandwidth, Initial Research (2012)</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48591"/>
            <a:ext cx="8534400" cy="5791200"/>
          </a:xfrm>
        </p:spPr>
        <p:txBody>
          <a:bodyPr>
            <a:normAutofit/>
          </a:bodyPr>
          <a:lstStyle/>
          <a:p>
            <a:pPr marL="0" indent="0">
              <a:buNone/>
            </a:pPr>
            <a:r>
              <a:rPr lang="en-US" sz="3900" b="1" dirty="0" smtClean="0">
                <a:solidFill>
                  <a:srgbClr val="002060"/>
                </a:solidFill>
              </a:rPr>
              <a:t/>
            </a:r>
            <a:br>
              <a:rPr lang="en-US" sz="3900" b="1" dirty="0" smtClean="0">
                <a:solidFill>
                  <a:srgbClr val="002060"/>
                </a:solidFill>
              </a:rPr>
            </a:br>
            <a:endParaRPr lang="en-US" sz="1800" b="1" dirty="0" smtClean="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066800"/>
            <a:ext cx="8099876" cy="4724400"/>
          </a:xfrm>
          <a:prstGeom prst="rect">
            <a:avLst/>
          </a:prstGeom>
          <a:ln>
            <a:solidFill>
              <a:srgbClr val="008000"/>
            </a:solidFill>
          </a:ln>
        </p:spPr>
      </p:pic>
      <p:sp>
        <p:nvSpPr>
          <p:cNvPr id="7" name="TextBox 6"/>
          <p:cNvSpPr txBox="1"/>
          <p:nvPr/>
        </p:nvSpPr>
        <p:spPr>
          <a:xfrm>
            <a:off x="1600200" y="4448402"/>
            <a:ext cx="1934440"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Singapore: 1,389 </a:t>
            </a:r>
            <a:r>
              <a:rPr lang="en-US" sz="1500" dirty="0" err="1" smtClean="0"/>
              <a:t>Gbps</a:t>
            </a:r>
            <a:endParaRPr lang="en-US" sz="1500" dirty="0"/>
          </a:p>
        </p:txBody>
      </p:sp>
      <p:sp>
        <p:nvSpPr>
          <p:cNvPr id="9" name="TextBox 8"/>
          <p:cNvSpPr txBox="1"/>
          <p:nvPr/>
        </p:nvSpPr>
        <p:spPr>
          <a:xfrm>
            <a:off x="3657600" y="2133600"/>
            <a:ext cx="1868460"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Philippines: 560 </a:t>
            </a:r>
            <a:r>
              <a:rPr lang="en-US" sz="1500" dirty="0" err="1" smtClean="0"/>
              <a:t>Gbps</a:t>
            </a:r>
            <a:endParaRPr lang="en-US" sz="1500" dirty="0"/>
          </a:p>
        </p:txBody>
      </p:sp>
      <p:sp>
        <p:nvSpPr>
          <p:cNvPr id="10" name="TextBox 9"/>
          <p:cNvSpPr txBox="1"/>
          <p:nvPr/>
        </p:nvSpPr>
        <p:spPr>
          <a:xfrm>
            <a:off x="1981200" y="3962400"/>
            <a:ext cx="1699568"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Malaysia: 400 </a:t>
            </a:r>
            <a:r>
              <a:rPr lang="en-US" sz="1500" dirty="0" err="1" smtClean="0"/>
              <a:t>Gbps</a:t>
            </a:r>
            <a:endParaRPr lang="en-US" sz="1500" dirty="0"/>
          </a:p>
        </p:txBody>
      </p:sp>
      <p:sp>
        <p:nvSpPr>
          <p:cNvPr id="11" name="TextBox 10"/>
          <p:cNvSpPr txBox="1"/>
          <p:nvPr/>
        </p:nvSpPr>
        <p:spPr>
          <a:xfrm>
            <a:off x="602673" y="2743200"/>
            <a:ext cx="1682512"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Thailand: 463 </a:t>
            </a:r>
            <a:r>
              <a:rPr lang="en-US" sz="1500" dirty="0" err="1" smtClean="0"/>
              <a:t>Gbps</a:t>
            </a:r>
            <a:endParaRPr lang="en-US" sz="1500" dirty="0"/>
          </a:p>
        </p:txBody>
      </p:sp>
      <p:sp>
        <p:nvSpPr>
          <p:cNvPr id="12" name="TextBox 11"/>
          <p:cNvSpPr txBox="1"/>
          <p:nvPr/>
        </p:nvSpPr>
        <p:spPr>
          <a:xfrm>
            <a:off x="3352800" y="5105400"/>
            <a:ext cx="1773884"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Indonesia: 250 </a:t>
            </a:r>
            <a:r>
              <a:rPr lang="en-US" sz="1500" dirty="0" err="1" smtClean="0"/>
              <a:t>Gbps</a:t>
            </a:r>
            <a:endParaRPr lang="en-US" sz="1500" dirty="0"/>
          </a:p>
        </p:txBody>
      </p:sp>
      <p:sp>
        <p:nvSpPr>
          <p:cNvPr id="13" name="TextBox 12"/>
          <p:cNvSpPr txBox="1"/>
          <p:nvPr/>
        </p:nvSpPr>
        <p:spPr>
          <a:xfrm>
            <a:off x="2488035" y="1716687"/>
            <a:ext cx="1673471"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Vietnam: 360 </a:t>
            </a:r>
            <a:r>
              <a:rPr lang="en-US" sz="1500" dirty="0" err="1" smtClean="0"/>
              <a:t>Gbps</a:t>
            </a:r>
            <a:endParaRPr lang="en-US" sz="1500" dirty="0"/>
          </a:p>
        </p:txBody>
      </p:sp>
      <p:sp>
        <p:nvSpPr>
          <p:cNvPr id="14" name="TextBox 13"/>
          <p:cNvSpPr txBox="1"/>
          <p:nvPr/>
        </p:nvSpPr>
        <p:spPr>
          <a:xfrm>
            <a:off x="692549" y="1318552"/>
            <a:ext cx="1670009"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Myanmar: 14 </a:t>
            </a:r>
            <a:r>
              <a:rPr lang="en-US" sz="1500" dirty="0" err="1" smtClean="0"/>
              <a:t>Gbps</a:t>
            </a:r>
            <a:endParaRPr lang="en-US" sz="1500" dirty="0"/>
          </a:p>
        </p:txBody>
      </p:sp>
      <p:sp>
        <p:nvSpPr>
          <p:cNvPr id="15" name="TextBox 14"/>
          <p:cNvSpPr txBox="1"/>
          <p:nvPr/>
        </p:nvSpPr>
        <p:spPr>
          <a:xfrm>
            <a:off x="1876621" y="3161023"/>
            <a:ext cx="1703351"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Cambodia: 11 </a:t>
            </a:r>
            <a:r>
              <a:rPr lang="en-US" sz="1500" dirty="0" err="1" smtClean="0"/>
              <a:t>Gbps</a:t>
            </a:r>
            <a:endParaRPr lang="en-US" sz="1500" dirty="0"/>
          </a:p>
        </p:txBody>
      </p:sp>
      <p:sp>
        <p:nvSpPr>
          <p:cNvPr id="16" name="TextBox 15"/>
          <p:cNvSpPr txBox="1"/>
          <p:nvPr/>
        </p:nvSpPr>
        <p:spPr>
          <a:xfrm>
            <a:off x="1600200" y="2179537"/>
            <a:ext cx="1312219"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Laos: 2.5 </a:t>
            </a:r>
            <a:r>
              <a:rPr lang="en-US" sz="1500" dirty="0" err="1" smtClean="0"/>
              <a:t>Gbps</a:t>
            </a:r>
            <a:endParaRPr lang="en-US" sz="1500" dirty="0"/>
          </a:p>
        </p:txBody>
      </p:sp>
    </p:spTree>
    <p:extLst>
      <p:ext uri="{BB962C8B-B14F-4D97-AF65-F5344CB8AC3E}">
        <p14:creationId xmlns:p14="http://schemas.microsoft.com/office/powerpoint/2010/main" xmlns="" val="592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400" b="1" dirty="0" smtClean="0">
                <a:solidFill>
                  <a:srgbClr val="002060"/>
                </a:solidFill>
                <a:effectLst>
                  <a:outerShdw blurRad="38100" dist="38100" dir="2700000" algn="tl">
                    <a:srgbClr val="000000">
                      <a:alpha val="43137"/>
                    </a:srgbClr>
                  </a:outerShdw>
                </a:effectLst>
              </a:rPr>
              <a:t>Int’l. Internet Bandwidth, Preliminary YE14 Est.</a:t>
            </a:r>
            <a:endParaRPr lang="en-US" sz="3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48591"/>
            <a:ext cx="8534400" cy="5791200"/>
          </a:xfrm>
        </p:spPr>
        <p:txBody>
          <a:bodyPr>
            <a:normAutofit/>
          </a:bodyPr>
          <a:lstStyle/>
          <a:p>
            <a:pPr marL="0" indent="0">
              <a:buNone/>
            </a:pPr>
            <a:r>
              <a:rPr lang="en-US" sz="3900" b="1" dirty="0" smtClean="0">
                <a:solidFill>
                  <a:srgbClr val="002060"/>
                </a:solidFill>
              </a:rPr>
              <a:t/>
            </a:r>
            <a:br>
              <a:rPr lang="en-US" sz="3900" b="1" dirty="0" smtClean="0">
                <a:solidFill>
                  <a:srgbClr val="002060"/>
                </a:solidFill>
              </a:rPr>
            </a:br>
            <a:endParaRPr lang="en-US" sz="1800" b="1" dirty="0" smtClean="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066800"/>
            <a:ext cx="8099876" cy="4724400"/>
          </a:xfrm>
          <a:prstGeom prst="rect">
            <a:avLst/>
          </a:prstGeom>
          <a:ln>
            <a:solidFill>
              <a:srgbClr val="008000"/>
            </a:solidFill>
          </a:ln>
        </p:spPr>
      </p:pic>
      <p:sp>
        <p:nvSpPr>
          <p:cNvPr id="7" name="TextBox 6"/>
          <p:cNvSpPr txBox="1"/>
          <p:nvPr/>
        </p:nvSpPr>
        <p:spPr>
          <a:xfrm>
            <a:off x="1600200" y="4448402"/>
            <a:ext cx="1934440"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Singapore: 3,000 </a:t>
            </a:r>
            <a:r>
              <a:rPr lang="en-US" sz="1500" dirty="0" err="1" smtClean="0"/>
              <a:t>Gbps</a:t>
            </a:r>
            <a:endParaRPr lang="en-US" sz="1500" dirty="0"/>
          </a:p>
        </p:txBody>
      </p:sp>
      <p:sp>
        <p:nvSpPr>
          <p:cNvPr id="9" name="TextBox 8"/>
          <p:cNvSpPr txBox="1"/>
          <p:nvPr/>
        </p:nvSpPr>
        <p:spPr>
          <a:xfrm>
            <a:off x="3657600" y="2133600"/>
            <a:ext cx="2014334"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Philippines: 1,225 </a:t>
            </a:r>
            <a:r>
              <a:rPr lang="en-US" sz="1500" dirty="0" err="1" smtClean="0"/>
              <a:t>Gbps</a:t>
            </a:r>
            <a:endParaRPr lang="en-US" sz="1500" dirty="0"/>
          </a:p>
        </p:txBody>
      </p:sp>
      <p:sp>
        <p:nvSpPr>
          <p:cNvPr id="10" name="TextBox 9"/>
          <p:cNvSpPr txBox="1"/>
          <p:nvPr/>
        </p:nvSpPr>
        <p:spPr>
          <a:xfrm>
            <a:off x="1981200" y="3962400"/>
            <a:ext cx="1699568"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Malaysia: 920 </a:t>
            </a:r>
            <a:r>
              <a:rPr lang="en-US" sz="1500" dirty="0" err="1" smtClean="0"/>
              <a:t>Gbps</a:t>
            </a:r>
            <a:endParaRPr lang="en-US" sz="1500" dirty="0"/>
          </a:p>
        </p:txBody>
      </p:sp>
      <p:sp>
        <p:nvSpPr>
          <p:cNvPr id="11" name="TextBox 10"/>
          <p:cNvSpPr txBox="1"/>
          <p:nvPr/>
        </p:nvSpPr>
        <p:spPr>
          <a:xfrm>
            <a:off x="602673" y="2743200"/>
            <a:ext cx="1828386"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Thailand: 1,215 </a:t>
            </a:r>
            <a:r>
              <a:rPr lang="en-US" sz="1500" dirty="0" err="1" smtClean="0"/>
              <a:t>Gbps</a:t>
            </a:r>
            <a:endParaRPr lang="en-US" sz="1500" dirty="0"/>
          </a:p>
        </p:txBody>
      </p:sp>
      <p:sp>
        <p:nvSpPr>
          <p:cNvPr id="12" name="TextBox 11"/>
          <p:cNvSpPr txBox="1"/>
          <p:nvPr/>
        </p:nvSpPr>
        <p:spPr>
          <a:xfrm>
            <a:off x="3352800" y="5105400"/>
            <a:ext cx="1773884"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Indonesia: 600 </a:t>
            </a:r>
            <a:r>
              <a:rPr lang="en-US" sz="1500" dirty="0" err="1" smtClean="0"/>
              <a:t>Gbps</a:t>
            </a:r>
            <a:endParaRPr lang="en-US" sz="1500" dirty="0"/>
          </a:p>
        </p:txBody>
      </p:sp>
      <p:sp>
        <p:nvSpPr>
          <p:cNvPr id="13" name="TextBox 12"/>
          <p:cNvSpPr txBox="1"/>
          <p:nvPr/>
        </p:nvSpPr>
        <p:spPr>
          <a:xfrm>
            <a:off x="2488035" y="1716687"/>
            <a:ext cx="1673471"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Vietnam: 875 </a:t>
            </a:r>
            <a:r>
              <a:rPr lang="en-US" sz="1500" dirty="0" err="1" smtClean="0"/>
              <a:t>Gbps</a:t>
            </a:r>
            <a:endParaRPr lang="en-US" sz="1500" dirty="0"/>
          </a:p>
        </p:txBody>
      </p:sp>
      <p:sp>
        <p:nvSpPr>
          <p:cNvPr id="14" name="TextBox 13"/>
          <p:cNvSpPr txBox="1"/>
          <p:nvPr/>
        </p:nvSpPr>
        <p:spPr>
          <a:xfrm>
            <a:off x="692549" y="1318552"/>
            <a:ext cx="1670009"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Myanmar: 32 </a:t>
            </a:r>
            <a:r>
              <a:rPr lang="en-US" sz="1500" dirty="0" err="1" smtClean="0"/>
              <a:t>Gbps</a:t>
            </a:r>
            <a:endParaRPr lang="en-US" sz="1500" dirty="0"/>
          </a:p>
        </p:txBody>
      </p:sp>
      <p:sp>
        <p:nvSpPr>
          <p:cNvPr id="15" name="TextBox 14"/>
          <p:cNvSpPr txBox="1"/>
          <p:nvPr/>
        </p:nvSpPr>
        <p:spPr>
          <a:xfrm>
            <a:off x="1876621" y="3161023"/>
            <a:ext cx="1703351"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Cambodia: 22 </a:t>
            </a:r>
            <a:r>
              <a:rPr lang="en-US" sz="1500" dirty="0" err="1" smtClean="0"/>
              <a:t>Gbps</a:t>
            </a:r>
            <a:endParaRPr lang="en-US" sz="1500" dirty="0"/>
          </a:p>
        </p:txBody>
      </p:sp>
      <p:sp>
        <p:nvSpPr>
          <p:cNvPr id="16" name="TextBox 15"/>
          <p:cNvSpPr txBox="1"/>
          <p:nvPr/>
        </p:nvSpPr>
        <p:spPr>
          <a:xfrm>
            <a:off x="1600200" y="2179537"/>
            <a:ext cx="1264129" cy="323165"/>
          </a:xfrm>
          <a:prstGeom prst="rect">
            <a:avLst/>
          </a:prstGeom>
          <a:solidFill>
            <a:schemeClr val="bg1">
              <a:lumMod val="85000"/>
            </a:schemeClr>
          </a:solidFill>
          <a:ln>
            <a:solidFill>
              <a:srgbClr val="008000"/>
            </a:solidFill>
          </a:ln>
        </p:spPr>
        <p:txBody>
          <a:bodyPr wrap="none" rtlCol="0">
            <a:spAutoFit/>
          </a:bodyPr>
          <a:lstStyle/>
          <a:p>
            <a:r>
              <a:rPr lang="en-US" sz="1500" dirty="0" smtClean="0"/>
              <a:t>Laos: 13 </a:t>
            </a:r>
            <a:r>
              <a:rPr lang="en-US" sz="1500" dirty="0" err="1" smtClean="0"/>
              <a:t>Gbps</a:t>
            </a:r>
            <a:endParaRPr lang="en-US" sz="1500" dirty="0"/>
          </a:p>
        </p:txBody>
      </p:sp>
    </p:spTree>
    <p:extLst>
      <p:ext uri="{BB962C8B-B14F-4D97-AF65-F5344CB8AC3E}">
        <p14:creationId xmlns:p14="http://schemas.microsoft.com/office/powerpoint/2010/main" xmlns="" val="4621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Autofit/>
          </a:bodyPr>
          <a:lstStyle/>
          <a:p>
            <a:r>
              <a:rPr lang="en-US" sz="3500" b="1" dirty="0" smtClean="0">
                <a:solidFill>
                  <a:srgbClr val="002060"/>
                </a:solidFill>
                <a:effectLst>
                  <a:outerShdw blurRad="38100" dist="38100" dir="2700000" algn="tl">
                    <a:srgbClr val="000000">
                      <a:alpha val="43137"/>
                    </a:srgbClr>
                  </a:outerShdw>
                </a:effectLst>
              </a:rPr>
              <a:t>Int’l. Internet Bandwidth per Capita </a:t>
            </a:r>
            <a:r>
              <a:rPr lang="en-US" sz="3000" b="1" dirty="0" smtClean="0">
                <a:solidFill>
                  <a:srgbClr val="002060"/>
                </a:solidFill>
                <a:effectLst>
                  <a:outerShdw blurRad="38100" dist="38100" dir="2700000" algn="tl">
                    <a:srgbClr val="000000">
                      <a:alpha val="43137"/>
                    </a:srgbClr>
                  </a:outerShdw>
                </a:effectLst>
              </a:rPr>
              <a:t>(Kbps, YE14)</a:t>
            </a:r>
            <a:endParaRPr lang="en-US" sz="3000" b="1" dirty="0">
              <a:solidFill>
                <a:srgbClr val="002060"/>
              </a:solidFill>
              <a:effectLst>
                <a:outerShdw blurRad="38100" dist="38100" dir="2700000" algn="tl">
                  <a:srgbClr val="000000">
                    <a:alpha val="43137"/>
                  </a:srgbClr>
                </a:outerShdw>
              </a:effectLst>
            </a:endParaRPr>
          </a:p>
        </p:txBody>
      </p:sp>
      <p:graphicFrame>
        <p:nvGraphicFramePr>
          <p:cNvPr id="10" name="Chart 9"/>
          <p:cNvGraphicFramePr>
            <a:graphicFrameLocks/>
          </p:cNvGraphicFramePr>
          <p:nvPr>
            <p:extLst>
              <p:ext uri="{D42A27DB-BD31-4B8C-83A1-F6EECF244321}">
                <p14:modId xmlns:p14="http://schemas.microsoft.com/office/powerpoint/2010/main" xmlns="" val="4128037922"/>
              </p:ext>
            </p:extLst>
          </p:nvPr>
        </p:nvGraphicFramePr>
        <p:xfrm>
          <a:off x="290512" y="1226343"/>
          <a:ext cx="8562975" cy="4793457"/>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Arrow Connector 2"/>
          <p:cNvCxnSpPr/>
          <p:nvPr/>
        </p:nvCxnSpPr>
        <p:spPr>
          <a:xfrm flipV="1">
            <a:off x="1371600" y="1676400"/>
            <a:ext cx="6477000" cy="2971800"/>
          </a:xfrm>
          <a:prstGeom prst="curvedConnector3">
            <a:avLst>
              <a:gd name="adj1" fmla="val 267"/>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
          <p:cNvSpPr txBox="1"/>
          <p:nvPr/>
        </p:nvSpPr>
        <p:spPr>
          <a:xfrm rot="20711661">
            <a:off x="1771493" y="2405008"/>
            <a:ext cx="4858321" cy="363329"/>
          </a:xfrm>
          <a:prstGeom prst="rect">
            <a:avLst/>
          </a:prstGeom>
          <a:solidFill>
            <a:schemeClr val="bg2">
              <a:lumMod val="75000"/>
            </a:schemeClr>
          </a:solidFill>
          <a:ln w="952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900 times difference between Myanmar and Singapore</a:t>
            </a:r>
            <a:endParaRPr lang="en-US" sz="1600" b="1" dirty="0"/>
          </a:p>
        </p:txBody>
      </p:sp>
      <p:sp>
        <p:nvSpPr>
          <p:cNvPr id="22" name="TextBox 3"/>
          <p:cNvSpPr txBox="1"/>
          <p:nvPr/>
        </p:nvSpPr>
        <p:spPr>
          <a:xfrm>
            <a:off x="914400" y="4662055"/>
            <a:ext cx="3429000" cy="533400"/>
          </a:xfrm>
          <a:prstGeom prst="rect">
            <a:avLst/>
          </a:prstGeom>
          <a:solidFill>
            <a:schemeClr val="bg2">
              <a:lumMod val="75000"/>
            </a:schemeClr>
          </a:solidFill>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Countries with 2.5 Kbps per Capita or Less:</a:t>
            </a:r>
            <a:br>
              <a:rPr lang="en-US" sz="1500" b="1" dirty="0" smtClean="0"/>
            </a:br>
            <a:r>
              <a:rPr lang="en-US" sz="1500" b="1" dirty="0" smtClean="0"/>
              <a:t>SERIOUS OBSTACLE TO DEVELOPMENT</a:t>
            </a:r>
            <a:endParaRPr lang="en-US" sz="1500" b="1" dirty="0"/>
          </a:p>
        </p:txBody>
      </p:sp>
    </p:spTree>
    <p:extLst>
      <p:ext uri="{BB962C8B-B14F-4D97-AF65-F5344CB8AC3E}">
        <p14:creationId xmlns:p14="http://schemas.microsoft.com/office/powerpoint/2010/main" xmlns="" val="41801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2070</Words>
  <Application>Microsoft Office PowerPoint</Application>
  <PresentationFormat>On-screen Show (4:3)</PresentationFormat>
  <Paragraphs>390</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Image Document</vt:lpstr>
      <vt:lpstr>Broadband Infrastructure  in the ASEAN Region  Markets, Infrastructure, Missing Links,  and Policy Options for Enhancing Cross-Border Connectivity </vt:lpstr>
      <vt:lpstr>Part 1: Background and Methodology </vt:lpstr>
      <vt:lpstr>Project Scope</vt:lpstr>
      <vt:lpstr>Scope (cont’d.)</vt:lpstr>
      <vt:lpstr>Sources of Data</vt:lpstr>
      <vt:lpstr>Part 2: State of the ASEAN-9 Bandwidth and Broadband Markets </vt:lpstr>
      <vt:lpstr>Int’l. Internet Bandwidth, Initial Research (2012)</vt:lpstr>
      <vt:lpstr>Int’l. Internet Bandwidth, Preliminary YE14 Est.</vt:lpstr>
      <vt:lpstr>Int’l. Internet Bandwidth per Capita (Kbps, YE14)</vt:lpstr>
      <vt:lpstr>Int’l. Internet Bandwidth per Capita in Central Asia</vt:lpstr>
      <vt:lpstr>Slide 11</vt:lpstr>
      <vt:lpstr>ASEAN: Int’l. Bandwidth Infrastructure</vt:lpstr>
      <vt:lpstr>ASEAN: Int’l. Bandwidth Infrastructure</vt:lpstr>
      <vt:lpstr>International Bandwidth Infrastructure</vt:lpstr>
      <vt:lpstr>The Impact of Low International Bandwidth &amp;  Weak International Infrastructure</vt:lpstr>
      <vt:lpstr>Weak Int’l. Bandwidth Impacts Consumer Pricing</vt:lpstr>
      <vt:lpstr>Overview of Broadband Status</vt:lpstr>
      <vt:lpstr>Part 3: Identification of Priority Cross-Border Terrestrial Links </vt:lpstr>
      <vt:lpstr>Priority Terrestrial Fiber Links</vt:lpstr>
      <vt:lpstr>Envisioned Regional Fiber Network  Based on Priority Trans-Border Links</vt:lpstr>
      <vt:lpstr>Part 4: The Case for a Holistic,  Pan-Asian Approach to Network Development</vt:lpstr>
      <vt:lpstr>Understanding Int’l. Infrastructure in the Region</vt:lpstr>
      <vt:lpstr>Metcalfe’s Law: The Value of a Network is  Proportional to the Square of the Number of Nodes</vt:lpstr>
      <vt:lpstr>Terrestrial as a Solution for Submarine</vt:lpstr>
      <vt:lpstr>Overall Weakness of Existing Trans-Border Connectivity</vt:lpstr>
      <vt:lpstr>Part 5: The Case for Intervention to Ensure Network Development</vt:lpstr>
      <vt:lpstr>Market Failure: Broadband Divide</vt:lpstr>
      <vt:lpstr>The Need for Intervention</vt:lpstr>
      <vt:lpstr>Options for Government/UN/DFI Participation</vt:lpstr>
      <vt:lpstr>Available Public-Private Partnership Options</vt:lpstr>
      <vt:lpstr>Part 6: Principles to Guide  Network Development</vt:lpstr>
      <vt:lpstr>Principles to Guide Future Network Development</vt:lpstr>
      <vt:lpstr>Principles to Guide Future Network Development (Continued)</vt:lpstr>
      <vt:lpstr>Part 7:  Gaining Support for the Project</vt:lpstr>
      <vt:lpstr>Stakeholder Participation is Key</vt:lpstr>
      <vt:lpstr>Convincing Governments of the Project’s Advantages</vt:lpstr>
      <vt:lpstr>Convincing Governments of the Project’s Advantages (Continued)</vt:lpstr>
      <vt:lpstr>Convincing the Private Sector of the Project’s Advantages</vt:lpstr>
      <vt:lpstr>Terabit Consulting’s Overall Thoughts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2011-04-11T01:03:26Z</dcterms:created>
  <dcterms:modified xsi:type="dcterms:W3CDTF">2015-06-04T07:50:32Z</dcterms:modified>
</cp:coreProperties>
</file>