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81" r:id="rId3"/>
  </p:sldMasterIdLst>
  <p:notesMasterIdLst>
    <p:notesMasterId r:id="rId47"/>
  </p:notesMasterIdLst>
  <p:sldIdLst>
    <p:sldId id="256" r:id="rId4"/>
    <p:sldId id="258" r:id="rId5"/>
    <p:sldId id="330" r:id="rId6"/>
    <p:sldId id="324" r:id="rId7"/>
    <p:sldId id="325" r:id="rId8"/>
    <p:sldId id="326" r:id="rId9"/>
    <p:sldId id="327" r:id="rId10"/>
    <p:sldId id="331" r:id="rId11"/>
    <p:sldId id="328" r:id="rId12"/>
    <p:sldId id="329" r:id="rId13"/>
    <p:sldId id="332" r:id="rId14"/>
    <p:sldId id="322" r:id="rId15"/>
    <p:sldId id="323" r:id="rId16"/>
    <p:sldId id="261" r:id="rId17"/>
    <p:sldId id="282" r:id="rId18"/>
    <p:sldId id="265" r:id="rId19"/>
    <p:sldId id="275" r:id="rId20"/>
    <p:sldId id="280" r:id="rId21"/>
    <p:sldId id="277" r:id="rId22"/>
    <p:sldId id="278" r:id="rId23"/>
    <p:sldId id="279" r:id="rId24"/>
    <p:sldId id="276" r:id="rId25"/>
    <p:sldId id="308" r:id="rId26"/>
    <p:sldId id="321" r:id="rId27"/>
    <p:sldId id="296" r:id="rId28"/>
    <p:sldId id="281" r:id="rId29"/>
    <p:sldId id="274" r:id="rId30"/>
    <p:sldId id="309" r:id="rId31"/>
    <p:sldId id="311" r:id="rId32"/>
    <p:sldId id="312" r:id="rId33"/>
    <p:sldId id="313" r:id="rId34"/>
    <p:sldId id="314" r:id="rId35"/>
    <p:sldId id="315" r:id="rId36"/>
    <p:sldId id="320" r:id="rId37"/>
    <p:sldId id="318" r:id="rId38"/>
    <p:sldId id="319" r:id="rId39"/>
    <p:sldId id="310" r:id="rId40"/>
    <p:sldId id="292" r:id="rId41"/>
    <p:sldId id="294" r:id="rId42"/>
    <p:sldId id="305" r:id="rId43"/>
    <p:sldId id="333" r:id="rId44"/>
    <p:sldId id="306" r:id="rId45"/>
    <p:sldId id="264" r:id="rId46"/>
  </p:sldIdLst>
  <p:sldSz cx="9144000" cy="5143500" type="screen16x9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AABE8CBF-DE4E-4C45-8B50-FDD6E63BD398}">
  <a:tblStyle styleId="{AABE8CBF-DE4E-4C45-8B50-FDD6E63BD398}" styleName="Table_0"/>
  <a:tblStyle styleId="{DDAF2497-A605-4433-B9A2-5979F4346006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27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 i="0" cap="none">
                    <a:latin typeface="+mn-lt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Sheet1!$F$5:$F$9</c:f>
              <c:strCache>
                <c:ptCount val="5"/>
                <c:pt idx="0">
                  <c:v>North America</c:v>
                </c:pt>
                <c:pt idx="1">
                  <c:v>Western Europe</c:v>
                </c:pt>
                <c:pt idx="2">
                  <c:v>Eastern Europe</c:v>
                </c:pt>
                <c:pt idx="3">
                  <c:v>East Asia</c:v>
                </c:pt>
                <c:pt idx="4">
                  <c:v>Other</c:v>
                </c:pt>
              </c:strCache>
            </c:strRef>
          </c:cat>
          <c:val>
            <c:numRef>
              <c:f>Sheet1!$G$5:$G$9</c:f>
              <c:numCache>
                <c:formatCode>General</c:formatCode>
                <c:ptCount val="5"/>
                <c:pt idx="0">
                  <c:v>44</c:v>
                </c:pt>
                <c:pt idx="1">
                  <c:v>24</c:v>
                </c:pt>
                <c:pt idx="2">
                  <c:v>13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83306" marR="0" indent="0" algn="l" rtl="0">
              <a:spcBef>
                <a:spcPts val="0"/>
              </a:spcBef>
              <a:defRPr/>
            </a:lvl2pPr>
            <a:lvl3pPr marL="966612" marR="0" indent="0" algn="l" rtl="0">
              <a:spcBef>
                <a:spcPts val="0"/>
              </a:spcBef>
              <a:defRPr/>
            </a:lvl3pPr>
            <a:lvl4pPr marL="1449918" marR="0" indent="0" algn="l" rtl="0">
              <a:spcBef>
                <a:spcPts val="0"/>
              </a:spcBef>
              <a:defRPr/>
            </a:lvl4pPr>
            <a:lvl5pPr marL="1933224" marR="0" indent="0" algn="l" rtl="0">
              <a:spcBef>
                <a:spcPts val="0"/>
              </a:spcBef>
              <a:defRPr/>
            </a:lvl5pPr>
            <a:lvl6pPr marL="2416531" marR="0" indent="0" algn="l" rtl="0">
              <a:spcBef>
                <a:spcPts val="0"/>
              </a:spcBef>
              <a:defRPr/>
            </a:lvl6pPr>
            <a:lvl7pPr marL="2899837" marR="0" indent="0" algn="l" rtl="0">
              <a:spcBef>
                <a:spcPts val="0"/>
              </a:spcBef>
              <a:defRPr/>
            </a:lvl7pPr>
            <a:lvl8pPr marL="3383143" marR="0" indent="0" algn="l" rtl="0">
              <a:spcBef>
                <a:spcPts val="0"/>
              </a:spcBef>
              <a:defRPr/>
            </a:lvl8pPr>
            <a:lvl9pPr marL="386644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83306" marR="0" indent="0" algn="l" rtl="0">
              <a:spcBef>
                <a:spcPts val="0"/>
              </a:spcBef>
              <a:defRPr/>
            </a:lvl2pPr>
            <a:lvl3pPr marL="966612" marR="0" indent="0" algn="l" rtl="0">
              <a:spcBef>
                <a:spcPts val="0"/>
              </a:spcBef>
              <a:defRPr/>
            </a:lvl3pPr>
            <a:lvl4pPr marL="1449918" marR="0" indent="0" algn="l" rtl="0">
              <a:spcBef>
                <a:spcPts val="0"/>
              </a:spcBef>
              <a:defRPr/>
            </a:lvl4pPr>
            <a:lvl5pPr marL="1933224" marR="0" indent="0" algn="l" rtl="0">
              <a:spcBef>
                <a:spcPts val="0"/>
              </a:spcBef>
              <a:defRPr/>
            </a:lvl5pPr>
            <a:lvl6pPr marL="2416531" marR="0" indent="0" algn="l" rtl="0">
              <a:spcBef>
                <a:spcPts val="0"/>
              </a:spcBef>
              <a:defRPr/>
            </a:lvl6pPr>
            <a:lvl7pPr marL="2899837" marR="0" indent="0" algn="l" rtl="0">
              <a:spcBef>
                <a:spcPts val="0"/>
              </a:spcBef>
              <a:defRPr/>
            </a:lvl7pPr>
            <a:lvl8pPr marL="3383143" marR="0" indent="0" algn="l" rtl="0">
              <a:spcBef>
                <a:spcPts val="0"/>
              </a:spcBef>
              <a:defRPr/>
            </a:lvl8pPr>
            <a:lvl9pPr marL="386644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83306" marR="0" indent="0" algn="l" rtl="0">
              <a:spcBef>
                <a:spcPts val="0"/>
              </a:spcBef>
              <a:defRPr/>
            </a:lvl2pPr>
            <a:lvl3pPr marL="966612" marR="0" indent="0" algn="l" rtl="0">
              <a:spcBef>
                <a:spcPts val="0"/>
              </a:spcBef>
              <a:defRPr/>
            </a:lvl3pPr>
            <a:lvl4pPr marL="1449918" marR="0" indent="0" algn="l" rtl="0">
              <a:spcBef>
                <a:spcPts val="0"/>
              </a:spcBef>
              <a:defRPr/>
            </a:lvl4pPr>
            <a:lvl5pPr marL="1933224" marR="0" indent="0" algn="l" rtl="0">
              <a:spcBef>
                <a:spcPts val="0"/>
              </a:spcBef>
              <a:defRPr/>
            </a:lvl5pPr>
            <a:lvl6pPr marL="2416531" marR="0" indent="0" algn="l" rtl="0">
              <a:spcBef>
                <a:spcPts val="0"/>
              </a:spcBef>
              <a:defRPr/>
            </a:lvl6pPr>
            <a:lvl7pPr marL="2899837" marR="0" indent="0" algn="l" rtl="0">
              <a:spcBef>
                <a:spcPts val="0"/>
              </a:spcBef>
              <a:defRPr/>
            </a:lvl7pPr>
            <a:lvl8pPr marL="3383143" marR="0" indent="0" algn="l" rtl="0">
              <a:spcBef>
                <a:spcPts val="0"/>
              </a:spcBef>
              <a:defRPr/>
            </a:lvl8pPr>
            <a:lvl9pPr marL="386644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2346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: Title + Present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674938" y="1682750"/>
            <a:ext cx="5956688" cy="1270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8" indent="-1588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marL="1588" indent="-1588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/>
            </a:lvl2pPr>
            <a:lvl3pPr marL="1588" indent="-1588" rtl="0">
              <a:spcBef>
                <a:spcPts val="0"/>
              </a:spcBef>
              <a:buClr>
                <a:srgbClr val="F3F3F3"/>
              </a:buClr>
              <a:buFont typeface="Calibri"/>
              <a:buNone/>
              <a:defRPr/>
            </a:lvl3pPr>
            <a:lvl4pPr marL="1588" indent="-1588" rtl="0">
              <a:spcBef>
                <a:spcPts val="0"/>
              </a:spcBef>
              <a:buClr>
                <a:srgbClr val="F3F3F3"/>
              </a:buClr>
              <a:buFont typeface="Calibri"/>
              <a:buNone/>
              <a:defRPr/>
            </a:lvl4pPr>
            <a:lvl5pPr marL="1588" indent="-1588" rtl="0">
              <a:spcBef>
                <a:spcPts val="0"/>
              </a:spcBef>
              <a:buClr>
                <a:srgbClr val="F3F3F3"/>
              </a:buClr>
              <a:buFont typeface="Calibri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2674938" y="3045744"/>
            <a:ext cx="5161669" cy="98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8" indent="-1588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marL="1588" indent="-1588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/>
            </a:lvl2pPr>
            <a:lvl3pPr marL="1588" indent="-1588" rtl="0">
              <a:spcBef>
                <a:spcPts val="0"/>
              </a:spcBef>
              <a:buClr>
                <a:srgbClr val="F3F3F3"/>
              </a:buClr>
              <a:buFont typeface="Calibri"/>
              <a:buNone/>
              <a:defRPr/>
            </a:lvl3pPr>
            <a:lvl4pPr marL="1588" indent="-1588" rtl="0">
              <a:spcBef>
                <a:spcPts val="0"/>
              </a:spcBef>
              <a:buClr>
                <a:srgbClr val="F3F3F3"/>
              </a:buClr>
              <a:buFont typeface="Calibri"/>
              <a:buNone/>
              <a:defRPr/>
            </a:lvl4pPr>
            <a:lvl5pPr marL="1588" indent="-1588" rtl="0">
              <a:spcBef>
                <a:spcPts val="0"/>
              </a:spcBef>
              <a:buClr>
                <a:srgbClr val="F3F3F3"/>
              </a:buClr>
              <a:buFont typeface="Calibri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Flag Title + Bullet List (3-Col)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2558310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3066032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5743126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-5" y="246887"/>
            <a:ext cx="8586597" cy="594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Flag Title + Paragraph (3-Col)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2558310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2286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3pPr>
            <a:lvl4pPr marL="4572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4pPr>
            <a:lvl5pPr marL="6858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3066032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5743126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-5" y="246887"/>
            <a:ext cx="8586597" cy="594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Flag Title + Paragraph + Bullet Lis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2558310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2286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3pPr>
            <a:lvl4pPr marL="4572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4pPr>
            <a:lvl5pPr marL="6858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066032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5743126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-5" y="246887"/>
            <a:ext cx="8586597" cy="594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Picture w/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93191" y="246887"/>
            <a:ext cx="7909559" cy="5394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393191" y="942104"/>
            <a:ext cx="5439102" cy="325675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130925" y="942104"/>
            <a:ext cx="2177608" cy="3256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1800"/>
              </a:spcBef>
              <a:buClr>
                <a:schemeClr val="accent4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BIG Ide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93191" y="246887"/>
            <a:ext cx="7909559" cy="5394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93192" y="1008742"/>
            <a:ext cx="7915341" cy="28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accent5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Full-Bleed Picture (Black)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Blank-Whi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Blank-Blac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42" y="343838"/>
            <a:ext cx="8229600" cy="4000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42" y="1195909"/>
            <a:ext cx="8229600" cy="33565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3050" y="4875610"/>
            <a:ext cx="570388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rebuchet MS"/>
              </a:rPr>
              <a:t>M3AAWG 31st General Meeting | Brussels, June 2014</a:t>
            </a:r>
            <a:endParaRPr lang="en-US" sz="140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+ Bullet Lis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8937" y="1008062"/>
            <a:ext cx="791250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3330537" y="191720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9395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: Section Brea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0" y="994200"/>
            <a:ext cx="8542337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0" y="1689186"/>
            <a:ext cx="8542337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0" y="2396156"/>
            <a:ext cx="8542337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: Thank You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0" y="571141"/>
            <a:ext cx="4307679" cy="802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8287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4400" b="1" i="0" u="none" strike="noStrike" cap="non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450" y="2039923"/>
            <a:ext cx="2007431" cy="82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675" y="2178127"/>
            <a:ext cx="6395258" cy="7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+ Bullet List (2 Col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3851629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449805" y="1008062"/>
            <a:ext cx="3851633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+ Paragraph (2-Col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88937" y="1008062"/>
            <a:ext cx="3849624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2286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3pPr>
            <a:lvl4pPr marL="4572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4pPr>
            <a:lvl5pPr marL="6858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451816" y="1008062"/>
            <a:ext cx="3849624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+ Bullet List (3-Col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2558310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066032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743126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+ Paragraph (3-col)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2558310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2286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3pPr>
            <a:lvl4pPr marL="4572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4pPr>
            <a:lvl5pPr marL="6858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066032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5743126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+ Paragraph + Bullet Lis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2558310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2286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3pPr>
            <a:lvl4pPr marL="4572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4pPr>
            <a:lvl5pPr marL="6858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066032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5743126" y="1008062"/>
            <a:ext cx="2558312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Flag Title + Bullet List (2-Col)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938" y="1008062"/>
            <a:ext cx="3851629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449805" y="1008062"/>
            <a:ext cx="3851633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228600" indent="-137795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-5" y="246887"/>
            <a:ext cx="8586597" cy="594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Flag Title + Paragraph (2-Col)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8937" y="1008062"/>
            <a:ext cx="3849624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2286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3pPr>
            <a:lvl4pPr marL="4572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4pPr>
            <a:lvl5pPr marL="685800" indent="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451816" y="1008062"/>
            <a:ext cx="3849624" cy="323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/>
            </a:lvl1pPr>
            <a:lvl2pPr mar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/>
            </a:lvl2pPr>
            <a:lvl3pPr marL="457200" indent="-1524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3pPr>
            <a:lvl4pPr marL="685800" indent="-15875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4pPr>
            <a:lvl5pPr marL="914400" indent="-165100" rtl="0"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-5" y="246887"/>
            <a:ext cx="8586597" cy="594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55383"/>
            <a:ext cx="9144000" cy="158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750" y="446050"/>
            <a:ext cx="2168229" cy="88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0979" y="4812082"/>
            <a:ext cx="1013994" cy="11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6934" y="4180778"/>
            <a:ext cx="1310753" cy="6584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0" y="3555383"/>
            <a:ext cx="9144000" cy="1588115"/>
            <a:chOff x="0" y="3555383"/>
            <a:chExt cx="9144000" cy="1588115"/>
          </a:xfrm>
        </p:grpSpPr>
        <p:pic>
          <p:nvPicPr>
            <p:cNvPr id="18" name="Shape 1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3555383"/>
              <a:ext cx="9144000" cy="1588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800957" y="4228696"/>
              <a:ext cx="1072866" cy="437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0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860979" y="4812082"/>
              <a:ext cx="1013994" cy="1133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Shape 21"/>
          <p:cNvSpPr txBox="1"/>
          <p:nvPr/>
        </p:nvSpPr>
        <p:spPr>
          <a:xfrm>
            <a:off x="173864" y="4841067"/>
            <a:ext cx="1021723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@</a:t>
            </a:r>
            <a:r>
              <a:rPr lang="en-US" sz="800" b="0" i="0" u="none" strike="noStrike" cap="none" baseline="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DougMadory</a:t>
            </a:r>
            <a:endParaRPr lang="en-US" sz="8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83" r:id="rId1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55383"/>
            <a:ext cx="9144000" cy="158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0957" y="4228696"/>
            <a:ext cx="1072866" cy="43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0979" y="4812082"/>
            <a:ext cx="1013994" cy="113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73864" y="4841067"/>
            <a:ext cx="1021723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8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800" b="0" i="0" u="none" strike="noStrike" cap="non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DougMadory</a:t>
            </a:r>
            <a:endParaRPr lang="en-US" sz="8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674938" y="1682750"/>
            <a:ext cx="5956688" cy="1270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8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Enabling Healthy Internet Access	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2674938" y="3045744"/>
            <a:ext cx="5161669" cy="981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8" marR="0" lvl="0" indent="-1588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Doug Madory, Director of Internet Analysis</a:t>
            </a:r>
            <a:endParaRPr lang="en-US" sz="1600" b="1" i="0" u="none" strike="noStrike" cap="none" baseline="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88" marR="0" lvl="1" indent="-1588" algn="l" rtl="0">
              <a:spcBef>
                <a:spcPts val="28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June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2015</a:t>
            </a:r>
          </a:p>
          <a:p>
            <a:pPr marL="1588" marR="0" lvl="1" indent="-1588" algn="l" rtl="0">
              <a:spcBef>
                <a:spcPts val="280"/>
              </a:spcBef>
              <a:buClr>
                <a:srgbClr val="FFFFFF"/>
              </a:buClr>
              <a:buSzPct val="25000"/>
              <a:buFont typeface="Arial"/>
              <a:buNone/>
            </a:pPr>
            <a:endParaRPr lang="en-US" baseline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88" marR="0" lvl="1" indent="-1588" algn="l" rtl="0">
              <a:spcBef>
                <a:spcPts val="28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CommunicAsia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2015, </a:t>
            </a:r>
            <a:r>
              <a:rPr lang="en-US" baseline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Singapore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88" marR="0" lvl="0" indent="-1588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830333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Policies to foster open markets - Bangladesh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 descr="pfx_count_BD.da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500" y="706457"/>
            <a:ext cx="3768733" cy="3230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5009" t="86332"/>
          <a:stretch/>
        </p:blipFill>
        <p:spPr>
          <a:xfrm>
            <a:off x="7817685" y="3432045"/>
            <a:ext cx="781661" cy="366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013" y="852782"/>
            <a:ext cx="47640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Bangladesh market prior to 2013 </a:t>
            </a:r>
          </a:p>
          <a:p>
            <a:r>
              <a:rPr lang="en-US" sz="1800" dirty="0" smtClean="0"/>
              <a:t>• Dominated by BTCL</a:t>
            </a:r>
            <a:r>
              <a:rPr lang="en-US" sz="1800" dirty="0"/>
              <a:t>, Mango </a:t>
            </a:r>
          </a:p>
          <a:p>
            <a:r>
              <a:rPr lang="en-US" sz="1800" dirty="0" smtClean="0"/>
              <a:t>• Subject </a:t>
            </a:r>
            <a:r>
              <a:rPr lang="en-US" sz="1800" dirty="0"/>
              <a:t>to national outages during</a:t>
            </a:r>
          </a:p>
          <a:p>
            <a:r>
              <a:rPr lang="en-US" sz="1800" dirty="0"/>
              <a:t>submarine cable maintenance </a:t>
            </a:r>
          </a:p>
          <a:p>
            <a:endParaRPr lang="en-US" sz="1800" dirty="0"/>
          </a:p>
          <a:p>
            <a:r>
              <a:rPr lang="en-US" sz="1800" dirty="0" smtClean="0"/>
              <a:t>Terrestrial link to </a:t>
            </a:r>
            <a:r>
              <a:rPr lang="en-US" sz="1800" dirty="0"/>
              <a:t>India </a:t>
            </a:r>
            <a:r>
              <a:rPr lang="en-US" sz="1800" dirty="0" smtClean="0"/>
              <a:t>established* </a:t>
            </a:r>
            <a:endParaRPr lang="en-US" sz="1800" dirty="0"/>
          </a:p>
          <a:p>
            <a:r>
              <a:rPr lang="en-US" sz="1800" dirty="0" smtClean="0"/>
              <a:t>• Has </a:t>
            </a:r>
            <a:r>
              <a:rPr lang="en-US" sz="1800" dirty="0"/>
              <a:t>completely eliminated national outages </a:t>
            </a:r>
            <a:r>
              <a:rPr lang="en-US" sz="1800" dirty="0" smtClean="0"/>
              <a:t>due </a:t>
            </a:r>
            <a:r>
              <a:rPr lang="en-US" sz="1800" dirty="0"/>
              <a:t>to submarine cable downtime</a:t>
            </a:r>
          </a:p>
          <a:p>
            <a:r>
              <a:rPr lang="en-US" sz="1800" dirty="0"/>
              <a:t>•</a:t>
            </a:r>
            <a:r>
              <a:rPr lang="en-US" sz="1800" dirty="0" smtClean="0"/>
              <a:t> </a:t>
            </a:r>
            <a:r>
              <a:rPr lang="en-US" sz="1800" dirty="0"/>
              <a:t>Licenses first given to smaller competitors like </a:t>
            </a:r>
            <a:r>
              <a:rPr lang="en-US" sz="1800" dirty="0" err="1"/>
              <a:t>Fiber@Home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r>
              <a:rPr lang="en-US" sz="1800" i="1" dirty="0" smtClean="0"/>
              <a:t>Telecom </a:t>
            </a:r>
            <a:r>
              <a:rPr lang="en-US" sz="1800" i="1" dirty="0"/>
              <a:t>regulatory policies have remade </a:t>
            </a:r>
            <a:r>
              <a:rPr lang="en-US" sz="1800" i="1" dirty="0" smtClean="0"/>
              <a:t>the Internet </a:t>
            </a:r>
            <a:r>
              <a:rPr lang="en-US" sz="1800" i="1" dirty="0"/>
              <a:t>in Bangladesh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1219" y="4842490"/>
            <a:ext cx="6156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research.dyn.com</a:t>
            </a:r>
            <a:r>
              <a:rPr lang="en-US" dirty="0"/>
              <a:t>/2013/01/</a:t>
            </a:r>
            <a:r>
              <a:rPr lang="en-US" dirty="0" err="1"/>
              <a:t>bangladesh</a:t>
            </a:r>
            <a:r>
              <a:rPr lang="en-US" dirty="0"/>
              <a:t>-connects-via-</a:t>
            </a:r>
            <a:r>
              <a:rPr lang="en-US" dirty="0" err="1"/>
              <a:t>india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7480949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-1" y="1000236"/>
            <a:ext cx="5032801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CONTENT ON THE EDGE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1534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Content on the Edge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11" y="1160182"/>
            <a:ext cx="4575501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err="1" smtClean="0"/>
              <a:t>Telegeography</a:t>
            </a:r>
            <a:r>
              <a:rPr lang="en-US" sz="1800" dirty="0" smtClean="0"/>
              <a:t> reports slowing of growth of demand on core links of the Internet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18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Cisco predicts annual </a:t>
            </a:r>
            <a:r>
              <a:rPr lang="en-US" sz="1800" dirty="0"/>
              <a:t>Internet Protocol (IP) traffic will triple between 2014 and </a:t>
            </a:r>
            <a:r>
              <a:rPr lang="en-US" sz="1800" dirty="0" smtClean="0"/>
              <a:t>2019**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i="1" dirty="0" smtClean="0"/>
              <a:t>      </a:t>
            </a:r>
            <a:r>
              <a:rPr lang="en-US" sz="2000" b="1" i="1" dirty="0" smtClean="0"/>
              <a:t>How to reconcile these trends?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61"/>
          <a:stretch/>
        </p:blipFill>
        <p:spPr>
          <a:xfrm>
            <a:off x="4732612" y="1003186"/>
            <a:ext cx="4425036" cy="2790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88" y="4476896"/>
            <a:ext cx="7234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* https</a:t>
            </a:r>
            <a:r>
              <a:rPr lang="en-US" sz="900" dirty="0"/>
              <a:t>://</a:t>
            </a:r>
            <a:r>
              <a:rPr lang="en-US" sz="900" dirty="0" err="1"/>
              <a:t>www.telegeography.com</a:t>
            </a:r>
            <a:r>
              <a:rPr lang="en-US" sz="900" dirty="0"/>
              <a:t>/press/press-releases/2012/09/06/global-internet-capacity-reaches-77-tbps-despite-slowdown/</a:t>
            </a:r>
            <a:r>
              <a:rPr lang="en-US" sz="900" dirty="0" err="1" smtClean="0"/>
              <a:t>index.html</a:t>
            </a:r>
            <a:endParaRPr lang="en-US" sz="900" dirty="0"/>
          </a:p>
          <a:p>
            <a:r>
              <a:rPr lang="en-US" sz="900" dirty="0" smtClean="0"/>
              <a:t>** http</a:t>
            </a:r>
            <a:r>
              <a:rPr lang="en-US" sz="900" dirty="0"/>
              <a:t>://</a:t>
            </a:r>
            <a:r>
              <a:rPr lang="en-US" sz="900" dirty="0" err="1"/>
              <a:t>newsroom.cisco.com</a:t>
            </a:r>
            <a:r>
              <a:rPr lang="en-US" sz="900" dirty="0"/>
              <a:t>/</a:t>
            </a:r>
            <a:r>
              <a:rPr lang="en-US" sz="900" dirty="0" err="1"/>
              <a:t>press-release-content?type</a:t>
            </a:r>
            <a:r>
              <a:rPr lang="en-US" sz="900" dirty="0"/>
              <a:t>=</a:t>
            </a:r>
            <a:r>
              <a:rPr lang="en-US" sz="900" dirty="0" err="1"/>
              <a:t>webcontent&amp;articleId</a:t>
            </a:r>
            <a:r>
              <a:rPr lang="en-US" sz="900" dirty="0"/>
              <a:t>=1644203</a:t>
            </a:r>
          </a:p>
        </p:txBody>
      </p:sp>
    </p:spTree>
    <p:extLst>
      <p:ext uri="{BB962C8B-B14F-4D97-AF65-F5344CB8AC3E}">
        <p14:creationId xmlns:p14="http://schemas.microsoft.com/office/powerpoint/2010/main" xmlns="" val="8655991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Content on the Edge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11" y="1101382"/>
            <a:ext cx="4764006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Growth of CDN caching nodes bringing content closer to users, alleviating demand on links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At the forefront: Google Global Cache servers operating in 1,000’s of networks in over 150 countries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</p:txBody>
      </p:sp>
      <p:pic>
        <p:nvPicPr>
          <p:cNvPr id="5" name="Picture 4" descr="google.com.dat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117" y="508017"/>
            <a:ext cx="4222883" cy="361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8590" y="1740470"/>
            <a:ext cx="256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of countries with GGC nodes not hosted by 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1879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0" y="1000236"/>
            <a:ext cx="4542962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WHERE IS CONTENT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0" y="2040257"/>
            <a:ext cx="4080333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HOSTED </a:t>
            </a:r>
            <a: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2015…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hape 172"/>
          <p:cNvSpPr txBox="1">
            <a:spLocks noGrp="1"/>
          </p:cNvSpPr>
          <p:nvPr>
            <p:ph type="body" idx="2"/>
          </p:nvPr>
        </p:nvSpPr>
        <p:spPr>
          <a:xfrm>
            <a:off x="0" y="3063056"/>
            <a:ext cx="4080333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…AND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WHY?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844198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Content Can Be</a:t>
            </a:r>
            <a:r>
              <a:rPr lang="en-US" sz="30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Hosted Locally .. Or Far Away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0526" y="918987"/>
            <a:ext cx="5196840" cy="3234437"/>
          </a:xfrm>
        </p:spPr>
        <p:txBody>
          <a:bodyPr/>
          <a:lstStyle/>
          <a:p>
            <a:r>
              <a:rPr lang="en-US" sz="2000" dirty="0" smtClean="0"/>
              <a:t>Price and availability of local hosting</a:t>
            </a:r>
          </a:p>
          <a:p>
            <a:pPr marL="571500" lvl="1" indent="-342900">
              <a:lnSpc>
                <a:spcPct val="70000"/>
              </a:lnSpc>
            </a:pPr>
            <a:r>
              <a:rPr lang="en-US" sz="2000" dirty="0" smtClean="0"/>
              <a:t>Servers</a:t>
            </a:r>
          </a:p>
          <a:p>
            <a:pPr marL="571500" lvl="1" indent="-342900">
              <a:lnSpc>
                <a:spcPct val="70000"/>
              </a:lnSpc>
            </a:pPr>
            <a:r>
              <a:rPr lang="en-US" sz="2000" dirty="0" smtClean="0"/>
              <a:t>Power</a:t>
            </a:r>
          </a:p>
          <a:p>
            <a:pPr marL="571500" lvl="1" indent="-342900">
              <a:lnSpc>
                <a:spcPct val="70000"/>
              </a:lnSpc>
            </a:pPr>
            <a:r>
              <a:rPr lang="en-US" sz="2000" dirty="0" smtClean="0"/>
              <a:t>Expertise</a:t>
            </a:r>
          </a:p>
          <a:p>
            <a:pPr marL="571500" lvl="1" indent="-342900">
              <a:lnSpc>
                <a:spcPct val="70000"/>
              </a:lnSpc>
            </a:pPr>
            <a:r>
              <a:rPr lang="en-US" sz="2000" dirty="0" smtClean="0"/>
              <a:t>Regulation</a:t>
            </a:r>
          </a:p>
          <a:p>
            <a:pPr marL="571500" lvl="1" indent="-342900">
              <a:lnSpc>
                <a:spcPct val="70000"/>
              </a:lnSpc>
            </a:pPr>
            <a:r>
              <a:rPr lang="en-US" sz="2000" dirty="0" smtClean="0"/>
              <a:t>“Critical Mass” </a:t>
            </a:r>
          </a:p>
          <a:p>
            <a:r>
              <a:rPr lang="en-US" sz="2000" dirty="0" smtClean="0"/>
              <a:t>Overhead of remote hosting</a:t>
            </a:r>
          </a:p>
          <a:p>
            <a:pPr marL="571500" lvl="1" indent="-342900">
              <a:lnSpc>
                <a:spcPct val="70000"/>
              </a:lnSpc>
            </a:pPr>
            <a:r>
              <a:rPr lang="en-US" sz="2000" dirty="0" smtClean="0"/>
              <a:t>Latency (speed of light)</a:t>
            </a:r>
          </a:p>
          <a:p>
            <a:pPr marL="571500" lvl="1" indent="-342900">
              <a:lnSpc>
                <a:spcPct val="70000"/>
              </a:lnSpc>
            </a:pPr>
            <a:r>
              <a:rPr lang="en-US" sz="2000" dirty="0" smtClean="0"/>
              <a:t>International transit costs</a:t>
            </a:r>
          </a:p>
          <a:p>
            <a:pPr marL="571500" lvl="1" indent="-342900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7" y="1032571"/>
            <a:ext cx="4092075" cy="3069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5741" y="4830060"/>
            <a:ext cx="1920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Photo © </a:t>
            </a:r>
            <a:r>
              <a:rPr lang="en-US" sz="900" dirty="0" err="1" smtClean="0"/>
              <a:t>Emilian</a:t>
            </a:r>
            <a:r>
              <a:rPr lang="en-US" sz="900" dirty="0" smtClean="0"/>
              <a:t> </a:t>
            </a:r>
            <a:r>
              <a:rPr lang="en-US" sz="900" dirty="0" err="1" smtClean="0"/>
              <a:t>Vicol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0942211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Take A Snapshot of Global Content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938" y="1035180"/>
            <a:ext cx="3627454" cy="323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</a:t>
            </a:r>
            <a:r>
              <a:rPr lang="en-US" sz="18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top 100 domains accessed in each country on earth, per </a:t>
            </a:r>
            <a:r>
              <a:rPr lang="en-US" sz="1800" i="0" u="none" strike="noStrike" cap="none" baseline="0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Alexa</a:t>
            </a:r>
            <a:endParaRPr lang="en-US" sz="1800" i="0" u="none" strike="noStrike" cap="none" baseline="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Resolve </a:t>
            </a:r>
            <a:r>
              <a:rPr lang="en-US" sz="1800" dirty="0" smtClean="0">
                <a:latin typeface="Trebuchet MS"/>
                <a:ea typeface="Trebuchet MS"/>
                <a:cs typeface="Trebuchet MS"/>
                <a:sym typeface="Trebuchet MS"/>
              </a:rPr>
              <a:t>them to IP addresses using resolvers in that country 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Geolocate</a:t>
            </a:r>
            <a:r>
              <a:rPr lang="en-US" sz="1800" dirty="0" smtClean="0">
                <a:latin typeface="Trebuchet MS"/>
                <a:ea typeface="Trebuchet MS"/>
                <a:cs typeface="Trebuchet MS"/>
                <a:sym typeface="Trebuchet MS"/>
              </a:rPr>
              <a:t> the country of origin for that content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Use BGP Routing </a:t>
            </a:r>
            <a:r>
              <a:rPr lang="en-US" sz="1800" dirty="0" smtClean="0">
                <a:latin typeface="Trebuchet MS"/>
                <a:ea typeface="Trebuchet MS"/>
                <a:cs typeface="Trebuchet MS"/>
                <a:sym typeface="Trebuchet MS"/>
              </a:rPr>
              <a:t>to identify the originating provider for the address space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463" y="1008062"/>
            <a:ext cx="3772899" cy="287479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958845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Uruguay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938" y="1035180"/>
            <a:ext cx="3627454" cy="323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i="0" u="none" strike="noStrike" cap="none" baseline="0" dirty="0" err="1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</a:t>
            </a:r>
            <a:endParaRPr lang="en-US" sz="1800" b="1" i="0" u="none" strike="noStrike" cap="none" baseline="0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Youtube.com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Mercadolibre.com.uy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ElPais.com.uy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Amazon.com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Live.com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Twitter.com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Yahoo.com</a:t>
            </a:r>
            <a:endParaRPr lang="en-US" sz="1800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48" y="245791"/>
            <a:ext cx="1905000" cy="1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374576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1" y="1035180"/>
            <a:ext cx="502470" cy="26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750860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72" y="2141962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2591879"/>
            <a:ext cx="502470" cy="26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3281217"/>
            <a:ext cx="502470" cy="264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2914029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72" y="3650398"/>
            <a:ext cx="502470" cy="264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4005159"/>
            <a:ext cx="502470" cy="26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4416785"/>
            <a:ext cx="502470" cy="2644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588" y="1606522"/>
            <a:ext cx="4632014" cy="20438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5441229" y="2914029"/>
            <a:ext cx="505920" cy="53476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3" idx="1"/>
          </p:cNvCxnSpPr>
          <p:nvPr/>
        </p:nvCxnSpPr>
        <p:spPr>
          <a:xfrm flipH="1">
            <a:off x="5515319" y="245791"/>
            <a:ext cx="1273929" cy="2746552"/>
          </a:xfrm>
          <a:prstGeom prst="line">
            <a:avLst/>
          </a:prstGeom>
          <a:ln w="63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53" idx="5"/>
          </p:cNvCxnSpPr>
          <p:nvPr/>
        </p:nvCxnSpPr>
        <p:spPr>
          <a:xfrm flipH="1">
            <a:off x="5873059" y="1515791"/>
            <a:ext cx="2821189" cy="1854686"/>
          </a:xfrm>
          <a:prstGeom prst="line">
            <a:avLst/>
          </a:prstGeom>
          <a:ln w="3175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2933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Uruguay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938" y="1035180"/>
            <a:ext cx="3627454" cy="323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i="0" u="none" strike="noStrike" cap="none" baseline="0" dirty="0" err="1" smtClean="0">
                <a:solidFill>
                  <a:srgbClr val="8C107A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</a:t>
            </a:r>
            <a:endParaRPr lang="en-US" sz="1800" b="1" i="0" u="none" strike="noStrike" cap="none" baseline="0" dirty="0" smtClean="0">
              <a:solidFill>
                <a:srgbClr val="8C107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Youtube.com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Mercadolibre.com.uy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ElPais.com.uy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Amazon.com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Live.com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Twitter.com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Yahoo.com</a:t>
            </a:r>
            <a:endParaRPr lang="en-US" sz="1800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48" y="245791"/>
            <a:ext cx="1905000" cy="1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374576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1" y="1035180"/>
            <a:ext cx="502470" cy="26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750860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72" y="2141962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2591879"/>
            <a:ext cx="502470" cy="26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3281217"/>
            <a:ext cx="502470" cy="264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2914029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72" y="3650398"/>
            <a:ext cx="502470" cy="264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4005159"/>
            <a:ext cx="502470" cy="26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4416785"/>
            <a:ext cx="502470" cy="264458"/>
          </a:xfrm>
          <a:prstGeom prst="rect">
            <a:avLst/>
          </a:prstGeom>
        </p:spPr>
      </p:pic>
      <p:sp>
        <p:nvSpPr>
          <p:cNvPr id="49" name="Shape 156"/>
          <p:cNvSpPr txBox="1">
            <a:spLocks/>
          </p:cNvSpPr>
          <p:nvPr/>
        </p:nvSpPr>
        <p:spPr>
          <a:xfrm>
            <a:off x="4495777" y="1003413"/>
            <a:ext cx="1792093" cy="371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..+ local CDN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>
            <a:off x="3979509" y="1188995"/>
            <a:ext cx="516268" cy="49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5548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Uruguay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938" y="1035180"/>
            <a:ext cx="3627454" cy="323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i="0" u="none" strike="noStrike" cap="none" baseline="0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</a:t>
            </a:r>
            <a:endParaRPr lang="en-US" sz="1800" b="1" i="0" u="none" strike="noStrike" cap="none" baseline="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8C107A"/>
                </a:solidFill>
                <a:latin typeface="Trebuchet MS"/>
                <a:ea typeface="Trebuchet MS"/>
                <a:cs typeface="Trebuchet MS"/>
                <a:sym typeface="Trebuchet MS"/>
              </a:rPr>
              <a:t>Google.com.uy</a:t>
            </a:r>
            <a:endParaRPr lang="en-US" sz="1800" b="1" dirty="0" smtClean="0">
              <a:solidFill>
                <a:srgbClr val="8C107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8C107A"/>
                </a:solidFill>
                <a:latin typeface="Trebuchet MS"/>
                <a:ea typeface="Trebuchet MS"/>
                <a:cs typeface="Trebuchet MS"/>
                <a:sym typeface="Trebuchet MS"/>
              </a:rPr>
              <a:t>Google.com</a:t>
            </a:r>
            <a:endParaRPr lang="en-US" sz="1800" b="1" dirty="0" smtClean="0">
              <a:solidFill>
                <a:srgbClr val="8C107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8C107A"/>
                </a:solidFill>
                <a:latin typeface="Trebuchet MS"/>
                <a:ea typeface="Trebuchet MS"/>
                <a:cs typeface="Trebuchet MS"/>
                <a:sym typeface="Trebuchet MS"/>
              </a:rPr>
              <a:t>Youtube.com</a:t>
            </a:r>
            <a:endParaRPr lang="en-US" sz="1800" b="1" dirty="0" smtClean="0">
              <a:solidFill>
                <a:srgbClr val="8C107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Mercadolibre.com.uy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ElPais.com.uy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Amazon.com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Live.com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Twitter.com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Yahoo.com</a:t>
            </a:r>
            <a:endParaRPr lang="en-US" sz="1800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48" y="245791"/>
            <a:ext cx="1905000" cy="1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374576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1" y="1035180"/>
            <a:ext cx="502470" cy="26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750860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72" y="2141962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2591879"/>
            <a:ext cx="502470" cy="26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3281217"/>
            <a:ext cx="502470" cy="264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2914029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72" y="3650398"/>
            <a:ext cx="502470" cy="264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4005159"/>
            <a:ext cx="502470" cy="26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4416785"/>
            <a:ext cx="502470" cy="264458"/>
          </a:xfrm>
          <a:prstGeom prst="rect">
            <a:avLst/>
          </a:prstGeom>
        </p:spPr>
      </p:pic>
      <p:sp>
        <p:nvSpPr>
          <p:cNvPr id="23" name="Shape 156"/>
          <p:cNvSpPr txBox="1">
            <a:spLocks/>
          </p:cNvSpPr>
          <p:nvPr/>
        </p:nvSpPr>
        <p:spPr>
          <a:xfrm>
            <a:off x="4495778" y="1696744"/>
            <a:ext cx="4198470" cy="637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Localization of common domains via DNS, with servers in-country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4016392" y="1909647"/>
            <a:ext cx="479386" cy="10571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4016392" y="2015359"/>
            <a:ext cx="479386" cy="3186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</p:cNvCxnSpPr>
          <p:nvPr/>
        </p:nvCxnSpPr>
        <p:spPr>
          <a:xfrm flipH="1" flipV="1">
            <a:off x="4016392" y="1547128"/>
            <a:ext cx="479386" cy="4682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hape 156"/>
          <p:cNvSpPr txBox="1">
            <a:spLocks/>
          </p:cNvSpPr>
          <p:nvPr/>
        </p:nvSpPr>
        <p:spPr>
          <a:xfrm>
            <a:off x="4495777" y="1003413"/>
            <a:ext cx="1792093" cy="371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..+ local CDN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>
            <a:off x="3979509" y="1188995"/>
            <a:ext cx="516268" cy="49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46935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8" y="245791"/>
            <a:ext cx="7303122" cy="683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contributes to a Healthy Internet?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5178" y="1124078"/>
            <a:ext cx="5750093" cy="323443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 smtClean="0"/>
              <a:t>Resiliency and performance </a:t>
            </a:r>
            <a:r>
              <a:rPr lang="en-US" sz="2000" dirty="0" smtClean="0"/>
              <a:t>of links to the global Internet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 smtClean="0"/>
              <a:t>Policies that promote competition </a:t>
            </a:r>
            <a:r>
              <a:rPr lang="en-US" sz="2000" dirty="0" smtClean="0"/>
              <a:t>improve affordability and growth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 smtClean="0"/>
              <a:t>Locally </a:t>
            </a:r>
            <a:r>
              <a:rPr lang="en-US" sz="2000" b="1" dirty="0"/>
              <a:t>hosted content</a:t>
            </a:r>
            <a:r>
              <a:rPr lang="en-US" sz="2000" dirty="0"/>
              <a:t> can be delivered faster </a:t>
            </a:r>
            <a:r>
              <a:rPr lang="en-US" sz="2000" dirty="0" smtClean="0"/>
              <a:t>and support the </a:t>
            </a:r>
            <a:r>
              <a:rPr lang="en-US" sz="2000" dirty="0"/>
              <a:t>local Internet </a:t>
            </a:r>
            <a:r>
              <a:rPr lang="en-US" sz="2000" dirty="0" smtClean="0"/>
              <a:t>economy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4417944" y="407003"/>
            <a:ext cx="5080000" cy="381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Uruguay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938" y="1035180"/>
            <a:ext cx="3627454" cy="323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i="0" u="none" strike="noStrike" cap="none" baseline="0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</a:t>
            </a:r>
            <a:endParaRPr lang="en-US" sz="1800" b="1" i="0" u="none" strike="noStrike" cap="none" baseline="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Youtube.com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8C107A"/>
                </a:solidFill>
                <a:latin typeface="Trebuchet MS"/>
                <a:ea typeface="Trebuchet MS"/>
                <a:cs typeface="Trebuchet MS"/>
                <a:sym typeface="Trebuchet MS"/>
              </a:rPr>
              <a:t>Mercadolibre.com.uy</a:t>
            </a:r>
            <a:endParaRPr lang="en-US" sz="1800" b="1" dirty="0" smtClean="0">
              <a:solidFill>
                <a:srgbClr val="8C107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ElPais.com.uy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Amazon.com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Live.com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Twitter.com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Yahoo.com</a:t>
            </a:r>
            <a:endParaRPr lang="en-US" sz="1800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48" y="245791"/>
            <a:ext cx="1905000" cy="1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374576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1" y="1035180"/>
            <a:ext cx="502470" cy="26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750860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72" y="2141962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2591879"/>
            <a:ext cx="502470" cy="26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3281217"/>
            <a:ext cx="502470" cy="264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2914029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72" y="3650398"/>
            <a:ext cx="502470" cy="264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4005159"/>
            <a:ext cx="502470" cy="26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4416785"/>
            <a:ext cx="502470" cy="264458"/>
          </a:xfrm>
          <a:prstGeom prst="rect">
            <a:avLst/>
          </a:prstGeom>
        </p:spPr>
      </p:pic>
      <p:sp>
        <p:nvSpPr>
          <p:cNvPr id="19" name="Shape 156"/>
          <p:cNvSpPr txBox="1">
            <a:spLocks/>
          </p:cNvSpPr>
          <p:nvPr/>
        </p:nvSpPr>
        <p:spPr>
          <a:xfrm>
            <a:off x="4690013" y="2770259"/>
            <a:ext cx="4198470" cy="637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Note that the .UY top level domain is   no guarantee of Uruguayan hosting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" name="Straight Arrow Connector 9"/>
          <p:cNvCxnSpPr>
            <a:stCxn id="19" idx="1"/>
            <a:endCxn id="156" idx="3"/>
          </p:cNvCxnSpPr>
          <p:nvPr/>
        </p:nvCxnSpPr>
        <p:spPr>
          <a:xfrm flipH="1" flipV="1">
            <a:off x="4016392" y="2652399"/>
            <a:ext cx="673621" cy="4364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hape 156"/>
          <p:cNvSpPr txBox="1">
            <a:spLocks/>
          </p:cNvSpPr>
          <p:nvPr/>
        </p:nvSpPr>
        <p:spPr>
          <a:xfrm>
            <a:off x="4495778" y="1696744"/>
            <a:ext cx="4198470" cy="637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Localization of common domains via DNS, with servers in-country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4016392" y="1909647"/>
            <a:ext cx="479386" cy="10571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4016392" y="2015359"/>
            <a:ext cx="479386" cy="3186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</p:cNvCxnSpPr>
          <p:nvPr/>
        </p:nvCxnSpPr>
        <p:spPr>
          <a:xfrm flipH="1" flipV="1">
            <a:off x="4016392" y="1547128"/>
            <a:ext cx="479386" cy="4682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hape 156"/>
          <p:cNvSpPr txBox="1">
            <a:spLocks/>
          </p:cNvSpPr>
          <p:nvPr/>
        </p:nvSpPr>
        <p:spPr>
          <a:xfrm>
            <a:off x="4495777" y="1003413"/>
            <a:ext cx="1792093" cy="371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..+ local CDN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>
            <a:off x="3979509" y="1188995"/>
            <a:ext cx="516268" cy="49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06498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Uruguay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938" y="1035180"/>
            <a:ext cx="3627454" cy="323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i="0" u="none" strike="noStrike" cap="none" baseline="0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</a:t>
            </a:r>
            <a:endParaRPr lang="en-US" sz="1800" b="1" i="0" u="none" strike="noStrike" cap="none" baseline="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Youtube.com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Mercadolibre.com.uy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ElPais.com.uy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Amazon.com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Live.com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Twitter.com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Yahoo.com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48" y="245791"/>
            <a:ext cx="1905000" cy="1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374576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1" y="1035180"/>
            <a:ext cx="502470" cy="26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750860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72" y="2141962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2591879"/>
            <a:ext cx="502470" cy="26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3281217"/>
            <a:ext cx="502470" cy="264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2914029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72" y="3650398"/>
            <a:ext cx="502470" cy="264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4005159"/>
            <a:ext cx="502470" cy="26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4416785"/>
            <a:ext cx="502470" cy="264458"/>
          </a:xfrm>
          <a:prstGeom prst="rect">
            <a:avLst/>
          </a:prstGeom>
        </p:spPr>
      </p:pic>
      <p:sp>
        <p:nvSpPr>
          <p:cNvPr id="19" name="Shape 156"/>
          <p:cNvSpPr txBox="1">
            <a:spLocks/>
          </p:cNvSpPr>
          <p:nvPr/>
        </p:nvSpPr>
        <p:spPr>
          <a:xfrm>
            <a:off x="4690013" y="2770259"/>
            <a:ext cx="4198470" cy="637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Note that the .UY top level domain is   no guarantee of Uruguayan hosting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" name="Straight Arrow Connector 9"/>
          <p:cNvCxnSpPr>
            <a:stCxn id="19" idx="1"/>
            <a:endCxn id="156" idx="3"/>
          </p:cNvCxnSpPr>
          <p:nvPr/>
        </p:nvCxnSpPr>
        <p:spPr>
          <a:xfrm flipH="1" flipV="1">
            <a:off x="4016392" y="2652399"/>
            <a:ext cx="673621" cy="4364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hape 156"/>
          <p:cNvSpPr txBox="1">
            <a:spLocks/>
          </p:cNvSpPr>
          <p:nvPr/>
        </p:nvSpPr>
        <p:spPr>
          <a:xfrm>
            <a:off x="4495778" y="1696744"/>
            <a:ext cx="4198470" cy="637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Localization of common domains via DNS, with servers in-country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4016392" y="1909647"/>
            <a:ext cx="479386" cy="10571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4016392" y="2015359"/>
            <a:ext cx="479386" cy="3186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</p:cNvCxnSpPr>
          <p:nvPr/>
        </p:nvCxnSpPr>
        <p:spPr>
          <a:xfrm flipH="1" flipV="1">
            <a:off x="4016392" y="1547128"/>
            <a:ext cx="479386" cy="4682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hape 156"/>
          <p:cNvSpPr txBox="1">
            <a:spLocks/>
          </p:cNvSpPr>
          <p:nvPr/>
        </p:nvSpPr>
        <p:spPr>
          <a:xfrm>
            <a:off x="4889464" y="3889817"/>
            <a:ext cx="1899784" cy="371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Foreign content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>
          <a:xfrm flipH="1" flipV="1">
            <a:off x="4016392" y="3545675"/>
            <a:ext cx="873072" cy="52972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1"/>
          </p:cNvCxnSpPr>
          <p:nvPr/>
        </p:nvCxnSpPr>
        <p:spPr>
          <a:xfrm flipH="1" flipV="1">
            <a:off x="4016392" y="3889817"/>
            <a:ext cx="873072" cy="18558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1"/>
          </p:cNvCxnSpPr>
          <p:nvPr/>
        </p:nvCxnSpPr>
        <p:spPr>
          <a:xfrm flipH="1">
            <a:off x="4016392" y="4075399"/>
            <a:ext cx="873072" cy="4181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1"/>
          </p:cNvCxnSpPr>
          <p:nvPr/>
        </p:nvCxnSpPr>
        <p:spPr>
          <a:xfrm flipH="1">
            <a:off x="4016392" y="4075399"/>
            <a:ext cx="873072" cy="4885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hape 156"/>
          <p:cNvSpPr txBox="1">
            <a:spLocks/>
          </p:cNvSpPr>
          <p:nvPr/>
        </p:nvSpPr>
        <p:spPr>
          <a:xfrm>
            <a:off x="4495777" y="1003413"/>
            <a:ext cx="1792093" cy="371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4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..+ local CDN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>
            <a:off x="3979509" y="1188995"/>
            <a:ext cx="516268" cy="49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83125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Uruguay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938" y="1035180"/>
            <a:ext cx="3627454" cy="323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i="0" u="none" strike="noStrike" cap="none" baseline="0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</a:t>
            </a:r>
            <a:endParaRPr lang="en-US" sz="1800" b="1" i="0" u="none" strike="noStrike" cap="none" baseline="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Google.com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Youtube.com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Mercadolibre.com.uy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ElPais.com.uy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Amazon.com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Live.com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Twitter.com</a:t>
            </a:r>
            <a:endParaRPr lang="en-US" sz="1800" b="1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8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Yahoo.com</a:t>
            </a:r>
            <a:endParaRPr lang="en-US" sz="1800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48" y="245791"/>
            <a:ext cx="1905000" cy="1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374576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1" y="1035180"/>
            <a:ext cx="502470" cy="26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1750860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72" y="2141962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2591879"/>
            <a:ext cx="502470" cy="26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3281217"/>
            <a:ext cx="502470" cy="264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2" y="2914029"/>
            <a:ext cx="502470" cy="33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72" y="3650398"/>
            <a:ext cx="502470" cy="264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2" y="4005159"/>
            <a:ext cx="502470" cy="26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72" y="4416785"/>
            <a:ext cx="502470" cy="264458"/>
          </a:xfrm>
          <a:prstGeom prst="rect">
            <a:avLst/>
          </a:prstGeom>
        </p:spPr>
      </p:pic>
      <p:sp>
        <p:nvSpPr>
          <p:cNvPr id="19" name="Shape 156"/>
          <p:cNvSpPr txBox="1">
            <a:spLocks/>
          </p:cNvSpPr>
          <p:nvPr/>
        </p:nvSpPr>
        <p:spPr>
          <a:xfrm>
            <a:off x="4495778" y="2033180"/>
            <a:ext cx="4198470" cy="15124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11-50: US (50%), Uruguay (</a:t>
            </a:r>
            <a:r>
              <a:rPr lang="en-US" sz="1800" b="1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32%</a:t>
            </a: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), 	Argentina (8%), other (10%)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1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51-100: US (62%), Uruguay (</a:t>
            </a:r>
            <a:r>
              <a:rPr lang="en-US" sz="1800" b="1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12%</a:t>
            </a: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), 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Argentina (8%), Spain (6%), 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other (12%)</a:t>
            </a:r>
          </a:p>
        </p:txBody>
      </p:sp>
    </p:spTree>
    <p:extLst>
      <p:ext uri="{BB962C8B-B14F-4D97-AF65-F5344CB8AC3E}">
        <p14:creationId xmlns:p14="http://schemas.microsoft.com/office/powerpoint/2010/main" xmlns="" val="806308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7" y="245791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Uruguay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48" y="245791"/>
            <a:ext cx="1905000" cy="1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Overall: </a:t>
            </a:r>
            <a:r>
              <a:rPr lang="en-US" sz="2400" b="1" dirty="0" smtClean="0"/>
              <a:t>22% self-hosted content</a:t>
            </a:r>
          </a:p>
          <a:p>
            <a:endParaRPr lang="en-US" sz="2400" b="1" dirty="0"/>
          </a:p>
          <a:p>
            <a:r>
              <a:rPr lang="en-US" sz="2400" b="1" dirty="0" smtClean="0"/>
              <a:t>	</a:t>
            </a:r>
            <a:r>
              <a:rPr lang="en-US" sz="2400" dirty="0" smtClean="0"/>
              <a:t>Virtually </a:t>
            </a:r>
            <a:r>
              <a:rPr lang="en-US" sz="2400" b="1" dirty="0" smtClean="0"/>
              <a:t>all the rest </a:t>
            </a:r>
            <a:r>
              <a:rPr lang="en-US" sz="2400" dirty="0" smtClean="0"/>
              <a:t>comes from North America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639171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25" y="161704"/>
            <a:ext cx="8229600" cy="606029"/>
          </a:xfrm>
        </p:spPr>
        <p:txBody>
          <a:bodyPr/>
          <a:lstStyle/>
          <a:p>
            <a:pPr marL="0" indent="0" algn="l"/>
            <a:r>
              <a:rPr lang="en-US" sz="2800" dirty="0" smtClean="0"/>
              <a:t>Regional Self-Hosting Percentages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29115" y="919156"/>
            <a:ext cx="7558097" cy="22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57250" lvl="1" indent="-457200"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North America	.. 84%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Western Europe  	.. 59%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b="1" dirty="0" smtClean="0">
                <a:latin typeface="Trebuchet MS"/>
              </a:rPr>
              <a:t>East Asia (</a:t>
            </a:r>
            <a:r>
              <a:rPr lang="en-US" sz="2400" b="1" dirty="0" err="1" smtClean="0">
                <a:latin typeface="Trebuchet MS"/>
              </a:rPr>
              <a:t>incl</a:t>
            </a:r>
            <a:r>
              <a:rPr lang="en-US" sz="2400" b="1" dirty="0" smtClean="0">
                <a:latin typeface="Trebuchet MS"/>
              </a:rPr>
              <a:t> China) .. 57%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Eastern Europe 	.. 48%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Oceania		.. 32%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Middle </a:t>
            </a:r>
            <a:r>
              <a:rPr lang="en-US" sz="2400" dirty="0"/>
              <a:t>East		.. 27%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South America	.. 25%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South Asia 		.. 15%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>
                <a:latin typeface="Trebuchet MS"/>
              </a:rPr>
              <a:t>Africa			.. 11%</a:t>
            </a:r>
          </a:p>
          <a:p>
            <a:pPr marL="857250" lvl="1" indent="-457200">
              <a:buFont typeface="Arial"/>
              <a:buChar char="•"/>
            </a:pPr>
            <a:endParaRPr lang="en-US" sz="2400" dirty="0" smtClean="0">
              <a:latin typeface="Trebuchet MS"/>
            </a:endParaRPr>
          </a:p>
          <a:p>
            <a:pPr marL="400050" lvl="1" indent="0"/>
            <a:endParaRPr lang="en-US" sz="2400" dirty="0" smtClean="0">
              <a:latin typeface="Trebuchet MS"/>
            </a:endParaRP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Trebuchet M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70224" y="2592060"/>
            <a:ext cx="3057761" cy="12331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0686" y="2000179"/>
            <a:ext cx="253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Worldwide national median is </a:t>
            </a:r>
            <a:r>
              <a:rPr lang="en-US" b="1" dirty="0" smtClean="0"/>
              <a:t>33%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720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0" y="994200"/>
            <a:ext cx="4588472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 MIGHT THIS 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-1" y="1689186"/>
            <a:ext cx="3902818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CAUSE A PROBLEM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3"/>
          </p:nvPr>
        </p:nvSpPr>
        <p:spPr>
          <a:xfrm>
            <a:off x="-1" y="2396156"/>
            <a:ext cx="4588473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ENDUSERS?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1888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54712" y="245791"/>
            <a:ext cx="856825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Nonlocal hosting impacts customer experience!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105370" y="1370456"/>
            <a:ext cx="1717595" cy="2371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Typical latencies from Montevideo: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150-190ms (US East)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200-230ms (US West)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560"/>
            <a:ext cx="6688769" cy="258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6" y="881367"/>
            <a:ext cx="6535669" cy="280193"/>
          </a:xfrm>
          <a:prstGeom prst="rect">
            <a:avLst/>
          </a:prstGeom>
        </p:spPr>
      </p:pic>
      <p:sp>
        <p:nvSpPr>
          <p:cNvPr id="20" name="Shape 156"/>
          <p:cNvSpPr txBox="1">
            <a:spLocks/>
          </p:cNvSpPr>
          <p:nvPr/>
        </p:nvSpPr>
        <p:spPr>
          <a:xfrm>
            <a:off x="254712" y="3824206"/>
            <a:ext cx="7055325" cy="9090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16367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indent="-137795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indent="-1524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indent="-1651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39599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South America’s dominant connectivity is North-South</a:t>
            </a: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Regional connectivity is inconsistent at best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11842" y="2116773"/>
            <a:ext cx="1146065" cy="111517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41083" y="1972213"/>
            <a:ext cx="289098" cy="125973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41083" y="1818324"/>
            <a:ext cx="1113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rebuchet MS"/>
                <a:ea typeface="Trebuchet MS"/>
                <a:cs typeface="Trebuchet MS"/>
                <a:sym typeface="Trebuchet MS"/>
              </a:rPr>
              <a:t>150-190ms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4712" y="2264692"/>
            <a:ext cx="1113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rebuchet MS"/>
                <a:ea typeface="Trebuchet MS"/>
                <a:cs typeface="Trebuchet MS"/>
                <a:sym typeface="Trebuchet MS"/>
              </a:rPr>
              <a:t>200-230ms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89409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688377"/>
              </p:ext>
            </p:extLst>
          </p:nvPr>
        </p:nvGraphicFramePr>
        <p:xfrm>
          <a:off x="0" y="1292294"/>
          <a:ext cx="4770246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156"/>
          <p:cNvSpPr txBox="1">
            <a:spLocks noGrp="1"/>
          </p:cNvSpPr>
          <p:nvPr>
            <p:ph type="body" idx="1"/>
          </p:nvPr>
        </p:nvSpPr>
        <p:spPr>
          <a:xfrm>
            <a:off x="4364239" y="1727735"/>
            <a:ext cx="3710053" cy="21894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70000"/>
              </a:lnSpc>
            </a:pPr>
            <a:endParaRPr lang="en-US" sz="1200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‘Other:’</a:t>
            </a:r>
          </a:p>
          <a:p>
            <a:pPr>
              <a:lnSpc>
                <a:spcPct val="70000"/>
              </a:lnSpc>
            </a:pPr>
            <a:r>
              <a:rPr lang="en-US" dirty="0"/>
              <a:t> </a:t>
            </a:r>
            <a:r>
              <a:rPr lang="en-US" dirty="0" smtClean="0"/>
              <a:t> Middle East 		…2%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 South America		…2%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 South Asia/Oceania 		…2%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 Central America/Caribbean	…1%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 Africa 			…0.5%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 Central Asia 		…0.5%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 Private/unknown 		…2%</a:t>
            </a:r>
            <a:endParaRPr lang="en-US" dirty="0"/>
          </a:p>
        </p:txBody>
      </p:sp>
      <p:sp>
        <p:nvSpPr>
          <p:cNvPr id="9" name="Shape 155"/>
          <p:cNvSpPr txBox="1">
            <a:spLocks/>
          </p:cNvSpPr>
          <p:nvPr/>
        </p:nvSpPr>
        <p:spPr>
          <a:xfrm>
            <a:off x="399262" y="247461"/>
            <a:ext cx="7912503" cy="1757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lnSpc>
                <a:spcPct val="80000"/>
              </a:lnSpc>
              <a:buSzPct val="25000"/>
            </a:pPr>
            <a: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More Than 2/3 of Hot Global Content “lives” in </a:t>
            </a:r>
            <a:b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North America/Western Europe</a:t>
            </a:r>
            <a:b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i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(% of </a:t>
            </a:r>
            <a:r>
              <a:rPr lang="en-US" sz="1800" i="1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Alexa</a:t>
            </a:r>
            <a:r>
              <a:rPr lang="en-US" sz="1800" i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100 across all countries)</a:t>
            </a:r>
            <a:endParaRPr lang="en-US" i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2654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1" y="0"/>
            <a:ext cx="8043779" cy="4081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935549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</a:t>
            </a:r>
            <a:r>
              <a:rPr lang="en-US" sz="2000" b="1" dirty="0" smtClean="0"/>
              <a:t>suppresses</a:t>
            </a:r>
            <a:r>
              <a:rPr lang="en-US" sz="2000" dirty="0" smtClean="0"/>
              <a:t>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3601266" y="3392865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Uruguay: 22%</a:t>
            </a:r>
          </a:p>
        </p:txBody>
      </p:sp>
    </p:spTree>
    <p:extLst>
      <p:ext uri="{BB962C8B-B14F-4D97-AF65-F5344CB8AC3E}">
        <p14:creationId xmlns:p14="http://schemas.microsoft.com/office/powerpoint/2010/main" xmlns="" val="14180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7959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935760" y="1676994"/>
            <a:ext cx="2811167" cy="357594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 flipH="1">
            <a:off x="1122001" y="1368721"/>
            <a:ext cx="752110" cy="715190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762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39847" y="1282405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84%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70447" y="1360824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16683" y="4255542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North America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84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-1" y="994200"/>
            <a:ext cx="4904333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RESILIENCY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-1" y="1689186"/>
            <a:ext cx="4068015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9519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7959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960420" y="1566016"/>
            <a:ext cx="2835826" cy="567220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771585" y="961806"/>
            <a:ext cx="752111" cy="641202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762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85345" y="1023459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59%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630666" y="2076012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35%</a:t>
            </a:r>
            <a:endParaRPr lang="en-US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16683" y="4255542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Western Europe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885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9"/>
            <a:ext cx="9144000" cy="477129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997408" y="1652332"/>
            <a:ext cx="3242706" cy="345263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72949" y="1504362"/>
            <a:ext cx="579496" cy="123310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252443" y="998799"/>
            <a:ext cx="752111" cy="678194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762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687870" y="1886618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30%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34886" y="941575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21%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01110" y="982994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48%</a:t>
            </a:r>
            <a:endParaRPr lang="en-US" sz="2000" b="1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316683" y="4255542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Eastern Europe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26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7959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960419" y="2133235"/>
            <a:ext cx="3698905" cy="271279"/>
          </a:xfrm>
          <a:prstGeom prst="straightConnector1">
            <a:avLst/>
          </a:prstGeom>
          <a:ln w="762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09938" y="1640001"/>
            <a:ext cx="961716" cy="715190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659324" y="1935940"/>
            <a:ext cx="542506" cy="468571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381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86507" y="2305866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47%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64996" y="1508793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17%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65484" y="2610664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16683" y="4255542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The Middle East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86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77129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108376" y="2022257"/>
            <a:ext cx="2946793" cy="801504"/>
          </a:xfrm>
          <a:prstGeom prst="straightConnector1">
            <a:avLst/>
          </a:prstGeom>
          <a:ln w="762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72950" y="1615340"/>
            <a:ext cx="394550" cy="1196090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5092158" y="2404512"/>
            <a:ext cx="542506" cy="468571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381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72816" y="1812631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52%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393810" y="2137664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32583" y="2931266"/>
            <a:ext cx="7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11%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16683" y="4206220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Africa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501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77129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33" idx="0"/>
          </p:cNvCxnSpPr>
          <p:nvPr/>
        </p:nvCxnSpPr>
        <p:spPr>
          <a:xfrm flipH="1" flipV="1">
            <a:off x="1926355" y="1987428"/>
            <a:ext cx="5360544" cy="97856"/>
          </a:xfrm>
          <a:prstGeom prst="straightConnector1">
            <a:avLst/>
          </a:prstGeom>
          <a:ln w="28575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 rot="21311113">
            <a:off x="7265052" y="1506161"/>
            <a:ext cx="887174" cy="602221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762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711285" y="2268874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85%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88961" y="1693307"/>
            <a:ext cx="70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10%</a:t>
            </a:r>
            <a:endParaRPr lang="en-US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10695" y="4214142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China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811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77129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108377" y="2022257"/>
            <a:ext cx="4517106" cy="431579"/>
          </a:xfrm>
          <a:prstGeom prst="straightConnector1">
            <a:avLst/>
          </a:prstGeom>
          <a:ln w="762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72951" y="1615341"/>
            <a:ext cx="1954236" cy="830596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 rot="5400000">
            <a:off x="6497763" y="2451697"/>
            <a:ext cx="542506" cy="468571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381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65287" y="1712892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60%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25483" y="3066712"/>
            <a:ext cx="70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15%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70159" y="1041566"/>
            <a:ext cx="70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15%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16683" y="4206220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South Asia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021754" y="2058852"/>
            <a:ext cx="70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33" idx="1"/>
          </p:cNvCxnSpPr>
          <p:nvPr/>
        </p:nvCxnSpPr>
        <p:spPr>
          <a:xfrm>
            <a:off x="6633073" y="2429393"/>
            <a:ext cx="695202" cy="24443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16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4206218"/>
            <a:ext cx="7366522" cy="606029"/>
          </a:xfrm>
        </p:spPr>
        <p:txBody>
          <a:bodyPr/>
          <a:lstStyle/>
          <a:p>
            <a:pPr marL="0" indent="0" algn="l"/>
            <a:r>
              <a:rPr lang="en-US" sz="2800" b="1" dirty="0" smtClean="0"/>
              <a:t>Self-Hosting % of </a:t>
            </a:r>
            <a:r>
              <a:rPr lang="en-US" sz="2800" b="1" dirty="0" err="1" smtClean="0"/>
              <a:t>Alexa</a:t>
            </a:r>
            <a:r>
              <a:rPr lang="en-US" sz="2800" b="1" dirty="0" smtClean="0"/>
              <a:t> Top 100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258922" y="776844"/>
            <a:ext cx="2367298" cy="15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USA (90%) suppresses local hosting for the Western Hemisphere: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Canada (16%) Mexico (17%)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Panama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Costa Rica (15%)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>
                <a:latin typeface="Trebuchet MS"/>
              </a:rPr>
              <a:t>Colombia (8%)</a:t>
            </a:r>
            <a:endParaRPr lang="en-US" sz="2000" dirty="0">
              <a:latin typeface="Trebuchet M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496447" y="1787972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China: 85%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5483" y="308271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2000" dirty="0" smtClean="0"/>
              <a:t>Russia: </a:t>
            </a:r>
            <a:r>
              <a:rPr lang="en-US" sz="2000" dirty="0"/>
              <a:t>5</a:t>
            </a:r>
            <a:r>
              <a:rPr lang="en-US" sz="2000" dirty="0" smtClean="0"/>
              <a:t>5%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898033" y="2445937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dirty="0" smtClean="0"/>
              <a:t>Iran: 65%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988785" y="2943601"/>
            <a:ext cx="1857338" cy="4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600" dirty="0" smtClean="0"/>
              <a:t>Vietnam: 71%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411434" y="1886618"/>
            <a:ext cx="123297" cy="567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73150" y="2355190"/>
            <a:ext cx="123296" cy="54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041990" y="1632100"/>
            <a:ext cx="2120705" cy="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1" indent="0"/>
            <a:r>
              <a:rPr lang="en-US" sz="1800" u="sng" dirty="0" smtClean="0"/>
              <a:t>Median: 33%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477129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33" idx="0"/>
          </p:cNvCxnSpPr>
          <p:nvPr/>
        </p:nvCxnSpPr>
        <p:spPr>
          <a:xfrm flipH="1" flipV="1">
            <a:off x="2108377" y="2022258"/>
            <a:ext cx="5428161" cy="650091"/>
          </a:xfrm>
          <a:prstGeom prst="straightConnector1">
            <a:avLst/>
          </a:prstGeom>
          <a:ln w="762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3" idx="1"/>
          </p:cNvCxnSpPr>
          <p:nvPr/>
        </p:nvCxnSpPr>
        <p:spPr>
          <a:xfrm flipH="1" flipV="1">
            <a:off x="4672951" y="1615341"/>
            <a:ext cx="2915651" cy="1071671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 rot="5400000">
            <a:off x="7453292" y="2709316"/>
            <a:ext cx="542506" cy="468571"/>
          </a:xfrm>
          <a:custGeom>
            <a:avLst/>
            <a:gdLst>
              <a:gd name="connsiteX0" fmla="*/ 0 w 912397"/>
              <a:gd name="connsiteY0" fmla="*/ 900152 h 998798"/>
              <a:gd name="connsiteX1" fmla="*/ 24660 w 912397"/>
              <a:gd name="connsiteY1" fmla="*/ 789174 h 998798"/>
              <a:gd name="connsiteX2" fmla="*/ 36989 w 912397"/>
              <a:gd name="connsiteY2" fmla="*/ 752181 h 998798"/>
              <a:gd name="connsiteX3" fmla="*/ 73978 w 912397"/>
              <a:gd name="connsiteY3" fmla="*/ 690527 h 998798"/>
              <a:gd name="connsiteX4" fmla="*/ 98638 w 912397"/>
              <a:gd name="connsiteY4" fmla="*/ 628873 h 998798"/>
              <a:gd name="connsiteX5" fmla="*/ 135627 w 912397"/>
              <a:gd name="connsiteY5" fmla="*/ 567219 h 998798"/>
              <a:gd name="connsiteX6" fmla="*/ 160286 w 912397"/>
              <a:gd name="connsiteY6" fmla="*/ 493234 h 998798"/>
              <a:gd name="connsiteX7" fmla="*/ 197275 w 912397"/>
              <a:gd name="connsiteY7" fmla="*/ 431580 h 998798"/>
              <a:gd name="connsiteX8" fmla="*/ 221935 w 912397"/>
              <a:gd name="connsiteY8" fmla="*/ 369926 h 998798"/>
              <a:gd name="connsiteX9" fmla="*/ 295913 w 912397"/>
              <a:gd name="connsiteY9" fmla="*/ 258948 h 998798"/>
              <a:gd name="connsiteX10" fmla="*/ 332902 w 912397"/>
              <a:gd name="connsiteY10" fmla="*/ 197294 h 998798"/>
              <a:gd name="connsiteX11" fmla="*/ 382220 w 912397"/>
              <a:gd name="connsiteY11" fmla="*/ 160301 h 998798"/>
              <a:gd name="connsiteX12" fmla="*/ 431539 w 912397"/>
              <a:gd name="connsiteY12" fmla="*/ 86316 h 998798"/>
              <a:gd name="connsiteX13" fmla="*/ 468528 w 912397"/>
              <a:gd name="connsiteY13" fmla="*/ 61655 h 998798"/>
              <a:gd name="connsiteX14" fmla="*/ 493188 w 912397"/>
              <a:gd name="connsiteY14" fmla="*/ 36993 h 998798"/>
              <a:gd name="connsiteX15" fmla="*/ 616484 w 912397"/>
              <a:gd name="connsiteY15" fmla="*/ 0 h 998798"/>
              <a:gd name="connsiteX16" fmla="*/ 838419 w 912397"/>
              <a:gd name="connsiteY16" fmla="*/ 12331 h 998798"/>
              <a:gd name="connsiteX17" fmla="*/ 875408 w 912397"/>
              <a:gd name="connsiteY17" fmla="*/ 49324 h 998798"/>
              <a:gd name="connsiteX18" fmla="*/ 912397 w 912397"/>
              <a:gd name="connsiteY18" fmla="*/ 123309 h 998798"/>
              <a:gd name="connsiteX19" fmla="*/ 875408 w 912397"/>
              <a:gd name="connsiteY19" fmla="*/ 443911 h 998798"/>
              <a:gd name="connsiteX20" fmla="*/ 863078 w 912397"/>
              <a:gd name="connsiteY20" fmla="*/ 493234 h 998798"/>
              <a:gd name="connsiteX21" fmla="*/ 838419 w 912397"/>
              <a:gd name="connsiteY21" fmla="*/ 530226 h 998798"/>
              <a:gd name="connsiteX22" fmla="*/ 801430 w 912397"/>
              <a:gd name="connsiteY22" fmla="*/ 591881 h 998798"/>
              <a:gd name="connsiteX23" fmla="*/ 739781 w 912397"/>
              <a:gd name="connsiteY23" fmla="*/ 678196 h 998798"/>
              <a:gd name="connsiteX24" fmla="*/ 665803 w 912397"/>
              <a:gd name="connsiteY24" fmla="*/ 727520 h 998798"/>
              <a:gd name="connsiteX25" fmla="*/ 628814 w 912397"/>
              <a:gd name="connsiteY25" fmla="*/ 764512 h 998798"/>
              <a:gd name="connsiteX26" fmla="*/ 604155 w 912397"/>
              <a:gd name="connsiteY26" fmla="*/ 801505 h 998798"/>
              <a:gd name="connsiteX27" fmla="*/ 542506 w 912397"/>
              <a:gd name="connsiteY27" fmla="*/ 838497 h 998798"/>
              <a:gd name="connsiteX28" fmla="*/ 493188 w 912397"/>
              <a:gd name="connsiteY28" fmla="*/ 875490 h 998798"/>
              <a:gd name="connsiteX29" fmla="*/ 419209 w 912397"/>
              <a:gd name="connsiteY29" fmla="*/ 924813 h 998798"/>
              <a:gd name="connsiteX30" fmla="*/ 382220 w 912397"/>
              <a:gd name="connsiteY30" fmla="*/ 949475 h 998798"/>
              <a:gd name="connsiteX31" fmla="*/ 308242 w 912397"/>
              <a:gd name="connsiteY31" fmla="*/ 974137 h 998798"/>
              <a:gd name="connsiteX32" fmla="*/ 271253 w 912397"/>
              <a:gd name="connsiteY32" fmla="*/ 986467 h 998798"/>
              <a:gd name="connsiteX33" fmla="*/ 197275 w 912397"/>
              <a:gd name="connsiteY33" fmla="*/ 998798 h 998798"/>
              <a:gd name="connsiteX34" fmla="*/ 110967 w 912397"/>
              <a:gd name="connsiteY34" fmla="*/ 986467 h 9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2397" h="998798">
                <a:moveTo>
                  <a:pt x="0" y="900152"/>
                </a:moveTo>
                <a:cubicBezTo>
                  <a:pt x="8220" y="863159"/>
                  <a:pt x="15470" y="825938"/>
                  <a:pt x="24660" y="789174"/>
                </a:cubicBezTo>
                <a:cubicBezTo>
                  <a:pt x="27812" y="776564"/>
                  <a:pt x="31177" y="763807"/>
                  <a:pt x="36989" y="752181"/>
                </a:cubicBezTo>
                <a:cubicBezTo>
                  <a:pt x="47706" y="730745"/>
                  <a:pt x="63261" y="711963"/>
                  <a:pt x="73978" y="690527"/>
                </a:cubicBezTo>
                <a:cubicBezTo>
                  <a:pt x="83876" y="670729"/>
                  <a:pt x="88740" y="648671"/>
                  <a:pt x="98638" y="628873"/>
                </a:cubicBezTo>
                <a:cubicBezTo>
                  <a:pt x="109355" y="607437"/>
                  <a:pt x="125711" y="589037"/>
                  <a:pt x="135627" y="567219"/>
                </a:cubicBezTo>
                <a:cubicBezTo>
                  <a:pt x="146383" y="543553"/>
                  <a:pt x="149530" y="516900"/>
                  <a:pt x="160286" y="493234"/>
                </a:cubicBezTo>
                <a:cubicBezTo>
                  <a:pt x="170202" y="471416"/>
                  <a:pt x="186558" y="453016"/>
                  <a:pt x="197275" y="431580"/>
                </a:cubicBezTo>
                <a:cubicBezTo>
                  <a:pt x="207173" y="411782"/>
                  <a:pt x="211337" y="389358"/>
                  <a:pt x="221935" y="369926"/>
                </a:cubicBezTo>
                <a:cubicBezTo>
                  <a:pt x="246611" y="324683"/>
                  <a:pt x="271245" y="300065"/>
                  <a:pt x="295913" y="258948"/>
                </a:cubicBezTo>
                <a:cubicBezTo>
                  <a:pt x="308243" y="238397"/>
                  <a:pt x="317121" y="215331"/>
                  <a:pt x="332902" y="197294"/>
                </a:cubicBezTo>
                <a:cubicBezTo>
                  <a:pt x="346434" y="181828"/>
                  <a:pt x="368568" y="175661"/>
                  <a:pt x="382220" y="160301"/>
                </a:cubicBezTo>
                <a:cubicBezTo>
                  <a:pt x="401910" y="138148"/>
                  <a:pt x="406879" y="102757"/>
                  <a:pt x="431539" y="86316"/>
                </a:cubicBezTo>
                <a:cubicBezTo>
                  <a:pt x="443869" y="78096"/>
                  <a:pt x="456957" y="70913"/>
                  <a:pt x="468528" y="61655"/>
                </a:cubicBezTo>
                <a:cubicBezTo>
                  <a:pt x="477606" y="54392"/>
                  <a:pt x="482790" y="42192"/>
                  <a:pt x="493188" y="36993"/>
                </a:cubicBezTo>
                <a:cubicBezTo>
                  <a:pt x="523205" y="21983"/>
                  <a:pt x="581087" y="8850"/>
                  <a:pt x="616484" y="0"/>
                </a:cubicBezTo>
                <a:cubicBezTo>
                  <a:pt x="690462" y="4110"/>
                  <a:pt x="765635" y="-1534"/>
                  <a:pt x="838419" y="12331"/>
                </a:cubicBezTo>
                <a:cubicBezTo>
                  <a:pt x="855549" y="15594"/>
                  <a:pt x="864245" y="35927"/>
                  <a:pt x="875408" y="49324"/>
                </a:cubicBezTo>
                <a:cubicBezTo>
                  <a:pt x="901965" y="81196"/>
                  <a:pt x="900040" y="86234"/>
                  <a:pt x="912397" y="123309"/>
                </a:cubicBezTo>
                <a:cubicBezTo>
                  <a:pt x="897184" y="412375"/>
                  <a:pt x="922050" y="272873"/>
                  <a:pt x="875408" y="443911"/>
                </a:cubicBezTo>
                <a:cubicBezTo>
                  <a:pt x="870949" y="460261"/>
                  <a:pt x="869753" y="477657"/>
                  <a:pt x="863078" y="493234"/>
                </a:cubicBezTo>
                <a:cubicBezTo>
                  <a:pt x="857241" y="506855"/>
                  <a:pt x="846273" y="517659"/>
                  <a:pt x="838419" y="530226"/>
                </a:cubicBezTo>
                <a:cubicBezTo>
                  <a:pt x="825718" y="550550"/>
                  <a:pt x="812147" y="570444"/>
                  <a:pt x="801430" y="591881"/>
                </a:cubicBezTo>
                <a:cubicBezTo>
                  <a:pt x="770799" y="653148"/>
                  <a:pt x="817876" y="615714"/>
                  <a:pt x="739781" y="678196"/>
                </a:cubicBezTo>
                <a:cubicBezTo>
                  <a:pt x="716639" y="696712"/>
                  <a:pt x="686759" y="706562"/>
                  <a:pt x="665803" y="727520"/>
                </a:cubicBezTo>
                <a:cubicBezTo>
                  <a:pt x="653473" y="739851"/>
                  <a:pt x="639977" y="751116"/>
                  <a:pt x="628814" y="764512"/>
                </a:cubicBezTo>
                <a:cubicBezTo>
                  <a:pt x="619327" y="775897"/>
                  <a:pt x="615406" y="791860"/>
                  <a:pt x="604155" y="801505"/>
                </a:cubicBezTo>
                <a:cubicBezTo>
                  <a:pt x="585960" y="817102"/>
                  <a:pt x="562446" y="825203"/>
                  <a:pt x="542506" y="838497"/>
                </a:cubicBezTo>
                <a:cubicBezTo>
                  <a:pt x="525408" y="849897"/>
                  <a:pt x="510023" y="863705"/>
                  <a:pt x="493188" y="875490"/>
                </a:cubicBezTo>
                <a:cubicBezTo>
                  <a:pt x="468908" y="892487"/>
                  <a:pt x="443869" y="908372"/>
                  <a:pt x="419209" y="924813"/>
                </a:cubicBezTo>
                <a:cubicBezTo>
                  <a:pt x="406879" y="933034"/>
                  <a:pt x="396278" y="944788"/>
                  <a:pt x="382220" y="949475"/>
                </a:cubicBezTo>
                <a:lnTo>
                  <a:pt x="308242" y="974137"/>
                </a:lnTo>
                <a:cubicBezTo>
                  <a:pt x="295912" y="978247"/>
                  <a:pt x="284073" y="984330"/>
                  <a:pt x="271253" y="986467"/>
                </a:cubicBezTo>
                <a:lnTo>
                  <a:pt x="197275" y="998798"/>
                </a:lnTo>
                <a:lnTo>
                  <a:pt x="110967" y="986467"/>
                </a:lnTo>
              </a:path>
            </a:pathLst>
          </a:custGeom>
          <a:ln w="38100" cmpd="sng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65287" y="1712892"/>
            <a:ext cx="7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46%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985185" y="2774324"/>
            <a:ext cx="70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36%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70159" y="1041566"/>
            <a:ext cx="70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10695" y="4214142"/>
            <a:ext cx="4013851" cy="6060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East Asia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021754" y="2058852"/>
            <a:ext cx="70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8%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450368" y="2082588"/>
            <a:ext cx="92155" cy="574010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15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0" y="994200"/>
            <a:ext cx="4588472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IS THE HOSTING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-2" y="1689186"/>
            <a:ext cx="5315015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INDUSTRY RESPONDING?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7158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76683"/>
          </a:xfrm>
          <a:prstGeom prst="rect">
            <a:avLst/>
          </a:prstGeom>
        </p:spPr>
      </p:pic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3912257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Overlapping 100ms coverage zones</a:t>
            </a:r>
            <a:b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i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Measured from Amazon AWS locations</a:t>
            </a:r>
            <a:endParaRPr lang="en-US" sz="2400" i="1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6" y="3427244"/>
            <a:ext cx="6535669" cy="2801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392623">
            <a:off x="7278870" y="2527650"/>
            <a:ext cx="2034002" cy="786256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952367">
            <a:off x="6646265" y="859991"/>
            <a:ext cx="1774191" cy="1009551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952367">
            <a:off x="6054358" y="763380"/>
            <a:ext cx="2302705" cy="1751669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955278">
            <a:off x="2361398" y="-42109"/>
            <a:ext cx="4409986" cy="1427109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7874274">
            <a:off x="2119436" y="2117144"/>
            <a:ext cx="1643374" cy="862187"/>
          </a:xfrm>
          <a:prstGeom prst="ellipse">
            <a:avLst/>
          </a:prstGeom>
          <a:solidFill>
            <a:schemeClr val="bg1">
              <a:lumMod val="60000"/>
              <a:lumOff val="4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43602">
            <a:off x="-451467" y="630538"/>
            <a:ext cx="3264164" cy="1312718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443602">
            <a:off x="-299067" y="782938"/>
            <a:ext cx="3264164" cy="1312718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1286483">
            <a:off x="2244258" y="175743"/>
            <a:ext cx="3988032" cy="1188179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75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76683"/>
          </a:xfrm>
          <a:prstGeom prst="rect">
            <a:avLst/>
          </a:prstGeom>
        </p:spPr>
      </p:pic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151465" y="3383378"/>
            <a:ext cx="8370101" cy="12427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Consumer Markets with High Growth, Limited Coverage: </a:t>
            </a:r>
            <a:r>
              <a:rPr lang="en-US" sz="30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0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South America	 </a:t>
            </a: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Subsaharan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Africa	</a:t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Middle East	 India	Central Asia</a:t>
            </a:r>
            <a:b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1050" b="1" i="0" u="none" strike="noStrike" cap="none" baseline="0" dirty="0">
              <a:solidFill>
                <a:schemeClr val="accent3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Oval 2"/>
          <p:cNvSpPr/>
          <p:nvPr/>
        </p:nvSpPr>
        <p:spPr>
          <a:xfrm rot="392623">
            <a:off x="7278870" y="2527650"/>
            <a:ext cx="2034002" cy="786256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952367">
            <a:off x="6646265" y="859991"/>
            <a:ext cx="1774191" cy="1009551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952367">
            <a:off x="6054358" y="763380"/>
            <a:ext cx="2302705" cy="1751669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955278">
            <a:off x="2361398" y="-42109"/>
            <a:ext cx="4409986" cy="1427109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7874274">
            <a:off x="2119436" y="2117144"/>
            <a:ext cx="1643374" cy="862187"/>
          </a:xfrm>
          <a:prstGeom prst="ellipse">
            <a:avLst/>
          </a:prstGeom>
          <a:solidFill>
            <a:schemeClr val="bg1">
              <a:lumMod val="60000"/>
              <a:lumOff val="4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43602">
            <a:off x="-451467" y="630538"/>
            <a:ext cx="3264164" cy="1312718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443602">
            <a:off x="-299067" y="782938"/>
            <a:ext cx="3264164" cy="1312718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1286483">
            <a:off x="2244258" y="175743"/>
            <a:ext cx="3988032" cy="1188179"/>
          </a:xfrm>
          <a:prstGeom prst="ellipse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79398" y="1362995"/>
            <a:ext cx="4601397" cy="1906612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9907644">
            <a:off x="5295790" y="555897"/>
            <a:ext cx="1985414" cy="1126215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5292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Resilient Links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10" y="947493"/>
            <a:ext cx="4764006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Devastating earthquake in Nepal damaged “last-mile” connectivity, but international links stayed up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Like Bhutan, Nepal connects exclusively through India, but is pursuing Chinese terrestrial transit.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10816" y="4368943"/>
            <a:ext cx="6831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research.dyn.com</a:t>
            </a:r>
            <a:r>
              <a:rPr lang="en-US" dirty="0"/>
              <a:t>/2015/04/earthquake-rocks-internet-in-</a:t>
            </a:r>
            <a:r>
              <a:rPr lang="en-US" dirty="0" err="1"/>
              <a:t>nepal</a:t>
            </a:r>
            <a:r>
              <a:rPr lang="en-US" dirty="0"/>
              <a:t>/</a:t>
            </a:r>
          </a:p>
        </p:txBody>
      </p:sp>
      <p:pic>
        <p:nvPicPr>
          <p:cNvPr id="7" name="Picture 6" descr="nepal_d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116" y="821088"/>
            <a:ext cx="3617666" cy="3101349"/>
          </a:xfrm>
          <a:prstGeom prst="rect">
            <a:avLst/>
          </a:prstGeom>
        </p:spPr>
      </p:pic>
      <p:pic>
        <p:nvPicPr>
          <p:cNvPr id="8" name="Picture 7" descr="nepal_d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9" t="83884" r="32936"/>
          <a:stretch/>
        </p:blipFill>
        <p:spPr>
          <a:xfrm>
            <a:off x="4921116" y="3422619"/>
            <a:ext cx="1340512" cy="4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3303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-1" y="994200"/>
            <a:ext cx="4904333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PUTTING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IT ALL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-1" y="1689186"/>
            <a:ext cx="4068015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TOGETHER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6918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88938" y="245791"/>
            <a:ext cx="7303122" cy="683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contributes to a Healthy Internet?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5178" y="1124078"/>
            <a:ext cx="5750093" cy="323443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 smtClean="0"/>
              <a:t>Resiliency and performance </a:t>
            </a:r>
            <a:r>
              <a:rPr lang="en-US" sz="2000" dirty="0" smtClean="0"/>
              <a:t>of links to the global Internet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 smtClean="0"/>
              <a:t>Policies that promote competition </a:t>
            </a:r>
            <a:r>
              <a:rPr lang="en-US" sz="2000" dirty="0" smtClean="0"/>
              <a:t>improve affordability and growth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b="1" dirty="0" smtClean="0"/>
              <a:t>Locally </a:t>
            </a:r>
            <a:r>
              <a:rPr lang="en-US" sz="2000" b="1" dirty="0"/>
              <a:t>hosted content</a:t>
            </a:r>
            <a:r>
              <a:rPr lang="en-US" sz="2000" dirty="0"/>
              <a:t> can be delivered faster </a:t>
            </a:r>
            <a:r>
              <a:rPr lang="en-US" sz="2000" dirty="0" smtClean="0"/>
              <a:t>and support the </a:t>
            </a:r>
            <a:r>
              <a:rPr lang="en-US" sz="2000" dirty="0"/>
              <a:t>local Internet </a:t>
            </a:r>
            <a:r>
              <a:rPr lang="en-US" sz="2000" dirty="0" smtClean="0"/>
              <a:t>economy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4417944" y="407003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5240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Few Modest Predictions for 2020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13" y="947247"/>
            <a:ext cx="8494668" cy="342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Projects such as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will create a deep bench of emerging </a:t>
            </a:r>
            <a:r>
              <a:rPr lang="en-US" sz="2400" smtClean="0"/>
              <a:t>markets with hosting </a:t>
            </a:r>
            <a:r>
              <a:rPr lang="en-US" sz="2400" dirty="0" smtClean="0"/>
              <a:t>expertise.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desire to host applications locally will resonate with national regulators, and will be good business for both incumbents and challengers.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Instead of 5 or 10 hosting zones to choose from, there will be hundreds worldwide .. close to any audience.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502567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Resilient Links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10" y="947493"/>
            <a:ext cx="4764006" cy="203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Had </a:t>
            </a:r>
            <a:r>
              <a:rPr lang="en-US" sz="2000" dirty="0"/>
              <a:t>the </a:t>
            </a:r>
            <a:r>
              <a:rPr lang="en-US" sz="2000" dirty="0" smtClean="0"/>
              <a:t>links </a:t>
            </a:r>
            <a:r>
              <a:rPr lang="en-US" sz="2000" dirty="0"/>
              <a:t>to India gone </a:t>
            </a:r>
            <a:r>
              <a:rPr lang="en-US" sz="2000" dirty="0" smtClean="0"/>
              <a:t>down, </a:t>
            </a:r>
            <a:r>
              <a:rPr lang="en-US" sz="2000" dirty="0"/>
              <a:t>then establishing redundant links to China would </a:t>
            </a:r>
            <a:r>
              <a:rPr lang="en-US" sz="2000" dirty="0" smtClean="0"/>
              <a:t>be </a:t>
            </a:r>
            <a:r>
              <a:rPr lang="en-US" sz="2000" dirty="0"/>
              <a:t>at the forefront of present discussions about the resiliency of the Nepali Internet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10816" y="4368943"/>
            <a:ext cx="6831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research.dyn.com</a:t>
            </a:r>
            <a:r>
              <a:rPr lang="en-US" dirty="0"/>
              <a:t>/2015/04/earthquake-rocks-internet-in-</a:t>
            </a:r>
            <a:r>
              <a:rPr lang="en-US" dirty="0" err="1"/>
              <a:t>nepal</a:t>
            </a:r>
            <a:r>
              <a:rPr lang="en-US" dirty="0"/>
              <a:t>/</a:t>
            </a:r>
          </a:p>
        </p:txBody>
      </p:sp>
      <p:pic>
        <p:nvPicPr>
          <p:cNvPr id="6" name="Picture 5" descr="border_crossing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195" b="52141"/>
          <a:stretch/>
        </p:blipFill>
        <p:spPr>
          <a:xfrm>
            <a:off x="5030138" y="706457"/>
            <a:ext cx="3530096" cy="24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842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8281670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/ Infrastructure Improvements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09" y="706457"/>
            <a:ext cx="8733133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New submarine cable connections in the region and advancements in medium-earth-orbit satellite service greatly improving connectivity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76" y="1519248"/>
            <a:ext cx="3127720" cy="26809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83313" y="1519248"/>
            <a:ext cx="3325203" cy="2692980"/>
            <a:chOff x="4550123" y="1530564"/>
            <a:chExt cx="3325203" cy="2692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0123" y="1530564"/>
              <a:ext cx="3325203" cy="26929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75942" t="87206"/>
            <a:stretch/>
          </p:blipFill>
          <p:spPr>
            <a:xfrm>
              <a:off x="7157025" y="3904203"/>
              <a:ext cx="675761" cy="30802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470811" y="4679650"/>
            <a:ext cx="5865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research.dyn.com</a:t>
            </a:r>
            <a:r>
              <a:rPr lang="en-US" dirty="0"/>
              <a:t>/2013/10/subsea-cables-add-resilience</a:t>
            </a:r>
            <a:r>
              <a:rPr lang="en-US" dirty="0" smtClean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research.dyn.com</a:t>
            </a:r>
            <a:r>
              <a:rPr lang="en-US" dirty="0"/>
              <a:t>/2015/01/faster-satellite-service-next-billion/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6004" y="1915587"/>
            <a:ext cx="10357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Low-latency satellite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669311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791250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Require Vigilance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10" y="706457"/>
            <a:ext cx="7392092" cy="361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China Mobile gains transit from </a:t>
            </a:r>
            <a:r>
              <a:rPr lang="en-US" sz="1800" dirty="0" err="1" smtClean="0"/>
              <a:t>TeliaSonera</a:t>
            </a:r>
            <a:r>
              <a:rPr lang="en-US" sz="1800" dirty="0" smtClean="0"/>
              <a:t> in April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But initially, traffic routing the wrong way around the world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Carriers need visibility to detect and understand suboptimal routing</a:t>
            </a:r>
            <a:endParaRPr lang="en-US" sz="1800" dirty="0"/>
          </a:p>
        </p:txBody>
      </p:sp>
      <p:pic>
        <p:nvPicPr>
          <p:cNvPr id="4" name="Picture 3" descr="Screen Shot 2015-05-30 at 8.0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085" y="1147132"/>
            <a:ext cx="4128504" cy="765493"/>
          </a:xfrm>
          <a:prstGeom prst="rect">
            <a:avLst/>
          </a:prstGeom>
        </p:spPr>
      </p:pic>
      <p:pic>
        <p:nvPicPr>
          <p:cNvPr id="10" name="Picture 9" descr="Screen Shot 2015-05-30 at 8.09.3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" b="12356"/>
          <a:stretch/>
        </p:blipFill>
        <p:spPr>
          <a:xfrm>
            <a:off x="1634441" y="2350165"/>
            <a:ext cx="4765988" cy="1607110"/>
          </a:xfrm>
          <a:prstGeom prst="rect">
            <a:avLst/>
          </a:prstGeom>
        </p:spPr>
      </p:pic>
      <p:pic>
        <p:nvPicPr>
          <p:cNvPr id="12" name="Picture 11" descr="Screen Shot 2015-04-28 at 11.25.2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897"/>
          <a:stretch/>
        </p:blipFill>
        <p:spPr>
          <a:xfrm>
            <a:off x="1740315" y="3308671"/>
            <a:ext cx="1265858" cy="1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0959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-1" y="994200"/>
            <a:ext cx="4904333" cy="61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4025" tIns="0" rIns="2743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POLICIES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FOR GROWTH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786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6013" y="167849"/>
            <a:ext cx="8303333" cy="538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Policies to foster open markets - Myanmar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013" y="852782"/>
            <a:ext cx="524242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Opening </a:t>
            </a:r>
            <a:r>
              <a:rPr lang="en-US" sz="1800" dirty="0"/>
              <a:t>up of Myanmar politically </a:t>
            </a:r>
          </a:p>
          <a:p>
            <a:r>
              <a:rPr lang="en-US" sz="1800" dirty="0"/>
              <a:t>• </a:t>
            </a:r>
            <a:r>
              <a:rPr lang="en-US" sz="1600" dirty="0" smtClean="0"/>
              <a:t>Beginning </a:t>
            </a:r>
            <a:r>
              <a:rPr lang="en-US" sz="1600" dirty="0"/>
              <a:t>with government reforms Aug 2011 </a:t>
            </a:r>
            <a:endParaRPr lang="en-US" sz="1600" dirty="0" smtClean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last big green field in telecom </a:t>
            </a:r>
          </a:p>
          <a:p>
            <a:r>
              <a:rPr lang="en-US" sz="1600" dirty="0"/>
              <a:t>• </a:t>
            </a:r>
            <a:r>
              <a:rPr lang="en-US" sz="1600" dirty="0" smtClean="0"/>
              <a:t>Country </a:t>
            </a:r>
            <a:r>
              <a:rPr lang="en-US" sz="1600" dirty="0"/>
              <a:t>of 60 million with almost no telecom </a:t>
            </a:r>
          </a:p>
          <a:p>
            <a:endParaRPr lang="en-US" sz="1800" dirty="0" smtClean="0"/>
          </a:p>
          <a:p>
            <a:r>
              <a:rPr lang="en-US" sz="1800" dirty="0" smtClean="0"/>
              <a:t>June </a:t>
            </a:r>
            <a:r>
              <a:rPr lang="en-US" sz="1800" dirty="0"/>
              <a:t>2013: 1st private telecom concessions awarded </a:t>
            </a:r>
          </a:p>
          <a:p>
            <a:r>
              <a:rPr lang="en-US" sz="1800" dirty="0"/>
              <a:t>•  </a:t>
            </a:r>
            <a:r>
              <a:rPr lang="en-US" sz="1600" dirty="0"/>
              <a:t>Telenor and </a:t>
            </a:r>
            <a:r>
              <a:rPr lang="en-US" sz="1600" dirty="0" err="1"/>
              <a:t>Ooredoo</a:t>
            </a:r>
            <a:r>
              <a:rPr lang="en-US" sz="1600" dirty="0"/>
              <a:t> win bids to become </a:t>
            </a:r>
            <a:r>
              <a:rPr lang="en-US" sz="1600" dirty="0" smtClean="0"/>
              <a:t>first independent </a:t>
            </a:r>
            <a:r>
              <a:rPr lang="en-US" sz="1600" dirty="0"/>
              <a:t>mobile operators in Myanmar </a:t>
            </a:r>
          </a:p>
          <a:p>
            <a:r>
              <a:rPr lang="en-US" sz="1600" dirty="0"/>
              <a:t>•  Telenor activates in spring 2014* </a:t>
            </a:r>
          </a:p>
          <a:p>
            <a:r>
              <a:rPr lang="en-US" sz="1600" dirty="0"/>
              <a:t>•  </a:t>
            </a:r>
            <a:r>
              <a:rPr lang="en-US" sz="1600" dirty="0" err="1"/>
              <a:t>Ooredoo</a:t>
            </a:r>
            <a:r>
              <a:rPr lang="en-US" sz="1600" dirty="0"/>
              <a:t> appears in summer 2014 </a:t>
            </a:r>
          </a:p>
          <a:p>
            <a:r>
              <a:rPr lang="en-US" sz="1600" dirty="0"/>
              <a:t>•  Incumbent MPT cuts tariffs to compete </a:t>
            </a:r>
          </a:p>
          <a:p>
            <a:endParaRPr lang="en-US" sz="1800" i="1" dirty="0"/>
          </a:p>
        </p:txBody>
      </p:sp>
      <p:sp>
        <p:nvSpPr>
          <p:cNvPr id="9" name="Rectangle 8"/>
          <p:cNvSpPr/>
          <p:nvPr/>
        </p:nvSpPr>
        <p:spPr>
          <a:xfrm>
            <a:off x="1251219" y="4842490"/>
            <a:ext cx="6156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research.dyn.com</a:t>
            </a:r>
            <a:r>
              <a:rPr lang="en-US" dirty="0"/>
              <a:t>/2014/03/</a:t>
            </a:r>
            <a:r>
              <a:rPr lang="en-US" dirty="0" err="1"/>
              <a:t>telenor</a:t>
            </a:r>
            <a:r>
              <a:rPr lang="en-US" dirty="0"/>
              <a:t>-activates-historic-link-</a:t>
            </a:r>
            <a:r>
              <a:rPr lang="en-US" dirty="0" err="1"/>
              <a:t>myanmar</a:t>
            </a:r>
            <a:r>
              <a:rPr lang="en-US" dirty="0"/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503" y="1281832"/>
            <a:ext cx="3040718" cy="2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1910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Master">
  <a:themeElements>
    <a:clrScheme name="DYN">
      <a:dk1>
        <a:srgbClr val="000000"/>
      </a:dk1>
      <a:lt1>
        <a:srgbClr val="F3E500"/>
      </a:lt1>
      <a:dk2>
        <a:srgbClr val="6E6F73"/>
      </a:dk2>
      <a:lt2>
        <a:srgbClr val="C7C8CA"/>
      </a:lt2>
      <a:accent1>
        <a:srgbClr val="F3E500"/>
      </a:accent1>
      <a:accent2>
        <a:srgbClr val="90C658"/>
      </a:accent2>
      <a:accent3>
        <a:srgbClr val="F1832A"/>
      </a:accent3>
      <a:accent4>
        <a:srgbClr val="21AFD9"/>
      </a:accent4>
      <a:accent5>
        <a:srgbClr val="941078"/>
      </a:accent5>
      <a:accent6>
        <a:srgbClr val="F3E500"/>
      </a:accent6>
      <a:hlink>
        <a:srgbClr val="F3E500"/>
      </a:hlink>
      <a:folHlink>
        <a:srgbClr val="F3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Master">
  <a:themeElements>
    <a:clrScheme name="Custom 1">
      <a:dk1>
        <a:srgbClr val="000000"/>
      </a:dk1>
      <a:lt1>
        <a:srgbClr val="F3E500"/>
      </a:lt1>
      <a:dk2>
        <a:srgbClr val="6E6F73"/>
      </a:dk2>
      <a:lt2>
        <a:srgbClr val="C7C8CA"/>
      </a:lt2>
      <a:accent1>
        <a:srgbClr val="F3E500"/>
      </a:accent1>
      <a:accent2>
        <a:srgbClr val="97D700"/>
      </a:accent2>
      <a:accent3>
        <a:srgbClr val="FF8200"/>
      </a:accent3>
      <a:accent4>
        <a:srgbClr val="00B5E2"/>
      </a:accent4>
      <a:accent5>
        <a:srgbClr val="BB16A3"/>
      </a:accent5>
      <a:accent6>
        <a:srgbClr val="F3E500"/>
      </a:accent6>
      <a:hlink>
        <a:srgbClr val="F3E500"/>
      </a:hlink>
      <a:folHlink>
        <a:srgbClr val="F3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CK Master">
  <a:themeElements>
    <a:clrScheme name="DYN">
      <a:dk1>
        <a:srgbClr val="000000"/>
      </a:dk1>
      <a:lt1>
        <a:srgbClr val="F3E500"/>
      </a:lt1>
      <a:dk2>
        <a:srgbClr val="6E6F73"/>
      </a:dk2>
      <a:lt2>
        <a:srgbClr val="C7C8CA"/>
      </a:lt2>
      <a:accent1>
        <a:srgbClr val="F3E500"/>
      </a:accent1>
      <a:accent2>
        <a:srgbClr val="90C658"/>
      </a:accent2>
      <a:accent3>
        <a:srgbClr val="F1832A"/>
      </a:accent3>
      <a:accent4>
        <a:srgbClr val="21AFD9"/>
      </a:accent4>
      <a:accent5>
        <a:srgbClr val="941078"/>
      </a:accent5>
      <a:accent6>
        <a:srgbClr val="F3E500"/>
      </a:accent6>
      <a:hlink>
        <a:srgbClr val="F3E500"/>
      </a:hlink>
      <a:folHlink>
        <a:srgbClr val="F3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3E500"/>
    </a:lt1>
    <a:dk2>
      <a:srgbClr val="6E6F73"/>
    </a:dk2>
    <a:lt2>
      <a:srgbClr val="C7C8CA"/>
    </a:lt2>
    <a:accent1>
      <a:srgbClr val="F3E500"/>
    </a:accent1>
    <a:accent2>
      <a:srgbClr val="97D700"/>
    </a:accent2>
    <a:accent3>
      <a:srgbClr val="FF8200"/>
    </a:accent3>
    <a:accent4>
      <a:srgbClr val="00B5E2"/>
    </a:accent4>
    <a:accent5>
      <a:srgbClr val="BB16A3"/>
    </a:accent5>
    <a:accent6>
      <a:srgbClr val="F3E500"/>
    </a:accent6>
    <a:hlink>
      <a:srgbClr val="F3E500"/>
    </a:hlink>
    <a:folHlink>
      <a:srgbClr val="F3E50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1466</Words>
  <Application>Microsoft Office PowerPoint</Application>
  <PresentationFormat>On-screen Show (16:9)</PresentationFormat>
  <Paragraphs>370</Paragraphs>
  <Slides>43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COVER Master</vt:lpstr>
      <vt:lpstr>CONTENT Master</vt:lpstr>
      <vt:lpstr>BLACK Master</vt:lpstr>
      <vt:lpstr>Slide 1</vt:lpstr>
      <vt:lpstr>What contributes to a Healthy Internet?</vt:lpstr>
      <vt:lpstr>Slide 3</vt:lpstr>
      <vt:lpstr>Resilient Links</vt:lpstr>
      <vt:lpstr>Resilient Links</vt:lpstr>
      <vt:lpstr>Performance / Infrastructure Improvements</vt:lpstr>
      <vt:lpstr>Performance Require Vigilance</vt:lpstr>
      <vt:lpstr>Slide 8</vt:lpstr>
      <vt:lpstr>Policies to foster open markets - Myanmar</vt:lpstr>
      <vt:lpstr>Policies to foster open markets - Bangladesh</vt:lpstr>
      <vt:lpstr>Slide 11</vt:lpstr>
      <vt:lpstr>Content on the Edge</vt:lpstr>
      <vt:lpstr>Content on the Edge</vt:lpstr>
      <vt:lpstr>Slide 14</vt:lpstr>
      <vt:lpstr>Content Can Be Hosted Locally .. Or Far Away</vt:lpstr>
      <vt:lpstr>Let’s Take A Snapshot of Global Content</vt:lpstr>
      <vt:lpstr>Example: Uruguay</vt:lpstr>
      <vt:lpstr>Example: Uruguay</vt:lpstr>
      <vt:lpstr>Example: Uruguay</vt:lpstr>
      <vt:lpstr>Example: Uruguay</vt:lpstr>
      <vt:lpstr>Example: Uruguay</vt:lpstr>
      <vt:lpstr>Example: Uruguay</vt:lpstr>
      <vt:lpstr>Example: Uruguay</vt:lpstr>
      <vt:lpstr>Regional Self-Hosting Percentages</vt:lpstr>
      <vt:lpstr>Slide 25</vt:lpstr>
      <vt:lpstr>Nonlocal hosting impacts customer experience!</vt:lpstr>
      <vt:lpstr>Slide 27</vt:lpstr>
      <vt:lpstr>Self-Hosting % of Alexa Top 100</vt:lpstr>
      <vt:lpstr>Self-Hosting % of Alexa Top 100</vt:lpstr>
      <vt:lpstr>Self-Hosting % of Alexa Top 100</vt:lpstr>
      <vt:lpstr>Self-Hosting % of Alexa Top 100</vt:lpstr>
      <vt:lpstr>Self-Hosting % of Alexa Top 100</vt:lpstr>
      <vt:lpstr>Self-Hosting % of Alexa Top 100</vt:lpstr>
      <vt:lpstr>Self-Hosting % of Alexa Top 100</vt:lpstr>
      <vt:lpstr>Self-Hosting % of Alexa Top 100</vt:lpstr>
      <vt:lpstr>Self-Hosting % of Alexa Top 100</vt:lpstr>
      <vt:lpstr>Slide 37</vt:lpstr>
      <vt:lpstr>Overlapping 100ms coverage zones Measured from Amazon AWS locations</vt:lpstr>
      <vt:lpstr>Consumer Markets with High Growth, Limited Coverage:   South America  Subsaharan Africa  Middle East  India Central Asia </vt:lpstr>
      <vt:lpstr>Slide 40</vt:lpstr>
      <vt:lpstr>What contributes to a Healthy Internet?</vt:lpstr>
      <vt:lpstr>A Few Modest Predictions for 2020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69</cp:revision>
  <dcterms:modified xsi:type="dcterms:W3CDTF">2015-06-04T07:58:36Z</dcterms:modified>
</cp:coreProperties>
</file>