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5" r:id="rId3"/>
    <p:sldId id="258" r:id="rId4"/>
    <p:sldId id="259" r:id="rId5"/>
    <p:sldId id="263" r:id="rId6"/>
    <p:sldId id="262" r:id="rId7"/>
    <p:sldId id="264" r:id="rId8"/>
    <p:sldId id="267" r:id="rId9"/>
    <p:sldId id="260" r:id="rId10"/>
    <p:sldId id="274" r:id="rId11"/>
    <p:sldId id="266" r:id="rId12"/>
    <p:sldId id="269" r:id="rId13"/>
    <p:sldId id="270" r:id="rId14"/>
    <p:sldId id="271" r:id="rId15"/>
    <p:sldId id="272" r:id="rId16"/>
    <p:sldId id="275" r:id="rId17"/>
    <p:sldId id="276" r:id="rId18"/>
    <p:sldId id="278" r:id="rId19"/>
    <p:sldId id="277" r:id="rId20"/>
    <p:sldId id="280" r:id="rId21"/>
    <p:sldId id="281" r:id="rId22"/>
    <p:sldId id="284" r:id="rId23"/>
    <p:sldId id="283" r:id="rId24"/>
    <p:sldId id="279" r:id="rId25"/>
    <p:sldId id="285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C7E32F-C53F-47BB-A7F2-85741156D888}">
          <p14:sldIdLst>
            <p14:sldId id="257"/>
            <p14:sldId id="265"/>
            <p14:sldId id="258"/>
            <p14:sldId id="259"/>
            <p14:sldId id="263"/>
            <p14:sldId id="262"/>
            <p14:sldId id="264"/>
            <p14:sldId id="267"/>
            <p14:sldId id="260"/>
            <p14:sldId id="274"/>
            <p14:sldId id="266"/>
            <p14:sldId id="269"/>
            <p14:sldId id="270"/>
            <p14:sldId id="271"/>
            <p14:sldId id="272"/>
            <p14:sldId id="275"/>
            <p14:sldId id="276"/>
            <p14:sldId id="278"/>
            <p14:sldId id="277"/>
            <p14:sldId id="280"/>
            <p14:sldId id="281"/>
            <p14:sldId id="284"/>
            <p14:sldId id="283"/>
            <p14:sldId id="279"/>
            <p14:sldId id="285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40D66-9F48-4DCD-8CC4-EE0F37D4FBB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D03B5-5750-44CA-ABCC-BC2C7528E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571C1-FDBB-4603-9FCC-7EEC344F9B0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r u repeating what is on slide 6?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D03B5-5750-44CA-ABCC-BC2C7528E5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Followed by key locations at given times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D188FF-6284-4DC5-842E-C503F870B701}" type="datetime1">
              <a:rPr lang="en-SG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F4ADE3-1344-4A96-8BFE-21EC26C7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1BED-8CCA-42B8-9198-F146AF450661}" type="datetime1">
              <a:rPr lang="en-SG"/>
              <a:pPr>
                <a:defRPr/>
              </a:pPr>
              <a:t>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FF1A-AA80-47ED-B84B-0CAAC2DE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6289675"/>
            <a:ext cx="1295400" cy="3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Calibri" pitchFamily="34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1D8BD707-D9CF-40AE-B4C6-C98DA3205C0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Calibri" pitchFamily="34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itchFamily="34" charset="0"/>
          <a:ea typeface="Calibri" pitchFamily="34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itchFamily="34" charset="0"/>
          <a:ea typeface="Calibri" pitchFamily="34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828801"/>
          </a:xfrm>
        </p:spPr>
        <p:txBody>
          <a:bodyPr/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Origin-Destination matrix estimation in Sri Lanka using mobile network big data</a:t>
            </a:r>
            <a:endParaRPr lang="en-US" altLang="en-US" sz="4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77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" r="1965" b="4761"/>
          <a:stretch>
            <a:fillRect/>
          </a:stretch>
        </p:blipFill>
        <p:spPr bwMode="auto">
          <a:xfrm>
            <a:off x="2895600" y="449580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1"/>
          <p:cNvSpPr txBox="1">
            <a:spLocks/>
          </p:cNvSpPr>
          <p:nvPr/>
        </p:nvSpPr>
        <p:spPr bwMode="auto">
          <a:xfrm>
            <a:off x="0" y="2819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40"/>
              </a:spcBef>
            </a:pPr>
            <a:r>
              <a:rPr lang="en-US" sz="20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Danaja</a:t>
            </a:r>
            <a:r>
              <a:rPr lang="en-US" sz="24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Maldeniya,  </a:t>
            </a:r>
            <a:r>
              <a:rPr lang="en-US" sz="2400" dirty="0" err="1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Sriganesh</a:t>
            </a:r>
            <a:r>
              <a:rPr lang="en-US" sz="24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Lokanathan and </a:t>
            </a:r>
            <a:r>
              <a:rPr lang="en-US" sz="2400" dirty="0" err="1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Amal</a:t>
            </a:r>
            <a:r>
              <a:rPr lang="en-US" sz="24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Kumarage</a:t>
            </a:r>
            <a:r>
              <a:rPr lang="en-US" sz="24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Phd</a:t>
            </a:r>
            <a:r>
              <a:rPr lang="en-US" sz="2400" dirty="0" smtClean="0">
                <a:solidFill>
                  <a:srgbClr val="888888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 </a:t>
            </a:r>
          </a:p>
          <a:p>
            <a:pPr>
              <a:spcBef>
                <a:spcPts val="640"/>
              </a:spcBef>
            </a:pPr>
            <a:r>
              <a:rPr lang="en-US" sz="2400" dirty="0">
                <a:latin typeface="Calibri" pitchFamily="34" charset="0"/>
              </a:rPr>
              <a:t>13th International Conference of IFIP working group </a:t>
            </a:r>
            <a:r>
              <a:rPr lang="en-US" sz="2400" dirty="0" smtClean="0">
                <a:latin typeface="Calibri" pitchFamily="34" charset="0"/>
              </a:rPr>
              <a:t>9.4</a:t>
            </a:r>
          </a:p>
          <a:p>
            <a:pPr>
              <a:spcBef>
                <a:spcPts val="640"/>
              </a:spcBef>
            </a:pPr>
            <a:r>
              <a:rPr lang="en-US" sz="2400" dirty="0" smtClean="0">
                <a:latin typeface="Calibri" pitchFamily="34" charset="0"/>
              </a:rPr>
              <a:t>22</a:t>
            </a:r>
            <a:r>
              <a:rPr lang="en-US" sz="2400" baseline="30000" dirty="0" smtClean="0">
                <a:latin typeface="Calibri" pitchFamily="34" charset="0"/>
              </a:rPr>
              <a:t>nd</a:t>
            </a:r>
            <a:r>
              <a:rPr lang="en-US" sz="2400" dirty="0" smtClean="0">
                <a:latin typeface="Calibri" pitchFamily="34" charset="0"/>
              </a:rPr>
              <a:t> May 2015 </a:t>
            </a:r>
            <a:endParaRPr lang="en-US" sz="2400" dirty="0" smtClean="0">
              <a:solidFill>
                <a:srgbClr val="888888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7592" y="5867400"/>
            <a:ext cx="8186358" cy="942975"/>
            <a:chOff x="557592" y="5867400"/>
            <a:chExt cx="8186358" cy="942975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557592" y="5943589"/>
              <a:ext cx="7214808" cy="655827"/>
              <a:chOff x="554855" y="6156233"/>
              <a:chExt cx="7139739" cy="656016"/>
            </a:xfrm>
          </p:grpSpPr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2190707" y="6235343"/>
                <a:ext cx="5503887" cy="36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900" dirty="0">
                    <a:latin typeface="Calibri" pitchFamily="34" charset="0"/>
                  </a:rPr>
                  <a:t>This work was carried out with the aid of a grant from the International Development Research Centre, </a:t>
                </a:r>
                <a:r>
                  <a:rPr lang="en-US" altLang="en-US" sz="900" dirty="0" smtClean="0">
                    <a:latin typeface="Calibri" pitchFamily="34" charset="0"/>
                  </a:rPr>
                  <a:t>Canada and the Department for International Development UK.. </a:t>
                </a:r>
                <a:endParaRPr lang="en-US" altLang="en-US" sz="900" dirty="0">
                  <a:latin typeface="Calibri" pitchFamily="34" charset="0"/>
                </a:endParaRPr>
              </a:p>
            </p:txBody>
          </p:sp>
          <p:pic>
            <p:nvPicPr>
              <p:cNvPr id="13" name="Picture 5" descr="Canada_wordmark_red_flag_300 (2)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784" y="6583584"/>
                <a:ext cx="824824" cy="22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blue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855" y="6156233"/>
                <a:ext cx="1484898" cy="32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600" y="5867400"/>
              <a:ext cx="895350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Congestion</a:t>
            </a:r>
            <a:r>
              <a:rPr lang="e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: </a:t>
            </a:r>
            <a:r>
              <a:rPr lang="en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an emerging</a:t>
            </a:r>
            <a:r>
              <a:rPr lang="e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issue in Sri Lanka</a:t>
            </a:r>
            <a:endParaRPr lang="en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805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Congestion is expensive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Results in</a:t>
            </a:r>
          </a:p>
          <a:p>
            <a:pPr marL="857250" lvl="1" indent="-387350" algn="just">
              <a:spcBef>
                <a:spcPts val="600"/>
              </a:spcBef>
              <a:buSzPct val="100000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Wasted fuel</a:t>
            </a:r>
          </a:p>
          <a:p>
            <a:pPr marL="857250" lvl="1" indent="-387350" algn="just">
              <a:spcBef>
                <a:spcPts val="600"/>
              </a:spcBef>
              <a:buSzPct val="100000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Wasted time for commuters</a:t>
            </a:r>
          </a:p>
          <a:p>
            <a:pPr marL="857250" lvl="1" indent="-387350" algn="just">
              <a:spcBef>
                <a:spcPts val="600"/>
              </a:spcBef>
              <a:buSzPct val="100000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Loss of productivity for businesses (delivery/ production)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 2011, the cost of congestion in the Western Province was approximately LKR 32 billion (USD 285 million), an average of  LKR 10,000 per person per year</a:t>
            </a:r>
          </a:p>
          <a:p>
            <a:pPr marL="857250" lvl="1" indent="-387350" algn="just">
              <a:spcBef>
                <a:spcPts val="600"/>
              </a:spcBef>
              <a:buSzPct val="100000"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Source: Kumarage (2011)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8305800" y="6477000"/>
            <a:ext cx="60959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962400"/>
            <a:ext cx="3809999" cy="241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515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2900"/>
          </a:xfrm>
        </p:spPr>
        <p:txBody>
          <a:bodyPr/>
          <a:lstStyle/>
          <a:p>
            <a:r>
              <a:rPr lang="en-US" sz="3600" dirty="0" smtClean="0"/>
              <a:t>Traditional Transport Forecasting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19774"/>
          </a:xfrm>
        </p:spPr>
        <p:txBody>
          <a:bodyPr/>
          <a:lstStyle/>
          <a:p>
            <a:pPr marL="457200" lvl="0" indent="-317500">
              <a:buSzPct val="100000"/>
            </a:pPr>
            <a:r>
              <a:rPr lang="en-US" sz="2400" dirty="0"/>
              <a:t>Focus on data from travel and land use surveys and census</a:t>
            </a:r>
          </a:p>
          <a:p>
            <a:pPr marL="457200" lvl="0" indent="-317500">
              <a:buSzPct val="100000"/>
            </a:pPr>
            <a:r>
              <a:rPr lang="en-US" sz="2400" dirty="0"/>
              <a:t>A set of steps that converts this data into predictive transport models for forecasting using analytical methods (Four Step Approach</a:t>
            </a:r>
            <a:r>
              <a:rPr lang="en-US" sz="2400" dirty="0" smtClean="0"/>
              <a:t>)</a:t>
            </a:r>
          </a:p>
          <a:p>
            <a:pPr marL="457200" lvl="0" indent="-317500">
              <a:buSzPct val="100000"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  </a:t>
            </a:r>
            <a:r>
              <a:rPr lang="en-US" sz="2400" u="sng" dirty="0"/>
              <a:t>Four Step Approach</a:t>
            </a:r>
          </a:p>
          <a:p>
            <a:pPr marL="292100" indent="0">
              <a:buNone/>
            </a:pPr>
            <a:endParaRPr lang="en-US" sz="2400" dirty="0"/>
          </a:p>
          <a:p>
            <a:pPr marL="292100" indent="0">
              <a:buNone/>
            </a:pPr>
            <a:r>
              <a:rPr lang="en-US" sz="1600" b="1" dirty="0"/>
              <a:t>Trip Generation </a:t>
            </a:r>
          </a:p>
          <a:p>
            <a:pPr marL="292100" indent="0">
              <a:buNone/>
            </a:pPr>
            <a:r>
              <a:rPr lang="en-US" sz="1600" dirty="0"/>
              <a:t>	Predict volume of trip generations and attractions at a traffic analysis zone.</a:t>
            </a:r>
          </a:p>
          <a:p>
            <a:pPr marL="292100" indent="0">
              <a:buNone/>
            </a:pPr>
            <a:r>
              <a:rPr lang="en-US" sz="1600" b="1" dirty="0"/>
              <a:t>Trip Distribution</a:t>
            </a:r>
          </a:p>
          <a:p>
            <a:pPr marL="292100" indent="165100">
              <a:buNone/>
            </a:pPr>
            <a:r>
              <a:rPr lang="en-US" sz="1600" dirty="0"/>
              <a:t>Predict volume of trips between pairs of traffic analysis zones</a:t>
            </a:r>
          </a:p>
          <a:p>
            <a:pPr marL="292100" indent="0">
              <a:buNone/>
            </a:pPr>
            <a:r>
              <a:rPr lang="en-US" sz="1600" b="1" dirty="0"/>
              <a:t>Mode Choice</a:t>
            </a:r>
          </a:p>
          <a:p>
            <a:pPr marL="457200" indent="0">
              <a:buNone/>
            </a:pPr>
            <a:r>
              <a:rPr lang="en-US" sz="1600" dirty="0"/>
              <a:t>Predict the likelihoods of trips between locations being undertaken by different modes of travel  such as private/public transport</a:t>
            </a:r>
          </a:p>
          <a:p>
            <a:pPr marL="292100" indent="0">
              <a:buNone/>
            </a:pPr>
            <a:r>
              <a:rPr lang="en-US" sz="1600" b="1" dirty="0"/>
              <a:t>Route Assignment</a:t>
            </a:r>
          </a:p>
          <a:p>
            <a:pPr marL="292100" indent="0">
              <a:buNone/>
            </a:pPr>
            <a:r>
              <a:rPr lang="en-US" sz="1600" dirty="0"/>
              <a:t>	Assign estimated trips to the road network for traffic estimation.</a:t>
            </a:r>
          </a:p>
        </p:txBody>
      </p:sp>
    </p:spTree>
    <p:extLst>
      <p:ext uri="{BB962C8B-B14F-4D97-AF65-F5344CB8AC3E}">
        <p14:creationId xmlns:p14="http://schemas.microsoft.com/office/powerpoint/2010/main" val="2277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3600" dirty="0" smtClean="0"/>
              <a:t>MNBD has </a:t>
            </a:r>
            <a:r>
              <a:rPr lang="en" sz="3600" dirty="0"/>
              <a:t>numerous advantages over traditional data collection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</a:rPr>
              <a:t>Inexpensive</a:t>
            </a: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</a:rPr>
              <a:t>Supports frequent updates to forecasts</a:t>
            </a: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</a:rPr>
              <a:t>Greater spatial/temporal detail</a:t>
            </a: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</a:rPr>
              <a:t>Capable of providing insights at multiple stages of traditonal forecasting </a:t>
            </a: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</a:rPr>
              <a:t>Forecasts for areas currently not covered under traditional approaches at no additional cost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8694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Estimating Origin-Destination Matrices with MNBD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O-D matrices are the output for the “Trip Distribution” step (2</a:t>
            </a:r>
            <a:r>
              <a:rPr lang="en-US" sz="2400" baseline="30000" dirty="0" smtClean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step) of the traditional forecasting  approach.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Matrix of person flows between traffic analysis zones.</a:t>
            </a:r>
          </a:p>
          <a:p>
            <a:r>
              <a:rPr lang="en-US" sz="2400" dirty="0" smtClean="0"/>
              <a:t>In this research we used two approaches for capturing human mobility with MNBD</a:t>
            </a:r>
          </a:p>
          <a:p>
            <a:pPr lvl="1"/>
            <a:r>
              <a:rPr lang="en-US" sz="2400" dirty="0" smtClean="0"/>
              <a:t>Stay based approach </a:t>
            </a:r>
          </a:p>
          <a:p>
            <a:pPr lvl="1"/>
            <a:r>
              <a:rPr lang="en-US" sz="2400" dirty="0" smtClean="0"/>
              <a:t>Transient approach</a:t>
            </a:r>
          </a:p>
        </p:txBody>
      </p:sp>
    </p:spTree>
    <p:extLst>
      <p:ext uri="{BB962C8B-B14F-4D97-AF65-F5344CB8AC3E}">
        <p14:creationId xmlns:p14="http://schemas.microsoft.com/office/powerpoint/2010/main" val="18748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299"/>
          </a:xfrm>
        </p:spPr>
        <p:txBody>
          <a:bodyPr/>
          <a:lstStyle/>
          <a:p>
            <a:r>
              <a:rPr lang="en-US" sz="3600" dirty="0" smtClean="0"/>
              <a:t>Stay based O-D estimation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 The daily trajectory of an individual can be imagined as composed of trips between locations where he/she is stationary for some meaningful amount of time.</a:t>
            </a:r>
            <a:br>
              <a:rPr lang="en-US" sz="2400" dirty="0" smtClean="0"/>
            </a:br>
            <a:endParaRPr lang="en-US" sz="2400" dirty="0" smtClean="0"/>
          </a:p>
          <a:p>
            <a:pPr algn="just"/>
            <a:r>
              <a:rPr lang="en-US" sz="2400" dirty="0" smtClean="0"/>
              <a:t> We use CDR records for each individual to identify </a:t>
            </a:r>
            <a:r>
              <a:rPr lang="en-US" sz="2400" b="1" dirty="0" smtClean="0"/>
              <a:t>stays </a:t>
            </a:r>
            <a:r>
              <a:rPr lang="en-US" sz="2400" dirty="0"/>
              <a:t>consisting of </a:t>
            </a:r>
            <a:r>
              <a:rPr lang="en-US" sz="2400" dirty="0" smtClean="0"/>
              <a:t>a geographical </a:t>
            </a:r>
            <a:r>
              <a:rPr lang="en-US" sz="2400" dirty="0"/>
              <a:t>location associated with a specific time period during which the individual was </a:t>
            </a:r>
            <a:r>
              <a:rPr lang="en-US" sz="2400" dirty="0" smtClean="0"/>
              <a:t>stationary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371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Stay based O-D </a:t>
            </a:r>
            <a:r>
              <a:rPr lang="en-US" sz="3600" dirty="0" smtClean="0"/>
              <a:t>estimation</a:t>
            </a:r>
            <a:br>
              <a:rPr lang="en-US" sz="3600" dirty="0" smtClean="0"/>
            </a:br>
            <a:r>
              <a:rPr lang="en-US" sz="3600" dirty="0" smtClean="0"/>
              <a:t>Cont.…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/>
              <a:t>In terms of the CDRs for an individual, a </a:t>
            </a:r>
            <a:r>
              <a:rPr lang="en-US" sz="2400" b="1" dirty="0"/>
              <a:t>stay </a:t>
            </a:r>
            <a:r>
              <a:rPr lang="en-US" sz="2400" dirty="0"/>
              <a:t>is identified by a continuous series of records such that,</a:t>
            </a:r>
          </a:p>
          <a:p>
            <a:pPr lvl="1"/>
            <a:r>
              <a:rPr lang="en-US" sz="2400" dirty="0" smtClean="0"/>
              <a:t>Two </a:t>
            </a:r>
            <a:r>
              <a:rPr lang="en-US" sz="2400" dirty="0"/>
              <a:t>contiguous records in the series are less than a distance </a:t>
            </a:r>
            <a:r>
              <a:rPr lang="en-US" sz="2400" i="1" dirty="0"/>
              <a:t>D</a:t>
            </a:r>
            <a:r>
              <a:rPr lang="en-US" sz="2400" dirty="0"/>
              <a:t> apart, where </a:t>
            </a:r>
            <a:r>
              <a:rPr lang="en-US" sz="2400" i="1" dirty="0"/>
              <a:t>D</a:t>
            </a:r>
            <a:r>
              <a:rPr lang="en-US" sz="2400" dirty="0"/>
              <a:t> = 1km. </a:t>
            </a:r>
          </a:p>
          <a:p>
            <a:pPr lvl="1"/>
            <a:r>
              <a:rPr lang="en-US" sz="2400" dirty="0" smtClean="0"/>
              <a:t>Two </a:t>
            </a:r>
            <a:r>
              <a:rPr lang="en-US" sz="2400" dirty="0"/>
              <a:t>contiguous records are separated by a time </a:t>
            </a:r>
            <a:r>
              <a:rPr lang="en-US" sz="2400" dirty="0" smtClean="0"/>
              <a:t>interval 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Interval</a:t>
            </a:r>
            <a:r>
              <a:rPr lang="en-US" sz="2400" dirty="0" smtClean="0"/>
              <a:t> </a:t>
            </a:r>
            <a:r>
              <a:rPr lang="en-US" sz="2400" dirty="0"/>
              <a:t>such </a:t>
            </a:r>
            <a:r>
              <a:rPr lang="en-US" sz="2400" dirty="0" smtClean="0"/>
              <a:t>that, </a:t>
            </a:r>
            <a:endParaRPr lang="en-US" sz="2400" dirty="0"/>
          </a:p>
          <a:p>
            <a:pPr marL="2921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10 </a:t>
            </a:r>
            <a:r>
              <a:rPr lang="en-US" sz="2400" dirty="0"/>
              <a:t>minutes ≤ </a:t>
            </a:r>
            <a:r>
              <a:rPr lang="en-US" sz="2400" dirty="0" err="1"/>
              <a:t>T</a:t>
            </a:r>
            <a:r>
              <a:rPr lang="en-US" sz="2400" baseline="-25000" dirty="0" err="1"/>
              <a:t>Interval</a:t>
            </a:r>
            <a:r>
              <a:rPr lang="en-US" sz="2400" dirty="0"/>
              <a:t> ≤ 1 hour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Each pair of consecutive stays for an individual for a day is  considered the origin and destination of a trip.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33273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Transient O-D</a:t>
            </a:r>
            <a:r>
              <a:rPr lang="en" sz="3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estimation </a:t>
            </a:r>
            <a:endParaRPr lang="en" sz="36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997575"/>
            <a:ext cx="8229600" cy="557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We identify individual “trips” by considering consecutive call/ GPRS/ SMS events with spatio-temporal constraints</a:t>
            </a:r>
          </a:p>
          <a:p>
            <a:pPr marL="857250" marR="0" lvl="1" indent="-3873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Trips are transient, i.e they don’t necessarily represent actual trips of a person, but at the very least capture segments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305800" y="6477000"/>
            <a:ext cx="60959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1143000" y="2701001"/>
            <a:ext cx="6833803" cy="3394997"/>
            <a:chOff x="1600199" y="3047999"/>
            <a:chExt cx="6066889" cy="3013998"/>
          </a:xfrm>
        </p:grpSpPr>
        <p:pic>
          <p:nvPicPr>
            <p:cNvPr id="109" name="Shape 1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0199" y="3047999"/>
              <a:ext cx="6066889" cy="3013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Shape 110"/>
            <p:cNvSpPr txBox="1"/>
            <p:nvPr/>
          </p:nvSpPr>
          <p:spPr>
            <a:xfrm>
              <a:off x="1981200" y="3654623"/>
              <a:ext cx="152399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0976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64175"/>
            <a:ext cx="8229600" cy="6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Transient O-D estimation </a:t>
            </a:r>
            <a:endParaRPr lang="en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027966"/>
            <a:ext cx="8229600" cy="4904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 </a:t>
            </a:r>
            <a:r>
              <a:rPr lang="en" sz="2400" b="1" i="1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trip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is, a pair of consecutive events where a displacement occurs for a user which is more than 10mins and less than 1hr apart</a:t>
            </a:r>
          </a:p>
          <a:p>
            <a:pPr marL="857250" marR="0" lvl="1" indent="-387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This approximates actual trips</a:t>
            </a:r>
          </a:p>
          <a:p>
            <a:pPr marL="857250" marR="0" lvl="1" indent="-387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This also minimizes false positives where consecutive events are served by different neighbouring towers when the user is stationary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Trips are aggregated considering base stations as origins and destinations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Trips are aggregated daily and hourly as Origin-Destination (OD) matrices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8305800" y="6477000"/>
            <a:ext cx="60959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04509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 based approach vs. Transient O-D approach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31709"/>
              </p:ext>
            </p:extLst>
          </p:nvPr>
        </p:nvGraphicFramePr>
        <p:xfrm>
          <a:off x="762000" y="1905000"/>
          <a:ext cx="7467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Stay based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Transient O-D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Trips</a:t>
                      </a:r>
                      <a:r>
                        <a:rPr lang="en-US" baseline="0" dirty="0" smtClean="0"/>
                        <a:t> more aligned with actual 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Trips</a:t>
                      </a:r>
                      <a:r>
                        <a:rPr lang="en-US" baseline="0" dirty="0" smtClean="0"/>
                        <a:t> are transient, results more appropriate for flow analysis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Tighter</a:t>
                      </a:r>
                      <a:r>
                        <a:rPr lang="en-US" baseline="0" dirty="0" smtClean="0"/>
                        <a:t> spatio-temporal constraints result in relatively small number of trips captured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mobility information extracted from MNBD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Spatia</a:t>
                      </a:r>
                      <a:r>
                        <a:rPr lang="en-US" baseline="0" dirty="0" smtClean="0"/>
                        <a:t>l constraints partially mitigates localization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r>
                        <a:rPr lang="en-US" baseline="0" dirty="0" smtClean="0"/>
                        <a:t> are subject localization errors, effective estimates for short trips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			Validation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33129"/>
            <a:ext cx="8229600" cy="5119774"/>
          </a:xfrm>
        </p:spPr>
        <p:txBody>
          <a:bodyPr/>
          <a:lstStyle/>
          <a:p>
            <a:r>
              <a:rPr lang="en-US" sz="2400" dirty="0" smtClean="0"/>
              <a:t> Flows estimated based on 1 month of data for nearly 10 million SIMs were compared with then best available validation data (Trip generations for the Western Province) </a:t>
            </a:r>
          </a:p>
          <a:p>
            <a:endParaRPr lang="en-US" sz="2400" dirty="0"/>
          </a:p>
          <a:p>
            <a:r>
              <a:rPr lang="en-US" sz="2400" dirty="0" smtClean="0"/>
              <a:t> Adjusted 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lvl="1"/>
            <a:r>
              <a:rPr lang="en-US" sz="2400" dirty="0" smtClean="0">
                <a:latin typeface="Calibri" pitchFamily="34" charset="0"/>
              </a:rPr>
              <a:t> Stay based approach        = 0.82</a:t>
            </a:r>
          </a:p>
          <a:p>
            <a:pPr lvl="1"/>
            <a:r>
              <a:rPr lang="en-US" sz="2400" baseline="30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Transient O-D approach   = 0.85</a:t>
            </a: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pPr marL="292100" indent="0">
              <a:buNone/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all-encompassing term for any collection of </a:t>
            </a:r>
            <a:r>
              <a:rPr lang="en-US" sz="2800" b="1" dirty="0"/>
              <a:t>data</a:t>
            </a:r>
            <a:r>
              <a:rPr lang="en-US" sz="2800" dirty="0"/>
              <a:t> sets so </a:t>
            </a:r>
            <a:r>
              <a:rPr lang="en-US" sz="2800" b="1" dirty="0"/>
              <a:t>large</a:t>
            </a:r>
            <a:r>
              <a:rPr lang="en-US" sz="2800" dirty="0"/>
              <a:t> or complex that it becomes difficult to process using traditional </a:t>
            </a:r>
            <a:r>
              <a:rPr lang="en-US" sz="2800" b="1" dirty="0"/>
              <a:t>data</a:t>
            </a:r>
            <a:r>
              <a:rPr lang="en-US" sz="2800" dirty="0"/>
              <a:t> processing applications. The challenges include analysis, capture, curation, search, sharing, storage, transfer, visualization, and privacy violations</a:t>
            </a:r>
            <a:r>
              <a:rPr lang="en-US" sz="2800" dirty="0" smtClean="0"/>
              <a:t>.  Examples: </a:t>
            </a:r>
          </a:p>
          <a:p>
            <a:pPr lvl="1" algn="just"/>
            <a:r>
              <a:rPr lang="en-US" sz="2400" dirty="0" smtClean="0"/>
              <a:t>100 million Call Detail Records a day generated by Sri Lanka companies</a:t>
            </a:r>
          </a:p>
          <a:p>
            <a:pPr lvl="1" algn="just"/>
            <a:r>
              <a:rPr lang="en-US" sz="2400" dirty="0" smtClean="0"/>
              <a:t>45 Terabytes of data from Hubble Telescope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504"/>
            <a:ext cx="8229600" cy="1104922"/>
          </a:xfrm>
        </p:spPr>
        <p:txBody>
          <a:bodyPr/>
          <a:lstStyle/>
          <a:p>
            <a:r>
              <a:rPr lang="en-US" sz="3600" dirty="0" smtClean="0"/>
              <a:t>Circadian Rhythm of </a:t>
            </a:r>
            <a:r>
              <a:rPr lang="en-US" sz="3600" dirty="0"/>
              <a:t>transport demand</a:t>
            </a:r>
          </a:p>
        </p:txBody>
      </p:sp>
      <p:pic>
        <p:nvPicPr>
          <p:cNvPr id="4" name="Shape 67"/>
          <p:cNvPicPr preferRelativeResize="0"/>
          <p:nvPr/>
        </p:nvPicPr>
        <p:blipFill rotWithShape="1">
          <a:blip r:embed="rId2">
            <a:alphaModFix/>
          </a:blip>
          <a:srcRect t="51622" b="4473"/>
          <a:stretch/>
        </p:blipFill>
        <p:spPr>
          <a:xfrm>
            <a:off x="1031966" y="2051293"/>
            <a:ext cx="6823949" cy="41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50571" y="601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smtClean="0">
                <a:latin typeface="Calibri" pitchFamily="34" charset="0"/>
              </a:rPr>
              <a:t>Transient O-D approach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12426"/>
            <a:ext cx="375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Weekly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7504"/>
            <a:ext cx="8229600" cy="1104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/>
                <a:sym typeface="Arial"/>
                <a:rtl val="0"/>
              </a:defRPr>
            </a:lvl1pPr>
            <a:lvl2pPr marL="0" marR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sz="3600" dirty="0" smtClean="0"/>
              <a:t>Circadian Rhythm of transport demand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12426"/>
            <a:ext cx="375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Daily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71" y="601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smtClean="0">
                <a:latin typeface="Calibri" pitchFamily="34" charset="0"/>
              </a:rPr>
              <a:t>Transient O-D approach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Shape 73"/>
          <p:cNvPicPr preferRelativeResize="0"/>
          <p:nvPr/>
        </p:nvPicPr>
        <p:blipFill rotWithShape="1">
          <a:blip r:embed="rId2">
            <a:alphaModFix/>
          </a:blip>
          <a:srcRect t="50044" r="2037" b="3459"/>
          <a:stretch/>
        </p:blipFill>
        <p:spPr>
          <a:xfrm>
            <a:off x="1250378" y="1752600"/>
            <a:ext cx="6387123" cy="4153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6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Mobility in the Western Province on a regular weekday</a:t>
            </a:r>
            <a:endParaRPr lang="en-US" sz="3600" dirty="0"/>
          </a:p>
        </p:txBody>
      </p:sp>
      <p:pic>
        <p:nvPicPr>
          <p:cNvPr id="4" name="Mobilit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600200"/>
            <a:ext cx="51159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67625" y="207401"/>
            <a:ext cx="8229600" cy="9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3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Mobility visualization for Colombo District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3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identifies transport corridors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896255" y="6127408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COMTRANS report,2013, Ministry of Transport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8305800" y="6477000"/>
            <a:ext cx="609599" cy="2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613508" y="6287523"/>
            <a:ext cx="518100" cy="30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676400" y="6287062"/>
            <a:ext cx="482699" cy="30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</a:p>
        </p:txBody>
      </p:sp>
      <p:grpSp>
        <p:nvGrpSpPr>
          <p:cNvPr id="94" name="Shape 94"/>
          <p:cNvGrpSpPr/>
          <p:nvPr/>
        </p:nvGrpSpPr>
        <p:grpSpPr>
          <a:xfrm>
            <a:off x="1198551" y="1177050"/>
            <a:ext cx="6886148" cy="5660017"/>
            <a:chOff x="1198551" y="1177050"/>
            <a:chExt cx="6886148" cy="5660017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6800" y="1177050"/>
              <a:ext cx="3207900" cy="496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64865" y="6204067"/>
              <a:ext cx="1448699" cy="63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98551" y="1238608"/>
              <a:ext cx="2895600" cy="4965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" name="Shape 98"/>
            <p:cNvGrpSpPr/>
            <p:nvPr/>
          </p:nvGrpSpPr>
          <p:grpSpPr>
            <a:xfrm>
              <a:off x="1833996" y="1177050"/>
              <a:ext cx="2290458" cy="5059985"/>
              <a:chOff x="1833996" y="1177050"/>
              <a:chExt cx="2290458" cy="5059985"/>
            </a:xfrm>
          </p:grpSpPr>
          <p:sp>
            <p:nvSpPr>
              <p:cNvPr id="99" name="Shape 99"/>
              <p:cNvSpPr/>
              <p:nvPr/>
            </p:nvSpPr>
            <p:spPr>
              <a:xfrm rot="1049575">
                <a:off x="2121157" y="1213278"/>
                <a:ext cx="502016" cy="1695143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3084261">
                <a:off x="2854921" y="1262507"/>
                <a:ext cx="502067" cy="2205144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5400000">
                <a:off x="2404634" y="2752500"/>
                <a:ext cx="366000" cy="957000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5577656">
                <a:off x="2720230" y="2893773"/>
                <a:ext cx="365888" cy="1471028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6838893">
                <a:off x="2736494" y="3540363"/>
                <a:ext cx="366103" cy="1670843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9516507">
                <a:off x="2159939" y="4378613"/>
                <a:ext cx="366014" cy="1855643"/>
              </a:xfrm>
              <a:prstGeom prst="ellipse">
                <a:avLst/>
              </a:prstGeom>
              <a:noFill/>
              <a:ln w="9525" cap="flat">
                <a:solidFill>
                  <a:schemeClr val="l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810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/>
              <a:t>Transport </a:t>
            </a:r>
            <a:r>
              <a:rPr lang="en" sz="3600" dirty="0" smtClean="0"/>
              <a:t>forecasting </a:t>
            </a:r>
            <a:r>
              <a:rPr lang="en" sz="3600" dirty="0"/>
              <a:t>with </a:t>
            </a:r>
            <a:r>
              <a:rPr lang="en" sz="3600" dirty="0" smtClean="0"/>
              <a:t>MNBD: challenges </a:t>
            </a:r>
            <a:r>
              <a:rPr lang="en" sz="3600" dirty="0"/>
              <a:t>and </a:t>
            </a:r>
            <a:r>
              <a:rPr lang="en" sz="3600" dirty="0" smtClean="0"/>
              <a:t> possible solutions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 Localization errors due to same area being served by multiple base stations at different times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Decrease spatial resolution 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Identify and filter unrealistic movement</a:t>
            </a:r>
          </a:p>
          <a:p>
            <a:pPr lvl="1"/>
            <a:endParaRPr lang="en-US" sz="1800" dirty="0">
              <a:latin typeface="Calibri" pitchFamily="34" charset="0"/>
            </a:endParaRPr>
          </a:p>
          <a:p>
            <a:r>
              <a:rPr lang="en-US" sz="2400" dirty="0" smtClean="0"/>
              <a:t> Data  </a:t>
            </a:r>
            <a:r>
              <a:rPr lang="en-US" sz="2400" dirty="0" err="1" smtClean="0"/>
              <a:t>sparsity</a:t>
            </a:r>
            <a:r>
              <a:rPr lang="en-US" sz="2400" dirty="0" smtClean="0"/>
              <a:t> (90% of subscribers have less than 25 records daily)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Interpolation techniques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Probabilistic models of mobility (Ex : HMM)</a:t>
            </a:r>
          </a:p>
          <a:p>
            <a:pPr lvl="1"/>
            <a:endParaRPr lang="en-US" sz="1800" dirty="0">
              <a:latin typeface="Calibri" pitchFamily="34" charset="0"/>
            </a:endParaRPr>
          </a:p>
          <a:p>
            <a:r>
              <a:rPr lang="en-US" sz="2400" dirty="0" smtClean="0"/>
              <a:t> Variation of base station densities by region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Adjust resolution of analysis, limits type of analyses by region </a:t>
            </a:r>
            <a:endParaRPr lang="en-US" sz="1800" dirty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/>
              <a:t>Transport forecasting with MNBD: challenges and  possible solutions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 Sampling bias : bias towards activity, mobile penetration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 Adjusting for mobile penetration by using resident mobile users and census population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Survey relating mobility to calling </a:t>
            </a:r>
            <a:r>
              <a:rPr lang="en-US" sz="1800" dirty="0" smtClean="0">
                <a:latin typeface="Calibri" pitchFamily="34" charset="0"/>
              </a:rPr>
              <a:t>behavior (Shibasaki lab. U of Tokyo)</a:t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 smtClean="0">
              <a:latin typeface="Calibri" pitchFamily="34" charset="0"/>
            </a:endParaRPr>
          </a:p>
          <a:p>
            <a:pPr marL="7239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49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600" dirty="0"/>
              <a:t>Reproducibility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229600" cy="4837200"/>
          </a:xfrm>
        </p:spPr>
        <p:txBody>
          <a:bodyPr/>
          <a:lstStyle/>
          <a:p>
            <a:r>
              <a:rPr lang="en-US" sz="2400" dirty="0" smtClean="0"/>
              <a:t> MNBD is private data owned by operators who have concerns about sharing </a:t>
            </a:r>
          </a:p>
          <a:p>
            <a:pPr lvl="1"/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competitive value</a:t>
            </a:r>
          </a:p>
          <a:p>
            <a:pPr lvl="1"/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privacy of subscribers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/>
              <a:t> Data </a:t>
            </a:r>
            <a:r>
              <a:rPr lang="en-US" sz="2400" dirty="0"/>
              <a:t>used in research </a:t>
            </a:r>
            <a:endParaRPr lang="en-US" sz="2400" dirty="0" smtClean="0"/>
          </a:p>
          <a:p>
            <a:pPr lvl="1"/>
            <a:r>
              <a:rPr lang="en-US" sz="1800" dirty="0" smtClean="0">
                <a:latin typeface="Calibri" pitchFamily="34" charset="0"/>
              </a:rPr>
              <a:t>provided </a:t>
            </a:r>
            <a:r>
              <a:rPr lang="en-US" sz="1800" dirty="0">
                <a:latin typeface="Calibri" pitchFamily="34" charset="0"/>
              </a:rPr>
              <a:t>with strict non-disclosure     </a:t>
            </a:r>
            <a:r>
              <a:rPr lang="en-US" sz="1800" dirty="0" smtClean="0">
                <a:latin typeface="Calibri" pitchFamily="34" charset="0"/>
              </a:rPr>
              <a:t>conditions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No demographic information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Bare bones CDR</a:t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 developed countries, 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sharing/selling 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normalized aggregate </a:t>
            </a:r>
            <a:r>
              <a:rPr lang="en-US" sz="1800" dirty="0" smtClean="0">
                <a:latin typeface="Calibri" pitchFamily="34" charset="0"/>
              </a:rPr>
              <a:t>mobility </a:t>
            </a:r>
            <a:r>
              <a:rPr lang="en-US" sz="1800" dirty="0" smtClean="0">
                <a:latin typeface="Calibri" pitchFamily="34" charset="0"/>
              </a:rPr>
              <a:t>and other information (based on analysis) generated in house or an intermediary (Ex : Airsage) </a:t>
            </a:r>
          </a:p>
        </p:txBody>
      </p:sp>
    </p:spTree>
    <p:extLst>
      <p:ext uri="{BB962C8B-B14F-4D97-AF65-F5344CB8AC3E}">
        <p14:creationId xmlns:p14="http://schemas.microsoft.com/office/powerpoint/2010/main" val="40330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and Future work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4837200"/>
          </a:xfrm>
        </p:spPr>
        <p:txBody>
          <a:bodyPr/>
          <a:lstStyle/>
          <a:p>
            <a:r>
              <a:rPr lang="en-US" sz="2400" dirty="0" smtClean="0"/>
              <a:t> Estimating O-D based on regular mobility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Predicting travel motives using land usage data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Understanding impact of shocks and crises on  mobility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Predicting infectious disease propagation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big data? Why now?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Proximate causes</a:t>
            </a:r>
          </a:p>
          <a:p>
            <a:pPr lvl="1"/>
            <a:r>
              <a:rPr lang="en-US" sz="2400" dirty="0" smtClean="0"/>
              <a:t>Increased “</a:t>
            </a:r>
            <a:r>
              <a:rPr lang="en-US" sz="2400" dirty="0" err="1" smtClean="0"/>
              <a:t>datafication</a:t>
            </a:r>
            <a:r>
              <a:rPr lang="en-US" sz="2400" dirty="0" smtClean="0"/>
              <a:t>”: Very large sets of schema-less (unstructured, but </a:t>
            </a:r>
            <a:r>
              <a:rPr lang="en-US" sz="2400" dirty="0" err="1" smtClean="0"/>
              <a:t>processable</a:t>
            </a:r>
            <a:r>
              <a:rPr lang="en-US" sz="2400" dirty="0" smtClean="0"/>
              <a:t>) data now available</a:t>
            </a:r>
          </a:p>
          <a:p>
            <a:pPr lvl="1"/>
            <a:r>
              <a:rPr lang="en-US" sz="2400" dirty="0" smtClean="0"/>
              <a:t>Advances in memory technology: No longer is it necessary to archive most data and work with small subset</a:t>
            </a:r>
          </a:p>
          <a:p>
            <a:pPr lvl="1"/>
            <a:r>
              <a:rPr lang="en-US" sz="2400" dirty="0" smtClean="0"/>
              <a:t>Advances in software: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, </a:t>
            </a:r>
            <a:r>
              <a:rPr lang="en-US" sz="2400" dirty="0" err="1" smtClean="0"/>
              <a:t>Hadoop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we want comprehensive coverage of the population, what are the sources of big data in developing economies?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400" dirty="0"/>
              <a:t>Administrative data</a:t>
            </a:r>
          </a:p>
          <a:p>
            <a:pPr lvl="1"/>
            <a:r>
              <a:rPr lang="en-US" sz="2000" dirty="0"/>
              <a:t>E.g., digitized medical records, insurance records, tax records</a:t>
            </a:r>
          </a:p>
          <a:p>
            <a:r>
              <a:rPr lang="en-US" sz="2400" dirty="0"/>
              <a:t>Commercial transactions </a:t>
            </a:r>
            <a:r>
              <a:rPr lang="en-US" sz="2400" dirty="0" smtClean="0"/>
              <a:t>(transaction-generated </a:t>
            </a:r>
            <a:r>
              <a:rPr lang="en-US" sz="2400" dirty="0"/>
              <a:t>data)</a:t>
            </a:r>
          </a:p>
          <a:p>
            <a:pPr lvl="1"/>
            <a:r>
              <a:rPr lang="en-US" sz="2000" dirty="0"/>
              <a:t>E.g., Stock exchange data, bank transactions, credit card records, supermarket transactions connected by loyalty card number</a:t>
            </a:r>
          </a:p>
          <a:p>
            <a:r>
              <a:rPr lang="en-US" sz="2400" dirty="0"/>
              <a:t>Sensors and tracking devices</a:t>
            </a:r>
          </a:p>
          <a:p>
            <a:pPr lvl="1"/>
            <a:r>
              <a:rPr lang="en-US" sz="2000" dirty="0"/>
              <a:t>E.g., road and traffic sensors, climate sensors, equipment &amp; infrastructure sensors, mobile phones communicating with base stations, satellite/ GPS devices </a:t>
            </a:r>
          </a:p>
          <a:p>
            <a:r>
              <a:rPr lang="en-US" sz="2400" dirty="0"/>
              <a:t>Online activities/ social media</a:t>
            </a:r>
          </a:p>
          <a:p>
            <a:pPr lvl="1"/>
            <a:r>
              <a:rPr lang="en-US" sz="2000" dirty="0"/>
              <a:t>E.g., online search activity, online page views, blogs/ FB/ twitter posts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Currently only mobile network big data </a:t>
            </a:r>
            <a:r>
              <a:rPr lang="en-US" sz="3600" dirty="0" smtClean="0"/>
              <a:t>has broad population coverage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10708"/>
              </p:ext>
            </p:extLst>
          </p:nvPr>
        </p:nvGraphicFramePr>
        <p:xfrm>
          <a:off x="457200" y="1524000"/>
          <a:ext cx="8305800" cy="403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11400"/>
                <a:gridCol w="2311400"/>
                <a:gridCol w="2311400"/>
              </a:tblGrid>
              <a:tr h="448733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Mobile SIMs/100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Internet users/100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Facebook users/100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Myanmar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Bangladesh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Pakistan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India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Sri Lanka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Philippines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Indonesia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</a:rPr>
                        <a:t>Thailand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138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itchFamily="34" charset="0"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5715000"/>
            <a:ext cx="5771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Source: ITU Measuring Information Society 2014; Facebook advantage portal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392900"/>
          </a:xfrm>
        </p:spPr>
        <p:txBody>
          <a:bodyPr/>
          <a:lstStyle/>
          <a:p>
            <a:r>
              <a:rPr lang="en-US" sz="3600" dirty="0" smtClean="0"/>
              <a:t>What is Mobile Network big data ?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37200"/>
          </a:xfrm>
        </p:spPr>
        <p:txBody>
          <a:bodyPr/>
          <a:lstStyle/>
          <a:p>
            <a:pPr algn="just"/>
            <a:r>
              <a:rPr lang="en-US" sz="2400" dirty="0" smtClean="0">
                <a:latin typeface="Calibri" pitchFamily="34" charset="0"/>
              </a:rPr>
              <a:t> Visitor Location Registry (VLR)</a:t>
            </a:r>
          </a:p>
          <a:p>
            <a:pPr marL="723900" lvl="1" indent="0" algn="just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723900" lvl="1" indent="0" algn="just">
              <a:buNone/>
            </a:pPr>
            <a:r>
              <a:rPr lang="en-US" sz="2400" dirty="0" smtClean="0">
                <a:latin typeface="Calibri" pitchFamily="34" charset="0"/>
              </a:rPr>
              <a:t>A recorded is generated every time a mobile phone  comes within range and makes contact with a base station. No user intervention is required. Due to extremely large volumes Sri Lankan operators flush these records periodically. </a:t>
            </a:r>
          </a:p>
          <a:p>
            <a:pPr marL="723900" lvl="1" indent="0" algn="just">
              <a:buNone/>
            </a:pPr>
            <a:endParaRPr lang="en-US" sz="2400" dirty="0" smtClean="0">
              <a:latin typeface="Calibri" pitchFamily="34" charset="0"/>
            </a:endParaRP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Call Detail Records (CDR)</a:t>
            </a:r>
          </a:p>
          <a:p>
            <a:pPr marL="723900" lvl="1" indent="0" algn="just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723900" lvl="1" indent="0" algn="just">
              <a:buNone/>
            </a:pPr>
            <a:r>
              <a:rPr lang="en-US" sz="2400" dirty="0" smtClean="0">
                <a:latin typeface="Calibri" pitchFamily="34" charset="0"/>
              </a:rPr>
              <a:t>A record is generated every time an individual uses a mobile phone to receive or make a call, use the internet or send a text. Used by operators for billing purposes</a:t>
            </a:r>
          </a:p>
          <a:p>
            <a:pPr marL="723900" lvl="1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723900" lvl="1" indent="0">
              <a:buNone/>
            </a:pP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used in the research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mobile operators in Sri Lanka have provided four different types of meta-data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Detail Records (CDRs)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 of calls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</a:t>
            </a:r>
          </a:p>
          <a:p>
            <a:pPr marL="11430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access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Airtime recharge records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Visitor Location Register (VLR) data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sets do not include any Personally Identifiable Information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phone numbers are pseudonymized 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LIRNE</a:t>
            </a:r>
            <a:r>
              <a:rPr lang="en-US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not maintain any mappings of identifiers to original phone numbers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50-60% of users; very high coverage in Western (where Colombo the capital city in located) &amp; Northern (most affected by civil conflict) Provinces, based on correlation with census data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 dirty="0">
              <a:solidFill>
                <a:srgbClr val="89898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348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does a CDR look like ?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94172"/>
              </p:ext>
            </p:extLst>
          </p:nvPr>
        </p:nvGraphicFramePr>
        <p:xfrm>
          <a:off x="685800" y="2743200"/>
          <a:ext cx="7848600" cy="1212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964"/>
                <a:gridCol w="1307964"/>
                <a:gridCol w="1307964"/>
                <a:gridCol w="1307964"/>
                <a:gridCol w="1307964"/>
                <a:gridCol w="1308780"/>
              </a:tblGrid>
              <a:tr h="606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Call Direction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Calling Party Number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Called Party Number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Cell ID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Call Time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Call Duration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</a:tr>
              <a:tr h="606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A24BC1571X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B321SG141X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3134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13-04-2013</a:t>
                      </a:r>
                      <a:br>
                        <a:rPr lang="en-US" sz="1400">
                          <a:effectLst/>
                          <a:latin typeface="Calibri" pitchFamily="34" charset="0"/>
                        </a:rPr>
                      </a:br>
                      <a:r>
                        <a:rPr lang="en-US" sz="1400">
                          <a:effectLst/>
                          <a:latin typeface="Calibri" pitchFamily="34" charset="0"/>
                        </a:rPr>
                        <a:t>17:42:14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00:03:35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3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Mobile network big data + other data  </a:t>
            </a:r>
            <a:r>
              <a:rPr lang="en-US" sz="3200" dirty="0" smtClean="0">
                <a:latin typeface="Calibri" charset="0"/>
                <a:sym typeface="Wingdings" panose="05000000000000000000" pitchFamily="2" charset="2"/>
              </a:rPr>
              <a:t></a:t>
            </a:r>
            <a:r>
              <a:rPr lang="en-US" sz="3200" dirty="0" smtClean="0">
                <a:latin typeface="Calibri" charset="0"/>
              </a:rPr>
              <a:t> rich, timely insights</a:t>
            </a:r>
            <a:endParaRPr lang="en-US" sz="3200" dirty="0">
              <a:latin typeface="Calibri" charset="0"/>
            </a:endParaRPr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3512CC-9A2F-254B-88B5-9888594CC57A}" type="slidenum">
              <a:rPr lang="en-US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eaLnBrk="1" hangingPunct="1"/>
              <a:t>9</a:t>
            </a:fld>
            <a:endParaRPr lang="en-US" sz="1200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00200"/>
            <a:ext cx="24384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Mobile network big data</a:t>
            </a:r>
            <a:endParaRPr lang="en-US" sz="16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(CDRs, Internet access usage, airtime </a:t>
            </a:r>
            <a:r>
              <a:rPr lang="en-US" sz="1600" dirty="0" smtClean="0">
                <a:latin typeface="Calibri" pitchFamily="34" charset="0"/>
              </a:rPr>
              <a:t>recharge records</a:t>
            </a:r>
            <a:r>
              <a:rPr lang="en-US" sz="1600" dirty="0">
                <a:latin typeface="Calibri" pitchFamily="34" charset="0"/>
              </a:rPr>
              <a:t>)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228600" y="4191000"/>
            <a:ext cx="2438400" cy="2362200"/>
            <a:chOff x="381000" y="3657600"/>
            <a:chExt cx="2438400" cy="23622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3657600"/>
              <a:ext cx="2438400" cy="2362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5614" name="TextBox 5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Construct behavioral variables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" y="4419600"/>
              <a:ext cx="2286000" cy="1447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Mobility variables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Social variables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Consumption variables</a:t>
              </a:r>
            </a:p>
          </p:txBody>
        </p:sp>
      </p:grpSp>
      <p:pic>
        <p:nvPicPr>
          <p:cNvPr id="25605" name="Picture 7" descr="BU00525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12668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124200" y="1600200"/>
            <a:ext cx="2438400" cy="2286000"/>
            <a:chOff x="381000" y="3657600"/>
            <a:chExt cx="2438400" cy="2362200"/>
          </a:xfrm>
          <a:solidFill>
            <a:schemeClr val="accent6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81000" y="3657600"/>
              <a:ext cx="2438400" cy="23622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3733800"/>
              <a:ext cx="2286000" cy="31803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Other data sources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4191000"/>
              <a:ext cx="2286000" cy="167132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Census data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HIES data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Survey maps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Transportation schedules</a:t>
              </a:r>
            </a:p>
            <a:p>
              <a:pPr marL="400050" indent="-400050"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++++</a:t>
              </a:r>
            </a:p>
          </p:txBody>
        </p:sp>
      </p:grp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1447800" y="2971800"/>
            <a:ext cx="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25605" idx="1"/>
          </p:cNvCxnSpPr>
          <p:nvPr/>
        </p:nvCxnSpPr>
        <p:spPr>
          <a:xfrm flipV="1">
            <a:off x="2667000" y="5365750"/>
            <a:ext cx="1066800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248400" y="1676400"/>
            <a:ext cx="2438400" cy="4876800"/>
            <a:chOff x="381000" y="3657600"/>
            <a:chExt cx="2438400" cy="2362200"/>
          </a:xfrm>
          <a:solidFill>
            <a:schemeClr val="accent3">
              <a:lumMod val="7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381000" y="3657600"/>
              <a:ext cx="2438400" cy="23622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3733800"/>
              <a:ext cx="2286000" cy="14907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Insights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7200" y="3989784"/>
              <a:ext cx="2286000" cy="18725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288000" indent="-288000">
                <a:spcAft>
                  <a:spcPts val="600"/>
                </a:spcAft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Urban </a:t>
              </a: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</a:rPr>
                <a:t> &amp; transportation planning</a:t>
              </a:r>
              <a:endParaRPr lang="en-US" sz="16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288000" indent="-288000">
                <a:spcAft>
                  <a:spcPts val="600"/>
                </a:spcAft>
                <a:buFontTx/>
                <a:buAutoNum type="romanLcParenBoth"/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</a:rPr>
                <a:t>Socio-economic monitoring</a:t>
              </a:r>
            </a:p>
            <a:p>
              <a:pPr marL="288000" indent="-288000">
                <a:spcAft>
                  <a:spcPts val="600"/>
                </a:spcAft>
                <a:buFontTx/>
                <a:buAutoNum type="romanLcParenBoth"/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</a:rPr>
                <a:t>Crisis </a:t>
              </a: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management &amp; DRR</a:t>
              </a:r>
            </a:p>
            <a:p>
              <a:pPr marL="288000" indent="-288000">
                <a:spcAft>
                  <a:spcPts val="600"/>
                </a:spcAft>
                <a:buFontTx/>
                <a:buAutoNum type="romanLcParenBoth"/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Health monitoring &amp; planning</a:t>
              </a:r>
            </a:p>
            <a:p>
              <a:pPr marL="288000" indent="-288000">
                <a:spcAft>
                  <a:spcPts val="600"/>
                </a:spcAft>
                <a:buFontTx/>
                <a:buAutoNum type="romanLcParenBoth"/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</a:rPr>
                <a:t>Financial inclusion</a:t>
              </a:r>
              <a:endParaRPr 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5105400" y="5334000"/>
            <a:ext cx="1066800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43400" y="4038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2" name="TextBox 1"/>
          <p:cNvSpPr txBox="1">
            <a:spLocks noChangeArrowheads="1"/>
          </p:cNvSpPr>
          <p:nvPr/>
        </p:nvSpPr>
        <p:spPr bwMode="auto">
          <a:xfrm>
            <a:off x="3657600" y="5943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Analytics</a:t>
            </a:r>
          </a:p>
        </p:txBody>
      </p:sp>
      <p:sp>
        <p:nvSpPr>
          <p:cNvPr id="2" name="Oval 1"/>
          <p:cNvSpPr/>
          <p:nvPr/>
        </p:nvSpPr>
        <p:spPr>
          <a:xfrm>
            <a:off x="6365966" y="3124199"/>
            <a:ext cx="1676400" cy="555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BD4D-Event - Transport Forcasting.pptx</Template>
  <TotalTime>317</TotalTime>
  <Words>1357</Words>
  <Application>Microsoft Office PowerPoint</Application>
  <PresentationFormat>On-screen Show (4:3)</PresentationFormat>
  <Paragraphs>237</Paragraphs>
  <Slides>27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Origin-Destination matrix estimation in Sri Lanka using mobile network big data</vt:lpstr>
      <vt:lpstr>Big data</vt:lpstr>
      <vt:lpstr>Why big data? Why now?</vt:lpstr>
      <vt:lpstr>If we want comprehensive coverage of the population, what are the sources of big data in developing economies?</vt:lpstr>
      <vt:lpstr>Currently only mobile network big data has broad population coverage</vt:lpstr>
      <vt:lpstr>What is Mobile Network big data ? </vt:lpstr>
      <vt:lpstr>Data used in the research</vt:lpstr>
      <vt:lpstr>What does a CDR look like ?</vt:lpstr>
      <vt:lpstr>Mobile network big data + other data   rich, timely insights</vt:lpstr>
      <vt:lpstr>Congestion : an emerging issue in Sri Lanka</vt:lpstr>
      <vt:lpstr>Traditional Transport Forecasting </vt:lpstr>
      <vt:lpstr>MNBD has numerous advantages over traditional data collection</vt:lpstr>
      <vt:lpstr>Estimating Origin-Destination Matrices with MNBD</vt:lpstr>
      <vt:lpstr>Stay based O-D estimation</vt:lpstr>
      <vt:lpstr>Stay based O-D estimation Cont.…</vt:lpstr>
      <vt:lpstr>Transient O-D estimation </vt:lpstr>
      <vt:lpstr>Transient O-D estimation </vt:lpstr>
      <vt:lpstr>Stay based approach vs. Transient O-D approach</vt:lpstr>
      <vt:lpstr>   Validation</vt:lpstr>
      <vt:lpstr>Circadian Rhythm of transport demand</vt:lpstr>
      <vt:lpstr>PowerPoint Presentation</vt:lpstr>
      <vt:lpstr>Mobility in the Western Province on a regular weekday</vt:lpstr>
      <vt:lpstr>Mobility visualization for Colombo District  identifies transport corridors</vt:lpstr>
      <vt:lpstr>Transport forecasting with MNBD: challenges and  possible solutions</vt:lpstr>
      <vt:lpstr>Transport forecasting with MNBD: challenges and  possible solutions</vt:lpstr>
      <vt:lpstr>Reproducibility</vt:lpstr>
      <vt:lpstr>Current and 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Danaja</dc:creator>
  <cp:lastModifiedBy>Danaja</cp:lastModifiedBy>
  <cp:revision>26</cp:revision>
  <dcterms:created xsi:type="dcterms:W3CDTF">2006-08-16T00:00:00Z</dcterms:created>
  <dcterms:modified xsi:type="dcterms:W3CDTF">2015-06-02T13:48:19Z</dcterms:modified>
</cp:coreProperties>
</file>