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7" r:id="rId1"/>
  </p:sldMasterIdLst>
  <p:sldIdLst>
    <p:sldId id="271" r:id="rId2"/>
    <p:sldId id="278" r:id="rId3"/>
    <p:sldId id="277" r:id="rId4"/>
    <p:sldId id="275" r:id="rId5"/>
    <p:sldId id="284" r:id="rId6"/>
    <p:sldId id="283" r:id="rId7"/>
    <p:sldId id="263" r:id="rId8"/>
    <p:sldId id="287" r:id="rId9"/>
    <p:sldId id="266" r:id="rId10"/>
    <p:sldId id="267" r:id="rId11"/>
    <p:sldId id="268" r:id="rId12"/>
    <p:sldId id="269" r:id="rId13"/>
    <p:sldId id="257" r:id="rId14"/>
    <p:sldId id="274" r:id="rId15"/>
    <p:sldId id="285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>
        <p:scale>
          <a:sx n="50" d="100"/>
          <a:sy n="50" d="100"/>
        </p:scale>
        <p:origin x="-792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5931E-AA65-4AEC-BFCC-783DD72CE2C2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B72C9-C899-454D-BFD9-8A86B6C60DC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5931E-AA65-4AEC-BFCC-783DD72CE2C2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B72C9-C899-454D-BFD9-8A86B6C60D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5931E-AA65-4AEC-BFCC-783DD72CE2C2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B72C9-C899-454D-BFD9-8A86B6C60D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5570D-9DA9-4630-8B5F-75E17F2EF255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3D2FE-EFA3-40A0-8734-B7B433C480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920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5931E-AA65-4AEC-BFCC-783DD72CE2C2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B72C9-C899-454D-BFD9-8A86B6C60D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5931E-AA65-4AEC-BFCC-783DD72CE2C2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B72C9-C899-454D-BFD9-8A86B6C60DC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5931E-AA65-4AEC-BFCC-783DD72CE2C2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B72C9-C899-454D-BFD9-8A86B6C60D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5931E-AA65-4AEC-BFCC-783DD72CE2C2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B72C9-C899-454D-BFD9-8A86B6C60D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5931E-AA65-4AEC-BFCC-783DD72CE2C2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B72C9-C899-454D-BFD9-8A86B6C60D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5931E-AA65-4AEC-BFCC-783DD72CE2C2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B72C9-C899-454D-BFD9-8A86B6C60D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5931E-AA65-4AEC-BFCC-783DD72CE2C2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B72C9-C899-454D-BFD9-8A86B6C60D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5931E-AA65-4AEC-BFCC-783DD72CE2C2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/>
          <a:p>
            <a:fld id="{586B72C9-C899-454D-BFD9-8A86B6C60DCF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12700" y="-7144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842000" y="-7144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F85931E-AA65-4AEC-BFCC-783DD72CE2C2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86B72C9-C899-454D-BFD9-8A86B6C60DCF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25356" y="202408"/>
            <a:ext cx="12240731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8" r:id="rId1"/>
    <p:sldLayoutId id="2147483789" r:id="rId2"/>
    <p:sldLayoutId id="2147483790" r:id="rId3"/>
    <p:sldLayoutId id="2147483791" r:id="rId4"/>
    <p:sldLayoutId id="2147483792" r:id="rId5"/>
    <p:sldLayoutId id="2147483793" r:id="rId6"/>
    <p:sldLayoutId id="2147483794" r:id="rId7"/>
    <p:sldLayoutId id="2147483795" r:id="rId8"/>
    <p:sldLayoutId id="2147483796" r:id="rId9"/>
    <p:sldLayoutId id="2147483797" r:id="rId10"/>
    <p:sldLayoutId id="2147483798" r:id="rId11"/>
    <p:sldLayoutId id="2147483799" r:id="rId12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agmis.lk/" TargetMode="External"/><Relationship Id="rId2" Type="http://schemas.openxmlformats.org/officeDocument/2006/relationships/hyperlink" Target="http://www.harti.gov.lk/index.php?option=com_hartidaily" TargetMode="Externa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newsfirst.lk/english/2015/03/gce-ordinary-level-exam-results-to-be-released-soon/84681" TargetMode="Externa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kdu.ac.lk/department-of-management-and-finance/images/reserach/Dhinesha_Perera/Revised_Abstract_DR_Perera.pdf" TargetMode="Externa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scourts.gov/courtrecords/electronic-filing-cmecf" TargetMode="Externa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health.gov.lk/en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84393" y="-95534"/>
            <a:ext cx="8001000" cy="1055077"/>
          </a:xfrm>
        </p:spPr>
        <p:txBody>
          <a:bodyPr/>
          <a:lstStyle/>
          <a:p>
            <a:pPr algn="r"/>
            <a:r>
              <a:rPr lang="en-US" b="1" dirty="0" smtClean="0"/>
              <a:t>Group-02</a:t>
            </a:r>
            <a:endParaRPr lang="en-US" b="1" dirty="0"/>
          </a:p>
        </p:txBody>
      </p:sp>
      <p:sp>
        <p:nvSpPr>
          <p:cNvPr id="4" name="Rectangle 1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127875" y="1101478"/>
            <a:ext cx="11914496" cy="27392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400" b="1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b="1" dirty="0">
                <a:solidFill>
                  <a:schemeClr val="tx1"/>
                </a:solidFill>
                <a:latin typeface="Arial" panose="020B0604020202020204" pitchFamily="34" charset="0"/>
              </a:rPr>
              <a:t>Government e-services and Applications that are of value to Sri Lankan users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“Feasibility of making government services available to citizens electronically and recommend services and applications that are of value to Sri Lankan users”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1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583680" y="4921135"/>
            <a:ext cx="528689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Team  Members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b="1" dirty="0" err="1" smtClean="0"/>
              <a:t>Ariaratnam</a:t>
            </a:r>
            <a:r>
              <a:rPr lang="en-US" b="1" dirty="0" smtClean="0"/>
              <a:t> </a:t>
            </a:r>
            <a:r>
              <a:rPr lang="en-US" b="1" dirty="0"/>
              <a:t>Wilfred </a:t>
            </a:r>
            <a:r>
              <a:rPr lang="en-US" b="1" dirty="0" err="1" smtClean="0"/>
              <a:t>Arjun</a:t>
            </a:r>
            <a:endParaRPr lang="en-US" b="1" dirty="0" smtClean="0"/>
          </a:p>
          <a:p>
            <a:pPr marL="742950" lvl="1" indent="-285750">
              <a:buFont typeface="Arial" pitchFamily="34" charset="0"/>
              <a:buChar char="•"/>
            </a:pPr>
            <a:r>
              <a:rPr lang="en-US" b="1" dirty="0" err="1" smtClean="0"/>
              <a:t>Chameera</a:t>
            </a:r>
            <a:r>
              <a:rPr lang="en-US" b="1" dirty="0" smtClean="0"/>
              <a:t> </a:t>
            </a:r>
            <a:r>
              <a:rPr lang="en-US" b="1" dirty="0" err="1" smtClean="0"/>
              <a:t>Madushan</a:t>
            </a:r>
            <a:r>
              <a:rPr lang="en-US" b="1" dirty="0" smtClean="0"/>
              <a:t> </a:t>
            </a:r>
            <a:r>
              <a:rPr lang="en-US" b="1" dirty="0" err="1" smtClean="0"/>
              <a:t>Wijerathna</a:t>
            </a:r>
            <a:endParaRPr lang="en-US" b="1" dirty="0" smtClean="0"/>
          </a:p>
          <a:p>
            <a:pPr marL="742950" lvl="1" indent="-285750">
              <a:buFont typeface="Arial" pitchFamily="34" charset="0"/>
              <a:buChar char="•"/>
            </a:pPr>
            <a:r>
              <a:rPr lang="en-US" b="1" dirty="0" err="1" smtClean="0"/>
              <a:t>Piyumi</a:t>
            </a:r>
            <a:r>
              <a:rPr lang="en-US" b="1" dirty="0" smtClean="0"/>
              <a:t> </a:t>
            </a:r>
            <a:r>
              <a:rPr lang="en-US" b="1" dirty="0" err="1"/>
              <a:t>Nisansala</a:t>
            </a:r>
            <a:r>
              <a:rPr lang="en-US" b="1" dirty="0"/>
              <a:t> </a:t>
            </a:r>
            <a:r>
              <a:rPr lang="en-US" b="1" dirty="0" err="1" smtClean="0"/>
              <a:t>Gamage</a:t>
            </a:r>
            <a:endParaRPr lang="en-US" b="1" dirty="0" smtClean="0"/>
          </a:p>
          <a:p>
            <a:pPr marL="742950" lvl="1" indent="-285750">
              <a:buFont typeface="Arial" pitchFamily="34" charset="0"/>
              <a:buChar char="•"/>
            </a:pPr>
            <a:r>
              <a:rPr lang="en-US" b="1" dirty="0" smtClean="0"/>
              <a:t>Kasun </a:t>
            </a:r>
            <a:r>
              <a:rPr lang="en-US" b="1" dirty="0"/>
              <a:t>Sameera Hettiarachchi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8650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8476996"/>
              </p:ext>
            </p:extLst>
          </p:nvPr>
        </p:nvGraphicFramePr>
        <p:xfrm>
          <a:off x="644421" y="1550938"/>
          <a:ext cx="11286700" cy="411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55847"/>
                <a:gridCol w="1610436"/>
                <a:gridCol w="2565779"/>
                <a:gridCol w="3297298"/>
                <a:gridCol w="225734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Issues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Sri Lankan</a:t>
                      </a:r>
                      <a:r>
                        <a:rPr lang="en-US" baseline="0" dirty="0" smtClean="0"/>
                        <a:t> Status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Steps will be taken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Benefits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Responsible Agency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Waiting Surgery</a:t>
                      </a:r>
                      <a:r>
                        <a:rPr lang="en-US" baseline="0" dirty="0" smtClean="0"/>
                        <a:t> list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 create an online data base of waiting list patients for surgery.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 transparency in heath sector will be established. </a:t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/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The</a:t>
                      </a:r>
                      <a:r>
                        <a:rPr lang="en-US" baseline="0" dirty="0" smtClean="0"/>
                        <a:t> patient may taken informed decisions regarding the surgery and give the option to select the other available hospital.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Ministry</a:t>
                      </a:r>
                      <a:r>
                        <a:rPr lang="en-US" baseline="0" dirty="0" smtClean="0"/>
                        <a:t> of health and Nutrition.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Knowledge in medicines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Create</a:t>
                      </a:r>
                      <a:r>
                        <a:rPr lang="en-US" baseline="0" dirty="0" smtClean="0"/>
                        <a:t>  a comprehensive web portal to facilitate the brands of medicine.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 patients as the consumers of the medicines should be vigilant regarding the</a:t>
                      </a:r>
                      <a:r>
                        <a:rPr lang="en-US" baseline="0" dirty="0" smtClean="0"/>
                        <a:t> cost as well as quality.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Ministry of health and Active</a:t>
                      </a:r>
                      <a:r>
                        <a:rPr lang="en-US" baseline="0" dirty="0" smtClean="0"/>
                        <a:t> Civil Societies.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1"/>
          <p:cNvSpPr>
            <a:spLocks noGrp="1"/>
          </p:cNvSpPr>
          <p:nvPr>
            <p:ph type="ctrTitle"/>
          </p:nvPr>
        </p:nvSpPr>
        <p:spPr>
          <a:xfrm>
            <a:off x="508777" y="239207"/>
            <a:ext cx="5743884" cy="805219"/>
          </a:xfrm>
        </p:spPr>
        <p:txBody>
          <a:bodyPr>
            <a:normAutofit/>
          </a:bodyPr>
          <a:lstStyle/>
          <a:p>
            <a:pPr algn="l"/>
            <a:r>
              <a:rPr lang="en-US" sz="4000" dirty="0">
                <a:solidFill>
                  <a:schemeClr val="tx1"/>
                </a:solidFill>
              </a:rPr>
              <a:t>Health </a:t>
            </a:r>
            <a:r>
              <a:rPr lang="en-US" sz="4000" dirty="0" smtClean="0">
                <a:solidFill>
                  <a:schemeClr val="tx1"/>
                </a:solidFill>
              </a:rPr>
              <a:t>Sector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cnt</a:t>
            </a:r>
            <a:r>
              <a:rPr lang="en-US" sz="2000" dirty="0" smtClean="0">
                <a:solidFill>
                  <a:schemeClr val="tx1"/>
                </a:solidFill>
              </a:rPr>
              <a:t>..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258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53454" y="150125"/>
            <a:ext cx="8534400" cy="750627"/>
          </a:xfrm>
        </p:spPr>
        <p:txBody>
          <a:bodyPr>
            <a:normAutofit fontScale="90000"/>
          </a:bodyPr>
          <a:lstStyle/>
          <a:p>
            <a:pPr algn="ctr"/>
            <a:r>
              <a:rPr lang="en-GB" b="1" dirty="0" smtClean="0">
                <a:solidFill>
                  <a:schemeClr val="tx1"/>
                </a:solidFill>
              </a:rPr>
              <a:t>Agriculture Sector</a:t>
            </a:r>
            <a:endParaRPr lang="en-US" b="1" dirty="0">
              <a:solidFill>
                <a:schemeClr val="tx1"/>
              </a:solidFill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772523882"/>
              </p:ext>
            </p:extLst>
          </p:nvPr>
        </p:nvGraphicFramePr>
        <p:xfrm>
          <a:off x="1090497" y="1049742"/>
          <a:ext cx="10536072" cy="56600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12024"/>
                <a:gridCol w="3512024"/>
                <a:gridCol w="3512024"/>
              </a:tblGrid>
              <a:tr h="638910">
                <a:tc>
                  <a:txBody>
                    <a:bodyPr/>
                    <a:lstStyle/>
                    <a:p>
                      <a:r>
                        <a:rPr lang="en-GB" dirty="0" smtClean="0"/>
                        <a:t>E-service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Government</a:t>
                      </a:r>
                      <a:r>
                        <a:rPr lang="en-GB" baseline="0" dirty="0" smtClean="0"/>
                        <a:t> organization involved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Current status</a:t>
                      </a:r>
                      <a:endParaRPr lang="en-US" dirty="0"/>
                    </a:p>
                  </a:txBody>
                  <a:tcPr/>
                </a:tc>
              </a:tr>
              <a:tr h="1186548"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Wikigoviya</a:t>
                      </a:r>
                      <a:r>
                        <a:rPr lang="en-GB" dirty="0" smtClean="0"/>
                        <a:t> </a:t>
                      </a:r>
                    </a:p>
                    <a:p>
                      <a:r>
                        <a:rPr lang="en-GB" dirty="0" smtClean="0"/>
                        <a:t>An</a:t>
                      </a:r>
                      <a:r>
                        <a:rPr lang="en-GB" baseline="0" dirty="0" smtClean="0"/>
                        <a:t> online community platform for people involved in farming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Department</a:t>
                      </a:r>
                      <a:r>
                        <a:rPr lang="en-GB" baseline="0" dirty="0" smtClean="0"/>
                        <a:t> of Agriculture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Web page under construction</a:t>
                      </a:r>
                      <a:endParaRPr lang="en-US" dirty="0"/>
                    </a:p>
                  </a:txBody>
                  <a:tcPr/>
                </a:tc>
              </a:tr>
              <a:tr h="2008004">
                <a:tc>
                  <a:txBody>
                    <a:bodyPr/>
                    <a:lstStyle/>
                    <a:p>
                      <a:r>
                        <a:rPr lang="en-GB" dirty="0" smtClean="0"/>
                        <a:t>Daily</a:t>
                      </a:r>
                      <a:r>
                        <a:rPr lang="en-GB" baseline="0" dirty="0" smtClean="0"/>
                        <a:t> food prices</a:t>
                      </a:r>
                    </a:p>
                    <a:p>
                      <a:r>
                        <a:rPr lang="en-GB" baseline="0" dirty="0" smtClean="0"/>
                        <a:t>Two Options: visit </a:t>
                      </a:r>
                      <a:r>
                        <a:rPr lang="en-GB" baseline="0" dirty="0" smtClean="0">
                          <a:hlinkClick r:id="rId2"/>
                        </a:rPr>
                        <a:t>http://www.harti.gov.lk/index.php?option=com_hartidaily</a:t>
                      </a:r>
                      <a:r>
                        <a:rPr lang="en-GB" baseline="0" dirty="0" smtClean="0"/>
                        <a:t>  or call 6666 from a </a:t>
                      </a:r>
                      <a:r>
                        <a:rPr lang="en-GB" baseline="0" dirty="0" err="1" smtClean="0"/>
                        <a:t>Mobitel</a:t>
                      </a:r>
                      <a:r>
                        <a:rPr lang="en-GB" baseline="0" dirty="0" smtClean="0"/>
                        <a:t> sim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Hector </a:t>
                      </a:r>
                      <a:r>
                        <a:rPr lang="en-GB" dirty="0" err="1" smtClean="0"/>
                        <a:t>Kobbekaduwa</a:t>
                      </a:r>
                      <a:r>
                        <a:rPr lang="en-GB" dirty="0" smtClean="0"/>
                        <a:t> Agrarian Research and</a:t>
                      </a:r>
                      <a:r>
                        <a:rPr lang="en-GB" baseline="0" dirty="0" smtClean="0"/>
                        <a:t> Training Institute (HARTI)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Web</a:t>
                      </a:r>
                      <a:r>
                        <a:rPr lang="en-GB" baseline="0" dirty="0" smtClean="0"/>
                        <a:t> link does not work. Calling option is up to date</a:t>
                      </a:r>
                      <a:endParaRPr lang="en-US" dirty="0"/>
                    </a:p>
                  </a:txBody>
                  <a:tcPr/>
                </a:tc>
              </a:tr>
              <a:tr h="638910">
                <a:tc>
                  <a:txBody>
                    <a:bodyPr/>
                    <a:lstStyle/>
                    <a:p>
                      <a:r>
                        <a:rPr lang="en-GB" dirty="0" smtClean="0"/>
                        <a:t>1920 Advisory service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Department of Agriculture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Up to date (32308</a:t>
                      </a:r>
                      <a:r>
                        <a:rPr lang="en-GB" baseline="0" dirty="0" smtClean="0"/>
                        <a:t> calls in 2014) </a:t>
                      </a:r>
                      <a:r>
                        <a:rPr lang="en-GB" sz="1400" baseline="0" dirty="0" smtClean="0"/>
                        <a:t>Source: </a:t>
                      </a:r>
                      <a:r>
                        <a:rPr lang="en-GB" sz="1400" baseline="0" dirty="0" err="1" smtClean="0"/>
                        <a:t>Dept</a:t>
                      </a:r>
                      <a:r>
                        <a:rPr lang="en-GB" sz="1400" baseline="0" dirty="0" smtClean="0"/>
                        <a:t> of </a:t>
                      </a:r>
                      <a:r>
                        <a:rPr lang="en-GB" sz="1400" baseline="0" dirty="0" err="1" smtClean="0"/>
                        <a:t>Agri</a:t>
                      </a:r>
                      <a:endParaRPr lang="en-GB" sz="1400" baseline="0" dirty="0" smtClean="0"/>
                    </a:p>
                  </a:txBody>
                  <a:tcPr/>
                </a:tc>
              </a:tr>
              <a:tr h="1186548">
                <a:tc>
                  <a:txBody>
                    <a:bodyPr/>
                    <a:lstStyle/>
                    <a:p>
                      <a:r>
                        <a:rPr lang="fr-FR" dirty="0" smtClean="0"/>
                        <a:t>Agriculture Information Management System (</a:t>
                      </a:r>
                      <a:r>
                        <a:rPr lang="fr-FR" dirty="0" err="1" smtClean="0"/>
                        <a:t>AgMIS</a:t>
                      </a:r>
                      <a:r>
                        <a:rPr lang="fr-FR" dirty="0" smtClean="0"/>
                        <a:t>)</a:t>
                      </a:r>
                    </a:p>
                    <a:p>
                      <a:r>
                        <a:rPr lang="en-US" dirty="0" smtClean="0">
                          <a:hlinkClick r:id="rId3"/>
                        </a:rPr>
                        <a:t>http://agmis.lk/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Department</a:t>
                      </a:r>
                      <a:r>
                        <a:rPr lang="en-GB" baseline="0" dirty="0" smtClean="0"/>
                        <a:t> of Agriculture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Search option does not give any result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6209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779" y="136983"/>
            <a:ext cx="8534400" cy="1010173"/>
          </a:xfrm>
        </p:spPr>
        <p:txBody>
          <a:bodyPr/>
          <a:lstStyle/>
          <a:p>
            <a:r>
              <a:rPr lang="en-GB" dirty="0" smtClean="0"/>
              <a:t>Suggestions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>
          <a:xfrm>
            <a:off x="274779" y="1491018"/>
            <a:ext cx="9265006" cy="418645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>
                <a:solidFill>
                  <a:schemeClr val="tx1"/>
                </a:solidFill>
              </a:rPr>
              <a:t>E services are recommended for</a:t>
            </a:r>
          </a:p>
          <a:p>
            <a:r>
              <a:rPr lang="en-GB" dirty="0" smtClean="0">
                <a:solidFill>
                  <a:schemeClr val="tx1"/>
                </a:solidFill>
              </a:rPr>
              <a:t>Fertilizer availability and access points</a:t>
            </a:r>
          </a:p>
          <a:p>
            <a:r>
              <a:rPr lang="en-GB" dirty="0" smtClean="0">
                <a:solidFill>
                  <a:schemeClr val="tx1"/>
                </a:solidFill>
              </a:rPr>
              <a:t>Government storage availability with time ( For paddy)</a:t>
            </a:r>
          </a:p>
          <a:p>
            <a:r>
              <a:rPr lang="en-GB" dirty="0" smtClean="0">
                <a:solidFill>
                  <a:schemeClr val="tx1"/>
                </a:solidFill>
              </a:rPr>
              <a:t>Value chain quality improvement and assurance</a:t>
            </a:r>
          </a:p>
          <a:p>
            <a:r>
              <a:rPr lang="en-GB" dirty="0" smtClean="0">
                <a:solidFill>
                  <a:schemeClr val="tx1"/>
                </a:solidFill>
              </a:rPr>
              <a:t>Advisory service on demand fluctuations in the local and international markets</a:t>
            </a:r>
          </a:p>
          <a:p>
            <a:r>
              <a:rPr lang="en-GB" dirty="0" smtClean="0">
                <a:solidFill>
                  <a:schemeClr val="tx1"/>
                </a:solidFill>
              </a:rPr>
              <a:t>Online weekly and monthly weather forecasts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5084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89001" y="487089"/>
            <a:ext cx="9144000" cy="610191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</a:rPr>
              <a:t>Education Sector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1718" y="1318246"/>
            <a:ext cx="11303357" cy="4022255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Online registration for O/L and A/L examination. </a:t>
            </a:r>
            <a:r>
              <a:rPr lang="en-US" smtClean="0">
                <a:solidFill>
                  <a:schemeClr val="tx1"/>
                </a:solidFill>
              </a:rPr>
              <a:t>It is </a:t>
            </a:r>
            <a:r>
              <a:rPr lang="en-US" dirty="0" smtClean="0">
                <a:solidFill>
                  <a:schemeClr val="tx1"/>
                </a:solidFill>
              </a:rPr>
              <a:t>possible thorough School code number and Student ID number.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Online tutorials for all subjects at least from O/L students upwards. It may help the student to improve the understanding capacity. The materials including audio and video recordings and other automated  interactive methods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7267385"/>
              </p:ext>
            </p:extLst>
          </p:nvPr>
        </p:nvGraphicFramePr>
        <p:xfrm>
          <a:off x="2642393" y="3728383"/>
          <a:ext cx="6983745" cy="2717497"/>
        </p:xfrm>
        <a:graphic>
          <a:graphicData uri="http://schemas.openxmlformats.org/drawingml/2006/table">
            <a:tbl>
              <a:tblPr firstRow="1" bandRow="1">
                <a:tableStyleId>{D113A9D2-9D6B-4929-AA2D-F23B5EE8CBE7}</a:tableStyleId>
              </a:tblPr>
              <a:tblGrid>
                <a:gridCol w="2327915"/>
                <a:gridCol w="2327915"/>
                <a:gridCol w="2327915"/>
              </a:tblGrid>
              <a:tr h="964897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bg1"/>
                          </a:solidFill>
                          <a:latin typeface="+mj-lt"/>
                        </a:rPr>
                        <a:t>Candidates </a:t>
                      </a:r>
                      <a:endParaRPr lang="en-US" sz="18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bg1"/>
                          </a:solidFill>
                          <a:latin typeface="+mj-lt"/>
                        </a:rPr>
                        <a:t>O/L -2014</a:t>
                      </a:r>
                      <a:endParaRPr lang="en-US" sz="18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bg1"/>
                          </a:solidFill>
                          <a:latin typeface="+mj-lt"/>
                        </a:rPr>
                        <a:t>A/L-2015</a:t>
                      </a:r>
                      <a:endParaRPr lang="en-US" sz="18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bg1"/>
                          </a:solidFill>
                          <a:latin typeface="+mj-lt"/>
                        </a:rPr>
                        <a:t>School Candidates</a:t>
                      </a:r>
                      <a:endParaRPr lang="en-US" sz="18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bg1"/>
                          </a:solidFill>
                          <a:latin typeface="+mj-lt"/>
                        </a:rPr>
                        <a:t>370,739.00</a:t>
                      </a:r>
                      <a:endParaRPr lang="en-US" sz="18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bg1"/>
                          </a:solidFill>
                          <a:latin typeface="+mj-lt"/>
                        </a:rPr>
                        <a:t>172,063.00</a:t>
                      </a:r>
                      <a:endParaRPr lang="en-US" sz="18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bg1"/>
                          </a:solidFill>
                          <a:latin typeface="+mj-lt"/>
                        </a:rPr>
                        <a:t>Private Candidates</a:t>
                      </a:r>
                      <a:endParaRPr lang="en-US" sz="18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bg1"/>
                          </a:solidFill>
                          <a:latin typeface="+mj-lt"/>
                        </a:rPr>
                        <a:t>206,481.00</a:t>
                      </a:r>
                      <a:endParaRPr lang="en-US" sz="18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bg1"/>
                          </a:solidFill>
                          <a:latin typeface="+mj-lt"/>
                        </a:rPr>
                        <a:t>62,134.00</a:t>
                      </a:r>
                      <a:endParaRPr lang="en-US" sz="18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bg1"/>
                          </a:solidFill>
                          <a:latin typeface="+mj-lt"/>
                        </a:rPr>
                        <a:t>Total No </a:t>
                      </a:r>
                      <a:endParaRPr lang="en-US" sz="18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bg1"/>
                          </a:solidFill>
                          <a:latin typeface="+mj-lt"/>
                        </a:rPr>
                        <a:t>577,220.00</a:t>
                      </a:r>
                      <a:endParaRPr lang="en-US" sz="18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bg1"/>
                          </a:solidFill>
                          <a:latin typeface="+mj-lt"/>
                        </a:rPr>
                        <a:t>234,197.00</a:t>
                      </a:r>
                      <a:endParaRPr lang="en-US" sz="18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/>
                </a:tc>
              </a:tr>
              <a:tr h="370840">
                <a:tc gridSpan="3"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bg1"/>
                          </a:solidFill>
                          <a:latin typeface="+mj-lt"/>
                        </a:rPr>
                        <a:t>Source:</a:t>
                      </a:r>
                      <a:r>
                        <a:rPr lang="en-US" sz="1800" baseline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  </a:t>
                      </a:r>
                      <a:r>
                        <a:rPr lang="en-US" sz="1800" baseline="0" dirty="0" smtClean="0">
                          <a:solidFill>
                            <a:schemeClr val="bg1"/>
                          </a:solidFill>
                          <a:latin typeface="+mj-lt"/>
                          <a:hlinkClick r:id="rId2"/>
                        </a:rPr>
                        <a:t>http://newsfirst.lk/english/2015/03/gce-ordinary-level-exam-results-to-be-released-soon/84681</a:t>
                      </a:r>
                      <a:r>
                        <a:rPr lang="en-US" sz="1800" baseline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 (Accessed on 26-09-2015)</a:t>
                      </a:r>
                      <a:endParaRPr lang="en-US" sz="18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93879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8427" y="1237144"/>
            <a:ext cx="11544182" cy="5163656"/>
          </a:xfrm>
        </p:spPr>
        <p:txBody>
          <a:bodyPr/>
          <a:lstStyle/>
          <a:p>
            <a:pPr algn="l"/>
            <a:r>
              <a:rPr lang="en-US" u="sng" dirty="0" smtClean="0">
                <a:solidFill>
                  <a:schemeClr val="tx1"/>
                </a:solidFill>
              </a:rPr>
              <a:t>Suggestions for E-Services </a:t>
            </a:r>
            <a:r>
              <a:rPr lang="en-US" u="sng" smtClean="0">
                <a:solidFill>
                  <a:schemeClr val="tx1"/>
                </a:solidFill>
              </a:rPr>
              <a:t>under education </a:t>
            </a:r>
            <a:r>
              <a:rPr lang="en-US" u="sng" dirty="0" smtClean="0">
                <a:solidFill>
                  <a:schemeClr val="tx1"/>
                </a:solidFill>
              </a:rPr>
              <a:t>sector</a:t>
            </a:r>
          </a:p>
          <a:p>
            <a:pPr algn="l"/>
            <a:endParaRPr lang="en-US" u="sng" dirty="0" smtClean="0">
              <a:solidFill>
                <a:schemeClr val="tx1"/>
              </a:solidFill>
            </a:endParaRPr>
          </a:p>
          <a:p>
            <a:pPr marL="457200" indent="-457200" algn="l"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Introduce the online registration system for O/L and A/L(IT literacy is 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55%</a:t>
            </a:r>
            <a:r>
              <a:rPr lang="en-US" dirty="0" smtClean="0">
                <a:solidFill>
                  <a:schemeClr val="tx1"/>
                </a:solidFill>
              </a:rPr>
              <a:t>) exams through the ministry web portal it may make the possibility to save three month period delay as well as from human errors. </a:t>
            </a:r>
          </a:p>
          <a:p>
            <a:pPr marL="457200" indent="-457200" algn="l"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Prepare the comprehensive online study packs for each grade in all national languages.</a:t>
            </a:r>
          </a:p>
          <a:p>
            <a:pPr marL="457200" indent="-457200" algn="l"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It may in the form of Audio video  format and automated interactive sessions/ exercise (Multiple Questions)</a:t>
            </a:r>
          </a:p>
          <a:p>
            <a:pPr marL="457200" indent="-457200" algn="l"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Online storage system </a:t>
            </a:r>
          </a:p>
        </p:txBody>
      </p:sp>
    </p:spTree>
    <p:extLst>
      <p:ext uri="{BB962C8B-B14F-4D97-AF65-F5344CB8AC3E}">
        <p14:creationId xmlns:p14="http://schemas.microsoft.com/office/powerpoint/2010/main" val="2301201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9180" y="2277686"/>
            <a:ext cx="10972800" cy="1130531"/>
          </a:xfrm>
        </p:spPr>
        <p:txBody>
          <a:bodyPr>
            <a:normAutofit/>
          </a:bodyPr>
          <a:lstStyle/>
          <a:p>
            <a:r>
              <a:rPr lang="en-US" dirty="0" smtClean="0"/>
              <a:t>Q&amp;A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03867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TheMaster\Downloads\flowdiagram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272" y="1203389"/>
            <a:ext cx="10455196" cy="50560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953275" y="232756"/>
            <a:ext cx="9869895" cy="579334"/>
          </a:xfrm>
          <a:prstGeom prst="rect">
            <a:avLst/>
          </a:prstGeom>
        </p:spPr>
        <p:txBody>
          <a:bodyPr vert="horz" lIns="0" rIns="0" bIns="0" anchor="b">
            <a:normAutofit fontScale="475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b="1" dirty="0" smtClean="0"/>
              <a:t>Methodology of converting Government services to </a:t>
            </a:r>
            <a:r>
              <a:rPr lang="en-US" sz="7300" b="1" dirty="0" smtClean="0">
                <a:solidFill>
                  <a:schemeClr val="bg1"/>
                </a:solidFill>
                <a:latin typeface="Comic Sans MS" pitchFamily="66" charset="0"/>
              </a:rPr>
              <a:t>e-services</a:t>
            </a:r>
            <a:endParaRPr lang="en-US" sz="73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98341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 rotWithShape="1">
          <a:blip r:embed="rId2"/>
          <a:srcRect l="6923" t="14139" r="20128" b="8779"/>
          <a:stretch/>
        </p:blipFill>
        <p:spPr bwMode="auto">
          <a:xfrm>
            <a:off x="448887" y="665019"/>
            <a:ext cx="11510356" cy="605166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1280160" y="1"/>
            <a:ext cx="8861367" cy="665018"/>
          </a:xfrm>
          <a:prstGeom prst="rect">
            <a:avLst/>
          </a:prstGeom>
        </p:spPr>
        <p:txBody>
          <a:bodyPr vert="horz" lIns="0" rIns="0" bIns="0" anchor="b">
            <a:normAutofit fontScale="700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b="1" dirty="0" smtClean="0"/>
              <a:t>Feasibility of introducing e-government services  </a:t>
            </a:r>
            <a:endParaRPr lang="en-US" b="1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326476" y="6172201"/>
            <a:ext cx="8861367" cy="665018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600" b="1" dirty="0" smtClean="0">
                <a:solidFill>
                  <a:schemeClr val="bg1"/>
                </a:solidFill>
              </a:rPr>
              <a:t>Source: Australian Government report on E-benefits</a:t>
            </a:r>
            <a:endParaRPr lang="en-US" sz="1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4704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257261"/>
            <a:ext cx="10834498" cy="65168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The Sectors which Need e-services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1" y="1136238"/>
            <a:ext cx="9196767" cy="5472751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200000"/>
              </a:lnSpc>
            </a:pPr>
            <a:r>
              <a:rPr lang="en-US" b="1" dirty="0" smtClean="0">
                <a:solidFill>
                  <a:schemeClr val="tx1"/>
                </a:solidFill>
              </a:rPr>
              <a:t>01.Health</a:t>
            </a:r>
            <a:r>
              <a:rPr lang="en-US" dirty="0" smtClean="0">
                <a:solidFill>
                  <a:schemeClr val="tx1"/>
                </a:solidFill>
              </a:rPr>
              <a:t>- </a:t>
            </a:r>
            <a:r>
              <a:rPr lang="en-US" dirty="0" smtClean="0">
                <a:solidFill>
                  <a:srgbClr val="FFFF00"/>
                </a:solidFill>
              </a:rPr>
              <a:t>http</a:t>
            </a:r>
            <a:r>
              <a:rPr lang="en-US" dirty="0">
                <a:solidFill>
                  <a:srgbClr val="FFFF00"/>
                </a:solidFill>
              </a:rPr>
              <a:t>://www.health.gov.lk/</a:t>
            </a:r>
            <a:endParaRPr lang="en-US" dirty="0" smtClean="0">
              <a:solidFill>
                <a:srgbClr val="FFFF00"/>
              </a:solidFill>
            </a:endParaRPr>
          </a:p>
          <a:p>
            <a:pPr>
              <a:lnSpc>
                <a:spcPct val="200000"/>
              </a:lnSpc>
            </a:pPr>
            <a:r>
              <a:rPr lang="en-US" b="1" dirty="0">
                <a:solidFill>
                  <a:schemeClr val="tx1"/>
                </a:solidFill>
              </a:rPr>
              <a:t>02.Judiciary</a:t>
            </a:r>
            <a:r>
              <a:rPr lang="en-US" dirty="0">
                <a:solidFill>
                  <a:schemeClr val="tx1"/>
                </a:solidFill>
              </a:rPr>
              <a:t>- </a:t>
            </a:r>
            <a:r>
              <a:rPr lang="en-US" dirty="0">
                <a:solidFill>
                  <a:srgbClr val="FFFF00"/>
                </a:solidFill>
              </a:rPr>
              <a:t>http://www.justiceministry.gov.lk/</a:t>
            </a:r>
            <a:endParaRPr lang="en-US" dirty="0" smtClean="0">
              <a:solidFill>
                <a:srgbClr val="FFFF00"/>
              </a:solidFill>
            </a:endParaRPr>
          </a:p>
          <a:p>
            <a:pPr>
              <a:lnSpc>
                <a:spcPct val="200000"/>
              </a:lnSpc>
            </a:pPr>
            <a:r>
              <a:rPr lang="en-US" b="1" dirty="0" smtClean="0">
                <a:solidFill>
                  <a:schemeClr val="tx1"/>
                </a:solidFill>
              </a:rPr>
              <a:t>03.Power </a:t>
            </a:r>
            <a:r>
              <a:rPr lang="en-US" b="1" dirty="0">
                <a:solidFill>
                  <a:schemeClr val="tx1"/>
                </a:solidFill>
              </a:rPr>
              <a:t>and Energy- </a:t>
            </a:r>
            <a:r>
              <a:rPr lang="en-US" dirty="0">
                <a:solidFill>
                  <a:srgbClr val="FFFF00"/>
                </a:solidFill>
              </a:rPr>
              <a:t>http://powermin.gov.lk/english/</a:t>
            </a:r>
            <a:endParaRPr lang="en-US" dirty="0" smtClean="0">
              <a:solidFill>
                <a:srgbClr val="FFFF00"/>
              </a:solidFill>
            </a:endParaRPr>
          </a:p>
          <a:p>
            <a:pPr>
              <a:lnSpc>
                <a:spcPct val="200000"/>
              </a:lnSpc>
            </a:pPr>
            <a:r>
              <a:rPr lang="en-US" b="1" dirty="0">
                <a:solidFill>
                  <a:schemeClr val="tx1"/>
                </a:solidFill>
              </a:rPr>
              <a:t>04.Agiriculture</a:t>
            </a:r>
            <a:r>
              <a:rPr lang="en-US" dirty="0">
                <a:solidFill>
                  <a:schemeClr val="tx1"/>
                </a:solidFill>
              </a:rPr>
              <a:t>- </a:t>
            </a:r>
            <a:r>
              <a:rPr lang="en-US" dirty="0">
                <a:solidFill>
                  <a:srgbClr val="FFFF00"/>
                </a:solidFill>
              </a:rPr>
              <a:t>http://www.agrimin.gov.lk/</a:t>
            </a:r>
            <a:endParaRPr lang="en-US" dirty="0" smtClean="0">
              <a:solidFill>
                <a:srgbClr val="FFFF00"/>
              </a:solidFill>
            </a:endParaRPr>
          </a:p>
          <a:p>
            <a:pPr>
              <a:lnSpc>
                <a:spcPct val="200000"/>
              </a:lnSpc>
            </a:pPr>
            <a:r>
              <a:rPr lang="en-US" b="1" dirty="0" smtClean="0">
                <a:solidFill>
                  <a:schemeClr val="tx1"/>
                </a:solidFill>
              </a:rPr>
              <a:t>05.Education- </a:t>
            </a:r>
            <a:r>
              <a:rPr lang="en-US" dirty="0" smtClean="0">
                <a:solidFill>
                  <a:srgbClr val="FFFF00"/>
                </a:solidFill>
              </a:rPr>
              <a:t>www.moe.gov.lk</a:t>
            </a:r>
          </a:p>
          <a:p>
            <a:pPr>
              <a:lnSpc>
                <a:spcPct val="200000"/>
              </a:lnSpc>
            </a:pPr>
            <a:r>
              <a:rPr lang="en-US" b="1" dirty="0" smtClean="0">
                <a:solidFill>
                  <a:schemeClr val="tx1"/>
                </a:solidFill>
              </a:rPr>
              <a:t>06.Labour</a:t>
            </a:r>
            <a:r>
              <a:rPr lang="en-US" dirty="0" smtClean="0">
                <a:solidFill>
                  <a:schemeClr val="tx1"/>
                </a:solidFill>
              </a:rPr>
              <a:t>- </a:t>
            </a:r>
            <a:r>
              <a:rPr lang="en-US" dirty="0" smtClean="0">
                <a:solidFill>
                  <a:srgbClr val="FFFF00"/>
                </a:solidFill>
              </a:rPr>
              <a:t>http</a:t>
            </a:r>
            <a:r>
              <a:rPr lang="en-US" dirty="0">
                <a:solidFill>
                  <a:srgbClr val="FFFF00"/>
                </a:solidFill>
              </a:rPr>
              <a:t>://www.labourmin.gov.lk/web/</a:t>
            </a:r>
            <a:endParaRPr lang="en-US" dirty="0" smtClean="0">
              <a:solidFill>
                <a:srgbClr val="FFFF00"/>
              </a:solidFill>
            </a:endParaRPr>
          </a:p>
          <a:p>
            <a:pPr>
              <a:lnSpc>
                <a:spcPct val="200000"/>
              </a:lnSpc>
            </a:pPr>
            <a:r>
              <a:rPr lang="en-US" b="1" dirty="0" smtClean="0">
                <a:solidFill>
                  <a:schemeClr val="tx1"/>
                </a:solidFill>
              </a:rPr>
              <a:t>07.Immigration and Emigration- </a:t>
            </a:r>
            <a:r>
              <a:rPr lang="en-US" dirty="0" smtClean="0">
                <a:solidFill>
                  <a:srgbClr val="FFFF00"/>
                </a:solidFill>
              </a:rPr>
              <a:t>http</a:t>
            </a:r>
            <a:r>
              <a:rPr lang="en-US" dirty="0">
                <a:solidFill>
                  <a:srgbClr val="FFFF00"/>
                </a:solidFill>
              </a:rPr>
              <a:t>://www.immigration.gov.lk/</a:t>
            </a:r>
            <a:endParaRPr lang="en-US" dirty="0" smtClean="0">
              <a:solidFill>
                <a:srgbClr val="FFFF00"/>
              </a:solidFill>
            </a:endParaRPr>
          </a:p>
          <a:p>
            <a:pPr>
              <a:lnSpc>
                <a:spcPct val="200000"/>
              </a:lnSpc>
            </a:pPr>
            <a:r>
              <a:rPr lang="en-US" b="1" dirty="0">
                <a:solidFill>
                  <a:schemeClr val="tx1"/>
                </a:solidFill>
              </a:rPr>
              <a:t>08.Transport</a:t>
            </a:r>
            <a:r>
              <a:rPr lang="en-US" dirty="0">
                <a:solidFill>
                  <a:schemeClr val="tx1"/>
                </a:solidFill>
              </a:rPr>
              <a:t>- 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rgbClr val="FFFF00"/>
                </a:solidFill>
              </a:rPr>
              <a:t>http://www.transport.gov.lk/</a:t>
            </a:r>
            <a:endParaRPr lang="en-US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3210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4574" y="133004"/>
            <a:ext cx="8229600" cy="792162"/>
          </a:xfrm>
        </p:spPr>
        <p:txBody>
          <a:bodyPr>
            <a:normAutofit fontScale="90000"/>
          </a:bodyPr>
          <a:lstStyle/>
          <a:p>
            <a:r>
              <a:rPr lang="en-US" dirty="0"/>
              <a:t>Ministry of Power and Energy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784" y="944563"/>
            <a:ext cx="10945505" cy="556374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US" dirty="0"/>
          </a:p>
          <a:p>
            <a:pPr marL="457200" indent="-457200"/>
            <a:r>
              <a:rPr lang="en-US" sz="2400" b="1" u="sng" dirty="0" smtClean="0">
                <a:solidFill>
                  <a:schemeClr val="tx1"/>
                </a:solidFill>
                <a:latin typeface="+mj-lt"/>
              </a:rPr>
              <a:t>Update </a:t>
            </a:r>
            <a:r>
              <a:rPr lang="en-US" sz="2400" b="1" u="sng" dirty="0">
                <a:solidFill>
                  <a:schemeClr val="tx1"/>
                </a:solidFill>
                <a:latin typeface="+mj-lt"/>
              </a:rPr>
              <a:t>on unplanned power </a:t>
            </a:r>
            <a:r>
              <a:rPr lang="en-US" sz="2400" b="1" u="sng" dirty="0" smtClean="0">
                <a:solidFill>
                  <a:schemeClr val="tx1"/>
                </a:solidFill>
                <a:latin typeface="+mj-lt"/>
              </a:rPr>
              <a:t>cuts</a:t>
            </a:r>
          </a:p>
          <a:p>
            <a:pPr marL="731520" lvl="3" indent="-457200"/>
            <a:r>
              <a:rPr lang="en-US" dirty="0">
                <a:solidFill>
                  <a:schemeClr val="tx1"/>
                </a:solidFill>
                <a:latin typeface="+mj-lt"/>
              </a:rPr>
              <a:t>SMS notification with recovery time and reason of power cutoff .</a:t>
            </a:r>
          </a:p>
          <a:p>
            <a:pPr marL="731520" lvl="3" indent="-457200"/>
            <a:r>
              <a:rPr lang="en-US" dirty="0">
                <a:solidFill>
                  <a:schemeClr val="tx1"/>
                </a:solidFill>
                <a:latin typeface="+mj-lt"/>
              </a:rPr>
              <a:t>Assists to plan on alternative source of power based upon the time it takes to recover.</a:t>
            </a:r>
          </a:p>
          <a:p>
            <a:pPr marL="731520" lvl="3" indent="-457200"/>
            <a:r>
              <a:rPr lang="en-US" dirty="0">
                <a:solidFill>
                  <a:schemeClr val="tx1"/>
                </a:solidFill>
                <a:latin typeface="+mj-lt"/>
              </a:rPr>
              <a:t>2551.3 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activity </a:t>
            </a:r>
            <a:r>
              <a:rPr lang="en-US" dirty="0">
                <a:solidFill>
                  <a:schemeClr val="tx1"/>
                </a:solidFill>
                <a:latin typeface="+mj-lt"/>
              </a:rPr>
              <a:t>hours for the last 13 days in September. #CEB official outage details</a:t>
            </a:r>
          </a:p>
          <a:p>
            <a:pPr marL="457200" lvl="2" indent="-457200"/>
            <a:r>
              <a:rPr lang="en-US" sz="2400" b="1" u="sng" dirty="0">
                <a:solidFill>
                  <a:schemeClr val="tx1"/>
                </a:solidFill>
                <a:latin typeface="+mj-lt"/>
              </a:rPr>
              <a:t>Planned power cuts notification</a:t>
            </a:r>
          </a:p>
          <a:p>
            <a:pPr marL="731520" lvl="3" indent="-457200"/>
            <a:r>
              <a:rPr lang="en-US" dirty="0">
                <a:solidFill>
                  <a:schemeClr val="tx1"/>
                </a:solidFill>
                <a:latin typeface="+mj-lt"/>
              </a:rPr>
              <a:t>58% in LK do not get an advance notice about power cuts.#</a:t>
            </a:r>
            <a:r>
              <a:rPr lang="en-US" dirty="0" err="1" smtClean="0">
                <a:solidFill>
                  <a:schemeClr val="tx1"/>
                </a:solidFill>
                <a:latin typeface="+mj-lt"/>
              </a:rPr>
              <a:t>LIRNEasia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</a:t>
            </a:r>
            <a:endParaRPr lang="en-US" dirty="0">
              <a:solidFill>
                <a:schemeClr val="tx1"/>
              </a:solidFill>
              <a:latin typeface="+mj-lt"/>
            </a:endParaRPr>
          </a:p>
          <a:p>
            <a:pPr marL="731520" lvl="3" indent="-457200"/>
            <a:r>
              <a:rPr lang="en-US" dirty="0">
                <a:solidFill>
                  <a:schemeClr val="tx1"/>
                </a:solidFill>
                <a:latin typeface="+mj-lt"/>
              </a:rPr>
              <a:t>34% of industrial electricity users in terms of power usage as at 2011.#PUCSL</a:t>
            </a:r>
          </a:p>
          <a:p>
            <a:pPr marL="731520" lvl="3" indent="-457200"/>
            <a:r>
              <a:rPr lang="en-US" dirty="0">
                <a:solidFill>
                  <a:schemeClr val="tx1"/>
                </a:solidFill>
                <a:latin typeface="+mj-lt"/>
              </a:rPr>
              <a:t>Non prior notification directly hits with business.</a:t>
            </a:r>
          </a:p>
          <a:p>
            <a:pPr marL="457200" lvl="2" indent="-457200"/>
            <a:r>
              <a:rPr lang="en-US" sz="2400" b="1" u="sng" dirty="0">
                <a:solidFill>
                  <a:schemeClr val="tx1"/>
                </a:solidFill>
                <a:latin typeface="+mj-lt"/>
              </a:rPr>
              <a:t>Red Notice reminder via a SMS</a:t>
            </a:r>
          </a:p>
          <a:p>
            <a:pPr marL="0" lvl="2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457200" indent="-457200"/>
            <a:r>
              <a:rPr lang="en-US" sz="2400" dirty="0" smtClean="0">
                <a:solidFill>
                  <a:schemeClr val="tx1"/>
                </a:solidFill>
                <a:latin typeface="+mj-lt"/>
              </a:rPr>
              <a:t>Personal </a:t>
            </a:r>
            <a:r>
              <a:rPr lang="en-US" sz="2400" dirty="0">
                <a:solidFill>
                  <a:schemeClr val="tx1"/>
                </a:solidFill>
                <a:latin typeface="+mj-lt"/>
              </a:rPr>
              <a:t>login for each consumer</a:t>
            </a:r>
          </a:p>
          <a:p>
            <a:pPr marL="1428750" lvl="2" indent="-514350">
              <a:buFont typeface="+mj-lt"/>
              <a:buAutoNum type="romanUcPeriod"/>
            </a:pPr>
            <a:r>
              <a:rPr lang="en-US" dirty="0">
                <a:solidFill>
                  <a:schemeClr val="tx1"/>
                </a:solidFill>
              </a:rPr>
              <a:t>Average usage</a:t>
            </a:r>
          </a:p>
          <a:p>
            <a:pPr marL="1428750" lvl="2" indent="-514350">
              <a:buFont typeface="+mj-lt"/>
              <a:buAutoNum type="romanUcPeriod"/>
            </a:pPr>
            <a:r>
              <a:rPr lang="en-US" dirty="0">
                <a:solidFill>
                  <a:schemeClr val="tx1"/>
                </a:solidFill>
              </a:rPr>
              <a:t>Equipment wise bill calculation</a:t>
            </a:r>
          </a:p>
          <a:p>
            <a:pPr marL="1428750" lvl="2" indent="-514350">
              <a:buFont typeface="+mj-lt"/>
              <a:buAutoNum type="romanUcPeriod"/>
            </a:pPr>
            <a:r>
              <a:rPr lang="en-US" dirty="0" smtClean="0">
                <a:solidFill>
                  <a:schemeClr val="tx1"/>
                </a:solidFill>
              </a:rPr>
              <a:t>Power saving promotions</a:t>
            </a:r>
          </a:p>
          <a:p>
            <a:pPr marL="1428750" lvl="2" indent="-514350">
              <a:buFont typeface="+mj-lt"/>
              <a:buAutoNum type="romanUcPeriod"/>
            </a:pPr>
            <a:r>
              <a:rPr lang="en-US" dirty="0" smtClean="0">
                <a:solidFill>
                  <a:schemeClr val="tx1"/>
                </a:solidFill>
              </a:rPr>
              <a:t>E-payments</a:t>
            </a:r>
          </a:p>
          <a:p>
            <a:pPr marL="1428750" lvl="2" indent="-514350">
              <a:buFont typeface="+mj-lt"/>
              <a:buAutoNum type="romanUcPeriod"/>
            </a:pPr>
            <a:endParaRPr lang="en-US" dirty="0"/>
          </a:p>
          <a:p>
            <a:pPr marL="1428750" lvl="2" indent="-514350">
              <a:buFont typeface="+mj-lt"/>
              <a:buAutoNum type="romanUcPeriod"/>
            </a:pPr>
            <a:endParaRPr lang="en-US" dirty="0" smtClean="0"/>
          </a:p>
          <a:p>
            <a:pPr marL="1428750" lvl="2" indent="-514350">
              <a:buFont typeface="+mj-lt"/>
              <a:buAutoNum type="romanUcPeriod"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5089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8188" y="266008"/>
            <a:ext cx="8534400" cy="938772"/>
          </a:xfrm>
        </p:spPr>
        <p:txBody>
          <a:bodyPr/>
          <a:lstStyle/>
          <a:p>
            <a:pPr algn="ctr"/>
            <a:r>
              <a:rPr lang="en-US" b="1" dirty="0" smtClean="0"/>
              <a:t>Electricity  Sector</a:t>
            </a:r>
            <a:endParaRPr lang="en-US" b="1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4257313"/>
              </p:ext>
            </p:extLst>
          </p:nvPr>
        </p:nvGraphicFramePr>
        <p:xfrm>
          <a:off x="910451" y="1504038"/>
          <a:ext cx="10459871" cy="426492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75782"/>
                <a:gridCol w="2189275"/>
                <a:gridCol w="2067649"/>
                <a:gridCol w="1702769"/>
                <a:gridCol w="1824396"/>
              </a:tblGrid>
              <a:tr h="572924"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T="9525" marB="0" anchor="ctr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400" b="1" u="none" strike="noStrike" dirty="0">
                          <a:effectLst/>
                          <a:latin typeface="+mj-lt"/>
                        </a:rPr>
                        <a:t>2010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2400" b="1" u="none" strike="noStrike" kern="120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2011</a:t>
                      </a:r>
                      <a:r>
                        <a:rPr kumimoji="0" lang="en-US" sz="24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T="9525" marB="0" anchor="ctr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T="9525" marB="0" anchor="ctr"/>
                </a:tc>
              </a:tr>
              <a:tr h="827383"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u="none" strike="noStrike" dirty="0">
                          <a:effectLst/>
                          <a:latin typeface="+mj-lt"/>
                        </a:rPr>
                        <a:t>Users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u="none" strike="noStrike" dirty="0">
                          <a:effectLst/>
                          <a:latin typeface="+mj-lt"/>
                        </a:rPr>
                        <a:t>Percentage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u="none" strike="noStrike" dirty="0">
                          <a:effectLst/>
                          <a:latin typeface="+mj-lt"/>
                        </a:rPr>
                        <a:t>Users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u="none" strike="noStrike" dirty="0">
                          <a:effectLst/>
                          <a:latin typeface="+mj-lt"/>
                        </a:rPr>
                        <a:t>Percentage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T="9525" marB="0" anchor="ctr"/>
                </a:tc>
              </a:tr>
              <a:tr h="572924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>
                          <a:effectLst/>
                          <a:latin typeface="+mj-lt"/>
                        </a:rPr>
                        <a:t>Domestic Users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dirty="0">
                          <a:effectLst/>
                          <a:latin typeface="+mj-lt"/>
                        </a:rPr>
                        <a:t>4,363,324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dirty="0">
                          <a:effectLst/>
                          <a:latin typeface="+mj-lt"/>
                        </a:rPr>
                        <a:t>88.06%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dirty="0">
                          <a:effectLst/>
                          <a:latin typeface="+mj-lt"/>
                        </a:rPr>
                        <a:t>4,572,084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dirty="0">
                          <a:effectLst/>
                          <a:latin typeface="+mj-lt"/>
                        </a:rPr>
                        <a:t>88.06%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T="9525" marB="0" anchor="ctr"/>
                </a:tc>
              </a:tr>
              <a:tr h="572924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>
                          <a:effectLst/>
                          <a:latin typeface="+mj-lt"/>
                        </a:rPr>
                        <a:t>Religious Users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dirty="0">
                          <a:effectLst/>
                          <a:latin typeface="+mj-lt"/>
                        </a:rPr>
                        <a:t>29050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dirty="0">
                          <a:effectLst/>
                          <a:latin typeface="+mj-lt"/>
                        </a:rPr>
                        <a:t>0.59%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  <a:latin typeface="+mj-lt"/>
                        </a:rPr>
                        <a:t>30611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  <a:latin typeface="+mj-lt"/>
                        </a:rPr>
                        <a:t>0.59%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T="9525" marB="0" anchor="ctr"/>
                </a:tc>
              </a:tr>
              <a:tr h="572924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>
                          <a:effectLst/>
                          <a:latin typeface="+mj-lt"/>
                        </a:rPr>
                        <a:t>Hotel/Industry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dirty="0">
                          <a:effectLst/>
                          <a:latin typeface="+mj-lt"/>
                        </a:rPr>
                        <a:t>48969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dirty="0">
                          <a:effectLst/>
                          <a:latin typeface="+mj-lt"/>
                        </a:rPr>
                        <a:t>0.99%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  <a:latin typeface="+mj-lt"/>
                        </a:rPr>
                        <a:t>50901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  <a:latin typeface="+mj-lt"/>
                        </a:rPr>
                        <a:t>0.98%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T="9525" marB="0" anchor="ctr"/>
                </a:tc>
              </a:tr>
              <a:tr h="572924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>
                          <a:effectLst/>
                          <a:latin typeface="+mj-lt"/>
                        </a:rPr>
                        <a:t>General Purpose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dirty="0">
                          <a:effectLst/>
                          <a:latin typeface="+mj-lt"/>
                        </a:rPr>
                        <a:t>513,784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dirty="0">
                          <a:effectLst/>
                          <a:latin typeface="+mj-lt"/>
                        </a:rPr>
                        <a:t>10.37%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dirty="0">
                          <a:effectLst/>
                          <a:latin typeface="+mj-lt"/>
                        </a:rPr>
                        <a:t>538,669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  <a:latin typeface="+mj-lt"/>
                        </a:rPr>
                        <a:t>10.37%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T="9525" marB="0" anchor="ctr"/>
                </a:tc>
              </a:tr>
              <a:tr h="572924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u="none" strike="noStrike" dirty="0">
                          <a:effectLst/>
                          <a:latin typeface="+mj-lt"/>
                        </a:rPr>
                        <a:t>Total users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u="none" strike="noStrike" dirty="0">
                          <a:effectLst/>
                          <a:latin typeface="+mj-lt"/>
                        </a:rPr>
                        <a:t>4,955,127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u="none" strike="noStrike" dirty="0">
                          <a:effectLst/>
                          <a:latin typeface="+mj-lt"/>
                        </a:rPr>
                        <a:t>100.00%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u="none" strike="noStrike" dirty="0">
                          <a:effectLst/>
                          <a:latin typeface="+mj-lt"/>
                        </a:rPr>
                        <a:t>5,192,265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u="none" strike="noStrike" dirty="0">
                          <a:effectLst/>
                          <a:latin typeface="+mj-lt"/>
                        </a:rPr>
                        <a:t>100.00%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11331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37527" y="0"/>
            <a:ext cx="9144000" cy="947067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smtClean="0">
                <a:solidFill>
                  <a:schemeClr val="tx1"/>
                </a:solidFill>
              </a:rPr>
              <a:t>Judicial Sector</a:t>
            </a:r>
            <a:endParaRPr lang="en-US" sz="4000" b="1" dirty="0">
              <a:solidFill>
                <a:schemeClr val="tx1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9448690"/>
              </p:ext>
            </p:extLst>
          </p:nvPr>
        </p:nvGraphicFramePr>
        <p:xfrm>
          <a:off x="380618" y="1269243"/>
          <a:ext cx="11356456" cy="45538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39114"/>
                <a:gridCol w="2839114"/>
                <a:gridCol w="2839114"/>
                <a:gridCol w="2839114"/>
              </a:tblGrid>
              <a:tr h="2183819">
                <a:tc gridSpan="4">
                  <a:txBody>
                    <a:bodyPr/>
                    <a:lstStyle/>
                    <a:p>
                      <a:r>
                        <a:rPr lang="en-US" sz="1800" b="1" i="0" u="none" strike="noStrike" kern="1200" baseline="0" dirty="0" smtClean="0">
                          <a:solidFill>
                            <a:schemeClr val="tx1"/>
                          </a:solidFill>
                          <a:latin typeface="Adobe Fan Heiti Std B" panose="020B0700000000000000" pitchFamily="34" charset="-128"/>
                          <a:ea typeface="Adobe Fan Heiti Std B" panose="020B0700000000000000" pitchFamily="34" charset="-128"/>
                          <a:cs typeface="+mn-cs"/>
                        </a:rPr>
                        <a:t>E-Governance in Court System of Sri Lanka :Determining Stakeholder Potential to Implement Full-fledged ICT Based Court System and its Legal, Technological and Socio-Economic Implications     </a:t>
                      </a:r>
                      <a:r>
                        <a:rPr lang="en-US" sz="18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By-</a:t>
                      </a:r>
                      <a:r>
                        <a:rPr lang="en-US" sz="1800" b="1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D.R.Perera</a:t>
                      </a:r>
                      <a:endParaRPr lang="en-US" sz="1800" b="1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sz="1800" b="0" i="0" u="none" strike="noStrike" kern="1200" baseline="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800" b="0" i="0" u="sng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Source-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en-US" sz="1800" b="0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800" b="0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http://www.kdu.ac.lk/department-of-management-and-finance/images/reserach/Dhinesha_Perera/Revised_Abstract_DR_Perera.pdf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(Accessed on 27-09-2015)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13909">
                <a:tc rowSpan="2">
                  <a:txBody>
                    <a:bodyPr/>
                    <a:lstStyle/>
                    <a:p>
                      <a:r>
                        <a:rPr lang="en-US" b="1" dirty="0" smtClean="0"/>
                        <a:t>Participants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Litigants- 100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dirty="0" smtClean="0"/>
                        <a:t>Response-126- 89%-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ICT users-96</a:t>
                      </a:r>
                      <a:endParaRPr lang="en-US" dirty="0"/>
                    </a:p>
                  </a:txBody>
                  <a:tcPr/>
                </a:tc>
              </a:tr>
              <a:tr h="413909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Professionals-50</a:t>
                      </a:r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Non Users-29</a:t>
                      </a:r>
                      <a:endParaRPr lang="en-US" dirty="0"/>
                    </a:p>
                  </a:txBody>
                  <a:tcPr/>
                </a:tc>
              </a:tr>
              <a:tr h="413909">
                <a:tc rowSpan="2">
                  <a:txBody>
                    <a:bodyPr/>
                    <a:lstStyle/>
                    <a:p>
                      <a:r>
                        <a:rPr lang="en-US" b="1" dirty="0" smtClean="0"/>
                        <a:t>Following o the best practices</a:t>
                      </a:r>
                      <a:endParaRPr lang="en-US" b="1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en-US" dirty="0" smtClean="0"/>
                        <a:t>ICTA-</a:t>
                      </a:r>
                      <a:r>
                        <a:rPr lang="en-US" baseline="0" dirty="0" smtClean="0"/>
                        <a:t> e laws project-2012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13909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en-US" dirty="0" smtClean="0"/>
                        <a:t>World Bank Proposals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714419">
                <a:tc>
                  <a:txBody>
                    <a:bodyPr/>
                    <a:lstStyle/>
                    <a:p>
                      <a:r>
                        <a:rPr lang="en-US" b="1" dirty="0" smtClean="0"/>
                        <a:t>Benefits of</a:t>
                      </a:r>
                      <a:r>
                        <a:rPr lang="en-US" b="1" baseline="0" dirty="0" smtClean="0"/>
                        <a:t> e-courts</a:t>
                      </a:r>
                      <a:endParaRPr lang="en-US" b="1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en-US" dirty="0" smtClean="0"/>
                        <a:t>Accountability,</a:t>
                      </a:r>
                      <a:r>
                        <a:rPr lang="en-US" baseline="0" dirty="0" smtClean="0"/>
                        <a:t> Transparency, Impartiality, Responsibility on Judicial proceedings.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4635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37527" y="0"/>
            <a:ext cx="9144000" cy="947067"/>
          </a:xfrm>
        </p:spPr>
        <p:txBody>
          <a:bodyPr>
            <a:normAutofit/>
          </a:bodyPr>
          <a:lstStyle/>
          <a:p>
            <a:pPr algn="l"/>
            <a:r>
              <a:rPr lang="en-US" sz="4000" b="1" dirty="0" smtClean="0">
                <a:solidFill>
                  <a:schemeClr val="tx1"/>
                </a:solidFill>
              </a:rPr>
              <a:t>Judicial Sector </a:t>
            </a:r>
            <a:r>
              <a:rPr lang="en-US" sz="2400" b="1" dirty="0" err="1" smtClean="0">
                <a:solidFill>
                  <a:schemeClr val="tx1"/>
                </a:solidFill>
              </a:rPr>
              <a:t>cnt</a:t>
            </a:r>
            <a:r>
              <a:rPr lang="en-US" sz="2400" b="1" dirty="0" smtClean="0">
                <a:solidFill>
                  <a:schemeClr val="tx1"/>
                </a:solidFill>
              </a:rPr>
              <a:t>..</a:t>
            </a:r>
            <a:endParaRPr lang="en-US" sz="2400" b="1" dirty="0">
              <a:solidFill>
                <a:schemeClr val="tx1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7820390"/>
              </p:ext>
            </p:extLst>
          </p:nvPr>
        </p:nvGraphicFramePr>
        <p:xfrm>
          <a:off x="1" y="1158380"/>
          <a:ext cx="12191999" cy="502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8489"/>
                <a:gridCol w="1089182"/>
                <a:gridCol w="5998575"/>
                <a:gridCol w="2811397"/>
                <a:gridCol w="1294356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Issue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Sri Lankan</a:t>
                      </a:r>
                      <a:r>
                        <a:rPr lang="en-US" baseline="0" dirty="0" smtClean="0"/>
                        <a:t> Status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Steps will be taken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Benefit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Responsible</a:t>
                      </a:r>
                      <a:r>
                        <a:rPr lang="en-US" baseline="0" dirty="0" smtClean="0"/>
                        <a:t> Authority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Filing a case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Only for FR Cases</a:t>
                      </a:r>
                    </a:p>
                    <a:p>
                      <a:r>
                        <a:rPr lang="en-US" dirty="0" smtClean="0"/>
                        <a:t>(http://efiling.supremecourt.lk/).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Enable a web portal to facilitate the cases and motions.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Example the U.S is</a:t>
                      </a:r>
                      <a:r>
                        <a:rPr lang="en-US" baseline="0" dirty="0" smtClean="0"/>
                        <a:t> following the same (Source -</a:t>
                      </a:r>
                      <a:r>
                        <a:rPr lang="en-US" baseline="0" dirty="0" smtClean="0">
                          <a:hlinkClick r:id="rId2"/>
                        </a:rPr>
                        <a:t>http://www.uscourts.gov/courtrecords/electronic-filing-cmecf</a:t>
                      </a:r>
                      <a:r>
                        <a:rPr lang="en-US" baseline="0" dirty="0" smtClean="0"/>
                        <a:t> Accessed on 27-09-2015)</a:t>
                      </a:r>
                    </a:p>
                    <a:p>
                      <a:r>
                        <a:rPr lang="en-US" baseline="0" dirty="0" smtClean="0"/>
                        <a:t>India- ecourts.gov.in  (Accessed on 27-09-2015)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Time serving,</a:t>
                      </a:r>
                      <a:r>
                        <a:rPr lang="en-US" baseline="0" dirty="0" smtClean="0"/>
                        <a:t> lack of labour involvement.</a:t>
                      </a:r>
                    </a:p>
                    <a:p>
                      <a:r>
                        <a:rPr lang="en-US" baseline="0" dirty="0" smtClean="0"/>
                        <a:t>Over all productivity.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Ministry of Justice</a:t>
                      </a:r>
                      <a:r>
                        <a:rPr lang="en-US" baseline="0" dirty="0" smtClean="0"/>
                        <a:t> 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Motions/ case records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Enable</a:t>
                      </a:r>
                      <a:r>
                        <a:rPr lang="en-US" baseline="0" dirty="0" smtClean="0"/>
                        <a:t> a web portal which working on the base of identity of attorneys.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Reduced the hardships of professionals as well as the litigants.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Ministry of Justice.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Dates of the cases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Enable</a:t>
                      </a:r>
                      <a:r>
                        <a:rPr lang="en-US" baseline="0" dirty="0" smtClean="0"/>
                        <a:t> a public web portal to access the next dates and dead lines for answering in all national languages. SMS alert is desirable.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 ensure the litigants</a:t>
                      </a:r>
                      <a:r>
                        <a:rPr lang="en-US" baseline="0" dirty="0" smtClean="0"/>
                        <a:t> get to know the details in up to date and it may help in the process of administration of Justice.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79477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36093" y="122829"/>
            <a:ext cx="5743884" cy="805219"/>
          </a:xfrm>
        </p:spPr>
        <p:txBody>
          <a:bodyPr>
            <a:normAutofit/>
          </a:bodyPr>
          <a:lstStyle/>
          <a:p>
            <a:pPr algn="ctr"/>
            <a:r>
              <a:rPr lang="en-US" sz="4000" dirty="0">
                <a:solidFill>
                  <a:schemeClr val="tx1"/>
                </a:solidFill>
              </a:rPr>
              <a:t>Health Sector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8551" y="1510100"/>
            <a:ext cx="11134749" cy="5109064"/>
          </a:xfrm>
        </p:spPr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3129434"/>
              </p:ext>
            </p:extLst>
          </p:nvPr>
        </p:nvGraphicFramePr>
        <p:xfrm>
          <a:off x="438551" y="1376935"/>
          <a:ext cx="11134750" cy="493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90249"/>
                <a:gridCol w="1119116"/>
                <a:gridCol w="2934269"/>
                <a:gridCol w="4012442"/>
                <a:gridCol w="1678674"/>
              </a:tblGrid>
              <a:tr h="659894">
                <a:tc>
                  <a:txBody>
                    <a:bodyPr/>
                    <a:lstStyle/>
                    <a:p>
                      <a:r>
                        <a:rPr lang="en-US" dirty="0" smtClean="0"/>
                        <a:t>Issues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Sri Lankan</a:t>
                      </a:r>
                      <a:r>
                        <a:rPr lang="en-US" baseline="0" dirty="0" smtClean="0"/>
                        <a:t> Status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Steps will be taken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Benefits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Responsible Agency </a:t>
                      </a:r>
                      <a:endParaRPr lang="en-US" dirty="0"/>
                    </a:p>
                  </a:txBody>
                  <a:tcPr/>
                </a:tc>
              </a:tr>
              <a:tr h="572985">
                <a:tc>
                  <a:txBody>
                    <a:bodyPr/>
                    <a:lstStyle/>
                    <a:p>
                      <a:r>
                        <a:rPr lang="en-US" dirty="0" smtClean="0"/>
                        <a:t>Online OPD</a:t>
                      </a:r>
                      <a:r>
                        <a:rPr lang="en-US" baseline="0" dirty="0" smtClean="0"/>
                        <a:t> Appointments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</a:t>
                      </a:r>
                      <a:r>
                        <a:rPr lang="en-US" baseline="0" dirty="0" smtClean="0"/>
                        <a:t> appointments for OPD should be make available by online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Time Saving</a:t>
                      </a:r>
                      <a:r>
                        <a:rPr lang="en-US" smtClean="0"/>
                        <a:t>,</a:t>
                      </a:r>
                      <a:r>
                        <a:rPr lang="en-US" baseline="0" smtClean="0"/>
                        <a:t> Less </a:t>
                      </a:r>
                      <a:r>
                        <a:rPr lang="en-US" baseline="0" dirty="0" smtClean="0"/>
                        <a:t>labour force is enough, More productivity</a:t>
                      </a:r>
                    </a:p>
                    <a:p>
                      <a:endParaRPr lang="en-US" baseline="0" dirty="0" smtClean="0"/>
                    </a:p>
                    <a:p>
                      <a:r>
                        <a:rPr lang="en-US" baseline="0" dirty="0" smtClean="0"/>
                        <a:t>In India this system implemented since July-2015, around 567860 patients get benefit from this scheme - Source: </a:t>
                      </a:r>
                      <a:r>
                        <a:rPr lang="en-US" baseline="0" dirty="0" smtClean="0">
                          <a:solidFill>
                            <a:srgbClr val="00B0F0"/>
                          </a:solidFill>
                        </a:rPr>
                        <a:t>http://ors.gov.in/copp/welcome.jsp </a:t>
                      </a:r>
                      <a:r>
                        <a:rPr lang="en-US" baseline="0" dirty="0" smtClean="0"/>
                        <a:t>(Accessed on 25-SEP-2015)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Ministry of |Health and Nutrition</a:t>
                      </a:r>
                    </a:p>
                    <a:p>
                      <a:r>
                        <a:rPr lang="en-US" dirty="0" smtClean="0"/>
                        <a:t>(</a:t>
                      </a:r>
                      <a:r>
                        <a:rPr lang="en-US" dirty="0" smtClean="0">
                          <a:hlinkClick r:id="rId2"/>
                        </a:rPr>
                        <a:t>http://www.health.gov.lk/en/</a:t>
                      </a:r>
                      <a:r>
                        <a:rPr lang="en-US" dirty="0" smtClean="0"/>
                        <a:t>) </a:t>
                      </a:r>
                      <a:endParaRPr lang="en-US" dirty="0"/>
                    </a:p>
                  </a:txBody>
                  <a:tcPr/>
                </a:tc>
              </a:tr>
              <a:tr h="572985">
                <a:tc>
                  <a:txBody>
                    <a:bodyPr/>
                    <a:lstStyle/>
                    <a:p>
                      <a:r>
                        <a:rPr lang="en-US" dirty="0" smtClean="0"/>
                        <a:t>Online</a:t>
                      </a:r>
                      <a:r>
                        <a:rPr lang="en-US" baseline="0" dirty="0" smtClean="0"/>
                        <a:t> Lab Reports and Prescriptions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</a:t>
                      </a:r>
                      <a:r>
                        <a:rPr lang="en-US" baseline="0" dirty="0" smtClean="0"/>
                        <a:t> establish national health database to ensure the needy reports are kept in online.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Instant Access of the reports and prescription may help to take instant inform decisions by</a:t>
                      </a:r>
                      <a:r>
                        <a:rPr lang="en-US" baseline="0" dirty="0" smtClean="0"/>
                        <a:t> doctors in emergency.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Ministry of |Health and Nutrition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23652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458</TotalTime>
  <Words>1038</Words>
  <Application>Microsoft Office PowerPoint</Application>
  <PresentationFormat>Custom</PresentationFormat>
  <Paragraphs>198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Flow</vt:lpstr>
      <vt:lpstr>Group-02</vt:lpstr>
      <vt:lpstr>PowerPoint Presentation</vt:lpstr>
      <vt:lpstr>PowerPoint Presentation</vt:lpstr>
      <vt:lpstr>The Sectors which Need e-services</vt:lpstr>
      <vt:lpstr>Ministry of Power and Energy</vt:lpstr>
      <vt:lpstr>Electricity  Sector</vt:lpstr>
      <vt:lpstr>Judicial Sector</vt:lpstr>
      <vt:lpstr>Judicial Sector cnt..</vt:lpstr>
      <vt:lpstr>Health Sector</vt:lpstr>
      <vt:lpstr>Health Sector cnt..</vt:lpstr>
      <vt:lpstr>Agriculture Sector</vt:lpstr>
      <vt:lpstr>Suggestions</vt:lpstr>
      <vt:lpstr>Education Sector</vt:lpstr>
      <vt:lpstr>PowerPoint Presentation</vt:lpstr>
      <vt:lpstr>Q&amp;A  </vt:lpstr>
    </vt:vector>
  </TitlesOfParts>
  <Company>FACUTY OF LAW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pc</dc:creator>
  <cp:lastModifiedBy>Ayesha Zainudeen</cp:lastModifiedBy>
  <cp:revision>86</cp:revision>
  <dcterms:created xsi:type="dcterms:W3CDTF">2015-09-25T14:25:50Z</dcterms:created>
  <dcterms:modified xsi:type="dcterms:W3CDTF">2015-09-28T07:06:58Z</dcterms:modified>
</cp:coreProperties>
</file>