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56" r:id="rId3"/>
    <p:sldId id="257" r:id="rId4"/>
    <p:sldId id="258" r:id="rId5"/>
    <p:sldId id="271" r:id="rId6"/>
    <p:sldId id="259" r:id="rId7"/>
    <p:sldId id="272" r:id="rId8"/>
    <p:sldId id="279" r:id="rId9"/>
    <p:sldId id="260" r:id="rId10"/>
    <p:sldId id="274" r:id="rId11"/>
    <p:sldId id="261" r:id="rId12"/>
    <p:sldId id="273" r:id="rId13"/>
    <p:sldId id="262" r:id="rId14"/>
    <p:sldId id="263" r:id="rId15"/>
    <p:sldId id="276" r:id="rId16"/>
    <p:sldId id="264" r:id="rId17"/>
    <p:sldId id="277" r:id="rId18"/>
    <p:sldId id="265" r:id="rId19"/>
    <p:sldId id="278" r:id="rId20"/>
    <p:sldId id="267" r:id="rId21"/>
    <p:sldId id="281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 1000  people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Sheet1!$A$2:$A$26</c:f>
              <c:strCache>
                <c:ptCount val="25"/>
                <c:pt idx="0">
                  <c:v>Jaffna</c:v>
                </c:pt>
                <c:pt idx="1">
                  <c:v>Kilinochchi </c:v>
                </c:pt>
                <c:pt idx="2">
                  <c:v>Mulathiv</c:v>
                </c:pt>
                <c:pt idx="3">
                  <c:v>Mannar</c:v>
                </c:pt>
                <c:pt idx="4">
                  <c:v>Vavuniya</c:v>
                </c:pt>
                <c:pt idx="5">
                  <c:v>Anuradha.</c:v>
                </c:pt>
                <c:pt idx="6">
                  <c:v>Trinco</c:v>
                </c:pt>
                <c:pt idx="7">
                  <c:v>Puttlam</c:v>
                </c:pt>
                <c:pt idx="8">
                  <c:v>Polonnaru.</c:v>
                </c:pt>
                <c:pt idx="9">
                  <c:v>Kurunegala</c:v>
                </c:pt>
                <c:pt idx="10">
                  <c:v>Mathale</c:v>
                </c:pt>
                <c:pt idx="11">
                  <c:v>Batticlo</c:v>
                </c:pt>
                <c:pt idx="12">
                  <c:v>Gampaha</c:v>
                </c:pt>
                <c:pt idx="13">
                  <c:v>Kegalle</c:v>
                </c:pt>
                <c:pt idx="14">
                  <c:v>Kandy</c:v>
                </c:pt>
                <c:pt idx="15">
                  <c:v>Colombo</c:v>
                </c:pt>
                <c:pt idx="16">
                  <c:v>Nuwaraeliya</c:v>
                </c:pt>
                <c:pt idx="17">
                  <c:v>Badulla</c:v>
                </c:pt>
                <c:pt idx="18">
                  <c:v>Ampara</c:v>
                </c:pt>
                <c:pt idx="19">
                  <c:v>Kaluthara</c:v>
                </c:pt>
                <c:pt idx="20">
                  <c:v>Rathnapura</c:v>
                </c:pt>
                <c:pt idx="21">
                  <c:v>Monaragala</c:v>
                </c:pt>
                <c:pt idx="22">
                  <c:v>Galle</c:v>
                </c:pt>
                <c:pt idx="23">
                  <c:v>Mathara</c:v>
                </c:pt>
                <c:pt idx="24">
                  <c:v>Hambanthota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96</c:v>
                </c:pt>
                <c:pt idx="1">
                  <c:v>84</c:v>
                </c:pt>
                <c:pt idx="2">
                  <c:v>86</c:v>
                </c:pt>
                <c:pt idx="3">
                  <c:v>82</c:v>
                </c:pt>
                <c:pt idx="4">
                  <c:v>84</c:v>
                </c:pt>
                <c:pt idx="5">
                  <c:v>86</c:v>
                </c:pt>
                <c:pt idx="6">
                  <c:v>95</c:v>
                </c:pt>
                <c:pt idx="7">
                  <c:v>92</c:v>
                </c:pt>
                <c:pt idx="8">
                  <c:v>90</c:v>
                </c:pt>
                <c:pt idx="9">
                  <c:v>94</c:v>
                </c:pt>
                <c:pt idx="10">
                  <c:v>89</c:v>
                </c:pt>
                <c:pt idx="11">
                  <c:v>72</c:v>
                </c:pt>
                <c:pt idx="12">
                  <c:v>77</c:v>
                </c:pt>
                <c:pt idx="13">
                  <c:v>92</c:v>
                </c:pt>
                <c:pt idx="14">
                  <c:v>101</c:v>
                </c:pt>
                <c:pt idx="15">
                  <c:v>70</c:v>
                </c:pt>
                <c:pt idx="16">
                  <c:v>100</c:v>
                </c:pt>
                <c:pt idx="17">
                  <c:v>94</c:v>
                </c:pt>
                <c:pt idx="18">
                  <c:v>75</c:v>
                </c:pt>
                <c:pt idx="19">
                  <c:v>87</c:v>
                </c:pt>
                <c:pt idx="20">
                  <c:v>100</c:v>
                </c:pt>
                <c:pt idx="21">
                  <c:v>92</c:v>
                </c:pt>
                <c:pt idx="22">
                  <c:v>87</c:v>
                </c:pt>
                <c:pt idx="23">
                  <c:v>83</c:v>
                </c:pt>
                <c:pt idx="24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30485504"/>
        <c:axId val="-430483872"/>
      </c:barChart>
      <c:catAx>
        <c:axId val="-430485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430483872"/>
        <c:crosses val="autoZero"/>
        <c:auto val="1"/>
        <c:lblAlgn val="ctr"/>
        <c:lblOffset val="100"/>
        <c:noMultiLvlLbl val="0"/>
      </c:catAx>
      <c:valAx>
        <c:axId val="-430483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430485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 1000 </a:t>
            </a:r>
            <a:r>
              <a:rPr lang="en-US" dirty="0" smtClean="0"/>
              <a:t>people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 1000 People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Visually impaired</c:v>
                </c:pt>
                <c:pt idx="1">
                  <c:v>Hearing aids</c:v>
                </c:pt>
                <c:pt idx="2">
                  <c:v>Walking disabilities</c:v>
                </c:pt>
                <c:pt idx="3">
                  <c:v>Remembering</c:v>
                </c:pt>
                <c:pt idx="4">
                  <c:v>Doing own activities </c:v>
                </c:pt>
                <c:pt idx="5">
                  <c:v>Communication difficulties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54</c:v>
                </c:pt>
                <c:pt idx="1">
                  <c:v>21</c:v>
                </c:pt>
                <c:pt idx="2">
                  <c:v>39</c:v>
                </c:pt>
                <c:pt idx="3">
                  <c:v>18</c:v>
                </c:pt>
                <c:pt idx="4">
                  <c:v>11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3A482-7B1E-4311-86E5-543A217061B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B0BD5-7AD7-4FCF-B704-0A9A0EFE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0BD5-7AD7-4FCF-B704-0A9A0EFEC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52D9-5F99-4948-9693-30A1E140D9BB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9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54CD-7B2D-44D8-AD56-EE7F878EE615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9918-11C3-4BA6-9381-4294465542F2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7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39BD-3A7E-45F6-B045-D8D746081739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1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6DD0-2E22-40BC-AE6F-BF23C7B98C19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0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3C9-BA65-472C-8112-9570E3F996A6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7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5959-E242-4B03-A81B-F7F729D4F20C}" type="datetime1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D50-D93D-431E-8898-5BC47E60B3C5}" type="datetime1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1CD0-12B1-4D23-84CD-F860C19C0F21}" type="datetime1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2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1ECD-A2B0-46F1-B9FE-02EB2E89D5F8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3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24B6-2F12-4735-926D-8D37ED9DACDD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53AC-3B21-45C6-8FE3-92586B4C8A13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808F-B903-49C1-BE66-C3D30A8F2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ics.gov.lk/PopHouSat/CPH2011/Pages/Activities/Reports/FinalReport/FinalReport.pdf" TargetMode="External"/><Relationship Id="rId2" Type="http://schemas.openxmlformats.org/officeDocument/2006/relationships/hyperlink" Target="http://www.who.int/healthinfo/survey/ageingdefnolder/e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82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Affordable Terminal Devices for all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6638"/>
          </a:xfrm>
        </p:spPr>
        <p:txBody>
          <a:bodyPr>
            <a:normAutofit/>
          </a:bodyPr>
          <a:lstStyle/>
          <a:p>
            <a:r>
              <a:rPr lang="en-US" b="1" dirty="0" smtClean="0"/>
              <a:t>Group 4</a:t>
            </a:r>
          </a:p>
          <a:p>
            <a:r>
              <a:rPr lang="en-US" dirty="0" err="1" smtClean="0"/>
              <a:t>Ishara</a:t>
            </a:r>
            <a:r>
              <a:rPr lang="en-US" dirty="0" smtClean="0"/>
              <a:t> </a:t>
            </a:r>
            <a:r>
              <a:rPr lang="en-US" dirty="0" err="1" smtClean="0"/>
              <a:t>Madushanka</a:t>
            </a:r>
            <a:endParaRPr lang="en-US" dirty="0" smtClean="0"/>
          </a:p>
          <a:p>
            <a:r>
              <a:rPr lang="en-US" dirty="0" err="1" smtClean="0"/>
              <a:t>Thushara</a:t>
            </a:r>
            <a:r>
              <a:rPr lang="en-US" dirty="0" smtClean="0"/>
              <a:t> Silva</a:t>
            </a:r>
          </a:p>
          <a:p>
            <a:r>
              <a:rPr lang="en-US" dirty="0" err="1" smtClean="0"/>
              <a:t>Dushan</a:t>
            </a:r>
            <a:r>
              <a:rPr lang="en-US" dirty="0" smtClean="0"/>
              <a:t> </a:t>
            </a:r>
            <a:r>
              <a:rPr lang="en-US" dirty="0" err="1" smtClean="0"/>
              <a:t>Udugama</a:t>
            </a:r>
            <a:endParaRPr lang="en-US" dirty="0" smtClean="0"/>
          </a:p>
          <a:p>
            <a:r>
              <a:rPr lang="en-US" dirty="0" smtClean="0"/>
              <a:t>Radhika </a:t>
            </a:r>
            <a:r>
              <a:rPr lang="en-US" dirty="0" smtClean="0"/>
              <a:t>Wijesekera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06439" y="252147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options are available for similar people in other countries? 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2387" y="1023581"/>
            <a:ext cx="111092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Silver </a:t>
            </a:r>
            <a:r>
              <a:rPr lang="en-US" sz="2800" b="1" dirty="0" err="1"/>
              <a:t>Infocomm</a:t>
            </a:r>
            <a:r>
              <a:rPr lang="en-US" sz="2800" b="1" dirty="0"/>
              <a:t> Hotspots</a:t>
            </a:r>
          </a:p>
          <a:p>
            <a:r>
              <a:rPr lang="en-US" sz="2800" dirty="0"/>
              <a:t>IDA has set up about 90 Silver </a:t>
            </a:r>
            <a:r>
              <a:rPr lang="en-US" sz="2800" dirty="0" err="1"/>
              <a:t>Infocomm</a:t>
            </a:r>
            <a:r>
              <a:rPr lang="en-US" sz="2800" dirty="0"/>
              <a:t> Hotspots (SIHs) to provide access to computers and internet services for seniors </a:t>
            </a:r>
            <a:r>
              <a:rPr lang="en-US" sz="2800" dirty="0">
                <a:solidFill>
                  <a:srgbClr val="FF0000"/>
                </a:solidFill>
              </a:rPr>
              <a:t>free-of-charge.</a:t>
            </a:r>
            <a:r>
              <a:rPr lang="en-US" sz="2800" dirty="0"/>
              <a:t> The SIHs are set up at accessible locations for seniors island-wide such as Community </a:t>
            </a:r>
            <a:r>
              <a:rPr lang="en-US" sz="2800" dirty="0" err="1"/>
              <a:t>Centres</a:t>
            </a:r>
            <a:r>
              <a:rPr lang="en-US" sz="2800" dirty="0"/>
              <a:t>, self-help group </a:t>
            </a:r>
            <a:r>
              <a:rPr lang="en-US" sz="2800" dirty="0" err="1"/>
              <a:t>centres</a:t>
            </a:r>
            <a:r>
              <a:rPr lang="en-US" sz="2800" dirty="0"/>
              <a:t>, Residents' Committees and public libraries.</a:t>
            </a:r>
          </a:p>
          <a:p>
            <a:endParaRPr lang="en-US" sz="2800" dirty="0"/>
          </a:p>
          <a:p>
            <a:r>
              <a:rPr lang="en-US" sz="2800" b="1" dirty="0"/>
              <a:t>Silver </a:t>
            </a:r>
            <a:r>
              <a:rPr lang="en-US" sz="2800" b="1" dirty="0" err="1"/>
              <a:t>Infocomm</a:t>
            </a:r>
            <a:r>
              <a:rPr lang="en-US" sz="2800" b="1" dirty="0"/>
              <a:t> Junctions</a:t>
            </a:r>
          </a:p>
          <a:p>
            <a:r>
              <a:rPr lang="en-US" sz="2800" dirty="0"/>
              <a:t>Nine senior-friendly and conveniently located IT learning hubs, called Silver </a:t>
            </a:r>
            <a:r>
              <a:rPr lang="en-US" sz="2800" dirty="0" err="1"/>
              <a:t>Infocomm</a:t>
            </a:r>
            <a:r>
              <a:rPr lang="en-US" sz="2800" dirty="0"/>
              <a:t> Junctions (SIJs), are set up island-wide. The SIJs offer affordable </a:t>
            </a:r>
            <a:r>
              <a:rPr lang="en-US" sz="2800" dirty="0" err="1"/>
              <a:t>infocomm</a:t>
            </a:r>
            <a:r>
              <a:rPr lang="en-US" sz="2800" dirty="0"/>
              <a:t> training and </a:t>
            </a:r>
            <a:r>
              <a:rPr lang="en-US" sz="2800" dirty="0" err="1"/>
              <a:t>customised</a:t>
            </a:r>
            <a:r>
              <a:rPr lang="en-US" sz="2800" dirty="0"/>
              <a:t> curriculum for seniors. Seniors are also able to enjoy follow up tutorials for more in-depth learning.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2387" y="0"/>
            <a:ext cx="10515600" cy="887104"/>
          </a:xfrm>
        </p:spPr>
        <p:txBody>
          <a:bodyPr/>
          <a:lstStyle/>
          <a:p>
            <a:r>
              <a:rPr lang="en-US" dirty="0"/>
              <a:t>Singapore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ALVA </a:t>
            </a:r>
            <a:r>
              <a:rPr lang="en-US" b="1" dirty="0" smtClean="0"/>
              <a:t>BC680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1669884"/>
            <a:ext cx="5859723" cy="390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66" y="2320119"/>
            <a:ext cx="4381611" cy="2606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513" y="5691116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Rs</a:t>
            </a:r>
            <a:r>
              <a:rPr lang="en-US" dirty="0" smtClean="0"/>
              <a:t>. 1,125,360/=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Limitations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GoSL</a:t>
            </a:r>
            <a:r>
              <a:rPr lang="en-US" sz="3200" dirty="0" smtClean="0"/>
              <a:t> cannot impose policy decisions on mobile phone manufacturers to include disabled friendly features in their products. </a:t>
            </a:r>
          </a:p>
          <a:p>
            <a:r>
              <a:rPr lang="en-US" sz="3200" dirty="0" smtClean="0"/>
              <a:t>Sri Lanka lacks proven hardware manufacturing expertise. However, suitable hardware devises can be assembled in Sri Lanka using micro computer units such as Raspberry Pi</a:t>
            </a:r>
          </a:p>
          <a:p>
            <a:r>
              <a:rPr lang="en-US" sz="3200" dirty="0" smtClean="0"/>
              <a:t>One software or app is unable to cater to each and every type and magnitude of physical and mental disability.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Recommendations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Along with the options of viewing websites in Sinhala, Tamil and English, all </a:t>
            </a:r>
            <a:r>
              <a:rPr lang="en-US" dirty="0" err="1" smtClean="0"/>
              <a:t>GoSL</a:t>
            </a:r>
            <a:r>
              <a:rPr lang="en-US" dirty="0" smtClean="0"/>
              <a:t> websites should include a 4</a:t>
            </a:r>
            <a:r>
              <a:rPr lang="en-US" baseline="30000" dirty="0" smtClean="0"/>
              <a:t>th</a:t>
            </a:r>
            <a:r>
              <a:rPr lang="en-US" dirty="0" smtClean="0"/>
              <a:t> viewing option that is friendly to the visually impaired, and those whose fine motor skills are no longer fine.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3200" dirty="0" smtClean="0"/>
              <a:t>Larger lettering and buttons</a:t>
            </a:r>
          </a:p>
          <a:p>
            <a:pPr lvl="1"/>
            <a:r>
              <a:rPr lang="en-US" sz="3200" dirty="0" smtClean="0"/>
              <a:t>Bold and contrasting </a:t>
            </a:r>
            <a:r>
              <a:rPr lang="en-US" sz="3200" dirty="0" err="1" smtClean="0"/>
              <a:t>colours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Less clutter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3" y="27709"/>
            <a:ext cx="9144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3" y="1219200"/>
            <a:ext cx="1219200" cy="121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11659" r="15877" b="10551"/>
          <a:stretch/>
        </p:blipFill>
        <p:spPr bwMode="auto">
          <a:xfrm>
            <a:off x="2634020" y="241063"/>
            <a:ext cx="7588154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6" y="0"/>
            <a:ext cx="6848759" cy="69063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Recommendations							…cont.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5500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A </a:t>
            </a:r>
            <a:r>
              <a:rPr lang="en-US" sz="2400" dirty="0"/>
              <a:t>relatively inexpensive hardware device such as The Raspberry Pi </a:t>
            </a:r>
            <a:r>
              <a:rPr lang="en-US" sz="2400" dirty="0" smtClean="0"/>
              <a:t>Foundation’s Raspberry </a:t>
            </a:r>
            <a:r>
              <a:rPr lang="en-US" sz="2400" dirty="0"/>
              <a:t>Pi </a:t>
            </a:r>
            <a:r>
              <a:rPr lang="en-US" sz="2400" dirty="0" smtClean="0"/>
              <a:t>micro computer unit</a:t>
            </a:r>
            <a:r>
              <a:rPr lang="en-US" sz="2400" dirty="0"/>
              <a:t> allows for an app to be installed, which will allow a disabled user to manipulate a computer, a tab or a smartphone.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Provision of one disabled-friendly terminal each at </a:t>
            </a:r>
            <a:r>
              <a:rPr lang="en-US" sz="2400" dirty="0" err="1" smtClean="0"/>
              <a:t>Nenaselas</a:t>
            </a:r>
            <a:r>
              <a:rPr lang="en-US" sz="2400" dirty="0" smtClean="0"/>
              <a:t> for the use of the aged and those with visual impairments</a:t>
            </a:r>
            <a:endParaRPr lang="en-US" sz="2400" dirty="0"/>
          </a:p>
          <a:p>
            <a:pPr lvl="1"/>
            <a:r>
              <a:rPr lang="en-US" dirty="0" smtClean="0"/>
              <a:t>Recommend that pilot projects be carried out in the </a:t>
            </a:r>
            <a:r>
              <a:rPr lang="en-US" dirty="0" err="1" smtClean="0"/>
              <a:t>Ratnapura</a:t>
            </a:r>
            <a:r>
              <a:rPr lang="en-US" dirty="0" smtClean="0"/>
              <a:t>, Kandy and </a:t>
            </a:r>
            <a:r>
              <a:rPr lang="en-US" dirty="0" err="1" smtClean="0"/>
              <a:t>Nuwara</a:t>
            </a:r>
            <a:r>
              <a:rPr lang="en-US" dirty="0" smtClean="0"/>
              <a:t> </a:t>
            </a:r>
            <a:r>
              <a:rPr lang="en-US" dirty="0" err="1" smtClean="0"/>
              <a:t>Eliya</a:t>
            </a:r>
            <a:r>
              <a:rPr lang="en-US" dirty="0" smtClean="0"/>
              <a:t> districts (why? Direct attention to the map on slide 5)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/>
              <a:t>Provide training and assistance to the aged and visually impaired to use these terminals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/>
              <a:t>Encourage the app development community in Sri Lanka to develop an app which would connect the user to a human being at the Government information hotline, who will search for information on behalf of the user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25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49719" y="5554639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$35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28" y="0"/>
            <a:ext cx="10527773" cy="6855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135904" y="2919814"/>
            <a:ext cx="5759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/>
              <a:t>ffordable terminal </a:t>
            </a: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b="1" dirty="0" smtClean="0"/>
              <a:t>evices that </a:t>
            </a:r>
            <a:r>
              <a:rPr lang="en-US" sz="2000" b="1" dirty="0"/>
              <a:t>all can use, </a:t>
            </a:r>
            <a:r>
              <a:rPr lang="en-US" sz="2000" b="1" dirty="0" smtClean="0"/>
              <a:t>with </a:t>
            </a:r>
            <a:br>
              <a:rPr lang="en-US" sz="2000" b="1" dirty="0" smtClean="0"/>
            </a:br>
            <a:r>
              <a:rPr lang="en-US" sz="2000" b="1" dirty="0" smtClean="0"/>
              <a:t>special </a:t>
            </a:r>
            <a:r>
              <a:rPr lang="en-US" sz="2000" b="1" dirty="0"/>
              <a:t>attention being paid to </a:t>
            </a:r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sz="2000" b="1" dirty="0" smtClean="0"/>
              <a:t>lderly </a:t>
            </a:r>
            <a:br>
              <a:rPr lang="en-US" sz="2000" b="1" dirty="0" smtClean="0"/>
            </a:br>
            <a:r>
              <a:rPr lang="en-US" sz="2000" b="1" dirty="0" smtClean="0"/>
              <a:t>and </a:t>
            </a:r>
            <a:r>
              <a:rPr lang="en-US" sz="2000" b="1" dirty="0"/>
              <a:t>the  </a:t>
            </a: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b="1" dirty="0" smtClean="0"/>
              <a:t>ifferently </a:t>
            </a:r>
            <a:r>
              <a:rPr lang="en-US" sz="2000" b="1" dirty="0"/>
              <a:t>able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and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References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Health Statistics and Information Systems (2015). Web.</a:t>
            </a:r>
            <a:endParaRPr lang="en-US" sz="1800" dirty="0" smtClean="0">
              <a:effectLst/>
            </a:endParaRPr>
          </a:p>
          <a:p>
            <a:pPr marL="0" indent="0">
              <a:buNone/>
            </a:pPr>
            <a:r>
              <a:rPr lang="en-US" sz="1800" u="sng" dirty="0" smtClean="0">
                <a:hlinkClick r:id="rId2"/>
              </a:rPr>
              <a:t>http</a:t>
            </a:r>
            <a:r>
              <a:rPr lang="en-US" sz="1800" u="sng" dirty="0">
                <a:hlinkClick r:id="rId2"/>
              </a:rPr>
              <a:t>://www.who.int/healthinfo/survey/ageingdefnolder/en/</a:t>
            </a:r>
            <a:r>
              <a:rPr lang="en-US" sz="1800" dirty="0"/>
              <a:t> (accessed September 2015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Population and Housing Census, 2012</a:t>
            </a:r>
            <a:endParaRPr lang="en-US" sz="1800" dirty="0" smtClean="0">
              <a:effectLst/>
              <a:hlinkClick r:id="rId3"/>
            </a:endParaRPr>
          </a:p>
          <a:p>
            <a:pPr marL="0" indent="0">
              <a:buNone/>
            </a:pPr>
            <a:r>
              <a:rPr lang="en-US" sz="1800" dirty="0" smtClean="0">
                <a:effectLst/>
                <a:hlinkClick r:id="rId3"/>
              </a:rPr>
              <a:t>http://www.statistics.gov.lk/PopHouSat/CPH2011/Pages/Activities/Reports/FinalReport/FinalReport.pdf</a:t>
            </a:r>
            <a:endParaRPr lang="en-US" sz="1800" dirty="0" smtClean="0">
              <a:effectLst/>
            </a:endParaRPr>
          </a:p>
          <a:p>
            <a:endParaRPr lang="en-US" sz="18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154" y="885491"/>
            <a:ext cx="3959091" cy="103346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09" y="2350495"/>
            <a:ext cx="5536078" cy="37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2546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2831" y="163072"/>
            <a:ext cx="5251938" cy="1969477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831" y="304602"/>
            <a:ext cx="5141706" cy="1686415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10% </a:t>
            </a:r>
            <a:r>
              <a:rPr lang="en-US" sz="3200" b="1" dirty="0" smtClean="0"/>
              <a:t>of Sri Lankans live with physical or mental difficulties which limit their use of information technology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531" y="388961"/>
            <a:ext cx="5180463" cy="113276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The </a:t>
            </a:r>
            <a:r>
              <a:rPr lang="en-US" sz="8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problem </a:t>
            </a:r>
            <a:endParaRPr lang="en-US" sz="88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81" y="1815152"/>
            <a:ext cx="11025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Calibri" pitchFamily="34" charset="0"/>
              </a:rPr>
              <a:t>Access to Government information and services for </a:t>
            </a:r>
            <a:r>
              <a:rPr lang="en-US" sz="3600" dirty="0" smtClean="0">
                <a:latin typeface="Calibri" pitchFamily="34" charset="0"/>
              </a:rPr>
              <a:t>the elderly and those </a:t>
            </a:r>
            <a:r>
              <a:rPr lang="en-US" sz="3600" dirty="0">
                <a:latin typeface="Calibri" pitchFamily="34" charset="0"/>
              </a:rPr>
              <a:t>with disabilities is </a:t>
            </a:r>
            <a:r>
              <a:rPr lang="en-US" sz="3600" dirty="0" smtClean="0">
                <a:latin typeface="Calibri" pitchFamily="34" charset="0"/>
              </a:rPr>
              <a:t>very </a:t>
            </a:r>
            <a:r>
              <a:rPr lang="en-US" sz="3600" dirty="0">
                <a:latin typeface="Calibri" pitchFamily="34" charset="0"/>
              </a:rPr>
              <a:t>limited. </a:t>
            </a:r>
          </a:p>
          <a:p>
            <a:endParaRPr lang="en-US" sz="36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481" y="3912863"/>
            <a:ext cx="10793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Calibri" pitchFamily="34" charset="0"/>
              </a:rPr>
              <a:t>The Government should take steps to ensure their inclusion in the information society.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583" y="278414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Brief overview of findings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51" y="269780"/>
            <a:ext cx="6108510" cy="15453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 smtClean="0"/>
              <a:t>Distribution of disabilities </a:t>
            </a:r>
            <a:br>
              <a:rPr lang="en-US" sz="4400" dirty="0" smtClean="0"/>
            </a:br>
            <a:r>
              <a:rPr lang="en-US" sz="4400" dirty="0" smtClean="0"/>
              <a:t>in Sri Lanka</a:t>
            </a:r>
            <a:br>
              <a:rPr lang="en-US" sz="4400" dirty="0" smtClean="0"/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(Department of census and statistics 2012 Report)</a:t>
            </a:r>
            <a:endParaRPr lang="en-US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Ishara\Downloads\wp_ss_20150925_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14524" r="12205" b="23974"/>
          <a:stretch/>
        </p:blipFill>
        <p:spPr bwMode="auto">
          <a:xfrm>
            <a:off x="7137779" y="1"/>
            <a:ext cx="4944692" cy="68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51951" y="6359857"/>
            <a:ext cx="1430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Per 1000  people</a:t>
            </a:r>
            <a:endParaRPr lang="en-US" sz="14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93530713"/>
              </p:ext>
            </p:extLst>
          </p:nvPr>
        </p:nvGraphicFramePr>
        <p:xfrm>
          <a:off x="191327" y="1911927"/>
          <a:ext cx="7052622" cy="494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461932"/>
              </p:ext>
            </p:extLst>
          </p:nvPr>
        </p:nvGraphicFramePr>
        <p:xfrm>
          <a:off x="916899" y="413703"/>
          <a:ext cx="7921019" cy="594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75009" y="6169580"/>
            <a:ext cx="958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 : </a:t>
            </a:r>
            <a:r>
              <a:rPr lang="en-US" i="1" dirty="0"/>
              <a:t>Census </a:t>
            </a:r>
            <a:r>
              <a:rPr lang="en-US" i="1" dirty="0" smtClean="0"/>
              <a:t>of Population and Housing 2012, Department of Census and Statistics, Sri Lanka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768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3" y="0"/>
            <a:ext cx="10515600" cy="1325563"/>
          </a:xfrm>
        </p:spPr>
        <p:txBody>
          <a:bodyPr/>
          <a:lstStyle/>
          <a:p>
            <a:r>
              <a:rPr lang="en-US" dirty="0" smtClean="0"/>
              <a:t>Elderly Population in Sri Lanka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3" y="1954601"/>
            <a:ext cx="10515600" cy="12041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the moment, there is no United Nations standard numerical criterion, but the UN agreed cutoff is 60+ years to refer to the older population.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250" y="3803457"/>
            <a:ext cx="10023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12.4% of the Sri Lankan population are 60 and above 60 according to </a:t>
            </a:r>
            <a:r>
              <a:rPr lang="en-US" sz="2800" dirty="0" smtClean="0"/>
              <a:t>the report </a:t>
            </a:r>
            <a:r>
              <a:rPr lang="en-US" sz="2800" dirty="0"/>
              <a:t>of </a:t>
            </a:r>
            <a:r>
              <a:rPr lang="en-US" sz="2800" dirty="0" smtClean="0"/>
              <a:t>the Census </a:t>
            </a:r>
            <a:r>
              <a:rPr lang="en-US" sz="2800" dirty="0"/>
              <a:t>and Statistics </a:t>
            </a:r>
            <a:r>
              <a:rPr lang="en-US" sz="2800" dirty="0" smtClean="0"/>
              <a:t>Department. 2012</a:t>
            </a:r>
            <a:r>
              <a:rPr lang="en-US" sz="2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29794" y="1181395"/>
            <a:ext cx="4071856" cy="37269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3801" y="1213041"/>
            <a:ext cx="3819098" cy="3695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42" y="163774"/>
            <a:ext cx="11723427" cy="61414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options are available for people with disabilities in Sri Lanka?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511" y="1595728"/>
            <a:ext cx="287967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Regular voice calls to the Govt. </a:t>
            </a:r>
            <a:r>
              <a:rPr lang="en-US" sz="2400" dirty="0" smtClean="0"/>
              <a:t>information hotline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800" dirty="0" smtClean="0"/>
              <a:t>1919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42609" y="1478894"/>
            <a:ext cx="3646226" cy="3131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Some existing mobile handsets carry features such as sticky-keys, bolder displays, navigation by voice commands and through the movement of the face or hand.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08F-B903-49C1-BE66-C3D30A8F24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437</Words>
  <Application>Microsoft Office PowerPoint</Application>
  <PresentationFormat>Widescreen</PresentationFormat>
  <Paragraphs>78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Affordable Terminal Devices for all</vt:lpstr>
      <vt:lpstr>PowerPoint Presentation</vt:lpstr>
      <vt:lpstr>10% of Sri Lankans live with physical or mental difficulties which limit their use of information technology</vt:lpstr>
      <vt:lpstr>The problem </vt:lpstr>
      <vt:lpstr>Brief overview of findings</vt:lpstr>
      <vt:lpstr>PowerPoint Presentation</vt:lpstr>
      <vt:lpstr>PowerPoint Presentation</vt:lpstr>
      <vt:lpstr>Elderly Population in Sri Lanka</vt:lpstr>
      <vt:lpstr>What options are available for people with disabilities in Sri Lanka? </vt:lpstr>
      <vt:lpstr>What options are available for similar people in other countries? </vt:lpstr>
      <vt:lpstr>Singapore</vt:lpstr>
      <vt:lpstr>ALVA BC680</vt:lpstr>
      <vt:lpstr>Limitations</vt:lpstr>
      <vt:lpstr>Recommendations</vt:lpstr>
      <vt:lpstr>PowerPoint Presentation</vt:lpstr>
      <vt:lpstr>PowerPoint Presentation</vt:lpstr>
      <vt:lpstr>PowerPoint Presentation</vt:lpstr>
      <vt:lpstr>Recommendations       …cont.</vt:lpstr>
      <vt:lpstr>PowerPoint Presentation</vt:lpstr>
      <vt:lpstr>Q and A</vt:lpstr>
      <vt:lpstr>References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Radhika Wijesekera</dc:creator>
  <cp:lastModifiedBy>Radhika Wijesekera</cp:lastModifiedBy>
  <cp:revision>59</cp:revision>
  <dcterms:created xsi:type="dcterms:W3CDTF">2015-09-27T01:11:39Z</dcterms:created>
  <dcterms:modified xsi:type="dcterms:W3CDTF">2015-09-28T07:50:17Z</dcterms:modified>
</cp:coreProperties>
</file>