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691" r:id="rId2"/>
    <p:sldId id="694" r:id="rId3"/>
    <p:sldId id="746" r:id="rId4"/>
    <p:sldId id="695" r:id="rId5"/>
    <p:sldId id="732" r:id="rId6"/>
    <p:sldId id="733" r:id="rId7"/>
    <p:sldId id="734" r:id="rId8"/>
    <p:sldId id="738" r:id="rId9"/>
    <p:sldId id="736" r:id="rId10"/>
    <p:sldId id="737" r:id="rId11"/>
    <p:sldId id="740" r:id="rId12"/>
    <p:sldId id="739" r:id="rId13"/>
    <p:sldId id="742" r:id="rId14"/>
    <p:sldId id="741" r:id="rId15"/>
    <p:sldId id="744" r:id="rId16"/>
    <p:sldId id="743" r:id="rId17"/>
    <p:sldId id="745" r:id="rId18"/>
    <p:sldId id="748" r:id="rId19"/>
    <p:sldId id="723" r:id="rId20"/>
    <p:sldId id="747" r:id="rId21"/>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4">
          <p15:clr>
            <a:srgbClr val="A4A3A4"/>
          </p15:clr>
        </p15:guide>
        <p15:guide id="2" orient="horz" pos="3936">
          <p15:clr>
            <a:srgbClr val="A4A3A4"/>
          </p15:clr>
        </p15:guide>
        <p15:guide id="3" orient="horz" pos="4224">
          <p15:clr>
            <a:srgbClr val="A4A3A4"/>
          </p15:clr>
        </p15:guide>
        <p15:guide id="4" orient="horz" pos="912">
          <p15:clr>
            <a:srgbClr val="A4A3A4"/>
          </p15:clr>
        </p15:guide>
        <p15:guide id="5" pos="438">
          <p15:clr>
            <a:srgbClr val="A4A3A4"/>
          </p15:clr>
        </p15:guide>
        <p15:guide id="6" pos="528">
          <p15:clr>
            <a:srgbClr val="A4A3A4"/>
          </p15:clr>
        </p15:guide>
        <p15:guide id="7" pos="5304">
          <p15:clr>
            <a:srgbClr val="A4A3A4"/>
          </p15:clr>
        </p15:guide>
        <p15:guide id="8" pos="4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DD9"/>
    <a:srgbClr val="FFCC66"/>
    <a:srgbClr val="00CC99"/>
    <a:srgbClr val="CC9900"/>
    <a:srgbClr val="336600"/>
    <a:srgbClr val="35A1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76" autoAdjust="0"/>
    <p:restoredTop sz="99823" autoAdjust="0"/>
  </p:normalViewPr>
  <p:slideViewPr>
    <p:cSldViewPr showGuides="1">
      <p:cViewPr varScale="1">
        <p:scale>
          <a:sx n="74" d="100"/>
          <a:sy n="74" d="100"/>
        </p:scale>
        <p:origin x="1344" y="90"/>
      </p:cViewPr>
      <p:guideLst>
        <p:guide orient="horz" pos="2064"/>
        <p:guide orient="horz" pos="3936"/>
        <p:guide orient="horz" pos="4224"/>
        <p:guide orient="horz" pos="912"/>
        <p:guide pos="438"/>
        <p:guide pos="528"/>
        <p:guide pos="5304"/>
        <p:guide pos="412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76A636E-637B-46FB-9630-B39162DCA743}" type="datetimeFigureOut">
              <a:rPr lang="en-US" smtClean="0"/>
              <a:pPr/>
              <a:t>10/1/2015</a:t>
            </a:fld>
            <a:endParaRPr lang="en-US" dirty="0"/>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0BB30213-3389-4756-ADED-F048FFEFDAC9}" type="slidenum">
              <a:rPr lang="en-US" smtClean="0"/>
              <a:pPr/>
              <a:t>‹#›</a:t>
            </a:fld>
            <a:endParaRPr lang="en-US" dirty="0"/>
          </a:p>
        </p:txBody>
      </p:sp>
    </p:spTree>
    <p:extLst>
      <p:ext uri="{BB962C8B-B14F-4D97-AF65-F5344CB8AC3E}">
        <p14:creationId xmlns:p14="http://schemas.microsoft.com/office/powerpoint/2010/main" val="2388767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4023259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extLst>
      <p:ext uri="{BB962C8B-B14F-4D97-AF65-F5344CB8AC3E}">
        <p14:creationId xmlns:p14="http://schemas.microsoft.com/office/powerpoint/2010/main" val="1747402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276600" y="2835276"/>
            <a:ext cx="5667603" cy="1310218"/>
          </a:xfrm>
        </p:spPr>
        <p:txBody>
          <a:bodyPr wrap="square" tIns="0" bIns="0">
            <a:noAutofit/>
          </a:bodyPr>
          <a:lstStyle>
            <a:lvl1pPr algn="r">
              <a:lnSpc>
                <a:spcPct val="80000"/>
              </a:lnSpc>
              <a:tabLst>
                <a:tab pos="508000" algn="l"/>
              </a:tabLst>
              <a:defRPr sz="4500" b="0" cap="all" baseline="0">
                <a:solidFill>
                  <a:srgbClr val="009DD9"/>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3276600" y="4154504"/>
            <a:ext cx="5667603" cy="569896"/>
          </a:xfrm>
        </p:spPr>
        <p:txBody>
          <a:bodyPr wrap="square" tIns="0" bIns="0"/>
          <a:lstStyle>
            <a:lvl1pPr marL="0" indent="0" algn="r">
              <a:lnSpc>
                <a:spcPct val="100000"/>
              </a:lnSpc>
              <a:buNone/>
              <a:defRPr sz="2000" cap="all"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Text Placeholder 2"/>
          <p:cNvSpPr>
            <a:spLocks noGrp="1"/>
          </p:cNvSpPr>
          <p:nvPr>
            <p:ph type="body" idx="17"/>
          </p:nvPr>
        </p:nvSpPr>
        <p:spPr>
          <a:xfrm>
            <a:off x="6040439" y="5998464"/>
            <a:ext cx="2891063" cy="697394"/>
          </a:xfrm>
        </p:spPr>
        <p:txBody>
          <a:bodyPr wrap="square" anchor="b" anchorCtr="0"/>
          <a:lstStyle>
            <a:lvl1pPr marL="0" indent="0" algn="r">
              <a:lnSpc>
                <a:spcPct val="100000"/>
              </a:lnSpc>
              <a:spcBef>
                <a:spcPts val="0"/>
              </a:spcBef>
              <a:buNone/>
              <a:defRPr sz="1200" b="0">
                <a:solidFill>
                  <a:srgbClr val="5F5F5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284430908"/>
      </p:ext>
    </p:extLst>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rt with Call Out">
    <p:spTree>
      <p:nvGrpSpPr>
        <p:cNvPr id="1" name=""/>
        <p:cNvGrpSpPr/>
        <p:nvPr/>
      </p:nvGrpSpPr>
      <p:grpSpPr>
        <a:xfrm>
          <a:off x="0" y="0"/>
          <a:ext cx="0" cy="0"/>
          <a:chOff x="0" y="0"/>
          <a:chExt cx="0" cy="0"/>
        </a:xfrm>
      </p:grpSpPr>
      <p:sp>
        <p:nvSpPr>
          <p:cNvPr id="7" name="Text Placeholder 2"/>
          <p:cNvSpPr>
            <a:spLocks noGrp="1"/>
          </p:cNvSpPr>
          <p:nvPr>
            <p:ph type="body" idx="14"/>
          </p:nvPr>
        </p:nvSpPr>
        <p:spPr>
          <a:xfrm>
            <a:off x="594360" y="1801368"/>
            <a:ext cx="7876476" cy="251618"/>
          </a:xfrm>
        </p:spPr>
        <p:txBody>
          <a:bodyPr wrap="square" tIns="0" bIns="0" anchor="t" anchorCtr="0"/>
          <a:lstStyle>
            <a:lvl1pPr marL="0" indent="0">
              <a:spcBef>
                <a:spcPts val="0"/>
              </a:spcBef>
              <a:buNone/>
              <a:defRPr sz="1200" b="0" baseline="0">
                <a:solidFill>
                  <a:srgbClr val="009DD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hart Placeholder 12"/>
          <p:cNvSpPr>
            <a:spLocks noGrp="1"/>
          </p:cNvSpPr>
          <p:nvPr>
            <p:ph type="chart" sz="quarter" idx="16"/>
          </p:nvPr>
        </p:nvSpPr>
        <p:spPr>
          <a:xfrm>
            <a:off x="758952" y="2177748"/>
            <a:ext cx="7711884" cy="3238754"/>
          </a:xfrm>
        </p:spPr>
        <p:txBody>
          <a:bodyPr wrap="none"/>
          <a:lstStyle>
            <a:lvl1pPr>
              <a:buFontTx/>
              <a:buNone/>
              <a:defRPr/>
            </a:lvl1pPr>
          </a:lstStyle>
          <a:p>
            <a:r>
              <a:rPr lang="en-US" dirty="0" smtClean="0"/>
              <a:t>Click icon to add chart</a:t>
            </a:r>
            <a:endParaRPr lang="en-US" dirty="0"/>
          </a:p>
        </p:txBody>
      </p:sp>
      <p:sp>
        <p:nvSpPr>
          <p:cNvPr id="2" name="Title 1"/>
          <p:cNvSpPr>
            <a:spLocks noGrp="1"/>
          </p:cNvSpPr>
          <p:nvPr>
            <p:ph type="title" hasCustomPrompt="1"/>
          </p:nvPr>
        </p:nvSpPr>
        <p:spPr/>
        <p:txBody>
          <a:bodyPr wrap="square"/>
          <a:lstStyle>
            <a:lvl1pPr>
              <a:defRPr baseline="0"/>
            </a:lvl1pPr>
          </a:lstStyle>
          <a:p>
            <a:r>
              <a:rPr lang="en-US" dirty="0" smtClean="0"/>
              <a:t>CLICK TO EDIT MASTER TITLE STYLE</a:t>
            </a:r>
            <a:endParaRPr lang="en-US" dirty="0"/>
          </a:p>
        </p:txBody>
      </p:sp>
      <p:sp>
        <p:nvSpPr>
          <p:cNvPr id="16" name="Text Placeholder 2"/>
          <p:cNvSpPr>
            <a:spLocks noGrp="1"/>
          </p:cNvSpPr>
          <p:nvPr>
            <p:ph type="body" idx="13"/>
          </p:nvPr>
        </p:nvSpPr>
        <p:spPr>
          <a:xfrm>
            <a:off x="594360" y="1280160"/>
            <a:ext cx="8160322" cy="315118"/>
          </a:xfrm>
        </p:spPr>
        <p:txBody>
          <a:bodyPr wrap="square" tIns="0" bIns="0" anchor="t" anchorCtr="0"/>
          <a:lstStyle>
            <a:lvl1pPr marL="0" indent="0">
              <a:spcBef>
                <a:spcPts val="0"/>
              </a:spcBef>
              <a:buNone/>
              <a:defRPr sz="18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2"/>
          <p:cNvSpPr>
            <a:spLocks noGrp="1"/>
          </p:cNvSpPr>
          <p:nvPr>
            <p:ph type="body" idx="17"/>
          </p:nvPr>
        </p:nvSpPr>
        <p:spPr>
          <a:xfrm>
            <a:off x="594360" y="6373368"/>
            <a:ext cx="8165465" cy="365760"/>
          </a:xfrm>
        </p:spPr>
        <p:txBody>
          <a:bodyPr wrap="square" tIns="0" bIns="0" anchor="b" anchorCtr="0"/>
          <a:lstStyle>
            <a:lvl1pPr marL="0" indent="0">
              <a:spcBef>
                <a:spcPts val="60"/>
              </a:spcBef>
              <a:buNone/>
              <a:defRPr sz="8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Rectangle 7"/>
          <p:cNvSpPr/>
          <p:nvPr userDrawn="1"/>
        </p:nvSpPr>
        <p:spPr>
          <a:xfrm>
            <a:off x="8686800" y="6550968"/>
            <a:ext cx="319318" cy="230832"/>
          </a:xfrm>
          <a:prstGeom prst="rect">
            <a:avLst/>
          </a:prstGeom>
        </p:spPr>
        <p:txBody>
          <a:bodyPr wrap="none">
            <a:spAutoFit/>
          </a:bodyPr>
          <a:lstStyle/>
          <a:p>
            <a:fld id="{0D7D805D-F6E5-43ED-9D8A-77676030D49C}" type="slidenum">
              <a:rPr kumimoji="0" lang="en-US" sz="900" b="0" i="0" u="none" strike="noStrike" kern="1200" cap="none" spc="0" normalizeH="0" baseline="0" noProof="0" smtClean="0">
                <a:ln>
                  <a:noFill/>
                </a:ln>
                <a:solidFill>
                  <a:srgbClr val="009DD9"/>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dirty="0"/>
          </a:p>
        </p:txBody>
      </p:sp>
    </p:spTree>
    <p:extLst>
      <p:ext uri="{BB962C8B-B14F-4D97-AF65-F5344CB8AC3E}">
        <p14:creationId xmlns:p14="http://schemas.microsoft.com/office/powerpoint/2010/main" val="286501423"/>
      </p:ext>
    </p:extLst>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vder Slide">
    <p:spTree>
      <p:nvGrpSpPr>
        <p:cNvPr id="1" name=""/>
        <p:cNvGrpSpPr/>
        <p:nvPr/>
      </p:nvGrpSpPr>
      <p:grpSpPr>
        <a:xfrm>
          <a:off x="0" y="0"/>
          <a:ext cx="0" cy="0"/>
          <a:chOff x="0" y="0"/>
          <a:chExt cx="0" cy="0"/>
        </a:xfrm>
      </p:grpSpPr>
      <p:sp>
        <p:nvSpPr>
          <p:cNvPr id="2" name="Title 1"/>
          <p:cNvSpPr>
            <a:spLocks noGrp="1"/>
          </p:cNvSpPr>
          <p:nvPr>
            <p:ph type="title"/>
          </p:nvPr>
        </p:nvSpPr>
        <p:spPr>
          <a:xfrm>
            <a:off x="1979453" y="3181946"/>
            <a:ext cx="6978810" cy="585216"/>
          </a:xfrm>
        </p:spPr>
        <p:txBody>
          <a:bodyPr wrap="square" anchor="t">
            <a:normAutofit/>
          </a:bodyPr>
          <a:lstStyle>
            <a:lvl1pPr algn="ctr">
              <a:defRPr sz="3200" b="0" cap="all"/>
            </a:lvl1pPr>
          </a:lstStyle>
          <a:p>
            <a:r>
              <a:rPr lang="en-US" smtClean="0"/>
              <a:t>Click to edit Master title style</a:t>
            </a:r>
            <a:endParaRPr lang="en-US" dirty="0"/>
          </a:p>
        </p:txBody>
      </p:sp>
    </p:spTree>
    <p:extLst>
      <p:ext uri="{BB962C8B-B14F-4D97-AF65-F5344CB8AC3E}">
        <p14:creationId xmlns:p14="http://schemas.microsoft.com/office/powerpoint/2010/main" val="2193413848"/>
      </p:ext>
    </p:extLst>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Final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9104187"/>
      </p:ext>
    </p:extLst>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0" name="Shape 10"/>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1" name="Shape 11"/>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1657698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extLst>
      <p:ext uri="{BB962C8B-B14F-4D97-AF65-F5344CB8AC3E}">
        <p14:creationId xmlns:p14="http://schemas.microsoft.com/office/powerpoint/2010/main" val="22180626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4360" y="676656"/>
            <a:ext cx="8165465" cy="571500"/>
          </a:xfrm>
          <a:prstGeom prst="rect">
            <a:avLst/>
          </a:prstGeom>
        </p:spPr>
        <p:txBody>
          <a:bodyPr vert="horz" wrap="square" lIns="91440" tIns="0" rIns="91440" bIns="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020824"/>
            <a:ext cx="8165466" cy="4078224"/>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Box 17"/>
          <p:cNvSpPr txBox="1">
            <a:spLocks noChangeArrowheads="1"/>
          </p:cNvSpPr>
          <p:nvPr/>
        </p:nvSpPr>
        <p:spPr bwMode="auto">
          <a:xfrm>
            <a:off x="8880760" y="6600342"/>
            <a:ext cx="134652" cy="138499"/>
          </a:xfrm>
          <a:prstGeom prst="rect">
            <a:avLst/>
          </a:prstGeom>
          <a:noFill/>
          <a:ln w="9525">
            <a:noFill/>
            <a:miter lim="800000"/>
            <a:headEnd/>
            <a:tailEnd/>
          </a:ln>
          <a:effectLst/>
        </p:spPr>
        <p:txBody>
          <a:bodyPr wrap="none" lIns="0" tIns="0" rIns="0" bIns="0" anchor="ctr" anchorCtr="0">
            <a:spAutoFit/>
          </a:bodyPr>
          <a:lstStyle/>
          <a:p>
            <a:pPr algn="ctr" defTabSz="914400">
              <a:spcBef>
                <a:spcPts val="0"/>
              </a:spcBef>
            </a:pPr>
            <a:fld id="{0D7D805D-F6E5-43ED-9D8A-77676030D49C}" type="slidenum">
              <a:rPr lang="en-US" sz="900" b="0">
                <a:solidFill>
                  <a:srgbClr val="009DD9"/>
                </a:solidFill>
              </a:rPr>
              <a:pPr algn="ctr" defTabSz="914400">
                <a:spcBef>
                  <a:spcPts val="0"/>
                </a:spcBef>
              </a:pPr>
              <a:t>‹#›</a:t>
            </a:fld>
            <a:endParaRPr lang="en-US" sz="900" b="0" dirty="0">
              <a:solidFill>
                <a:srgbClr val="009DD9"/>
              </a:solidFill>
            </a:endParaRPr>
          </a:p>
        </p:txBody>
      </p:sp>
    </p:spTree>
    <p:extLst>
      <p:ext uri="{BB962C8B-B14F-4D97-AF65-F5344CB8AC3E}">
        <p14:creationId xmlns:p14="http://schemas.microsoft.com/office/powerpoint/2010/main" val="455964450"/>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74" r:id="rId3"/>
    <p:sldLayoutId id="2147483676" r:id="rId4"/>
    <p:sldLayoutId id="2147483766" r:id="rId5"/>
    <p:sldLayoutId id="2147483767" r:id="rId6"/>
  </p:sldLayoutIdLst>
  <p:transition spd="med">
    <p:wipe dir="r"/>
  </p:transition>
  <p:timing>
    <p:tnLst>
      <p:par>
        <p:cTn id="1" dur="indefinite" restart="never" nodeType="tmRoot"/>
      </p:par>
    </p:tnLst>
  </p:timing>
  <p:txStyles>
    <p:titleStyle>
      <a:lvl1pPr algn="l" defTabSz="457200" rtl="0" eaLnBrk="1" latinLnBrk="0" hangingPunct="1">
        <a:spcBef>
          <a:spcPct val="0"/>
        </a:spcBef>
        <a:buNone/>
        <a:defRPr sz="3000" kern="1200" cap="all" baseline="0">
          <a:solidFill>
            <a:srgbClr val="009DD9"/>
          </a:solidFill>
          <a:latin typeface="+mj-lt"/>
          <a:ea typeface="+mj-ea"/>
          <a:cs typeface="+mj-cs"/>
        </a:defRPr>
      </a:lvl1pPr>
    </p:titleStyle>
    <p:bodyStyle>
      <a:lvl1pPr marL="457200" indent="-457200" algn="l" defTabSz="457200" rtl="0" eaLnBrk="1" latinLnBrk="0" hangingPunct="1">
        <a:lnSpc>
          <a:spcPct val="100000"/>
        </a:lnSpc>
        <a:spcBef>
          <a:spcPts val="800"/>
        </a:spcBef>
        <a:buClr>
          <a:srgbClr val="5F5F5F"/>
        </a:buClr>
        <a:buFont typeface="Arial"/>
        <a:buChar char="•"/>
        <a:defRPr sz="1800" kern="1200" baseline="0">
          <a:solidFill>
            <a:srgbClr val="5F5F5F"/>
          </a:solidFill>
          <a:latin typeface="+mn-lt"/>
          <a:ea typeface="+mn-ea"/>
          <a:cs typeface="+mn-cs"/>
        </a:defRPr>
      </a:lvl1pPr>
      <a:lvl2pPr marL="908050" indent="-457200" algn="l" defTabSz="457200" rtl="0" eaLnBrk="1" latinLnBrk="0" hangingPunct="1">
        <a:lnSpc>
          <a:spcPct val="100000"/>
        </a:lnSpc>
        <a:spcBef>
          <a:spcPts val="800"/>
        </a:spcBef>
        <a:buClr>
          <a:srgbClr val="5F5F5F"/>
        </a:buClr>
        <a:buFont typeface="Arial" pitchFamily="34" charset="0"/>
        <a:buChar char="•"/>
        <a:defRPr sz="1600" kern="1200" baseline="0">
          <a:solidFill>
            <a:srgbClr val="5F5F5F"/>
          </a:solidFill>
          <a:latin typeface="+mn-lt"/>
          <a:ea typeface="+mn-ea"/>
          <a:cs typeface="+mn-cs"/>
        </a:defRPr>
      </a:lvl2pPr>
      <a:lvl3pPr marL="1371600" indent="-457200" algn="l" defTabSz="457200" rtl="0" eaLnBrk="1" latinLnBrk="0" hangingPunct="1">
        <a:lnSpc>
          <a:spcPct val="100000"/>
        </a:lnSpc>
        <a:spcBef>
          <a:spcPts val="700"/>
        </a:spcBef>
        <a:buClr>
          <a:srgbClr val="5F5F5F"/>
        </a:buClr>
        <a:buFont typeface="Arial"/>
        <a:buChar char="•"/>
        <a:defRPr sz="1400" kern="1200" baseline="0">
          <a:solidFill>
            <a:srgbClr val="5F5F5F"/>
          </a:solidFill>
          <a:latin typeface="+mn-lt"/>
          <a:ea typeface="+mn-ea"/>
          <a:cs typeface="+mn-cs"/>
        </a:defRPr>
      </a:lvl3pPr>
      <a:lvl4pPr marL="1825625" indent="-454025" algn="l" defTabSz="457200" rtl="0" eaLnBrk="1" latinLnBrk="0" hangingPunct="1">
        <a:lnSpc>
          <a:spcPct val="100000"/>
        </a:lnSpc>
        <a:spcBef>
          <a:spcPts val="700"/>
        </a:spcBef>
        <a:buClr>
          <a:srgbClr val="5F5F5F"/>
        </a:buClr>
        <a:buFont typeface="Arial" pitchFamily="34" charset="0"/>
        <a:buChar char="•"/>
        <a:defRPr sz="1200" kern="1200" baseline="0">
          <a:solidFill>
            <a:srgbClr val="5F5F5F"/>
          </a:solidFill>
          <a:latin typeface="+mn-lt"/>
          <a:ea typeface="+mn-ea"/>
          <a:cs typeface="+mn-cs"/>
        </a:defRPr>
      </a:lvl4pPr>
      <a:lvl5pPr marL="2286000" indent="-457200" algn="l" defTabSz="457200" rtl="0" eaLnBrk="1" latinLnBrk="0" hangingPunct="1">
        <a:lnSpc>
          <a:spcPct val="100000"/>
        </a:lnSpc>
        <a:spcBef>
          <a:spcPts val="700"/>
        </a:spcBef>
        <a:buClr>
          <a:srgbClr val="5F5F5F"/>
        </a:buClr>
        <a:buFont typeface="Arial" pitchFamily="34" charset="0"/>
        <a:buChar char="•"/>
        <a:defRPr sz="1200" kern="1200" baseline="0">
          <a:solidFill>
            <a:srgbClr val="5F5F5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609600" y="1958700"/>
            <a:ext cx="8082531" cy="1546500"/>
          </a:xfrm>
          <a:prstGeom prst="rect">
            <a:avLst/>
          </a:prstGeom>
        </p:spPr>
        <p:txBody>
          <a:bodyPr lIns="91425" tIns="91425" rIns="91425" bIns="91425" anchor="b" anchorCtr="0">
            <a:noAutofit/>
          </a:bodyPr>
          <a:lstStyle/>
          <a:p>
            <a:r>
              <a:rPr lang="en-GB" sz="2400" b="1" dirty="0">
                <a:solidFill>
                  <a:schemeClr val="tx1"/>
                </a:solidFill>
              </a:rPr>
              <a:t>A multifaceted program </a:t>
            </a:r>
            <a:r>
              <a:rPr lang="en-GB" sz="2400" b="1" dirty="0" smtClean="0">
                <a:solidFill>
                  <a:schemeClr val="tx1"/>
                </a:solidFill>
              </a:rPr>
              <a:t>causes </a:t>
            </a:r>
            <a:r>
              <a:rPr lang="en-SG" sz="2400" b="1" dirty="0" smtClean="0">
                <a:solidFill>
                  <a:schemeClr val="tx1"/>
                </a:solidFill>
              </a:rPr>
              <a:t>lasting </a:t>
            </a:r>
            <a:r>
              <a:rPr lang="en-SG" sz="2400" b="1" dirty="0">
                <a:solidFill>
                  <a:schemeClr val="tx1"/>
                </a:solidFill>
              </a:rPr>
              <a:t>progress for the very </a:t>
            </a:r>
            <a:r>
              <a:rPr lang="en-SG" sz="2400" b="1" dirty="0" smtClean="0">
                <a:solidFill>
                  <a:schemeClr val="tx1"/>
                </a:solidFill>
              </a:rPr>
              <a:t>poor:</a:t>
            </a:r>
            <a:r>
              <a:rPr lang="en-GB" sz="2400" b="1" dirty="0" smtClean="0">
                <a:solidFill>
                  <a:schemeClr val="tx1"/>
                </a:solidFill>
              </a:rPr>
              <a:t>Evidence </a:t>
            </a:r>
            <a:r>
              <a:rPr lang="en-GB" sz="2400" b="1" dirty="0">
                <a:solidFill>
                  <a:schemeClr val="tx1"/>
                </a:solidFill>
              </a:rPr>
              <a:t>from six </a:t>
            </a:r>
            <a:r>
              <a:rPr lang="en-GB" sz="2400" b="1" dirty="0" smtClean="0">
                <a:solidFill>
                  <a:schemeClr val="tx1"/>
                </a:solidFill>
              </a:rPr>
              <a:t>countries</a:t>
            </a:r>
            <a:br>
              <a:rPr lang="en-GB" sz="2400" b="1" dirty="0" smtClean="0">
                <a:solidFill>
                  <a:schemeClr val="tx1"/>
                </a:solidFill>
              </a:rPr>
            </a:br>
            <a:r>
              <a:rPr lang="en-GB" sz="2400" dirty="0" smtClean="0"/>
              <a:t/>
            </a:r>
            <a:br>
              <a:rPr lang="en-GB" sz="2400" dirty="0" smtClean="0"/>
            </a:br>
            <a:r>
              <a:rPr lang="en" sz="1400" dirty="0">
                <a:solidFill>
                  <a:schemeClr val="tx1"/>
                </a:solidFill>
              </a:rPr>
              <a:t>by </a:t>
            </a:r>
            <a:r>
              <a:rPr lang="en" sz="1400" dirty="0" smtClean="0">
                <a:solidFill>
                  <a:schemeClr val="tx1"/>
                </a:solidFill>
              </a:rPr>
              <a:t>: </a:t>
            </a:r>
            <a:r>
              <a:rPr lang="en-GB" sz="1400" dirty="0" smtClean="0">
                <a:solidFill>
                  <a:schemeClr val="tx1"/>
                </a:solidFill>
              </a:rPr>
              <a:t>Abhijit </a:t>
            </a:r>
            <a:r>
              <a:rPr lang="en-GB" sz="1400" dirty="0">
                <a:solidFill>
                  <a:schemeClr val="tx1"/>
                </a:solidFill>
              </a:rPr>
              <a:t>Banerjee, Esther Duflo, Nathanael Goldberg, Dean Karlan,* Robert Osei,</a:t>
            </a:r>
            <a:br>
              <a:rPr lang="en-GB" sz="1400" dirty="0">
                <a:solidFill>
                  <a:schemeClr val="tx1"/>
                </a:solidFill>
              </a:rPr>
            </a:br>
            <a:r>
              <a:rPr lang="en-GB" sz="1400" dirty="0">
                <a:solidFill>
                  <a:schemeClr val="tx1"/>
                </a:solidFill>
              </a:rPr>
              <a:t>William Parienté, Jeremy Shapiro, Bram Thuysbaert, Christopher Udry</a:t>
            </a:r>
            <a:endParaRPr lang="en" sz="1400" b="0" dirty="0">
              <a:solidFill>
                <a:schemeClr val="tx1"/>
              </a:solidFill>
            </a:endParaRPr>
          </a:p>
        </p:txBody>
      </p:sp>
      <p:pic>
        <p:nvPicPr>
          <p:cNvPr id="4" name="Shape 86"/>
          <p:cNvPicPr preferRelativeResize="0"/>
          <p:nvPr/>
        </p:nvPicPr>
        <p:blipFill rotWithShape="1">
          <a:blip r:embed="rId3">
            <a:alphaModFix/>
          </a:blip>
          <a:srcRect l="1771" r="1964" b="4761"/>
          <a:stretch/>
        </p:blipFill>
        <p:spPr>
          <a:xfrm>
            <a:off x="2819400" y="4030663"/>
            <a:ext cx="3375025" cy="998537"/>
          </a:xfrm>
          <a:prstGeom prst="rect">
            <a:avLst/>
          </a:prstGeom>
          <a:noFill/>
          <a:ln>
            <a:noFill/>
          </a:ln>
        </p:spPr>
      </p:pic>
      <p:sp>
        <p:nvSpPr>
          <p:cNvPr id="2" name="TextBox 1"/>
          <p:cNvSpPr txBox="1"/>
          <p:nvPr/>
        </p:nvSpPr>
        <p:spPr>
          <a:xfrm>
            <a:off x="3962400" y="5269468"/>
            <a:ext cx="1752600" cy="369332"/>
          </a:xfrm>
          <a:prstGeom prst="rect">
            <a:avLst/>
          </a:prstGeom>
          <a:noFill/>
        </p:spPr>
        <p:txBody>
          <a:bodyPr wrap="square" rtlCol="0">
            <a:spAutoFit/>
          </a:bodyPr>
          <a:lstStyle/>
          <a:p>
            <a:r>
              <a:rPr lang="en-SG" b="1" dirty="0" smtClean="0"/>
              <a:t>30</a:t>
            </a:r>
            <a:r>
              <a:rPr lang="en-SG" b="1" baseline="30000" dirty="0" smtClean="0"/>
              <a:t>th</a:t>
            </a:r>
            <a:r>
              <a:rPr lang="en-SG" b="1" dirty="0" smtClean="0"/>
              <a:t> May 2015</a:t>
            </a:r>
            <a:endParaRPr lang="en-GB" b="1" dirty="0"/>
          </a:p>
        </p:txBody>
      </p:sp>
      <p:sp>
        <p:nvSpPr>
          <p:cNvPr id="11" name="TextBox 5"/>
          <p:cNvSpPr txBox="1">
            <a:spLocks noChangeArrowheads="1"/>
          </p:cNvSpPr>
          <p:nvPr/>
        </p:nvSpPr>
        <p:spPr bwMode="auto">
          <a:xfrm>
            <a:off x="2084852" y="6311612"/>
            <a:ext cx="5561756" cy="228823"/>
          </a:xfrm>
          <a:prstGeom prst="rect">
            <a:avLst/>
          </a:prstGeom>
          <a:noFill/>
          <a:ln w="9525">
            <a:noFill/>
            <a:miter lim="800000"/>
            <a:headEnd/>
            <a:tailEnd/>
          </a:ln>
        </p:spPr>
        <p:txBody>
          <a:bodyPr>
            <a:spAutoFit/>
          </a:bodyPr>
          <a:lstStyle/>
          <a:p>
            <a:pPr algn="r"/>
            <a:r>
              <a:rPr lang="en-US" altLang="en-US" sz="900" dirty="0">
                <a:latin typeface="Calibri" pitchFamily="34" charset="0"/>
              </a:rPr>
              <a:t>This work was carried out with the aid of a grant from the International Development Research Centre, Canada. </a:t>
            </a:r>
          </a:p>
        </p:txBody>
      </p:sp>
      <p:pic>
        <p:nvPicPr>
          <p:cNvPr id="12" name="Picture 11" descr="Canada_wordmark_red_flag_300 (2)"/>
          <p:cNvPicPr>
            <a:picLocks noChangeAspect="1" noChangeArrowheads="1"/>
          </p:cNvPicPr>
          <p:nvPr/>
        </p:nvPicPr>
        <p:blipFill>
          <a:blip r:embed="rId4"/>
          <a:srcRect/>
          <a:stretch>
            <a:fillRect/>
          </a:stretch>
        </p:blipFill>
        <p:spPr bwMode="auto">
          <a:xfrm>
            <a:off x="8015372" y="6297212"/>
            <a:ext cx="685716" cy="188068"/>
          </a:xfrm>
          <a:prstGeom prst="rect">
            <a:avLst/>
          </a:prstGeom>
          <a:noFill/>
          <a:ln w="9525">
            <a:noFill/>
            <a:miter lim="800000"/>
            <a:headEnd/>
            <a:tailEnd/>
          </a:ln>
        </p:spPr>
      </p:pic>
      <p:pic>
        <p:nvPicPr>
          <p:cNvPr id="13" name="Picture 12" descr="blue"/>
          <p:cNvPicPr>
            <a:picLocks noChangeAspect="1" noChangeArrowheads="1"/>
          </p:cNvPicPr>
          <p:nvPr/>
        </p:nvPicPr>
        <p:blipFill>
          <a:blip r:embed="rId5"/>
          <a:srcRect/>
          <a:stretch>
            <a:fillRect/>
          </a:stretch>
        </p:blipFill>
        <p:spPr bwMode="auto">
          <a:xfrm>
            <a:off x="431800" y="6232525"/>
            <a:ext cx="1500511" cy="320675"/>
          </a:xfrm>
          <a:prstGeom prst="rect">
            <a:avLst/>
          </a:prstGeom>
          <a:noFill/>
          <a:ln w="9525">
            <a:noFill/>
            <a:miter lim="800000"/>
            <a:headEnd/>
            <a:tailEnd/>
          </a:ln>
        </p:spPr>
      </p:pic>
    </p:spTree>
    <p:extLst>
      <p:ext uri="{BB962C8B-B14F-4D97-AF65-F5344CB8AC3E}">
        <p14:creationId xmlns:p14="http://schemas.microsoft.com/office/powerpoint/2010/main" val="3830275570"/>
      </p:ext>
    </p:extLst>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229600" cy="609600"/>
          </a:xfrm>
        </p:spPr>
        <p:txBody>
          <a:bodyPr/>
          <a:lstStyle/>
          <a:p>
            <a:r>
              <a:rPr lang="en-SG" sz="2800" i="1" cap="none" dirty="0">
                <a:solidFill>
                  <a:schemeClr val="tx1">
                    <a:lumMod val="50000"/>
                  </a:schemeClr>
                </a:solidFill>
              </a:rPr>
              <a:t>Household Eligibility Criteria </a:t>
            </a:r>
            <a:endParaRPr lang="en-GB" sz="2800" i="1" cap="none" dirty="0">
              <a:solidFill>
                <a:schemeClr val="tx1">
                  <a:lumMod val="50000"/>
                </a:schemeClr>
              </a:solidFill>
            </a:endParaRPr>
          </a:p>
        </p:txBody>
      </p:sp>
      <p:pic>
        <p:nvPicPr>
          <p:cNvPr id="4" name="Picture 3"/>
          <p:cNvPicPr>
            <a:picLocks noChangeAspect="1"/>
          </p:cNvPicPr>
          <p:nvPr/>
        </p:nvPicPr>
        <p:blipFill>
          <a:blip r:embed="rId2"/>
          <a:stretch>
            <a:fillRect/>
          </a:stretch>
        </p:blipFill>
        <p:spPr>
          <a:xfrm>
            <a:off x="437686" y="939937"/>
            <a:ext cx="8249114" cy="5613263"/>
          </a:xfrm>
          <a:prstGeom prst="rect">
            <a:avLst/>
          </a:prstGeom>
        </p:spPr>
      </p:pic>
      <p:pic>
        <p:nvPicPr>
          <p:cNvPr id="5" name="Picture 4"/>
          <p:cNvPicPr>
            <a:picLocks noChangeAspect="1"/>
          </p:cNvPicPr>
          <p:nvPr/>
        </p:nvPicPr>
        <p:blipFill rotWithShape="1">
          <a:blip r:embed="rId3"/>
          <a:srcRect b="94018"/>
          <a:stretch/>
        </p:blipFill>
        <p:spPr>
          <a:xfrm>
            <a:off x="304800" y="609600"/>
            <a:ext cx="8991600" cy="304800"/>
          </a:xfrm>
          <a:prstGeom prst="rect">
            <a:avLst/>
          </a:prstGeom>
        </p:spPr>
      </p:pic>
    </p:spTree>
    <p:extLst>
      <p:ext uri="{BB962C8B-B14F-4D97-AF65-F5344CB8AC3E}">
        <p14:creationId xmlns:p14="http://schemas.microsoft.com/office/powerpoint/2010/main" val="9549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79437"/>
          </a:xfrm>
        </p:spPr>
        <p:txBody>
          <a:bodyPr/>
          <a:lstStyle/>
          <a:p>
            <a:r>
              <a:rPr lang="en-SG" sz="2800" i="1" cap="none" dirty="0" smtClean="0">
                <a:solidFill>
                  <a:schemeClr val="tx1">
                    <a:lumMod val="50000"/>
                  </a:schemeClr>
                </a:solidFill>
              </a:rPr>
              <a:t>Intervention  - Saving &amp; Health  </a:t>
            </a:r>
            <a:endParaRPr lang="en-GB" sz="2800" i="1" cap="none" dirty="0">
              <a:solidFill>
                <a:schemeClr val="tx1">
                  <a:lumMod val="50000"/>
                </a:schemeClr>
              </a:solidFill>
            </a:endParaRPr>
          </a:p>
        </p:txBody>
      </p:sp>
      <p:pic>
        <p:nvPicPr>
          <p:cNvPr id="4" name="Picture 3"/>
          <p:cNvPicPr>
            <a:picLocks noChangeAspect="1"/>
          </p:cNvPicPr>
          <p:nvPr/>
        </p:nvPicPr>
        <p:blipFill>
          <a:blip r:embed="rId2"/>
          <a:stretch>
            <a:fillRect/>
          </a:stretch>
        </p:blipFill>
        <p:spPr>
          <a:xfrm>
            <a:off x="292392" y="1371601"/>
            <a:ext cx="8623008" cy="4800599"/>
          </a:xfrm>
          <a:prstGeom prst="rect">
            <a:avLst/>
          </a:prstGeom>
        </p:spPr>
      </p:pic>
      <p:pic>
        <p:nvPicPr>
          <p:cNvPr id="3" name="Picture 2"/>
          <p:cNvPicPr>
            <a:picLocks noChangeAspect="1"/>
          </p:cNvPicPr>
          <p:nvPr/>
        </p:nvPicPr>
        <p:blipFill>
          <a:blip r:embed="rId3"/>
          <a:stretch>
            <a:fillRect/>
          </a:stretch>
        </p:blipFill>
        <p:spPr>
          <a:xfrm>
            <a:off x="75810" y="838200"/>
            <a:ext cx="8992379" cy="304826"/>
          </a:xfrm>
          <a:prstGeom prst="rect">
            <a:avLst/>
          </a:prstGeom>
        </p:spPr>
      </p:pic>
    </p:spTree>
    <p:extLst>
      <p:ext uri="{BB962C8B-B14F-4D97-AF65-F5344CB8AC3E}">
        <p14:creationId xmlns:p14="http://schemas.microsoft.com/office/powerpoint/2010/main" val="3354473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r="2474"/>
          <a:stretch/>
        </p:blipFill>
        <p:spPr>
          <a:xfrm>
            <a:off x="152400" y="1295400"/>
            <a:ext cx="8684455" cy="5459575"/>
          </a:xfrm>
          <a:prstGeom prst="rect">
            <a:avLst/>
          </a:prstGeom>
        </p:spPr>
      </p:pic>
      <p:sp>
        <p:nvSpPr>
          <p:cNvPr id="5" name="Title 1"/>
          <p:cNvSpPr txBox="1">
            <a:spLocks/>
          </p:cNvSpPr>
          <p:nvPr/>
        </p:nvSpPr>
        <p:spPr>
          <a:xfrm>
            <a:off x="228600" y="304800"/>
            <a:ext cx="8229600" cy="579437"/>
          </a:xfrm>
          <a:prstGeom prst="rect">
            <a:avLst/>
          </a:prstGeom>
        </p:spPr>
        <p:txBody>
          <a:bodyPr vert="horz" wrap="square" lIns="91425" tIns="91425" rIns="91425" bIns="91425" rtlCol="0" anchor="b" anchorCtr="0">
            <a:noAutofit/>
          </a:bodyPr>
          <a:lstStyle>
            <a:lvl1pPr algn="l" defTabSz="457200" rtl="0" eaLnBrk="1" latinLnBrk="0" hangingPunct="1">
              <a:spcBef>
                <a:spcPts val="0"/>
              </a:spcBef>
              <a:buNone/>
              <a:defRPr sz="3000" kern="1200" cap="all" baseline="0">
                <a:solidFill>
                  <a:srgbClr val="009DD9"/>
                </a:solidFill>
                <a:latin typeface="+mj-lt"/>
                <a:ea typeface="+mj-ea"/>
                <a:cs typeface="+mj-cs"/>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r>
              <a:rPr lang="en-SG" sz="2800" i="1" cap="none" dirty="0" smtClean="0">
                <a:solidFill>
                  <a:schemeClr val="tx1">
                    <a:lumMod val="50000"/>
                  </a:schemeClr>
                </a:solidFill>
              </a:rPr>
              <a:t>Intervention  - Asset Transfer &amp; Consumption Support </a:t>
            </a:r>
            <a:endParaRPr lang="en-GB" sz="2800" i="1" cap="none" dirty="0">
              <a:solidFill>
                <a:schemeClr val="tx1">
                  <a:lumMod val="50000"/>
                </a:schemeClr>
              </a:solidFill>
            </a:endParaRPr>
          </a:p>
        </p:txBody>
      </p:sp>
      <p:pic>
        <p:nvPicPr>
          <p:cNvPr id="2" name="Picture 1"/>
          <p:cNvPicPr>
            <a:picLocks noChangeAspect="1"/>
          </p:cNvPicPr>
          <p:nvPr/>
        </p:nvPicPr>
        <p:blipFill>
          <a:blip r:embed="rId3"/>
          <a:stretch>
            <a:fillRect/>
          </a:stretch>
        </p:blipFill>
        <p:spPr>
          <a:xfrm>
            <a:off x="0" y="914400"/>
            <a:ext cx="8992379" cy="304826"/>
          </a:xfrm>
          <a:prstGeom prst="rect">
            <a:avLst/>
          </a:prstGeom>
        </p:spPr>
      </p:pic>
    </p:spTree>
    <p:extLst>
      <p:ext uri="{BB962C8B-B14F-4D97-AF65-F5344CB8AC3E}">
        <p14:creationId xmlns:p14="http://schemas.microsoft.com/office/powerpoint/2010/main" val="28697200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SG" sz="2800" i="1" cap="none" dirty="0">
                <a:solidFill>
                  <a:schemeClr val="tx1">
                    <a:lumMod val="50000"/>
                  </a:schemeClr>
                </a:solidFill>
              </a:rPr>
              <a:t>Interpreting Values ( Standardized Mean, Q-value,  </a:t>
            </a:r>
            <a:r>
              <a:rPr lang="en-SG" sz="2800" i="1" cap="none" dirty="0" smtClean="0">
                <a:solidFill>
                  <a:schemeClr val="tx1">
                    <a:lumMod val="50000"/>
                  </a:schemeClr>
                </a:solidFill>
              </a:rPr>
              <a:t/>
            </a:r>
            <a:br>
              <a:rPr lang="en-SG" sz="2800" i="1" cap="none" dirty="0" smtClean="0">
                <a:solidFill>
                  <a:schemeClr val="tx1">
                    <a:lumMod val="50000"/>
                  </a:schemeClr>
                </a:solidFill>
              </a:rPr>
            </a:br>
            <a:r>
              <a:rPr lang="en-SG" sz="2800" i="1" cap="none" dirty="0" smtClean="0">
                <a:solidFill>
                  <a:schemeClr val="tx1">
                    <a:lumMod val="50000"/>
                  </a:schemeClr>
                </a:solidFill>
              </a:rPr>
              <a:t>F </a:t>
            </a:r>
            <a:r>
              <a:rPr lang="en-SG" sz="2800" i="1" cap="none" dirty="0">
                <a:solidFill>
                  <a:schemeClr val="tx1">
                    <a:lumMod val="50000"/>
                  </a:schemeClr>
                </a:solidFill>
              </a:rPr>
              <a:t>test for equality) </a:t>
            </a:r>
            <a:endParaRPr lang="en-GB" sz="2800" i="1" cap="none" dirty="0">
              <a:solidFill>
                <a:schemeClr val="tx1">
                  <a:lumMod val="50000"/>
                </a:schemeClr>
              </a:solidFill>
            </a:endParaRPr>
          </a:p>
        </p:txBody>
      </p:sp>
      <p:sp>
        <p:nvSpPr>
          <p:cNvPr id="3" name="Text Placeholder 2"/>
          <p:cNvSpPr>
            <a:spLocks noGrp="1"/>
          </p:cNvSpPr>
          <p:nvPr>
            <p:ph type="body" idx="1"/>
          </p:nvPr>
        </p:nvSpPr>
        <p:spPr>
          <a:xfrm>
            <a:off x="533400" y="1066800"/>
            <a:ext cx="8229600" cy="4967700"/>
          </a:xfrm>
        </p:spPr>
        <p:txBody>
          <a:bodyPr/>
          <a:lstStyle/>
          <a:p>
            <a:pPr marL="0" indent="0">
              <a:buNone/>
            </a:pPr>
            <a:r>
              <a:rPr lang="en-SG" sz="1600" b="1" dirty="0">
                <a:solidFill>
                  <a:schemeClr val="tx1">
                    <a:lumMod val="50000"/>
                  </a:schemeClr>
                </a:solidFill>
              </a:rPr>
              <a:t>Standardized Mean </a:t>
            </a:r>
            <a:endParaRPr lang="en-SG" sz="1600" b="1" dirty="0" smtClean="0">
              <a:solidFill>
                <a:schemeClr val="tx1">
                  <a:lumMod val="50000"/>
                </a:schemeClr>
              </a:solidFill>
            </a:endParaRPr>
          </a:p>
          <a:p>
            <a:pPr lvl="1"/>
            <a:r>
              <a:rPr lang="en-SG" dirty="0" smtClean="0"/>
              <a:t>We </a:t>
            </a:r>
            <a:r>
              <a:rPr lang="en-SG" dirty="0"/>
              <a:t>construct indices first by defining </a:t>
            </a:r>
            <a:r>
              <a:rPr lang="en-SG" dirty="0" smtClean="0"/>
              <a:t>each </a:t>
            </a:r>
            <a:r>
              <a:rPr lang="en-GB" dirty="0" smtClean="0"/>
              <a:t>outcome </a:t>
            </a:r>
            <a:r>
              <a:rPr lang="en-GB" dirty="0" smtClean="0">
                <a:latin typeface="AdvTT0b7bb6fa.I"/>
              </a:rPr>
              <a:t>Y</a:t>
            </a:r>
            <a:r>
              <a:rPr lang="en-GB" sz="600" dirty="0" smtClean="0">
                <a:latin typeface="AdvTT0b7bb6fa.I"/>
              </a:rPr>
              <a:t>ijl </a:t>
            </a:r>
            <a:r>
              <a:rPr lang="en-SG" dirty="0" smtClean="0"/>
              <a:t>(</a:t>
            </a:r>
            <a:r>
              <a:rPr lang="en-SG" dirty="0"/>
              <a:t>outcome k, </a:t>
            </a:r>
            <a:r>
              <a:rPr lang="en-SG" dirty="0" smtClean="0"/>
              <a:t>for observation </a:t>
            </a:r>
            <a:r>
              <a:rPr lang="en-SG" dirty="0"/>
              <a:t>i in </a:t>
            </a:r>
            <a:r>
              <a:rPr lang="en-SG" dirty="0" smtClean="0"/>
              <a:t>family j</a:t>
            </a:r>
            <a:r>
              <a:rPr lang="en-SG" dirty="0"/>
              <a:t>, within country l) so that higher values </a:t>
            </a:r>
            <a:r>
              <a:rPr lang="en-SG" dirty="0" smtClean="0"/>
              <a:t>correspond </a:t>
            </a:r>
            <a:r>
              <a:rPr lang="en-GB" dirty="0" smtClean="0"/>
              <a:t>to </a:t>
            </a:r>
            <a:r>
              <a:rPr lang="en-GB" dirty="0"/>
              <a:t>better outcomes</a:t>
            </a:r>
            <a:r>
              <a:rPr lang="en-GB" dirty="0" smtClean="0"/>
              <a:t>.</a:t>
            </a:r>
          </a:p>
          <a:p>
            <a:pPr lvl="1"/>
            <a:r>
              <a:rPr lang="en-GB" dirty="0"/>
              <a:t>Then we </a:t>
            </a:r>
            <a:r>
              <a:rPr lang="en-GB" dirty="0" smtClean="0"/>
              <a:t>standardize </a:t>
            </a:r>
            <a:r>
              <a:rPr lang="en-SG" dirty="0" smtClean="0"/>
              <a:t>each </a:t>
            </a:r>
            <a:r>
              <a:rPr lang="en-SG" dirty="0"/>
              <a:t>outcome into a z-score, by subtracting </a:t>
            </a:r>
            <a:r>
              <a:rPr lang="en-SG" dirty="0" smtClean="0"/>
              <a:t>the country </a:t>
            </a:r>
            <a:r>
              <a:rPr lang="en-SG" dirty="0"/>
              <a:t>control </a:t>
            </a:r>
            <a:r>
              <a:rPr lang="en-SG" dirty="0" smtClean="0"/>
              <a:t>group mean </a:t>
            </a:r>
            <a:r>
              <a:rPr lang="en-SG" dirty="0"/>
              <a:t>at the </a:t>
            </a:r>
            <a:r>
              <a:rPr lang="en-SG" dirty="0" smtClean="0"/>
              <a:t>corresponding survey </a:t>
            </a:r>
            <a:r>
              <a:rPr lang="en-SG" dirty="0"/>
              <a:t>round and dividing by the country l’s </a:t>
            </a:r>
            <a:r>
              <a:rPr lang="en-SG" dirty="0" smtClean="0"/>
              <a:t>control group </a:t>
            </a:r>
            <a:r>
              <a:rPr lang="en-SG" dirty="0"/>
              <a:t>standard deviation (SD) at the </a:t>
            </a:r>
            <a:r>
              <a:rPr lang="en-SG" dirty="0" smtClean="0"/>
              <a:t>corresponding </a:t>
            </a:r>
            <a:r>
              <a:rPr lang="en-GB" dirty="0" smtClean="0"/>
              <a:t>survey round</a:t>
            </a:r>
          </a:p>
          <a:p>
            <a:pPr lvl="1"/>
            <a:r>
              <a:rPr lang="en-SG" dirty="0"/>
              <a:t>We then average all </a:t>
            </a:r>
            <a:r>
              <a:rPr lang="en-SG" dirty="0" smtClean="0"/>
              <a:t>the z-scores</a:t>
            </a:r>
            <a:r>
              <a:rPr lang="en-SG" dirty="0"/>
              <a:t>, and again standardize to the </a:t>
            </a:r>
            <a:r>
              <a:rPr lang="en-SG" dirty="0" smtClean="0"/>
              <a:t>control group </a:t>
            </a:r>
            <a:r>
              <a:rPr lang="en-SG" dirty="0"/>
              <a:t>within each country and </a:t>
            </a:r>
            <a:r>
              <a:rPr lang="en-SG" dirty="0" smtClean="0"/>
              <a:t>round</a:t>
            </a:r>
            <a:endParaRPr lang="en-GB" dirty="0" smtClean="0"/>
          </a:p>
          <a:p>
            <a:pPr marL="0" indent="0">
              <a:buNone/>
            </a:pPr>
            <a:r>
              <a:rPr lang="en-SG" b="1" dirty="0" smtClean="0"/>
              <a:t>Q- Value</a:t>
            </a:r>
          </a:p>
          <a:p>
            <a:pPr lvl="1"/>
            <a:r>
              <a:rPr lang="en-GB" dirty="0" smtClean="0"/>
              <a:t>Corrected </a:t>
            </a:r>
            <a:r>
              <a:rPr lang="en-GB" dirty="0"/>
              <a:t>for the </a:t>
            </a:r>
            <a:r>
              <a:rPr lang="en-SG" dirty="0"/>
              <a:t>potential issue of simultaneous inference using </a:t>
            </a:r>
            <a:r>
              <a:rPr lang="en-GB" dirty="0"/>
              <a:t>multiple inference testing</a:t>
            </a:r>
            <a:r>
              <a:rPr lang="en-SG" dirty="0"/>
              <a:t> </a:t>
            </a:r>
          </a:p>
          <a:p>
            <a:pPr lvl="1"/>
            <a:r>
              <a:rPr lang="en-GB" dirty="0" smtClean="0"/>
              <a:t>Calculated </a:t>
            </a:r>
            <a:r>
              <a:rPr lang="en-GB" dirty="0"/>
              <a:t>q-values </a:t>
            </a:r>
            <a:r>
              <a:rPr lang="en-SG" dirty="0"/>
              <a:t>using the Benjamini-Hochberg step-up method to control for the false discovery rate.</a:t>
            </a:r>
          </a:p>
          <a:p>
            <a:pPr lvl="1"/>
            <a:r>
              <a:rPr lang="en-SG" dirty="0"/>
              <a:t>Our q-value is the smallest a at which the null hypothesis is </a:t>
            </a:r>
            <a:r>
              <a:rPr lang="en-SG" dirty="0" smtClean="0"/>
              <a:t>rejected</a:t>
            </a:r>
            <a:endParaRPr lang="en-SG" dirty="0"/>
          </a:p>
          <a:p>
            <a:pPr marL="0" indent="0">
              <a:buNone/>
            </a:pPr>
            <a:endParaRPr lang="en-SG" dirty="0" smtClean="0"/>
          </a:p>
          <a:p>
            <a:pPr marL="0" indent="0">
              <a:buNone/>
            </a:pPr>
            <a:r>
              <a:rPr lang="en-SG" b="1" dirty="0" smtClean="0"/>
              <a:t>F – Test </a:t>
            </a:r>
          </a:p>
          <a:p>
            <a:pPr lvl="1"/>
            <a:r>
              <a:rPr lang="en-GB" sz="1600" dirty="0" smtClean="0"/>
              <a:t>F-test of equality of coefficients across sites, with q-values, </a:t>
            </a:r>
            <a:r>
              <a:rPr lang="en-SG" sz="1600" dirty="0" smtClean="0"/>
              <a:t>An F statistic is a value you get when you run </a:t>
            </a:r>
            <a:r>
              <a:rPr lang="en-SG" sz="1600" dirty="0" smtClean="0"/>
              <a:t>an ANOVA</a:t>
            </a:r>
            <a:r>
              <a:rPr lang="en-SG" sz="1600" dirty="0" smtClean="0"/>
              <a:t> test or a regression analysis to find out if </a:t>
            </a:r>
            <a:r>
              <a:rPr lang="en-SG" sz="1600" dirty="0" smtClean="0"/>
              <a:t>the means</a:t>
            </a:r>
            <a:r>
              <a:rPr lang="en-SG" sz="1600" dirty="0" smtClean="0"/>
              <a:t> between two populations are significantly different. </a:t>
            </a:r>
            <a:endParaRPr lang="en-SG" dirty="0" smtClean="0"/>
          </a:p>
          <a:p>
            <a:pPr lvl="1"/>
            <a:r>
              <a:rPr lang="en-SG" dirty="0"/>
              <a:t>T</a:t>
            </a:r>
            <a:r>
              <a:rPr lang="en-SG" dirty="0" smtClean="0"/>
              <a:t>ests </a:t>
            </a:r>
            <a:r>
              <a:rPr lang="en-SG" dirty="0"/>
              <a:t>for the </a:t>
            </a:r>
            <a:r>
              <a:rPr lang="en-SG" dirty="0" smtClean="0"/>
              <a:t>hypothesis that </a:t>
            </a:r>
            <a:r>
              <a:rPr lang="en-SG" dirty="0"/>
              <a:t>the results are the same for all countries </a:t>
            </a:r>
            <a:r>
              <a:rPr lang="en-SG" dirty="0" smtClean="0"/>
              <a:t>for each </a:t>
            </a:r>
            <a:r>
              <a:rPr lang="en-SG" dirty="0"/>
              <a:t>outcome variable. The hypothesis is </a:t>
            </a:r>
            <a:r>
              <a:rPr lang="en-SG" dirty="0" smtClean="0"/>
              <a:t>rejected for </a:t>
            </a:r>
            <a:r>
              <a:rPr lang="en-SG" dirty="0"/>
              <a:t>almost all pooled outcomes (Table 3), </a:t>
            </a:r>
            <a:r>
              <a:rPr lang="en-SG" dirty="0" smtClean="0"/>
              <a:t>which suggests </a:t>
            </a:r>
            <a:r>
              <a:rPr lang="en-SG" dirty="0"/>
              <a:t>that there is significant site-by-site variation</a:t>
            </a:r>
            <a:endParaRPr lang="en-SG" sz="4600" dirty="0"/>
          </a:p>
        </p:txBody>
      </p:sp>
    </p:spTree>
    <p:extLst>
      <p:ext uri="{BB962C8B-B14F-4D97-AF65-F5344CB8AC3E}">
        <p14:creationId xmlns:p14="http://schemas.microsoft.com/office/powerpoint/2010/main" val="3348275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4800" y="685799"/>
            <a:ext cx="8223957" cy="5883173"/>
          </a:xfrm>
          <a:prstGeom prst="rect">
            <a:avLst/>
          </a:prstGeom>
        </p:spPr>
      </p:pic>
      <p:sp>
        <p:nvSpPr>
          <p:cNvPr id="2" name="Title 1"/>
          <p:cNvSpPr>
            <a:spLocks noGrp="1"/>
          </p:cNvSpPr>
          <p:nvPr>
            <p:ph type="title"/>
          </p:nvPr>
        </p:nvSpPr>
        <p:spPr>
          <a:xfrm>
            <a:off x="378179" y="114299"/>
            <a:ext cx="8229600" cy="571500"/>
          </a:xfrm>
        </p:spPr>
        <p:txBody>
          <a:bodyPr/>
          <a:lstStyle/>
          <a:p>
            <a:r>
              <a:rPr lang="en-SG" sz="2800" i="1" cap="none" dirty="0">
                <a:solidFill>
                  <a:schemeClr val="tx1">
                    <a:lumMod val="50000"/>
                  </a:schemeClr>
                </a:solidFill>
              </a:rPr>
              <a:t>Interpretation on Results </a:t>
            </a:r>
            <a:endParaRPr lang="en-GB" sz="2800" i="1" cap="none" dirty="0">
              <a:solidFill>
                <a:schemeClr val="tx1">
                  <a:lumMod val="50000"/>
                </a:schemeClr>
              </a:solidFill>
            </a:endParaRPr>
          </a:p>
        </p:txBody>
      </p:sp>
    </p:spTree>
    <p:extLst>
      <p:ext uri="{BB962C8B-B14F-4D97-AF65-F5344CB8AC3E}">
        <p14:creationId xmlns:p14="http://schemas.microsoft.com/office/powerpoint/2010/main" val="3227854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14400" y="222807"/>
            <a:ext cx="7315200" cy="6635193"/>
          </a:xfrm>
          <a:prstGeom prst="rect">
            <a:avLst/>
          </a:prstGeom>
        </p:spPr>
      </p:pic>
    </p:spTree>
    <p:extLst>
      <p:ext uri="{BB962C8B-B14F-4D97-AF65-F5344CB8AC3E}">
        <p14:creationId xmlns:p14="http://schemas.microsoft.com/office/powerpoint/2010/main" val="2302805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lstStyle/>
          <a:p>
            <a:endParaRPr lang="en-GB" dirty="0"/>
          </a:p>
        </p:txBody>
      </p:sp>
      <p:pic>
        <p:nvPicPr>
          <p:cNvPr id="4" name="Picture 3"/>
          <p:cNvPicPr>
            <a:picLocks noChangeAspect="1"/>
          </p:cNvPicPr>
          <p:nvPr/>
        </p:nvPicPr>
        <p:blipFill>
          <a:blip r:embed="rId2"/>
          <a:stretch>
            <a:fillRect/>
          </a:stretch>
        </p:blipFill>
        <p:spPr>
          <a:xfrm>
            <a:off x="0" y="0"/>
            <a:ext cx="5926428" cy="6864371"/>
          </a:xfrm>
          <a:prstGeom prst="rect">
            <a:avLst/>
          </a:prstGeom>
        </p:spPr>
      </p:pic>
      <p:sp>
        <p:nvSpPr>
          <p:cNvPr id="5" name="Rectangle 4"/>
          <p:cNvSpPr/>
          <p:nvPr/>
        </p:nvSpPr>
        <p:spPr>
          <a:xfrm>
            <a:off x="6096000" y="1414417"/>
            <a:ext cx="2590800" cy="4031873"/>
          </a:xfrm>
          <a:prstGeom prst="rect">
            <a:avLst/>
          </a:prstGeom>
        </p:spPr>
        <p:txBody>
          <a:bodyPr wrap="square">
            <a:spAutoFit/>
          </a:bodyPr>
          <a:lstStyle/>
          <a:p>
            <a:pPr marL="171450" indent="-171450">
              <a:buFont typeface="Arial" panose="020B0604020202020204" pitchFamily="34" charset="0"/>
              <a:buChar char="•"/>
            </a:pPr>
            <a:r>
              <a:rPr lang="en-SG" sz="1600" dirty="0">
                <a:latin typeface="+mj-lt"/>
              </a:rPr>
              <a:t>Pooled average intent-to-treat effects, endline 2 at a glance</a:t>
            </a:r>
            <a:r>
              <a:rPr lang="en-SG" sz="1600" dirty="0" smtClean="0">
                <a:latin typeface="+mj-lt"/>
              </a:rPr>
              <a:t>.</a:t>
            </a:r>
          </a:p>
          <a:p>
            <a:pPr marL="171450" indent="-171450">
              <a:buFont typeface="Arial" panose="020B0604020202020204" pitchFamily="34" charset="0"/>
              <a:buChar char="•"/>
            </a:pPr>
            <a:r>
              <a:rPr lang="en-SG" sz="1600" dirty="0" smtClean="0">
                <a:latin typeface="+mj-lt"/>
              </a:rPr>
              <a:t>This </a:t>
            </a:r>
            <a:r>
              <a:rPr lang="en-SG" sz="1600" dirty="0">
                <a:latin typeface="+mj-lt"/>
              </a:rPr>
              <a:t>figure summarizes </a:t>
            </a:r>
            <a:r>
              <a:rPr lang="en-SG" sz="1600" dirty="0" smtClean="0">
                <a:latin typeface="+mj-lt"/>
              </a:rPr>
              <a:t>treatment effects </a:t>
            </a:r>
            <a:r>
              <a:rPr lang="en-SG" sz="1600" dirty="0">
                <a:latin typeface="+mj-lt"/>
              </a:rPr>
              <a:t>presented in </a:t>
            </a:r>
            <a:r>
              <a:rPr lang="en-SG" sz="1600" dirty="0" smtClean="0">
                <a:latin typeface="+mj-lt"/>
              </a:rPr>
              <a:t>tables</a:t>
            </a:r>
          </a:p>
          <a:p>
            <a:pPr marL="171450" indent="-171450">
              <a:buFont typeface="Arial" panose="020B0604020202020204" pitchFamily="34" charset="0"/>
              <a:buChar char="•"/>
            </a:pPr>
            <a:r>
              <a:rPr lang="en-SG" sz="1600" dirty="0" smtClean="0">
                <a:latin typeface="+mj-lt"/>
              </a:rPr>
              <a:t>Treatment </a:t>
            </a:r>
            <a:r>
              <a:rPr lang="en-SG" sz="1600" dirty="0">
                <a:latin typeface="+mj-lt"/>
              </a:rPr>
              <a:t>effects on continuous variables are presented in </a:t>
            </a:r>
            <a:r>
              <a:rPr lang="en-SG" sz="1600" dirty="0" smtClean="0">
                <a:latin typeface="+mj-lt"/>
              </a:rPr>
              <a:t>SD units.</a:t>
            </a:r>
          </a:p>
          <a:p>
            <a:pPr marL="171450" indent="-171450">
              <a:buFont typeface="Arial" panose="020B0604020202020204" pitchFamily="34" charset="0"/>
              <a:buChar char="•"/>
            </a:pPr>
            <a:r>
              <a:rPr lang="en-SG" sz="1600" dirty="0" smtClean="0">
                <a:latin typeface="+mj-lt"/>
              </a:rPr>
              <a:t>Each </a:t>
            </a:r>
            <a:r>
              <a:rPr lang="en-SG" sz="1600" dirty="0">
                <a:latin typeface="+mj-lt"/>
              </a:rPr>
              <a:t>entry shows the OLS estimate and 95% confidence interval for that outcome. </a:t>
            </a:r>
            <a:r>
              <a:rPr lang="en-SG" sz="1600" dirty="0" smtClean="0">
                <a:latin typeface="+mj-lt"/>
              </a:rPr>
              <a:t>(♦) Statistically significant</a:t>
            </a:r>
            <a:r>
              <a:rPr lang="en-SG" sz="1600" dirty="0">
                <a:latin typeface="+mj-lt"/>
              </a:rPr>
              <a:t>, 5% level; (⋄) not statistically significant, 5% level.</a:t>
            </a:r>
            <a:endParaRPr lang="en-GB" sz="1600" dirty="0">
              <a:latin typeface="+mj-lt"/>
            </a:endParaRPr>
          </a:p>
        </p:txBody>
      </p:sp>
    </p:spTree>
    <p:extLst>
      <p:ext uri="{BB962C8B-B14F-4D97-AF65-F5344CB8AC3E}">
        <p14:creationId xmlns:p14="http://schemas.microsoft.com/office/powerpoint/2010/main" val="4545812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SG" sz="2800" i="1" cap="none" dirty="0">
                <a:solidFill>
                  <a:schemeClr val="tx1">
                    <a:lumMod val="50000"/>
                  </a:schemeClr>
                </a:solidFill>
              </a:rPr>
              <a:t>Cost benefit </a:t>
            </a:r>
            <a:r>
              <a:rPr lang="en-SG" sz="2800" i="1" cap="none" dirty="0" smtClean="0">
                <a:solidFill>
                  <a:schemeClr val="tx1">
                    <a:lumMod val="50000"/>
                  </a:schemeClr>
                </a:solidFill>
              </a:rPr>
              <a:t>Analysis </a:t>
            </a:r>
            <a:endParaRPr lang="en-GB" sz="2800" i="1" cap="none" dirty="0">
              <a:solidFill>
                <a:schemeClr val="tx1">
                  <a:lumMod val="50000"/>
                </a:schemeClr>
              </a:solidFill>
            </a:endParaRPr>
          </a:p>
        </p:txBody>
      </p:sp>
      <p:sp>
        <p:nvSpPr>
          <p:cNvPr id="3" name="Text Placeholder 2"/>
          <p:cNvSpPr>
            <a:spLocks noGrp="1"/>
          </p:cNvSpPr>
          <p:nvPr>
            <p:ph type="body" idx="1"/>
          </p:nvPr>
        </p:nvSpPr>
        <p:spPr>
          <a:xfrm>
            <a:off x="6400800" y="685800"/>
            <a:ext cx="2514600" cy="4967700"/>
          </a:xfrm>
        </p:spPr>
        <p:txBody>
          <a:bodyPr/>
          <a:lstStyle/>
          <a:p>
            <a:r>
              <a:rPr lang="en-SG" dirty="0"/>
              <a:t>The ultimate goal of the program is to </a:t>
            </a:r>
            <a:r>
              <a:rPr lang="en-SG" dirty="0" smtClean="0"/>
              <a:t>durably increase </a:t>
            </a:r>
            <a:r>
              <a:rPr lang="en-SG" dirty="0"/>
              <a:t>consumption, not merely to </a:t>
            </a:r>
            <a:r>
              <a:rPr lang="en-SG" dirty="0" smtClean="0"/>
              <a:t>increase asset </a:t>
            </a:r>
            <a:r>
              <a:rPr lang="en-SG" dirty="0"/>
              <a:t>holding. Using total consumption as </a:t>
            </a:r>
            <a:r>
              <a:rPr lang="en-SG" dirty="0" smtClean="0"/>
              <a:t>the measure </a:t>
            </a:r>
            <a:r>
              <a:rPr lang="en-SG" dirty="0"/>
              <a:t>for benefits, the total benefit-cost </a:t>
            </a:r>
            <a:r>
              <a:rPr lang="en-SG" dirty="0" smtClean="0"/>
              <a:t>ratios presented </a:t>
            </a:r>
            <a:r>
              <a:rPr lang="en-SG" dirty="0"/>
              <a:t>in row 11 indicate that with the </a:t>
            </a:r>
            <a:r>
              <a:rPr lang="en-SG" dirty="0" smtClean="0"/>
              <a:t>exception of </a:t>
            </a:r>
            <a:r>
              <a:rPr lang="en-SG" dirty="0"/>
              <a:t>Honduras, the programs all have </a:t>
            </a:r>
            <a:r>
              <a:rPr lang="en-SG" dirty="0" smtClean="0"/>
              <a:t>benefits greater </a:t>
            </a:r>
            <a:r>
              <a:rPr lang="en-SG" dirty="0"/>
              <a:t>than their costs (ranging from </a:t>
            </a:r>
            <a:r>
              <a:rPr lang="en-SG" dirty="0" smtClean="0"/>
              <a:t>133% </a:t>
            </a:r>
            <a:r>
              <a:rPr lang="en-GB" dirty="0" smtClean="0"/>
              <a:t>in </a:t>
            </a:r>
            <a:r>
              <a:rPr lang="en-GB" dirty="0"/>
              <a:t>Ghana to 433% in India).</a:t>
            </a:r>
          </a:p>
        </p:txBody>
      </p:sp>
      <p:pic>
        <p:nvPicPr>
          <p:cNvPr id="4" name="Picture 3"/>
          <p:cNvPicPr>
            <a:picLocks noChangeAspect="1"/>
          </p:cNvPicPr>
          <p:nvPr/>
        </p:nvPicPr>
        <p:blipFill>
          <a:blip r:embed="rId2"/>
          <a:stretch>
            <a:fillRect/>
          </a:stretch>
        </p:blipFill>
        <p:spPr>
          <a:xfrm>
            <a:off x="609600" y="990600"/>
            <a:ext cx="5827700" cy="5638800"/>
          </a:xfrm>
          <a:prstGeom prst="rect">
            <a:avLst/>
          </a:prstGeom>
        </p:spPr>
      </p:pic>
    </p:spTree>
    <p:extLst>
      <p:ext uri="{BB962C8B-B14F-4D97-AF65-F5344CB8AC3E}">
        <p14:creationId xmlns:p14="http://schemas.microsoft.com/office/powerpoint/2010/main" val="4474153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SG" sz="2800" i="1" cap="none" dirty="0">
                <a:solidFill>
                  <a:schemeClr val="tx1">
                    <a:lumMod val="50000"/>
                  </a:schemeClr>
                </a:solidFill>
              </a:rPr>
              <a:t>Evaluation</a:t>
            </a:r>
            <a:endParaRPr lang="en-GB" sz="2800" i="1" cap="none" dirty="0">
              <a:solidFill>
                <a:schemeClr val="tx1">
                  <a:lumMod val="50000"/>
                </a:schemeClr>
              </a:solidFill>
            </a:endParaRPr>
          </a:p>
        </p:txBody>
      </p:sp>
      <p:sp>
        <p:nvSpPr>
          <p:cNvPr id="3" name="Text Placeholder 2"/>
          <p:cNvSpPr>
            <a:spLocks noGrp="1"/>
          </p:cNvSpPr>
          <p:nvPr>
            <p:ph type="body" idx="1"/>
          </p:nvPr>
        </p:nvSpPr>
        <p:spPr>
          <a:xfrm>
            <a:off x="609600" y="914400"/>
            <a:ext cx="8229600" cy="5486400"/>
          </a:xfrm>
          <a:solidFill>
            <a:schemeClr val="bg1">
              <a:lumMod val="95000"/>
            </a:schemeClr>
          </a:solidFill>
        </p:spPr>
        <p:txBody>
          <a:bodyPr/>
          <a:lstStyle/>
          <a:p>
            <a:r>
              <a:rPr lang="en-SG" dirty="0"/>
              <a:t>Effective implementation of </a:t>
            </a:r>
            <a:r>
              <a:rPr lang="en-SG" dirty="0" smtClean="0"/>
              <a:t>randomized </a:t>
            </a:r>
            <a:r>
              <a:rPr lang="en-SG" dirty="0"/>
              <a:t>control </a:t>
            </a:r>
            <a:r>
              <a:rPr lang="en-SG" dirty="0" smtClean="0"/>
              <a:t>trail</a:t>
            </a:r>
            <a:endParaRPr lang="en-SG" dirty="0"/>
          </a:p>
          <a:p>
            <a:r>
              <a:rPr lang="en-SG" dirty="0" smtClean="0"/>
              <a:t>Differences in implementing in across region/ continents </a:t>
            </a:r>
          </a:p>
          <a:p>
            <a:pPr lvl="2"/>
            <a:r>
              <a:rPr lang="en-SG" sz="1800" dirty="0" smtClean="0"/>
              <a:t>Cultural issues </a:t>
            </a:r>
          </a:p>
          <a:p>
            <a:pPr lvl="2"/>
            <a:r>
              <a:rPr lang="en-SG" sz="1800" dirty="0" smtClean="0"/>
              <a:t>Level of living standard (level of PWR can be compared across countries? </a:t>
            </a:r>
          </a:p>
          <a:p>
            <a:pPr lvl="2"/>
            <a:r>
              <a:rPr lang="en-SG" sz="1800" dirty="0" smtClean="0"/>
              <a:t>Standard asset transfer across countries ( Impact of Goat and Hens  in </a:t>
            </a:r>
            <a:r>
              <a:rPr lang="en-GB" sz="1800" dirty="0" smtClean="0"/>
              <a:t>Ethiopia may be significantly difference in India </a:t>
            </a:r>
            <a:endParaRPr lang="en-SG" sz="1800" dirty="0" smtClean="0"/>
          </a:p>
          <a:p>
            <a:r>
              <a:rPr lang="en-SG" dirty="0" smtClean="0"/>
              <a:t>Level of training and education is subjective, depend on the quality of enumerator, too many variable to control </a:t>
            </a:r>
          </a:p>
          <a:p>
            <a:pPr lvl="2"/>
            <a:r>
              <a:rPr lang="en-SG" sz="1800" dirty="0" smtClean="0"/>
              <a:t>Within control groups </a:t>
            </a:r>
          </a:p>
          <a:p>
            <a:pPr lvl="2"/>
            <a:r>
              <a:rPr lang="en-SG" sz="1800" dirty="0" smtClean="0"/>
              <a:t>Across countries </a:t>
            </a:r>
          </a:p>
          <a:p>
            <a:r>
              <a:rPr lang="en-SG" dirty="0"/>
              <a:t>Large number of outcome variables are reported. Therefore, we expect some of the variables to show significant results due to chance. </a:t>
            </a:r>
            <a:endParaRPr lang="en-SG" dirty="0" smtClean="0"/>
          </a:p>
          <a:p>
            <a:r>
              <a:rPr lang="en-SG" dirty="0" smtClean="0"/>
              <a:t>Differences in sample size across countries, but in analysis it not weighted </a:t>
            </a:r>
            <a:r>
              <a:rPr lang="en-SG" dirty="0" smtClean="0">
                <a:sym typeface="Wingdings" panose="05000000000000000000" pitchFamily="2" charset="2"/>
              </a:rPr>
              <a:t> but SD mean rectify the issue?</a:t>
            </a:r>
            <a:endParaRPr lang="en-SG" dirty="0" smtClean="0"/>
          </a:p>
          <a:p>
            <a:r>
              <a:rPr lang="en-SG" dirty="0" smtClean="0"/>
              <a:t>More </a:t>
            </a:r>
            <a:r>
              <a:rPr lang="en-SG" dirty="0"/>
              <a:t>can be learned about how to optimize </a:t>
            </a:r>
            <a:r>
              <a:rPr lang="en-SG" dirty="0" smtClean="0"/>
              <a:t>the design </a:t>
            </a:r>
            <a:r>
              <a:rPr lang="en-SG" dirty="0"/>
              <a:t>and implementation of the </a:t>
            </a:r>
            <a:r>
              <a:rPr lang="en-SG" dirty="0" smtClean="0"/>
              <a:t>program</a:t>
            </a:r>
          </a:p>
          <a:p>
            <a:r>
              <a:rPr lang="en-SG" dirty="0"/>
              <a:t>The costs of the schemes, which varied from $414 per participant in India to $3,122 in </a:t>
            </a:r>
            <a:r>
              <a:rPr lang="en-SG" dirty="0" smtClean="0"/>
              <a:t>Peru. Reason why? </a:t>
            </a:r>
            <a:endParaRPr lang="en-GB" sz="1800" dirty="0"/>
          </a:p>
        </p:txBody>
      </p:sp>
    </p:spTree>
    <p:extLst>
      <p:ext uri="{BB962C8B-B14F-4D97-AF65-F5344CB8AC3E}">
        <p14:creationId xmlns:p14="http://schemas.microsoft.com/office/powerpoint/2010/main" val="42735916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SG" sz="2800" i="1" cap="none" dirty="0">
                <a:solidFill>
                  <a:schemeClr val="tx1">
                    <a:lumMod val="50000"/>
                  </a:schemeClr>
                </a:solidFill>
              </a:rPr>
              <a:t>Evaluation</a:t>
            </a:r>
            <a:endParaRPr lang="en-GB" sz="2800" i="1" cap="none" dirty="0">
              <a:solidFill>
                <a:schemeClr val="tx1">
                  <a:lumMod val="50000"/>
                </a:schemeClr>
              </a:solidFill>
            </a:endParaRPr>
          </a:p>
        </p:txBody>
      </p:sp>
      <p:sp>
        <p:nvSpPr>
          <p:cNvPr id="3" name="Text Placeholder 2"/>
          <p:cNvSpPr>
            <a:spLocks noGrp="1"/>
          </p:cNvSpPr>
          <p:nvPr>
            <p:ph type="body" idx="1"/>
          </p:nvPr>
        </p:nvSpPr>
        <p:spPr>
          <a:xfrm>
            <a:off x="609600" y="1143000"/>
            <a:ext cx="8229600" cy="4967700"/>
          </a:xfrm>
          <a:solidFill>
            <a:schemeClr val="bg1">
              <a:lumMod val="95000"/>
            </a:schemeClr>
          </a:solidFill>
        </p:spPr>
        <p:txBody>
          <a:bodyPr/>
          <a:lstStyle/>
          <a:p>
            <a:r>
              <a:rPr lang="en-SG" sz="1800" dirty="0" smtClean="0"/>
              <a:t>Which intervention driving the change, too many drivers, would have numerically studied, which variable is successful in overall impact.</a:t>
            </a:r>
          </a:p>
          <a:p>
            <a:r>
              <a:rPr lang="en-SG" dirty="0" smtClean="0"/>
              <a:t>Will the impact diminish over time – diminishing marginal returns </a:t>
            </a:r>
          </a:p>
          <a:p>
            <a:r>
              <a:rPr lang="en-SG" dirty="0" smtClean="0"/>
              <a:t>Study covers long term period of time, creates a risk of seasonal patterns or unexpected events ( droughts, financial crisis etc.) </a:t>
            </a:r>
            <a:endParaRPr lang="en-SG" sz="1800" dirty="0" smtClean="0"/>
          </a:p>
          <a:p>
            <a:endParaRPr lang="en-SG" sz="1800" dirty="0" smtClean="0"/>
          </a:p>
          <a:p>
            <a:endParaRPr lang="en-GB" sz="1800" dirty="0"/>
          </a:p>
        </p:txBody>
      </p:sp>
    </p:spTree>
    <p:extLst>
      <p:ext uri="{BB962C8B-B14F-4D97-AF65-F5344CB8AC3E}">
        <p14:creationId xmlns:p14="http://schemas.microsoft.com/office/powerpoint/2010/main" val="3209503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152400"/>
            <a:ext cx="8229600" cy="1143000"/>
          </a:xfrm>
          <a:prstGeom prst="rect">
            <a:avLst/>
          </a:prstGeom>
        </p:spPr>
        <p:txBody>
          <a:bodyPr lIns="91425" tIns="91425" rIns="91425" bIns="91425" anchor="b" anchorCtr="0">
            <a:noAutofit/>
          </a:bodyPr>
          <a:lstStyle/>
          <a:p>
            <a:pPr>
              <a:spcBef>
                <a:spcPts val="0"/>
              </a:spcBef>
              <a:buNone/>
            </a:pPr>
            <a:r>
              <a:rPr lang="en" sz="2800" i="1" cap="none" dirty="0" smtClean="0">
                <a:solidFill>
                  <a:schemeClr val="tx1"/>
                </a:solidFill>
              </a:rPr>
              <a:t>About this Study </a:t>
            </a:r>
            <a:endParaRPr lang="en" sz="2800" i="1" cap="none" dirty="0">
              <a:solidFill>
                <a:schemeClr val="tx1"/>
              </a:solidFill>
            </a:endParaRPr>
          </a:p>
        </p:txBody>
      </p:sp>
      <p:sp>
        <p:nvSpPr>
          <p:cNvPr id="37" name="Shape 37"/>
          <p:cNvSpPr txBox="1">
            <a:spLocks noGrp="1"/>
          </p:cNvSpPr>
          <p:nvPr>
            <p:ph type="body" idx="1"/>
          </p:nvPr>
        </p:nvSpPr>
        <p:spPr>
          <a:xfrm>
            <a:off x="914400" y="2209800"/>
            <a:ext cx="7010400" cy="3066245"/>
          </a:xfrm>
          <a:prstGeom prst="rect">
            <a:avLst/>
          </a:prstGeom>
        </p:spPr>
        <p:txBody>
          <a:bodyPr lIns="91425" tIns="91425" rIns="91425" bIns="91425" anchor="t" anchorCtr="0">
            <a:noAutofit/>
          </a:bodyPr>
          <a:lstStyle/>
          <a:p>
            <a:pPr marL="0" indent="0">
              <a:buNone/>
            </a:pPr>
            <a:r>
              <a:rPr lang="en-SG" sz="2000" b="1" dirty="0" smtClean="0"/>
              <a:t>Funded by</a:t>
            </a:r>
          </a:p>
          <a:p>
            <a:r>
              <a:rPr lang="en-SG" dirty="0" smtClean="0"/>
              <a:t>Ford Foundation</a:t>
            </a:r>
          </a:p>
          <a:p>
            <a:r>
              <a:rPr lang="en-SG" dirty="0" smtClean="0"/>
              <a:t>3ie</a:t>
            </a:r>
          </a:p>
          <a:p>
            <a:r>
              <a:rPr lang="en-SG" dirty="0" smtClean="0"/>
              <a:t>U.S</a:t>
            </a:r>
            <a:r>
              <a:rPr lang="en-SG" dirty="0"/>
              <a:t>. Agency </a:t>
            </a:r>
            <a:r>
              <a:rPr lang="en-SG" dirty="0" smtClean="0"/>
              <a:t>for </a:t>
            </a:r>
            <a:r>
              <a:rPr lang="en-GB" dirty="0" smtClean="0"/>
              <a:t>International </a:t>
            </a:r>
            <a:r>
              <a:rPr lang="en-GB" dirty="0"/>
              <a:t>Development (USAID</a:t>
            </a:r>
            <a:r>
              <a:rPr lang="en-GB" dirty="0" smtClean="0"/>
              <a:t>)</a:t>
            </a:r>
          </a:p>
          <a:p>
            <a:endParaRPr lang="en-SG" dirty="0" smtClean="0"/>
          </a:p>
          <a:p>
            <a:pPr marL="0" indent="0">
              <a:buNone/>
            </a:pPr>
            <a:r>
              <a:rPr lang="en-GB" sz="2000" b="1" dirty="0" smtClean="0"/>
              <a:t>Study </a:t>
            </a:r>
            <a:r>
              <a:rPr lang="en-GB" sz="2000" b="1" dirty="0"/>
              <a:t>received approval from</a:t>
            </a:r>
            <a:endParaRPr lang="en-SG" sz="2000" b="1" dirty="0"/>
          </a:p>
          <a:p>
            <a:r>
              <a:rPr lang="en-GB" dirty="0"/>
              <a:t>Yale University </a:t>
            </a:r>
            <a:r>
              <a:rPr lang="en-GB" dirty="0" smtClean="0"/>
              <a:t>Human </a:t>
            </a:r>
            <a:r>
              <a:rPr lang="en-SG" dirty="0" smtClean="0"/>
              <a:t>Subjects Committee</a:t>
            </a:r>
          </a:p>
          <a:p>
            <a:r>
              <a:rPr lang="en-SG" dirty="0" smtClean="0"/>
              <a:t>MIT </a:t>
            </a:r>
            <a:r>
              <a:rPr lang="en-SG" dirty="0"/>
              <a:t>Human Subjects Committee, </a:t>
            </a:r>
            <a:endParaRPr lang="en-SG" dirty="0" smtClean="0"/>
          </a:p>
          <a:p>
            <a:r>
              <a:rPr lang="en-SG" dirty="0" smtClean="0"/>
              <a:t>IRB</a:t>
            </a:r>
            <a:endParaRPr lang="en-SG" dirty="0"/>
          </a:p>
          <a:p>
            <a:r>
              <a:rPr lang="en-SG" dirty="0" smtClean="0"/>
              <a:t>Innovations </a:t>
            </a:r>
            <a:r>
              <a:rPr lang="en-SG" dirty="0"/>
              <a:t>for Poverty </a:t>
            </a:r>
            <a:r>
              <a:rPr lang="en-SG" dirty="0" smtClean="0"/>
              <a:t>Action </a:t>
            </a:r>
            <a:r>
              <a:rPr lang="en-GB" dirty="0" smtClean="0"/>
              <a:t>Human </a:t>
            </a:r>
            <a:r>
              <a:rPr lang="en-GB" dirty="0"/>
              <a:t>Subjects Committee</a:t>
            </a:r>
            <a:endParaRPr dirty="0"/>
          </a:p>
        </p:txBody>
      </p:sp>
      <p:sp>
        <p:nvSpPr>
          <p:cNvPr id="2" name="Rectangle 1"/>
          <p:cNvSpPr/>
          <p:nvPr/>
        </p:nvSpPr>
        <p:spPr>
          <a:xfrm>
            <a:off x="838200" y="1295400"/>
            <a:ext cx="7467600" cy="646331"/>
          </a:xfrm>
          <a:prstGeom prst="rect">
            <a:avLst/>
          </a:prstGeom>
        </p:spPr>
        <p:txBody>
          <a:bodyPr wrap="square">
            <a:spAutoFit/>
          </a:bodyPr>
          <a:lstStyle/>
          <a:p>
            <a:pPr algn="ctr"/>
            <a:r>
              <a:rPr lang="en-GB" b="1" dirty="0"/>
              <a:t>A multifaceted program causes </a:t>
            </a:r>
            <a:r>
              <a:rPr lang="en-SG" b="1" dirty="0"/>
              <a:t>lasting progress for the very poor:</a:t>
            </a:r>
            <a:r>
              <a:rPr lang="en-GB" b="1" dirty="0"/>
              <a:t>Evidence from six </a:t>
            </a:r>
            <a:r>
              <a:rPr lang="en-GB" b="1" dirty="0" smtClean="0"/>
              <a:t>countries </a:t>
            </a:r>
            <a:endParaRPr lang="en-GB" dirty="0"/>
          </a:p>
        </p:txBody>
      </p:sp>
      <p:sp>
        <p:nvSpPr>
          <p:cNvPr id="3" name="Rectangle 2"/>
          <p:cNvSpPr/>
          <p:nvPr/>
        </p:nvSpPr>
        <p:spPr>
          <a:xfrm>
            <a:off x="861812" y="5477521"/>
            <a:ext cx="6586470" cy="400110"/>
          </a:xfrm>
          <a:prstGeom prst="rect">
            <a:avLst/>
          </a:prstGeom>
        </p:spPr>
        <p:txBody>
          <a:bodyPr wrap="square">
            <a:spAutoFit/>
          </a:bodyPr>
          <a:lstStyle/>
          <a:p>
            <a:r>
              <a:rPr lang="en-GB" sz="2000" b="1" dirty="0">
                <a:solidFill>
                  <a:srgbClr val="5F5F5F"/>
                </a:solidFill>
              </a:rPr>
              <a:t>Sites : </a:t>
            </a:r>
            <a:r>
              <a:rPr lang="en-GB" sz="2000" dirty="0" smtClean="0">
                <a:solidFill>
                  <a:srgbClr val="5F5F5F"/>
                </a:solidFill>
              </a:rPr>
              <a:t>Ethiopia, Ghana, Honduras, India, Pakistan, Peru</a:t>
            </a:r>
            <a:endParaRPr lang="en-GB" sz="2000" dirty="0">
              <a:solidFill>
                <a:srgbClr val="5F5F5F"/>
              </a:solidFill>
            </a:endParaRPr>
          </a:p>
        </p:txBody>
      </p:sp>
    </p:spTree>
    <p:extLst>
      <p:ext uri="{BB962C8B-B14F-4D97-AF65-F5344CB8AC3E}">
        <p14:creationId xmlns:p14="http://schemas.microsoft.com/office/powerpoint/2010/main" val="1963543106"/>
      </p:ext>
    </p:extLst>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3048000"/>
            <a:ext cx="3048000" cy="609600"/>
          </a:xfrm>
        </p:spPr>
        <p:txBody>
          <a:bodyPr/>
          <a:lstStyle/>
          <a:p>
            <a:r>
              <a:rPr lang="en-SG" sz="2800" i="1" cap="none" dirty="0" smtClean="0">
                <a:solidFill>
                  <a:schemeClr val="tx1">
                    <a:lumMod val="50000"/>
                  </a:schemeClr>
                </a:solidFill>
              </a:rPr>
              <a:t>Any </a:t>
            </a:r>
            <a:r>
              <a:rPr lang="en-SG" sz="2800" i="1" cap="none" dirty="0">
                <a:solidFill>
                  <a:schemeClr val="tx1">
                    <a:lumMod val="50000"/>
                  </a:schemeClr>
                </a:solidFill>
              </a:rPr>
              <a:t>Questions ? </a:t>
            </a:r>
            <a:endParaRPr lang="en-GB" sz="2800" i="1" cap="none" dirty="0">
              <a:solidFill>
                <a:schemeClr val="tx1">
                  <a:lumMod val="50000"/>
                </a:schemeClr>
              </a:solidFill>
            </a:endParaRPr>
          </a:p>
        </p:txBody>
      </p:sp>
    </p:spTree>
    <p:extLst>
      <p:ext uri="{BB962C8B-B14F-4D97-AF65-F5344CB8AC3E}">
        <p14:creationId xmlns:p14="http://schemas.microsoft.com/office/powerpoint/2010/main" val="2181569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SG" sz="2800" i="1" cap="none" dirty="0">
                <a:solidFill>
                  <a:schemeClr val="tx1"/>
                </a:solidFill>
              </a:rPr>
              <a:t>O</a:t>
            </a:r>
            <a:r>
              <a:rPr lang="en-SG" sz="2800" i="1" cap="none" dirty="0" smtClean="0">
                <a:solidFill>
                  <a:schemeClr val="tx1"/>
                </a:solidFill>
              </a:rPr>
              <a:t>riginates from, </a:t>
            </a:r>
            <a:endParaRPr lang="en-GB" sz="2800" i="1" cap="none" dirty="0">
              <a:solidFill>
                <a:schemeClr val="tx1"/>
              </a:solidFill>
            </a:endParaRPr>
          </a:p>
        </p:txBody>
      </p:sp>
      <p:sp>
        <p:nvSpPr>
          <p:cNvPr id="3" name="Text Placeholder 2"/>
          <p:cNvSpPr>
            <a:spLocks noGrp="1"/>
          </p:cNvSpPr>
          <p:nvPr>
            <p:ph type="body" idx="1"/>
          </p:nvPr>
        </p:nvSpPr>
        <p:spPr>
          <a:xfrm>
            <a:off x="533400" y="1356900"/>
            <a:ext cx="8229600" cy="4967700"/>
          </a:xfrm>
        </p:spPr>
        <p:txBody>
          <a:bodyPr/>
          <a:lstStyle/>
          <a:p>
            <a:r>
              <a:rPr lang="en-SG" sz="2000" dirty="0"/>
              <a:t>BRAC, a big Bangladeshi NGO that originally came up with this approach to tackle abject poverty, calls it a “graduation programme</a:t>
            </a:r>
            <a:r>
              <a:rPr lang="en-SG" sz="2000" dirty="0" smtClean="0"/>
              <a:t>”.</a:t>
            </a:r>
          </a:p>
          <a:p>
            <a:endParaRPr lang="en-SG" sz="2000" dirty="0"/>
          </a:p>
          <a:p>
            <a:r>
              <a:rPr lang="en-SG" sz="2000" dirty="0"/>
              <a:t>V</a:t>
            </a:r>
            <a:r>
              <a:rPr lang="en-SG" sz="2000" dirty="0" smtClean="0"/>
              <a:t>arious </a:t>
            </a:r>
            <a:r>
              <a:rPr lang="en-SG" sz="2000" dirty="0"/>
              <a:t>NGOs, including Heifer International, Oxfam and World Vision, give cows, goats or chickens to poor people in developing </a:t>
            </a:r>
            <a:r>
              <a:rPr lang="en-SG" sz="2000" dirty="0" smtClean="0"/>
              <a:t>countries</a:t>
            </a:r>
          </a:p>
          <a:p>
            <a:endParaRPr lang="en-SG" sz="2000" dirty="0"/>
          </a:p>
          <a:p>
            <a:r>
              <a:rPr lang="en-SG" sz="2000" dirty="0" smtClean="0"/>
              <a:t>This is to </a:t>
            </a:r>
            <a:r>
              <a:rPr lang="en-SG" sz="2000" dirty="0"/>
              <a:t>enable them to earn an income selling milk or eggs. But what if the recipients are so hungry that they end up eating </a:t>
            </a:r>
            <a:r>
              <a:rPr lang="en-SG" sz="2000" dirty="0" smtClean="0"/>
              <a:t>their grants. </a:t>
            </a:r>
          </a:p>
          <a:p>
            <a:endParaRPr lang="en-SG" sz="2000" dirty="0" smtClean="0"/>
          </a:p>
          <a:p>
            <a:r>
              <a:rPr lang="en-SG" sz="2000" dirty="0" smtClean="0"/>
              <a:t>BRAC’s </a:t>
            </a:r>
            <a:r>
              <a:rPr lang="en-SG" sz="2000" dirty="0"/>
              <a:t>idea was to give those in the graduation programme not just chickens but also training on how to keep them, temporary income support to help them to resist the inevitable temptation to eat them, and repeated visits from programme workers to reinforce the training and bolster participants’ </a:t>
            </a:r>
            <a:r>
              <a:rPr lang="en-SG" sz="2000" dirty="0" smtClean="0"/>
              <a:t>confidence. </a:t>
            </a:r>
            <a:endParaRPr lang="en-GB" sz="2000" dirty="0"/>
          </a:p>
        </p:txBody>
      </p:sp>
    </p:spTree>
    <p:extLst>
      <p:ext uri="{BB962C8B-B14F-4D97-AF65-F5344CB8AC3E}">
        <p14:creationId xmlns:p14="http://schemas.microsoft.com/office/powerpoint/2010/main" val="639140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763"/>
            <a:ext cx="8229600" cy="808037"/>
          </a:xfrm>
        </p:spPr>
        <p:txBody>
          <a:bodyPr/>
          <a:lstStyle/>
          <a:p>
            <a:r>
              <a:rPr lang="en-SG" sz="2800" i="1" cap="none" dirty="0" smtClean="0">
                <a:solidFill>
                  <a:schemeClr val="tx1"/>
                </a:solidFill>
              </a:rPr>
              <a:t>Overview of the Study </a:t>
            </a:r>
            <a:endParaRPr lang="en-GB" sz="2800" i="1" cap="none" dirty="0">
              <a:solidFill>
                <a:schemeClr val="tx1"/>
              </a:solidFill>
            </a:endParaRPr>
          </a:p>
        </p:txBody>
      </p:sp>
      <p:sp>
        <p:nvSpPr>
          <p:cNvPr id="3" name="Text Placeholder 2"/>
          <p:cNvSpPr>
            <a:spLocks noGrp="1"/>
          </p:cNvSpPr>
          <p:nvPr>
            <p:ph type="body" idx="1"/>
          </p:nvPr>
        </p:nvSpPr>
        <p:spPr>
          <a:xfrm>
            <a:off x="628934" y="975900"/>
            <a:ext cx="8362666" cy="4967700"/>
          </a:xfrm>
        </p:spPr>
        <p:txBody>
          <a:bodyPr/>
          <a:lstStyle/>
          <a:p>
            <a:pPr marL="0" indent="0">
              <a:buNone/>
            </a:pPr>
            <a:r>
              <a:rPr lang="en-SG" sz="2400" i="1" dirty="0" smtClean="0">
                <a:solidFill>
                  <a:schemeClr val="tx1">
                    <a:lumMod val="50000"/>
                  </a:schemeClr>
                </a:solidFill>
              </a:rPr>
              <a:t>Problem</a:t>
            </a:r>
          </a:p>
          <a:p>
            <a:r>
              <a:rPr lang="en-GB" sz="2000" dirty="0" smtClean="0"/>
              <a:t>Investigate </a:t>
            </a:r>
            <a:r>
              <a:rPr lang="en-SG" sz="2000" dirty="0" smtClean="0"/>
              <a:t>whether </a:t>
            </a:r>
            <a:r>
              <a:rPr lang="en-SG" sz="2000" dirty="0"/>
              <a:t>a multifaceted </a:t>
            </a:r>
            <a:r>
              <a:rPr lang="en-SG" sz="2000" dirty="0" smtClean="0"/>
              <a:t>graduation program can </a:t>
            </a:r>
            <a:r>
              <a:rPr lang="en-SG" sz="2000" dirty="0"/>
              <a:t>help the extreme poor </a:t>
            </a:r>
            <a:r>
              <a:rPr lang="en-SG" sz="2000" dirty="0" smtClean="0"/>
              <a:t>establish sustainable </a:t>
            </a:r>
            <a:r>
              <a:rPr lang="en-SG" sz="2000" dirty="0"/>
              <a:t>self-employment activities and </a:t>
            </a:r>
            <a:r>
              <a:rPr lang="en-SG" sz="2000" dirty="0" smtClean="0"/>
              <a:t>generate lasting </a:t>
            </a:r>
            <a:r>
              <a:rPr lang="en-SG" sz="2000" dirty="0"/>
              <a:t>improvements in their well-being.</a:t>
            </a:r>
            <a:endParaRPr lang="en-SG" sz="2000" i="1" dirty="0" smtClean="0">
              <a:solidFill>
                <a:schemeClr val="tx1">
                  <a:lumMod val="50000"/>
                </a:schemeClr>
              </a:solidFill>
            </a:endParaRPr>
          </a:p>
          <a:p>
            <a:pPr marL="0" indent="0" algn="just">
              <a:buNone/>
            </a:pPr>
            <a:endParaRPr lang="en-SG" sz="2400" i="1" dirty="0" smtClean="0">
              <a:solidFill>
                <a:schemeClr val="tx1">
                  <a:lumMod val="50000"/>
                </a:schemeClr>
              </a:solidFill>
            </a:endParaRPr>
          </a:p>
          <a:p>
            <a:pPr marL="0" indent="0" algn="just">
              <a:buNone/>
            </a:pPr>
            <a:endParaRPr lang="en-SG" sz="2400" i="1" dirty="0" smtClean="0">
              <a:solidFill>
                <a:schemeClr val="tx1">
                  <a:lumMod val="50000"/>
                </a:schemeClr>
              </a:solidFill>
            </a:endParaRPr>
          </a:p>
          <a:p>
            <a:pPr marL="0" indent="0" algn="just">
              <a:buNone/>
            </a:pPr>
            <a:r>
              <a:rPr lang="en-SG" sz="2400" i="1" dirty="0" smtClean="0">
                <a:solidFill>
                  <a:schemeClr val="tx1">
                    <a:lumMod val="50000"/>
                  </a:schemeClr>
                </a:solidFill>
              </a:rPr>
              <a:t>How </a:t>
            </a:r>
            <a:r>
              <a:rPr lang="en-SG" sz="2400" i="1" dirty="0" smtClean="0">
                <a:solidFill>
                  <a:schemeClr val="tx1">
                    <a:lumMod val="50000"/>
                  </a:schemeClr>
                </a:solidFill>
              </a:rPr>
              <a:t>they did? </a:t>
            </a:r>
            <a:r>
              <a:rPr lang="en-SG" sz="2400" i="1" dirty="0" smtClean="0"/>
              <a:t> </a:t>
            </a:r>
          </a:p>
          <a:p>
            <a:r>
              <a:rPr lang="en-SG" sz="2000" dirty="0"/>
              <a:t>The program targets the poorest members in a </a:t>
            </a:r>
            <a:r>
              <a:rPr lang="en-GB" sz="2000" dirty="0"/>
              <a:t>village and provides </a:t>
            </a:r>
          </a:p>
          <a:p>
            <a:pPr lvl="2"/>
            <a:r>
              <a:rPr lang="en-GB" sz="2000" dirty="0"/>
              <a:t>Productive asset grant, </a:t>
            </a:r>
          </a:p>
          <a:p>
            <a:pPr lvl="2"/>
            <a:r>
              <a:rPr lang="en-SG" sz="2000" dirty="0"/>
              <a:t>Training and support, </a:t>
            </a:r>
          </a:p>
          <a:p>
            <a:pPr lvl="2"/>
            <a:r>
              <a:rPr lang="en-SG" sz="2000" dirty="0"/>
              <a:t>Life skills coaching, </a:t>
            </a:r>
          </a:p>
          <a:p>
            <a:pPr lvl="2"/>
            <a:r>
              <a:rPr lang="en-SG" sz="2000" dirty="0"/>
              <a:t>Temporary cash consumption support, </a:t>
            </a:r>
          </a:p>
          <a:p>
            <a:pPr lvl="2"/>
            <a:r>
              <a:rPr lang="en-SG" sz="2000" dirty="0"/>
              <a:t>Access to savings accounts </a:t>
            </a:r>
          </a:p>
          <a:p>
            <a:pPr lvl="2"/>
            <a:r>
              <a:rPr lang="en-SG" sz="2000" dirty="0"/>
              <a:t>Health information </a:t>
            </a:r>
            <a:r>
              <a:rPr lang="en-GB" sz="2000" dirty="0"/>
              <a:t>or services</a:t>
            </a:r>
          </a:p>
        </p:txBody>
      </p:sp>
    </p:spTree>
    <p:extLst>
      <p:ext uri="{BB962C8B-B14F-4D97-AF65-F5344CB8AC3E}">
        <p14:creationId xmlns:p14="http://schemas.microsoft.com/office/powerpoint/2010/main" val="2961051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SG" sz="3200" i="1" cap="none" dirty="0" smtClean="0">
                <a:solidFill>
                  <a:schemeClr val="tx1">
                    <a:lumMod val="50000"/>
                  </a:schemeClr>
                </a:solidFill>
              </a:rPr>
              <a:t>What is the rationale for doing this? </a:t>
            </a:r>
            <a:r>
              <a:rPr lang="en-SG" sz="3200" i="1" cap="none" dirty="0" smtClean="0"/>
              <a:t> </a:t>
            </a:r>
            <a:endParaRPr lang="en-GB" cap="none" dirty="0"/>
          </a:p>
        </p:txBody>
      </p:sp>
      <p:sp>
        <p:nvSpPr>
          <p:cNvPr id="3" name="Text Placeholder 2"/>
          <p:cNvSpPr>
            <a:spLocks noGrp="1"/>
          </p:cNvSpPr>
          <p:nvPr>
            <p:ph type="body" idx="1"/>
          </p:nvPr>
        </p:nvSpPr>
        <p:spPr>
          <a:xfrm>
            <a:off x="457200" y="1219200"/>
            <a:ext cx="8229600" cy="4967700"/>
          </a:xfrm>
        </p:spPr>
        <p:txBody>
          <a:bodyPr/>
          <a:lstStyle/>
          <a:p>
            <a:r>
              <a:rPr lang="en-GB" sz="2000" dirty="0"/>
              <a:t>This multipronged </a:t>
            </a:r>
            <a:r>
              <a:rPr lang="en-GB" sz="2000" dirty="0" smtClean="0"/>
              <a:t>approach </a:t>
            </a:r>
            <a:r>
              <a:rPr lang="en-SG" sz="2000" dirty="0" smtClean="0"/>
              <a:t>is </a:t>
            </a:r>
            <a:r>
              <a:rPr lang="en-SG" sz="2000" dirty="0"/>
              <a:t>relatively expensive, but the theory of </a:t>
            </a:r>
            <a:r>
              <a:rPr lang="en-SG" sz="2000" dirty="0" smtClean="0"/>
              <a:t>change is </a:t>
            </a:r>
            <a:r>
              <a:rPr lang="en-SG" sz="2000" dirty="0"/>
              <a:t>that the combination of these activities </a:t>
            </a:r>
            <a:r>
              <a:rPr lang="en-SG" sz="2000" dirty="0" smtClean="0"/>
              <a:t>is </a:t>
            </a:r>
            <a:r>
              <a:rPr lang="en-SG" sz="2000" u="sng" dirty="0" smtClean="0"/>
              <a:t>necessary</a:t>
            </a:r>
            <a:r>
              <a:rPr lang="en-SG" sz="2000" dirty="0" smtClean="0"/>
              <a:t> </a:t>
            </a:r>
            <a:r>
              <a:rPr lang="en-SG" sz="2000" dirty="0"/>
              <a:t>and</a:t>
            </a:r>
            <a:r>
              <a:rPr lang="en-SG" sz="2000" u="sng" dirty="0"/>
              <a:t> sufficient </a:t>
            </a:r>
            <a:r>
              <a:rPr lang="en-SG" sz="2000" dirty="0"/>
              <a:t>to obtain a </a:t>
            </a:r>
            <a:r>
              <a:rPr lang="en-SG" sz="2000" u="sng" dirty="0" smtClean="0"/>
              <a:t>persistent </a:t>
            </a:r>
            <a:r>
              <a:rPr lang="en-GB" sz="2000" u="sng" dirty="0" smtClean="0"/>
              <a:t>impact</a:t>
            </a:r>
            <a:r>
              <a:rPr lang="en-GB" sz="2000" dirty="0" smtClean="0"/>
              <a:t>.</a:t>
            </a:r>
            <a:r>
              <a:rPr lang="en-GB" sz="2000" u="sng" dirty="0" smtClean="0"/>
              <a:t> </a:t>
            </a:r>
          </a:p>
          <a:p>
            <a:endParaRPr lang="en-SG" sz="2000" dirty="0" smtClean="0"/>
          </a:p>
          <a:p>
            <a:r>
              <a:rPr lang="en-SG" sz="2000" dirty="0" smtClean="0"/>
              <a:t>We </a:t>
            </a:r>
            <a:r>
              <a:rPr lang="en-SG" sz="2000" dirty="0"/>
              <a:t>do not test whether each of </a:t>
            </a:r>
            <a:r>
              <a:rPr lang="en-SG" sz="2000" dirty="0" smtClean="0"/>
              <a:t>the program </a:t>
            </a:r>
            <a:r>
              <a:rPr lang="en-SG" sz="2000" dirty="0"/>
              <a:t>dimensions is individually </a:t>
            </a:r>
            <a:r>
              <a:rPr lang="en-SG" sz="2000" dirty="0" smtClean="0"/>
              <a:t>necessary. </a:t>
            </a:r>
          </a:p>
          <a:p>
            <a:endParaRPr lang="en-SG" sz="2000" dirty="0" smtClean="0"/>
          </a:p>
          <a:p>
            <a:r>
              <a:rPr lang="en-SG" sz="2000" dirty="0" smtClean="0"/>
              <a:t>But examined </a:t>
            </a:r>
            <a:r>
              <a:rPr lang="en-SG" sz="2000" dirty="0"/>
              <a:t>the “sufficiency” claim: </a:t>
            </a:r>
            <a:endParaRPr lang="en-SG" sz="2000" dirty="0" smtClean="0"/>
          </a:p>
          <a:p>
            <a:pPr lvl="1"/>
            <a:r>
              <a:rPr lang="en-SG" sz="2000" dirty="0" smtClean="0"/>
              <a:t>A year </a:t>
            </a:r>
            <a:r>
              <a:rPr lang="en-SG" sz="2000" dirty="0"/>
              <a:t>after the conclusion of the program, </a:t>
            </a:r>
            <a:r>
              <a:rPr lang="en-SG" sz="2000" dirty="0" smtClean="0"/>
              <a:t>and 3 </a:t>
            </a:r>
            <a:r>
              <a:rPr lang="en-SG" sz="2000" dirty="0"/>
              <a:t>years after the asset transfer, are </a:t>
            </a:r>
            <a:r>
              <a:rPr lang="en-SG" sz="2000" dirty="0" smtClean="0"/>
              <a:t>program participants earning more </a:t>
            </a:r>
            <a:r>
              <a:rPr lang="en-SG" sz="2000" dirty="0"/>
              <a:t>income and </a:t>
            </a:r>
            <a:r>
              <a:rPr lang="en-SG" sz="2000" dirty="0" smtClean="0"/>
              <a:t>achieving stable </a:t>
            </a:r>
            <a:r>
              <a:rPr lang="en-SG" sz="2000" dirty="0"/>
              <a:t>improvements in their well-being?</a:t>
            </a:r>
            <a:endParaRPr lang="en-GB" sz="2000" u="sng" dirty="0"/>
          </a:p>
        </p:txBody>
      </p:sp>
    </p:spTree>
    <p:extLst>
      <p:ext uri="{BB962C8B-B14F-4D97-AF65-F5344CB8AC3E}">
        <p14:creationId xmlns:p14="http://schemas.microsoft.com/office/powerpoint/2010/main" val="1514670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SG" sz="3200" i="1" cap="none" dirty="0">
                <a:solidFill>
                  <a:schemeClr val="tx1">
                    <a:lumMod val="50000"/>
                  </a:schemeClr>
                </a:solidFill>
              </a:rPr>
              <a:t>Where they </a:t>
            </a:r>
            <a:r>
              <a:rPr lang="en-SG" sz="3200" i="1" cap="none" dirty="0" smtClean="0">
                <a:solidFill>
                  <a:schemeClr val="tx1">
                    <a:lumMod val="50000"/>
                  </a:schemeClr>
                </a:solidFill>
              </a:rPr>
              <a:t>did </a:t>
            </a:r>
            <a:r>
              <a:rPr lang="en-SG" sz="3200" i="1" cap="none" dirty="0">
                <a:solidFill>
                  <a:schemeClr val="tx1">
                    <a:lumMod val="50000"/>
                  </a:schemeClr>
                </a:solidFill>
              </a:rPr>
              <a:t>this ? </a:t>
            </a:r>
            <a:endParaRPr lang="en-GB" sz="3200" i="1" cap="none" dirty="0">
              <a:solidFill>
                <a:schemeClr val="tx1">
                  <a:lumMod val="50000"/>
                </a:schemeClr>
              </a:solidFill>
            </a:endParaRPr>
          </a:p>
        </p:txBody>
      </p:sp>
      <p:sp>
        <p:nvSpPr>
          <p:cNvPr id="3" name="Text Placeholder 2"/>
          <p:cNvSpPr>
            <a:spLocks noGrp="1"/>
          </p:cNvSpPr>
          <p:nvPr>
            <p:ph type="body" idx="1"/>
          </p:nvPr>
        </p:nvSpPr>
        <p:spPr>
          <a:xfrm>
            <a:off x="457200" y="1052100"/>
            <a:ext cx="8458200" cy="4967700"/>
          </a:xfrm>
        </p:spPr>
        <p:txBody>
          <a:bodyPr/>
          <a:lstStyle/>
          <a:p>
            <a:r>
              <a:rPr lang="en-GB" sz="2000" dirty="0"/>
              <a:t>Ethiopia, Ghana, Honduras, </a:t>
            </a:r>
            <a:r>
              <a:rPr lang="en-GB" sz="2000" dirty="0" smtClean="0"/>
              <a:t>India, Pakistan</a:t>
            </a:r>
            <a:r>
              <a:rPr lang="en-GB" sz="2000" dirty="0"/>
              <a:t>, and </a:t>
            </a:r>
            <a:r>
              <a:rPr lang="en-GB" sz="2000" dirty="0" smtClean="0"/>
              <a:t>Peru – Representing 3 continent </a:t>
            </a:r>
          </a:p>
          <a:p>
            <a:endParaRPr lang="en-GB" sz="2000" dirty="0" smtClean="0"/>
          </a:p>
          <a:p>
            <a:r>
              <a:rPr lang="en-GB" sz="2000" dirty="0" smtClean="0"/>
              <a:t>Implementing </a:t>
            </a:r>
            <a:r>
              <a:rPr lang="en-GB" sz="2000" dirty="0" smtClean="0"/>
              <a:t>partners </a:t>
            </a:r>
            <a:r>
              <a:rPr lang="en-SG" sz="2000" dirty="0" smtClean="0"/>
              <a:t>selected </a:t>
            </a:r>
            <a:r>
              <a:rPr lang="en-SG" sz="2000" dirty="0"/>
              <a:t>eligible villages based on </a:t>
            </a:r>
            <a:r>
              <a:rPr lang="en-SG" sz="2000" dirty="0" smtClean="0"/>
              <a:t>being </a:t>
            </a:r>
            <a:r>
              <a:rPr lang="en-GB" sz="2000" dirty="0" smtClean="0"/>
              <a:t>in </a:t>
            </a:r>
            <a:r>
              <a:rPr lang="en-GB" sz="2000" dirty="0"/>
              <a:t>geographies </a:t>
            </a:r>
            <a:r>
              <a:rPr lang="en-GB" sz="2000" dirty="0" smtClean="0"/>
              <a:t>associated with </a:t>
            </a:r>
            <a:r>
              <a:rPr lang="en-GB" sz="2000" dirty="0"/>
              <a:t>extreme </a:t>
            </a:r>
            <a:r>
              <a:rPr lang="en-GB" sz="2000" dirty="0" smtClean="0"/>
              <a:t>poverty</a:t>
            </a:r>
            <a:r>
              <a:rPr lang="en-GB" sz="2000" dirty="0" smtClean="0"/>
              <a:t>.</a:t>
            </a:r>
            <a:endParaRPr lang="en-GB" sz="2000" dirty="0" smtClean="0"/>
          </a:p>
          <a:p>
            <a:endParaRPr lang="en-GB" sz="2000" dirty="0" smtClean="0"/>
          </a:p>
          <a:p>
            <a:r>
              <a:rPr lang="en-GB" sz="2000" dirty="0" smtClean="0"/>
              <a:t>Then </a:t>
            </a:r>
            <a:r>
              <a:rPr lang="en-GB" sz="2000" dirty="0"/>
              <a:t>identified the </a:t>
            </a:r>
            <a:r>
              <a:rPr lang="en-GB" sz="2000" dirty="0" smtClean="0"/>
              <a:t>poorest </a:t>
            </a:r>
            <a:r>
              <a:rPr lang="en-SG" sz="2000" dirty="0" smtClean="0"/>
              <a:t>of </a:t>
            </a:r>
            <a:r>
              <a:rPr lang="en-SG" sz="2000" dirty="0"/>
              <a:t>the poor in these </a:t>
            </a:r>
            <a:r>
              <a:rPr lang="en-SG" sz="2000" dirty="0" smtClean="0"/>
              <a:t>villages </a:t>
            </a:r>
            <a:r>
              <a:rPr lang="en-GB" sz="2000" dirty="0" smtClean="0"/>
              <a:t>through </a:t>
            </a:r>
            <a:r>
              <a:rPr lang="en-GB" sz="2000" dirty="0"/>
              <a:t>a </a:t>
            </a:r>
            <a:r>
              <a:rPr lang="en-GB" sz="2000" dirty="0" smtClean="0"/>
              <a:t>participatory wealth-ranking process</a:t>
            </a:r>
            <a:endParaRPr lang="en-SG" sz="2000" dirty="0"/>
          </a:p>
          <a:p>
            <a:pPr lvl="1"/>
            <a:r>
              <a:rPr lang="en-SG" sz="2000" dirty="0"/>
              <a:t>Participatory Wealth Ranking is a method whereby communities themselves define who the poorest or the better-off </a:t>
            </a:r>
            <a:r>
              <a:rPr lang="en-SG" sz="2000" dirty="0" smtClean="0"/>
              <a:t>are</a:t>
            </a:r>
            <a:endParaRPr lang="en-SG" sz="2000" dirty="0" smtClean="0"/>
          </a:p>
          <a:p>
            <a:endParaRPr lang="en-SG" sz="2000" dirty="0" smtClean="0"/>
          </a:p>
          <a:p>
            <a:r>
              <a:rPr lang="en-SG" sz="2000" dirty="0" smtClean="0"/>
              <a:t>About </a:t>
            </a:r>
            <a:r>
              <a:rPr lang="en-SG" sz="2000" dirty="0"/>
              <a:t>half the eligible participants were assigned to treatment, and half </a:t>
            </a:r>
            <a:r>
              <a:rPr lang="en-GB" sz="2000" dirty="0"/>
              <a:t>to control. </a:t>
            </a:r>
            <a:endParaRPr lang="en-SG" sz="2000" dirty="0" smtClean="0"/>
          </a:p>
          <a:p>
            <a:endParaRPr lang="en-SG" sz="2000" dirty="0" smtClean="0"/>
          </a:p>
          <a:p>
            <a:r>
              <a:rPr lang="en-SG" sz="2000" dirty="0" smtClean="0"/>
              <a:t>We </a:t>
            </a:r>
            <a:r>
              <a:rPr lang="en-SG" sz="2000" dirty="0"/>
              <a:t>conducted a baseline survey on all eligible participants, as well as an endline at the end of the intervention (typically 24 months after the start of the intervention) and a second endline 1 year after the first endline</a:t>
            </a:r>
            <a:endParaRPr lang="en-GB" sz="2000" dirty="0"/>
          </a:p>
          <a:p>
            <a:endParaRPr lang="en-SG" sz="2000" dirty="0"/>
          </a:p>
        </p:txBody>
      </p:sp>
    </p:spTree>
    <p:extLst>
      <p:ext uri="{BB962C8B-B14F-4D97-AF65-F5344CB8AC3E}">
        <p14:creationId xmlns:p14="http://schemas.microsoft.com/office/powerpoint/2010/main" val="1466039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SG" sz="2800" i="1" cap="none" dirty="0" smtClean="0">
                <a:solidFill>
                  <a:schemeClr val="tx1">
                    <a:lumMod val="50000"/>
                  </a:schemeClr>
                </a:solidFill>
              </a:rPr>
              <a:t>What is the outcome of the study? </a:t>
            </a:r>
            <a:endParaRPr lang="en-GB" dirty="0"/>
          </a:p>
        </p:txBody>
      </p:sp>
      <p:sp>
        <p:nvSpPr>
          <p:cNvPr id="3" name="Text Placeholder 2"/>
          <p:cNvSpPr>
            <a:spLocks noGrp="1"/>
          </p:cNvSpPr>
          <p:nvPr>
            <p:ph type="body" idx="1"/>
          </p:nvPr>
        </p:nvSpPr>
        <p:spPr>
          <a:xfrm>
            <a:off x="457200" y="1152659"/>
            <a:ext cx="8229600" cy="4967700"/>
          </a:xfrm>
        </p:spPr>
        <p:txBody>
          <a:bodyPr/>
          <a:lstStyle/>
          <a:p>
            <a:pPr marL="0" indent="0">
              <a:buNone/>
            </a:pPr>
            <a:r>
              <a:rPr lang="en-SG" sz="2000" b="1" dirty="0" smtClean="0"/>
              <a:t>Results </a:t>
            </a:r>
          </a:p>
          <a:p>
            <a:r>
              <a:rPr lang="en-SG" sz="2000" dirty="0" smtClean="0"/>
              <a:t>At </a:t>
            </a:r>
            <a:r>
              <a:rPr lang="en-SG" sz="2000" dirty="0"/>
              <a:t>the end of the intervention, </a:t>
            </a:r>
            <a:r>
              <a:rPr lang="en-SG" sz="2000" dirty="0" smtClean="0"/>
              <a:t>we found </a:t>
            </a:r>
            <a:r>
              <a:rPr lang="en-SG" sz="2000" dirty="0"/>
              <a:t>statistically significant impacts on all </a:t>
            </a:r>
            <a:r>
              <a:rPr lang="en-SG" sz="2000" dirty="0" smtClean="0"/>
              <a:t>10 </a:t>
            </a:r>
            <a:r>
              <a:rPr lang="en-GB" sz="2000" dirty="0" smtClean="0"/>
              <a:t>key </a:t>
            </a:r>
            <a:r>
              <a:rPr lang="en-GB" sz="2000" dirty="0"/>
              <a:t>outcomes or indices</a:t>
            </a:r>
            <a:r>
              <a:rPr lang="en-GB" sz="2000" dirty="0" smtClean="0"/>
              <a:t>.</a:t>
            </a:r>
          </a:p>
          <a:p>
            <a:r>
              <a:rPr lang="en-GB" sz="2000" dirty="0"/>
              <a:t>One year after </a:t>
            </a:r>
            <a:r>
              <a:rPr lang="en-GB" sz="2000" dirty="0" smtClean="0"/>
              <a:t>the </a:t>
            </a:r>
            <a:r>
              <a:rPr lang="en-SG" sz="2000" dirty="0" smtClean="0"/>
              <a:t>end </a:t>
            </a:r>
            <a:r>
              <a:rPr lang="en-SG" sz="2000" dirty="0"/>
              <a:t>of the intervention, 36 months after </a:t>
            </a:r>
            <a:r>
              <a:rPr lang="en-SG" sz="2000" dirty="0" smtClean="0"/>
              <a:t>the productive </a:t>
            </a:r>
            <a:r>
              <a:rPr lang="en-SG" sz="2000" dirty="0"/>
              <a:t>asset transfer, 8 out of 10 </a:t>
            </a:r>
            <a:r>
              <a:rPr lang="en-SG" sz="2000" dirty="0" smtClean="0"/>
              <a:t>indices still </a:t>
            </a:r>
            <a:r>
              <a:rPr lang="en-SG" sz="2000" dirty="0"/>
              <a:t>showed statistically significant </a:t>
            </a:r>
            <a:r>
              <a:rPr lang="en-SG" sz="2000" dirty="0" smtClean="0"/>
              <a:t>gains. </a:t>
            </a:r>
          </a:p>
          <a:p>
            <a:r>
              <a:rPr lang="en-SG" sz="2000" dirty="0"/>
              <a:t>monthly consumption of food had risen by around 5</a:t>
            </a:r>
            <a:r>
              <a:rPr lang="en-SG" sz="2000" dirty="0" smtClean="0"/>
              <a:t>%, </a:t>
            </a:r>
            <a:r>
              <a:rPr lang="en-SG" sz="2000" dirty="0"/>
              <a:t>Household income had also </a:t>
            </a:r>
            <a:r>
              <a:rPr lang="en-SG" sz="2000" dirty="0" smtClean="0"/>
              <a:t>risen, </a:t>
            </a:r>
            <a:r>
              <a:rPr lang="en-SG" sz="2000" dirty="0"/>
              <a:t>he value of participants’ assets had increased by 15</a:t>
            </a:r>
            <a:r>
              <a:rPr lang="en-SG" sz="2000" dirty="0" smtClean="0"/>
              <a:t>%, </a:t>
            </a:r>
            <a:r>
              <a:rPr lang="en-SG" sz="2000" dirty="0"/>
              <a:t>person in the programme spent an average of 17.5 more minutes a day working</a:t>
            </a:r>
            <a:endParaRPr lang="en-SG" sz="2000" dirty="0" smtClean="0"/>
          </a:p>
          <a:p>
            <a:pPr marL="0" indent="0">
              <a:buNone/>
            </a:pPr>
            <a:endParaRPr lang="en-SG" sz="2000" dirty="0" smtClean="0"/>
          </a:p>
          <a:p>
            <a:pPr marL="0" indent="0">
              <a:buNone/>
            </a:pPr>
            <a:r>
              <a:rPr lang="en-SG" sz="2000" b="1" dirty="0" smtClean="0"/>
              <a:t>Conclusion </a:t>
            </a:r>
          </a:p>
          <a:p>
            <a:r>
              <a:rPr lang="en-SG" sz="2000" dirty="0" smtClean="0"/>
              <a:t>Primary </a:t>
            </a:r>
            <a:r>
              <a:rPr lang="en-SG" sz="2000" dirty="0"/>
              <a:t>goal, to substantially increase consumption of the very poor, is achieved by the conclusion of the program and </a:t>
            </a:r>
            <a:r>
              <a:rPr lang="en-SG" sz="2000" dirty="0" smtClean="0"/>
              <a:t>maintained 1 </a:t>
            </a:r>
            <a:r>
              <a:rPr lang="en-SG" sz="2000" dirty="0"/>
              <a:t>year later. </a:t>
            </a:r>
          </a:p>
          <a:p>
            <a:r>
              <a:rPr lang="en-SG" sz="2000" dirty="0"/>
              <a:t>The estimated benefits are higher than the costs in five out of six sites. </a:t>
            </a:r>
          </a:p>
          <a:p>
            <a:r>
              <a:rPr lang="en-SG" sz="2000" dirty="0"/>
              <a:t>We establish that a multifaceted approach to increasing income and well-being for the ultrapoor </a:t>
            </a:r>
            <a:r>
              <a:rPr lang="en-GB" sz="2000" dirty="0"/>
              <a:t>is sustainable and cost-effective</a:t>
            </a:r>
          </a:p>
        </p:txBody>
      </p:sp>
    </p:spTree>
    <p:extLst>
      <p:ext uri="{BB962C8B-B14F-4D97-AF65-F5344CB8AC3E}">
        <p14:creationId xmlns:p14="http://schemas.microsoft.com/office/powerpoint/2010/main" val="1954975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SG" sz="2800" i="1" cap="none" dirty="0">
                <a:solidFill>
                  <a:schemeClr val="tx1">
                    <a:lumMod val="50000"/>
                  </a:schemeClr>
                </a:solidFill>
              </a:rPr>
              <a:t>Study </a:t>
            </a:r>
            <a:r>
              <a:rPr lang="en-SG" sz="2800" i="1" cap="none" dirty="0" smtClean="0">
                <a:solidFill>
                  <a:schemeClr val="tx1">
                    <a:lumMod val="50000"/>
                  </a:schemeClr>
                </a:solidFill>
              </a:rPr>
              <a:t>Timeliness </a:t>
            </a:r>
            <a:endParaRPr lang="en-GB" sz="2800" i="1" cap="none" dirty="0">
              <a:solidFill>
                <a:schemeClr val="tx1">
                  <a:lumMod val="50000"/>
                </a:schemeClr>
              </a:solidFill>
            </a:endParaRPr>
          </a:p>
        </p:txBody>
      </p:sp>
      <p:pic>
        <p:nvPicPr>
          <p:cNvPr id="4" name="Picture 3"/>
          <p:cNvPicPr>
            <a:picLocks noChangeAspect="1"/>
          </p:cNvPicPr>
          <p:nvPr/>
        </p:nvPicPr>
        <p:blipFill>
          <a:blip r:embed="rId2"/>
          <a:stretch>
            <a:fillRect/>
          </a:stretch>
        </p:blipFill>
        <p:spPr>
          <a:xfrm>
            <a:off x="339655" y="1905000"/>
            <a:ext cx="8464690" cy="3282122"/>
          </a:xfrm>
          <a:prstGeom prst="rect">
            <a:avLst/>
          </a:prstGeom>
        </p:spPr>
      </p:pic>
      <p:sp>
        <p:nvSpPr>
          <p:cNvPr id="5" name="Title 1"/>
          <p:cNvSpPr txBox="1">
            <a:spLocks/>
          </p:cNvSpPr>
          <p:nvPr/>
        </p:nvSpPr>
        <p:spPr>
          <a:xfrm>
            <a:off x="457200" y="-228600"/>
            <a:ext cx="8229600" cy="1143000"/>
          </a:xfrm>
          <a:prstGeom prst="rect">
            <a:avLst/>
          </a:prstGeom>
        </p:spPr>
        <p:txBody>
          <a:bodyPr vert="horz" wrap="square" lIns="91425" tIns="91425" rIns="91425" bIns="91425" rtlCol="0" anchor="b" anchorCtr="0">
            <a:noAutofit/>
          </a:bodyPr>
          <a:lstStyle>
            <a:lvl1pPr algn="l" defTabSz="457200" rtl="0" eaLnBrk="1" latinLnBrk="0" hangingPunct="1">
              <a:spcBef>
                <a:spcPts val="0"/>
              </a:spcBef>
              <a:buNone/>
              <a:defRPr sz="3000" kern="1200" cap="all" baseline="0">
                <a:solidFill>
                  <a:srgbClr val="009DD9"/>
                </a:solidFill>
                <a:latin typeface="+mj-lt"/>
                <a:ea typeface="+mj-ea"/>
                <a:cs typeface="+mj-cs"/>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r>
              <a:rPr lang="en-SG" sz="2800" i="1" cap="none" dirty="0" smtClean="0">
                <a:solidFill>
                  <a:schemeClr val="tx1">
                    <a:lumMod val="50000"/>
                  </a:schemeClr>
                </a:solidFill>
              </a:rPr>
              <a:t>How they implemented this study? </a:t>
            </a:r>
            <a:endParaRPr lang="en-GB" sz="2800" i="1" cap="none" dirty="0">
              <a:solidFill>
                <a:schemeClr val="tx1">
                  <a:lumMod val="50000"/>
                </a:schemeClr>
              </a:solidFill>
            </a:endParaRPr>
          </a:p>
        </p:txBody>
      </p:sp>
      <p:sp>
        <p:nvSpPr>
          <p:cNvPr id="3" name="Rectangle 2"/>
          <p:cNvSpPr/>
          <p:nvPr/>
        </p:nvSpPr>
        <p:spPr>
          <a:xfrm>
            <a:off x="685799" y="5266542"/>
            <a:ext cx="8118545" cy="1200329"/>
          </a:xfrm>
          <a:prstGeom prst="rect">
            <a:avLst/>
          </a:prstGeom>
        </p:spPr>
        <p:txBody>
          <a:bodyPr wrap="square">
            <a:spAutoFit/>
          </a:bodyPr>
          <a:lstStyle/>
          <a:p>
            <a:pPr marL="285750" indent="-285750">
              <a:buFont typeface="Arial" panose="020B0604020202020204" pitchFamily="34" charset="0"/>
              <a:buChar char="•"/>
            </a:pPr>
            <a:r>
              <a:rPr lang="en-SG" dirty="0">
                <a:latin typeface="+mj-lt"/>
              </a:rPr>
              <a:t>About half the eligible </a:t>
            </a:r>
            <a:r>
              <a:rPr lang="en-SG" dirty="0" smtClean="0">
                <a:latin typeface="+mj-lt"/>
              </a:rPr>
              <a:t>participants were </a:t>
            </a:r>
            <a:r>
              <a:rPr lang="en-SG" dirty="0">
                <a:latin typeface="+mj-lt"/>
              </a:rPr>
              <a:t>assigned to treatment, and </a:t>
            </a:r>
            <a:r>
              <a:rPr lang="en-SG" dirty="0" smtClean="0">
                <a:latin typeface="+mj-lt"/>
              </a:rPr>
              <a:t>half to </a:t>
            </a:r>
            <a:r>
              <a:rPr lang="en-SG" dirty="0">
                <a:latin typeface="+mj-lt"/>
              </a:rPr>
              <a:t>control. </a:t>
            </a:r>
            <a:endParaRPr lang="en-SG" dirty="0" smtClean="0">
              <a:latin typeface="+mj-lt"/>
            </a:endParaRPr>
          </a:p>
          <a:p>
            <a:pPr marL="285750" indent="-285750">
              <a:buFont typeface="Arial" panose="020B0604020202020204" pitchFamily="34" charset="0"/>
              <a:buChar char="•"/>
            </a:pPr>
            <a:r>
              <a:rPr lang="en-SG" dirty="0" smtClean="0">
                <a:latin typeface="+mj-lt"/>
              </a:rPr>
              <a:t>In </a:t>
            </a:r>
            <a:r>
              <a:rPr lang="en-SG" dirty="0">
                <a:latin typeface="+mj-lt"/>
              </a:rPr>
              <a:t>three of the sites, to measure </a:t>
            </a:r>
            <a:r>
              <a:rPr lang="en-SG" dirty="0" smtClean="0">
                <a:latin typeface="+mj-lt"/>
              </a:rPr>
              <a:t>within village </a:t>
            </a:r>
            <a:r>
              <a:rPr lang="en-SG" dirty="0">
                <a:latin typeface="+mj-lt"/>
              </a:rPr>
              <a:t>spillovers, we also randomized </a:t>
            </a:r>
            <a:r>
              <a:rPr lang="en-SG" dirty="0" smtClean="0">
                <a:latin typeface="+mj-lt"/>
              </a:rPr>
              <a:t>half of </a:t>
            </a:r>
            <a:r>
              <a:rPr lang="en-SG" dirty="0">
                <a:latin typeface="+mj-lt"/>
              </a:rPr>
              <a:t>villages to treatment and half to </a:t>
            </a:r>
            <a:r>
              <a:rPr lang="en-SG" dirty="0" smtClean="0">
                <a:latin typeface="+mj-lt"/>
              </a:rPr>
              <a:t>control.</a:t>
            </a:r>
            <a:endParaRPr lang="en-GB" dirty="0">
              <a:latin typeface="+mj-lt"/>
            </a:endParaRPr>
          </a:p>
        </p:txBody>
      </p:sp>
    </p:spTree>
    <p:extLst>
      <p:ext uri="{BB962C8B-B14F-4D97-AF65-F5344CB8AC3E}">
        <p14:creationId xmlns:p14="http://schemas.microsoft.com/office/powerpoint/2010/main" val="3480137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lstStyle/>
          <a:p>
            <a:r>
              <a:rPr lang="en-SG" sz="2800" i="1" cap="none" dirty="0">
                <a:solidFill>
                  <a:schemeClr val="tx1">
                    <a:lumMod val="50000"/>
                  </a:schemeClr>
                </a:solidFill>
              </a:rPr>
              <a:t>How they Implemented this </a:t>
            </a:r>
            <a:r>
              <a:rPr lang="en-SG" sz="2800" i="1" cap="none" dirty="0" smtClean="0">
                <a:solidFill>
                  <a:schemeClr val="tx1">
                    <a:lumMod val="50000"/>
                  </a:schemeClr>
                </a:solidFill>
              </a:rPr>
              <a:t>Study? </a:t>
            </a:r>
            <a:endParaRPr lang="en-GB" sz="2800" i="1" cap="none" dirty="0">
              <a:solidFill>
                <a:schemeClr val="tx1">
                  <a:lumMod val="50000"/>
                </a:schemeClr>
              </a:solidFill>
            </a:endParaRPr>
          </a:p>
        </p:txBody>
      </p:sp>
      <p:pic>
        <p:nvPicPr>
          <p:cNvPr id="5" name="Picture 4"/>
          <p:cNvPicPr>
            <a:picLocks noChangeAspect="1"/>
          </p:cNvPicPr>
          <p:nvPr/>
        </p:nvPicPr>
        <p:blipFill>
          <a:blip r:embed="rId2"/>
          <a:stretch>
            <a:fillRect/>
          </a:stretch>
        </p:blipFill>
        <p:spPr>
          <a:xfrm>
            <a:off x="152400" y="1143000"/>
            <a:ext cx="8991600" cy="5095444"/>
          </a:xfrm>
          <a:prstGeom prst="rect">
            <a:avLst/>
          </a:prstGeom>
        </p:spPr>
      </p:pic>
    </p:spTree>
    <p:extLst>
      <p:ext uri="{BB962C8B-B14F-4D97-AF65-F5344CB8AC3E}">
        <p14:creationId xmlns:p14="http://schemas.microsoft.com/office/powerpoint/2010/main" val="3375145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2007_2010_Multicolor_Template_Standard_12_19_12">
  <a:themeElements>
    <a:clrScheme name="Multicolor">
      <a:dk1>
        <a:srgbClr val="5F5F5F"/>
      </a:dk1>
      <a:lt1>
        <a:srgbClr val="FFFFFF"/>
      </a:lt1>
      <a:dk2>
        <a:srgbClr val="000000"/>
      </a:dk2>
      <a:lt2>
        <a:srgbClr val="707276"/>
      </a:lt2>
      <a:accent1>
        <a:srgbClr val="009DD9"/>
      </a:accent1>
      <a:accent2>
        <a:srgbClr val="FF8300"/>
      </a:accent2>
      <a:accent3>
        <a:srgbClr val="B21DAC"/>
      </a:accent3>
      <a:accent4>
        <a:srgbClr val="D70036"/>
      </a:accent4>
      <a:accent5>
        <a:srgbClr val="707276"/>
      </a:accent5>
      <a:accent6>
        <a:srgbClr val="000000"/>
      </a:accent6>
      <a:hlink>
        <a:srgbClr val="B21DAC"/>
      </a:hlink>
      <a:folHlink>
        <a:srgbClr val="D7003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lumMod val="20000"/>
            <a:lumOff val="80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Yellow">
      <a:srgbClr val="FFCD00"/>
    </a:custClr>
    <a:custClr name="Dark Red">
      <a:srgbClr val="9B0C10"/>
    </a:custClr>
    <a:custClr name="Light Red">
      <a:srgbClr val="F69493"/>
    </a:custClr>
    <a:custClr name="Pale Red">
      <a:srgbClr val="FACAC7"/>
    </a:custClr>
    <a:custClr name="Dark Purple">
      <a:srgbClr val="80076B"/>
    </a:custClr>
    <a:custClr name="Light Purple">
      <a:srgbClr val="DE98D5"/>
    </a:custClr>
    <a:custClr name="Pale Purple">
      <a:srgbClr val="F0CCEB"/>
    </a:custClr>
    <a:custClr name="Dark Orange">
      <a:srgbClr val="F15722"/>
    </a:custClr>
    <a:custClr name="Light Orange">
      <a:srgbClr val="FCBC85"/>
    </a:custClr>
    <a:custClr name="Pale Orange">
      <a:srgbClr val="FEDBBD"/>
    </a:custClr>
    <a:custClr name="Dark Cyan">
      <a:srgbClr val="007FC7"/>
    </a:custClr>
    <a:custClr name="Light Cyan">
      <a:srgbClr val="6ECFF6"/>
    </a:custClr>
    <a:custClr name="Pale Cyan">
      <a:srgbClr val="B9E5FB"/>
    </a:custClr>
    <a:custClr name="Dark Green">
      <a:srgbClr val="218535"/>
    </a:custClr>
    <a:custClr name="Green">
      <a:srgbClr val="8DC63F"/>
    </a:custClr>
    <a:custClr name="Light Green">
      <a:srgbClr val="C4DF9B"/>
    </a:custClr>
    <a:custClr name="Pale Green">
      <a:srgbClr val="E0EED0"/>
    </a:custClr>
    <a:custClr name="Light Gray">
      <a:srgbClr val="B6B6B9"/>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2007_2010_Multicolor_Template_Standard_12_19_12</Template>
  <TotalTime>16025</TotalTime>
  <Words>1276</Words>
  <Application>Microsoft Office PowerPoint</Application>
  <PresentationFormat>On-screen Show (4:3)</PresentationFormat>
  <Paragraphs>111</Paragraphs>
  <Slides>20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AdvTT0b7bb6fa.I</vt:lpstr>
      <vt:lpstr>Arial</vt:lpstr>
      <vt:lpstr>Calibri</vt:lpstr>
      <vt:lpstr>Wingdings</vt:lpstr>
      <vt:lpstr>2007_2010_Multicolor_Template_Standard_12_19_12</vt:lpstr>
      <vt:lpstr>A multifaceted program causes lasting progress for the very poor:Evidence from six countries  by : Abhijit Banerjee, Esther Duflo, Nathanael Goldberg, Dean Karlan,* Robert Osei, William Parienté, Jeremy Shapiro, Bram Thuysbaert, Christopher Udry</vt:lpstr>
      <vt:lpstr>About this Study </vt:lpstr>
      <vt:lpstr>Originates from, </vt:lpstr>
      <vt:lpstr>Overview of the Study </vt:lpstr>
      <vt:lpstr>What is the rationale for doing this?  </vt:lpstr>
      <vt:lpstr>Where they did this ? </vt:lpstr>
      <vt:lpstr>What is the outcome of the study? </vt:lpstr>
      <vt:lpstr>Study Timeliness </vt:lpstr>
      <vt:lpstr>How they Implemented this Study? </vt:lpstr>
      <vt:lpstr>Household Eligibility Criteria </vt:lpstr>
      <vt:lpstr>Intervention  - Saving &amp; Health  </vt:lpstr>
      <vt:lpstr>PowerPoint Presentation</vt:lpstr>
      <vt:lpstr>Interpreting Values ( Standardized Mean, Q-value,   F test for equality) </vt:lpstr>
      <vt:lpstr>Interpretation on Results </vt:lpstr>
      <vt:lpstr>PowerPoint Presentation</vt:lpstr>
      <vt:lpstr>PowerPoint Presentation</vt:lpstr>
      <vt:lpstr>Cost benefit Analysis </vt:lpstr>
      <vt:lpstr>Evaluation</vt:lpstr>
      <vt:lpstr>Evaluation</vt:lpstr>
      <vt:lpstr>Any Questions ? </vt:lpstr>
    </vt:vector>
  </TitlesOfParts>
  <Company>Nielsen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TWO-LINE HEADLINE GOES HERE</dc:title>
  <dc:creator>Ellen Jantsch</dc:creator>
  <cp:lastModifiedBy>Suthaharan Perampalam</cp:lastModifiedBy>
  <cp:revision>1261</cp:revision>
  <cp:lastPrinted>2013-05-17T12:36:49Z</cp:lastPrinted>
  <dcterms:created xsi:type="dcterms:W3CDTF">2012-12-22T21:35:06Z</dcterms:created>
  <dcterms:modified xsi:type="dcterms:W3CDTF">2015-10-01T10:38:42Z</dcterms:modified>
</cp:coreProperties>
</file>