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17"/>
  </p:notesMasterIdLst>
  <p:handoutMasterIdLst>
    <p:handoutMasterId r:id="rId18"/>
  </p:handoutMasterIdLst>
  <p:sldIdLst>
    <p:sldId id="462" r:id="rId2"/>
    <p:sldId id="585" r:id="rId3"/>
    <p:sldId id="586" r:id="rId4"/>
    <p:sldId id="587" r:id="rId5"/>
    <p:sldId id="590" r:id="rId6"/>
    <p:sldId id="591" r:id="rId7"/>
    <p:sldId id="588" r:id="rId8"/>
    <p:sldId id="592" r:id="rId9"/>
    <p:sldId id="593" r:id="rId10"/>
    <p:sldId id="595" r:id="rId11"/>
    <p:sldId id="594" r:id="rId12"/>
    <p:sldId id="598" r:id="rId13"/>
    <p:sldId id="599" r:id="rId14"/>
    <p:sldId id="600" r:id="rId15"/>
    <p:sldId id="60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 Kreindler" initials="GK" lastIdx="2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993"/>
    <a:srgbClr val="548EBA"/>
    <a:srgbClr val="DF5150"/>
    <a:srgbClr val="B4D38E"/>
    <a:srgbClr val="A73D3D"/>
    <a:srgbClr val="4B7EA4"/>
    <a:srgbClr val="595B5D"/>
    <a:srgbClr val="33CC00"/>
    <a:srgbClr val="ED2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80610" autoAdjust="0"/>
  </p:normalViewPr>
  <p:slideViewPr>
    <p:cSldViewPr>
      <p:cViewPr varScale="1">
        <p:scale>
          <a:sx n="76" d="100"/>
          <a:sy n="76" d="100"/>
        </p:scale>
        <p:origin x="-4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7F76C991-1CAA-46EA-9B85-8FF2A60960C5}" type="datetimeFigureOut">
              <a:rPr lang="en-US"/>
              <a:pPr>
                <a:defRPr/>
              </a:pPr>
              <a:t>10/15/15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1195F60C-8112-4749-AE5F-68681D452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5F2DD77B-B46F-49A4-85EC-174F42AB0446}" type="datetimeFigureOut">
              <a:rPr lang="en-US"/>
              <a:pPr>
                <a:defRPr/>
              </a:pPr>
              <a:t>10/15/15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E9238FA-8F5E-499A-BE42-CACEDE9ED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891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7571C1-FDBB-4603-9FCC-7EEC344F9B02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5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238FA-8F5E-499A-BE42-CACEDE9ED7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1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238FA-8F5E-499A-BE42-CACEDE9ED7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6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92A4-2DDF-4326-89DB-CBCC2663C380}" type="datetime1">
              <a:rPr lang="en-SG"/>
              <a:pPr>
                <a:defRPr/>
              </a:pPr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86914-82F3-43F0-9557-F97891DE1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C6022-6348-43F4-8696-A7907FFC4E34}" type="datetime1">
              <a:rPr lang="en-SG"/>
              <a:pPr>
                <a:defRPr/>
              </a:pPr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492C-71EE-4379-8AE1-2A23A8B40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67E00-F48B-43FE-A832-BD36720DFE1D}" type="datetime1">
              <a:rPr lang="en-SG"/>
              <a:pPr>
                <a:defRPr/>
              </a:pPr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3D724-045D-4627-900D-05C6CD8D1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RNEasia\2012-13\IDRC\LIRNEasia-small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D188FF-6284-4DC5-842E-C503F870B701}" type="datetime1">
              <a:rPr lang="en-SG"/>
              <a:pPr>
                <a:defRPr/>
              </a:pPr>
              <a:t>10/15/15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F4ADE3-1344-4A96-8BFE-21EC26C73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E6768-D244-43D1-B1DD-9FF0FADCC3C2}" type="datetime1">
              <a:rPr lang="en-SG"/>
              <a:pPr>
                <a:defRPr/>
              </a:pPr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ECF5-A6E6-45DA-9449-59599556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F336F-016F-4599-A9E0-E220C772CE18}" type="datetime1">
              <a:rPr lang="en-SG"/>
              <a:pPr>
                <a:defRPr/>
              </a:pPr>
              <a:t>10/15/15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9740-E985-48E8-984C-F12D4A1E1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A764D-1932-464B-88FF-E6F45663605C}" type="datetime1">
              <a:rPr lang="en-SG"/>
              <a:pPr>
                <a:defRPr/>
              </a:pPr>
              <a:t>10/15/15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9643-74CA-4FEC-B89A-8AE71A47F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41BED-8CCA-42B8-9198-F146AF450661}" type="datetime1">
              <a:rPr lang="en-SG"/>
              <a:pPr>
                <a:defRPr/>
              </a:pPr>
              <a:t>10/15/15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AFF1A-AA80-47ED-B84B-0CAAC2DED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F30B-A479-4653-8723-83AF2CA8AE52}" type="datetime1">
              <a:rPr lang="en-SG"/>
              <a:pPr>
                <a:defRPr/>
              </a:pPr>
              <a:t>10/15/15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EC0E-9730-4C05-8F60-71DF4B8D7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BB62-EE35-4003-88E4-51692B6181C5}" type="datetime1">
              <a:rPr lang="en-SG"/>
              <a:pPr>
                <a:defRPr/>
              </a:pPr>
              <a:t>10/15/15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A27E-8678-4B9B-95E6-3777DF029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2AF9-56DD-469B-B5B6-81879D00B656}" type="datetime1">
              <a:rPr lang="en-SG"/>
              <a:pPr>
                <a:defRPr/>
              </a:pPr>
              <a:t>10/15/15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7FDEC-8CA8-46F6-981E-D9FC1CE84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F1979D2-D1D7-47C7-AD82-143B12BD742F}" type="datetime1">
              <a:rPr lang="en-SG"/>
              <a:pPr>
                <a:defRPr/>
              </a:pPr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DEB47B7-263F-477A-8EE4-AA1BF4BA1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4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lirneasia.net/projects/bd4d/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www.theguardian.com/public-leaders-network/2014/apr/15/big-data-open-data-transform-governmen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0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828801"/>
          </a:xfrm>
        </p:spPr>
        <p:txBody>
          <a:bodyPr/>
          <a:lstStyle/>
          <a:p>
            <a:pPr lvl="1"/>
            <a:r>
              <a:rPr lang="en-US" sz="4000" b="1" dirty="0" smtClean="0">
                <a:solidFill>
                  <a:srgbClr val="C00000"/>
                </a:solidFill>
              </a:rPr>
              <a:t>Big </a:t>
            </a:r>
            <a:r>
              <a:rPr lang="en-US" sz="4000" b="1" strike="sngStrike" dirty="0" smtClean="0">
                <a:solidFill>
                  <a:srgbClr val="C00000"/>
                </a:solidFill>
              </a:rPr>
              <a:t>and Open</a:t>
            </a:r>
            <a:r>
              <a:rPr lang="en-US" sz="4000" b="1" dirty="0" smtClean="0">
                <a:solidFill>
                  <a:srgbClr val="C00000"/>
                </a:solidFill>
              </a:rPr>
              <a:t> Data: Challenges and Issues</a:t>
            </a:r>
            <a:endParaRPr lang="en-US" altLang="en-US" sz="4000" b="1" dirty="0" smtClean="0">
              <a:solidFill>
                <a:srgbClr val="C00000"/>
              </a:solidFill>
            </a:endParaRPr>
          </a:p>
        </p:txBody>
      </p:sp>
      <p:pic>
        <p:nvPicPr>
          <p:cNvPr id="3077" name="Picture 10" descr="D:\LIRNEasia\2012-13\IDRC\LIRNEasia-smalle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2" r="1965" b="4761"/>
          <a:stretch>
            <a:fillRect/>
          </a:stretch>
        </p:blipFill>
        <p:spPr bwMode="auto">
          <a:xfrm>
            <a:off x="2895600" y="4495800"/>
            <a:ext cx="337502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11"/>
          <p:cNvSpPr txBox="1">
            <a:spLocks/>
          </p:cNvSpPr>
          <p:nvPr/>
        </p:nvSpPr>
        <p:spPr bwMode="auto">
          <a:xfrm>
            <a:off x="0" y="28194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40"/>
              </a:spcBef>
            </a:pPr>
            <a:r>
              <a:rPr lang="en-US" sz="2000" dirty="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t>Sriganesh Lokanathan</a:t>
            </a:r>
            <a:endParaRPr lang="en-US" sz="2400" dirty="0" smtClean="0">
              <a:solidFill>
                <a:srgbClr val="888888"/>
              </a:solidFill>
              <a:ea typeface="Calibri"/>
              <a:cs typeface="Calibri"/>
              <a:sym typeface="Calibri"/>
              <a:hlinkClick r:id="rId4"/>
            </a:endParaRPr>
          </a:p>
          <a:p>
            <a:pPr>
              <a:spcBef>
                <a:spcPts val="640"/>
              </a:spcBef>
            </a:pPr>
            <a:r>
              <a:rPr lang="en-US" sz="2400" dirty="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t>Team Leader – Big Data Research, LIRNE</a:t>
            </a:r>
            <a:r>
              <a:rPr lang="en-US" sz="2400" i="1" dirty="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t>asia</a:t>
            </a:r>
            <a:r>
              <a:rPr lang="en-US" sz="2400" dirty="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57592" y="5867400"/>
            <a:ext cx="8186358" cy="942975"/>
            <a:chOff x="557592" y="5867400"/>
            <a:chExt cx="8186358" cy="942975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557592" y="5943589"/>
              <a:ext cx="7214808" cy="655827"/>
              <a:chOff x="554855" y="6156233"/>
              <a:chExt cx="7139739" cy="656016"/>
            </a:xfrm>
          </p:grpSpPr>
          <p:sp>
            <p:nvSpPr>
              <p:cNvPr id="12" name="TextBox 5"/>
              <p:cNvSpPr txBox="1">
                <a:spLocks noChangeArrowheads="1"/>
              </p:cNvSpPr>
              <p:nvPr/>
            </p:nvSpPr>
            <p:spPr bwMode="auto">
              <a:xfrm>
                <a:off x="2190707" y="6235343"/>
                <a:ext cx="5503887" cy="36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900" dirty="0">
                    <a:latin typeface="Calibri" pitchFamily="34" charset="0"/>
                  </a:rPr>
                  <a:t>This work was carried out with the aid of a grant from the International Development Research Centre, </a:t>
                </a:r>
                <a:r>
                  <a:rPr lang="en-US" altLang="en-US" sz="900" dirty="0" smtClean="0">
                    <a:latin typeface="Calibri" pitchFamily="34" charset="0"/>
                  </a:rPr>
                  <a:t>Canada and the Department for International Development UK.. </a:t>
                </a:r>
                <a:endParaRPr lang="en-US" altLang="en-US" sz="900" dirty="0">
                  <a:latin typeface="Calibri" pitchFamily="34" charset="0"/>
                </a:endParaRPr>
              </a:p>
            </p:txBody>
          </p:sp>
          <p:pic>
            <p:nvPicPr>
              <p:cNvPr id="13" name="Picture 5" descr="Canada_wordmark_red_flag_300 (2)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784" y="6583584"/>
                <a:ext cx="824824" cy="228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" descr="blue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855" y="6156233"/>
                <a:ext cx="1484898" cy="320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14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8600" y="5867400"/>
              <a:ext cx="895350" cy="942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195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 can exploit the diurnal base station signatures to understand land use patterns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4ADE3-1344-4A96-8BFE-21EC26C7352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1139733"/>
            <a:ext cx="4514453" cy="5715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4184" y="1295400"/>
            <a:ext cx="3925216" cy="2362200"/>
            <a:chOff x="570584" y="1295400"/>
            <a:chExt cx="3925216" cy="2362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584" y="1295400"/>
              <a:ext cx="2655216" cy="198120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3505200" y="2895600"/>
              <a:ext cx="990600" cy="762000"/>
            </a:xfrm>
            <a:prstGeom prst="ellipse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1" idx="3"/>
              <a:endCxn id="12" idx="1"/>
            </p:cNvCxnSpPr>
            <p:nvPr/>
          </p:nvCxnSpPr>
          <p:spPr>
            <a:xfrm>
              <a:off x="3225800" y="2286000"/>
              <a:ext cx="424470" cy="721192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937000" y="1447799"/>
            <a:ext cx="4521200" cy="2590801"/>
            <a:chOff x="4419600" y="1447799"/>
            <a:chExt cx="4521200" cy="259080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83460" y="1447799"/>
              <a:ext cx="2757340" cy="2012223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4419600" y="3429000"/>
              <a:ext cx="762000" cy="609600"/>
            </a:xfrm>
            <a:prstGeom prst="ellipse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6" idx="7"/>
              <a:endCxn id="15" idx="1"/>
            </p:cNvCxnSpPr>
            <p:nvPr/>
          </p:nvCxnSpPr>
          <p:spPr>
            <a:xfrm flipV="1">
              <a:off x="5070008" y="2453911"/>
              <a:ext cx="1113452" cy="1064363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55600" y="4038600"/>
            <a:ext cx="5791200" cy="2044700"/>
            <a:chOff x="838200" y="4038600"/>
            <a:chExt cx="5791200" cy="20447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4495800"/>
              <a:ext cx="2540000" cy="1587500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6172200" y="4038600"/>
              <a:ext cx="457200" cy="457200"/>
            </a:xfrm>
            <a:prstGeom prst="ellipse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4" idx="3"/>
              <a:endCxn id="23" idx="3"/>
            </p:cNvCxnSpPr>
            <p:nvPr/>
          </p:nvCxnSpPr>
          <p:spPr>
            <a:xfrm flipH="1">
              <a:off x="3378200" y="4428845"/>
              <a:ext cx="2860955" cy="860705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848384" y="4038600"/>
            <a:ext cx="2143216" cy="1905000"/>
          </a:xfrm>
        </p:spPr>
        <p:txBody>
          <a:bodyPr/>
          <a:lstStyle/>
          <a:p>
            <a:pPr marL="7620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1800" b="1" dirty="0" smtClean="0">
                <a:solidFill>
                  <a:srgbClr val="DF5150"/>
                </a:solidFill>
              </a:rPr>
              <a:t>Highly </a:t>
            </a:r>
            <a:r>
              <a:rPr lang="en" sz="1800" b="1" dirty="0" smtClean="0">
                <a:solidFill>
                  <a:srgbClr val="DF5150"/>
                </a:solidFill>
              </a:rPr>
              <a:t>commercial</a:t>
            </a:r>
            <a:endParaRPr lang="en-US" sz="1800" b="1" dirty="0" smtClean="0">
              <a:solidFill>
                <a:srgbClr val="DF5150"/>
              </a:solidFill>
            </a:endParaRPr>
          </a:p>
          <a:p>
            <a:pPr marL="7620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" sz="1800" b="1" dirty="0">
              <a:solidFill>
                <a:srgbClr val="FF0000"/>
              </a:solidFill>
            </a:endParaRPr>
          </a:p>
          <a:p>
            <a:pPr marL="7620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1800" b="1" dirty="0" smtClean="0">
                <a:solidFill>
                  <a:srgbClr val="548EBA"/>
                </a:solidFill>
              </a:rPr>
              <a:t>Highly </a:t>
            </a:r>
            <a:r>
              <a:rPr lang="en" sz="1800" b="1" dirty="0" smtClean="0">
                <a:solidFill>
                  <a:srgbClr val="548EBA"/>
                </a:solidFill>
              </a:rPr>
              <a:t>residential</a:t>
            </a:r>
            <a:endParaRPr lang="en-US" sz="1800" b="1" dirty="0" smtClean="0">
              <a:solidFill>
                <a:srgbClr val="548EBA"/>
              </a:solidFill>
            </a:endParaRPr>
          </a:p>
          <a:p>
            <a:pPr marL="7620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620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1800" b="1" dirty="0" smtClean="0">
                <a:solidFill>
                  <a:srgbClr val="B8D993"/>
                </a:solidFill>
              </a:rPr>
              <a:t>Mixed-use</a:t>
            </a:r>
            <a:endParaRPr lang="en" sz="1800" b="1" dirty="0">
              <a:solidFill>
                <a:srgbClr val="B8D993"/>
              </a:solidFill>
            </a:endParaRPr>
          </a:p>
          <a:p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6700200" y="4114800"/>
            <a:ext cx="234000" cy="234000"/>
          </a:xfrm>
          <a:prstGeom prst="rect">
            <a:avLst/>
          </a:prstGeom>
          <a:solidFill>
            <a:srgbClr val="DF515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05600" y="4642800"/>
            <a:ext cx="234000" cy="234000"/>
          </a:xfrm>
          <a:prstGeom prst="rect">
            <a:avLst/>
          </a:prstGeom>
          <a:solidFill>
            <a:srgbClr val="548EB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05600" y="5176200"/>
            <a:ext cx="234000" cy="234000"/>
          </a:xfrm>
          <a:prstGeom prst="rect">
            <a:avLst/>
          </a:prstGeom>
          <a:solidFill>
            <a:srgbClr val="B8D99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4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Shape 1"/>
          <p:cNvSpPr txBox="1"/>
          <p:nvPr/>
        </p:nvSpPr>
        <p:spPr>
          <a:xfrm>
            <a:off x="228600" y="76200"/>
            <a:ext cx="8686800" cy="9144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Calibri"/>
              </a:rPr>
              <a:t>We can develop new proxy measures of economic activity</a:t>
            </a:r>
            <a:endParaRPr sz="1600" baseline="30000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t="10612" r="12434" b="10863"/>
          <a:stretch/>
        </p:blipFill>
        <p:spPr bwMode="auto">
          <a:xfrm>
            <a:off x="345481" y="1524000"/>
            <a:ext cx="636011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flipH="1">
            <a:off x="7010400" y="1524000"/>
            <a:ext cx="228600" cy="4648200"/>
          </a:xfrm>
          <a:prstGeom prst="rect">
            <a:avLst/>
          </a:prstGeom>
          <a:gradFill>
            <a:gsLst>
              <a:gs pos="0">
                <a:srgbClr val="E72628"/>
              </a:gs>
              <a:gs pos="51000">
                <a:srgbClr val="F5F574"/>
              </a:gs>
              <a:gs pos="100000">
                <a:srgbClr val="51A1C6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315200" y="1447800"/>
            <a:ext cx="1538288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High </a:t>
            </a:r>
            <a:r>
              <a:rPr lang="en-US" sz="1600" dirty="0" smtClean="0"/>
              <a:t>Estimated Wage</a:t>
            </a:r>
            <a:endParaRPr lang="en-US" sz="1600" dirty="0"/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7315200" y="5663624"/>
            <a:ext cx="1524000" cy="5847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/>
              <a:t>Low Estimated Wage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52600" y="1066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Estimated 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log(wage)</a:t>
            </a:r>
            <a:endParaRPr lang="en-US" sz="1800" baseline="30000" dirty="0">
              <a:latin typeface="Calibri"/>
              <a:cs typeface="Calibri"/>
            </a:endParaRPr>
          </a:p>
          <a:p>
            <a:pPr algn="ctr"/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4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92162"/>
          </a:xfrm>
        </p:spPr>
        <p:txBody>
          <a:bodyPr/>
          <a:lstStyle/>
          <a:p>
            <a:r>
              <a:rPr lang="en-US" sz="2800" dirty="0" smtClean="0"/>
              <a:t>Understanding the geo-spatial extent of communities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4ADE3-1344-4A96-8BFE-21EC26C7352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" descr="L provinc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22" t="1181" r="3990"/>
          <a:stretch>
            <a:fillRect/>
          </a:stretch>
        </p:blipFill>
        <p:spPr bwMode="auto">
          <a:xfrm>
            <a:off x="5438400" y="914400"/>
            <a:ext cx="3096000" cy="503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00" t="10131" r="25000"/>
          <a:stretch>
            <a:fillRect/>
          </a:stretch>
        </p:blipFill>
        <p:spPr bwMode="auto">
          <a:xfrm>
            <a:off x="914399" y="914400"/>
            <a:ext cx="3060000" cy="511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3600" y="609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The 9 provinces</a:t>
            </a: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6019800"/>
            <a:ext cx="2514600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The 11 detected communities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5962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are the challenges and issues?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4ADE3-1344-4A96-8BFE-21EC26C7352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1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/>
          <a:lstStyle/>
          <a:p>
            <a:r>
              <a:rPr lang="en-US" sz="3600" dirty="0"/>
              <a:t>Low levels of ‘</a:t>
            </a:r>
            <a:r>
              <a:rPr lang="en-US" sz="3600" dirty="0" err="1"/>
              <a:t>datafication</a:t>
            </a:r>
            <a:r>
              <a:rPr lang="en-US" sz="3600" dirty="0" smtClean="0"/>
              <a:t>’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1447800"/>
          </a:xfrm>
        </p:spPr>
        <p:txBody>
          <a:bodyPr/>
          <a:lstStyle/>
          <a:p>
            <a:r>
              <a:rPr lang="en-US" sz="2800" dirty="0" smtClean="0"/>
              <a:t>Big </a:t>
            </a:r>
            <a:r>
              <a:rPr lang="en-US" sz="2800" b="1" dirty="0"/>
              <a:t>AND OPEN </a:t>
            </a:r>
            <a:r>
              <a:rPr lang="en-US" sz="2800" dirty="0"/>
              <a:t>data doesn’t really exist in Sri </a:t>
            </a:r>
            <a:r>
              <a:rPr lang="en-US" sz="2800" dirty="0" smtClean="0"/>
              <a:t>Lanka</a:t>
            </a:r>
          </a:p>
          <a:p>
            <a:pPr lvl="1"/>
            <a:r>
              <a:rPr lang="en-US" sz="2400" dirty="0" smtClean="0"/>
              <a:t>But even if there were large open data sets easily available there are several issues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4ADE3-1344-4A96-8BFE-21EC26C7352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53" t="2113" r="3314" b="2285"/>
          <a:stretch/>
        </p:blipFill>
        <p:spPr>
          <a:xfrm>
            <a:off x="1752600" y="2133600"/>
            <a:ext cx="5486400" cy="3981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172200"/>
            <a:ext cx="8610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Diagram source: Joel </a:t>
            </a:r>
            <a:r>
              <a:rPr lang="en-US" sz="1400" dirty="0" err="1" smtClean="0"/>
              <a:t>Gurin</a:t>
            </a:r>
            <a:r>
              <a:rPr lang="en-US" sz="1400" dirty="0"/>
              <a:t> in </a:t>
            </a:r>
            <a:r>
              <a:rPr lang="en-US" sz="1400" dirty="0">
                <a:hlinkClick r:id="rId3"/>
              </a:rPr>
              <a:t>http://www.theguardian.com/public-leaders-network/2014/apr/15/big-data-open-data-transform-</a:t>
            </a:r>
            <a:r>
              <a:rPr lang="en-US" sz="1400" dirty="0" smtClean="0">
                <a:hlinkClick r:id="rId3"/>
              </a:rPr>
              <a:t>government</a:t>
            </a:r>
            <a:r>
              <a:rPr lang="en-US" sz="1400" dirty="0" smtClean="0"/>
              <a:t>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730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Standardization</a:t>
            </a:r>
          </a:p>
          <a:p>
            <a:r>
              <a:rPr lang="en-US" dirty="0" smtClean="0"/>
              <a:t>Accountability &amp; liability</a:t>
            </a:r>
          </a:p>
          <a:p>
            <a:r>
              <a:rPr lang="en-US" dirty="0" smtClean="0"/>
              <a:t>Data </a:t>
            </a:r>
            <a:r>
              <a:rPr lang="en-US" smtClean="0"/>
              <a:t>and analytical literacy</a:t>
            </a:r>
            <a:endParaRPr lang="en-US" dirty="0" smtClean="0"/>
          </a:p>
          <a:p>
            <a:r>
              <a:rPr lang="en-US" dirty="0" smtClean="0"/>
              <a:t>Private sector versus public sector data</a:t>
            </a:r>
          </a:p>
          <a:p>
            <a:pPr lvl="1"/>
            <a:r>
              <a:rPr lang="en-US" dirty="0" smtClean="0"/>
              <a:t>Competitive industries versus monopolies</a:t>
            </a:r>
          </a:p>
          <a:p>
            <a:r>
              <a:rPr lang="en-US" dirty="0" smtClean="0"/>
              <a:t>Privacy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4ADE3-1344-4A96-8BFE-21EC26C735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0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dirty="0"/>
              <a:t>A</a:t>
            </a:r>
            <a:r>
              <a:rPr lang="en-US" sz="2800" dirty="0" smtClean="0"/>
              <a:t>n </a:t>
            </a:r>
            <a:r>
              <a:rPr lang="en-US" sz="2800" dirty="0"/>
              <a:t>all-encompassing term for any collection </a:t>
            </a:r>
            <a:r>
              <a:rPr lang="en-US" sz="2800" dirty="0" smtClean="0"/>
              <a:t>of data sets so large or complex that it becomes difficult to process using traditional data processing applications. </a:t>
            </a:r>
          </a:p>
          <a:p>
            <a:r>
              <a:rPr lang="en-US" sz="2800" dirty="0" smtClean="0"/>
              <a:t>Challenges include: </a:t>
            </a:r>
            <a:r>
              <a:rPr lang="en-US" sz="2800" dirty="0"/>
              <a:t>analysis, capture, curation, search, sharing, storage, transfer, visualization, and privacy violations</a:t>
            </a:r>
            <a:r>
              <a:rPr lang="en-US" sz="2800" dirty="0" smtClean="0"/>
              <a:t>.  </a:t>
            </a:r>
          </a:p>
          <a:p>
            <a:r>
              <a:rPr lang="en-US" sz="2800" dirty="0" smtClean="0"/>
              <a:t>Examples: </a:t>
            </a:r>
          </a:p>
          <a:p>
            <a:pPr lvl="1"/>
            <a:r>
              <a:rPr lang="en-US" sz="2400" dirty="0" smtClean="0"/>
              <a:t>100 million Call Detail Records per day generated </a:t>
            </a:r>
            <a:br>
              <a:rPr lang="en-US" sz="2400" dirty="0" smtClean="0"/>
            </a:br>
            <a:r>
              <a:rPr lang="en-US" sz="2400" dirty="0" smtClean="0"/>
              <a:t>by Sri Lanka companies</a:t>
            </a:r>
          </a:p>
          <a:p>
            <a:pPr lvl="1"/>
            <a:r>
              <a:rPr lang="en-US" sz="2400" dirty="0" smtClean="0"/>
              <a:t>45 Terabytes of data from Hubble Telescope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4ADE3-1344-4A96-8BFE-21EC26C735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big data? Why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Proximate causes</a:t>
            </a:r>
          </a:p>
          <a:p>
            <a:pPr lvl="1"/>
            <a:r>
              <a:rPr lang="en-US" dirty="0" smtClean="0"/>
              <a:t>Increased “</a:t>
            </a:r>
            <a:r>
              <a:rPr lang="en-US" dirty="0" err="1" smtClean="0"/>
              <a:t>datafication</a:t>
            </a:r>
            <a:r>
              <a:rPr lang="en-US" dirty="0" smtClean="0"/>
              <a:t>”: Very large sets of schema-less (unstructured, but </a:t>
            </a:r>
            <a:r>
              <a:rPr lang="en-US" dirty="0" err="1" smtClean="0"/>
              <a:t>processable</a:t>
            </a:r>
            <a:r>
              <a:rPr lang="en-US" dirty="0" smtClean="0"/>
              <a:t>) data now available</a:t>
            </a:r>
          </a:p>
          <a:p>
            <a:pPr lvl="1"/>
            <a:r>
              <a:rPr lang="en-US" dirty="0" smtClean="0"/>
              <a:t>Advances in memory technology: No longer is it necessary to archive most data and work with small subset</a:t>
            </a:r>
          </a:p>
          <a:p>
            <a:pPr lvl="1"/>
            <a:r>
              <a:rPr lang="en-US" dirty="0" smtClean="0"/>
              <a:t>Advances in software: </a:t>
            </a:r>
            <a:r>
              <a:rPr lang="en-US" dirty="0" err="1" smtClean="0"/>
              <a:t>MapReduce</a:t>
            </a:r>
            <a:r>
              <a:rPr lang="en-US" dirty="0" smtClean="0"/>
              <a:t>,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4ADE3-1344-4A96-8BFE-21EC26C7352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7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There are many potential sources of big data in an economy…..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sz="2400" dirty="0"/>
              <a:t>Administrative data</a:t>
            </a:r>
          </a:p>
          <a:p>
            <a:pPr lvl="1"/>
            <a:r>
              <a:rPr lang="en-US" sz="2000" dirty="0"/>
              <a:t>E.g., digitized medical records, insurance records, tax records</a:t>
            </a:r>
          </a:p>
          <a:p>
            <a:r>
              <a:rPr lang="en-US" sz="2400" dirty="0"/>
              <a:t>Commercial transactions </a:t>
            </a:r>
            <a:r>
              <a:rPr lang="en-US" sz="2400" dirty="0" smtClean="0"/>
              <a:t>(transaction-generated </a:t>
            </a:r>
            <a:r>
              <a:rPr lang="en-US" sz="2400" dirty="0"/>
              <a:t>data)</a:t>
            </a:r>
          </a:p>
          <a:p>
            <a:pPr lvl="1"/>
            <a:r>
              <a:rPr lang="en-US" sz="2000" dirty="0"/>
              <a:t>E.g., Stock exchange data, bank transactions, credit card records, supermarket transactions connected by loyalty card number</a:t>
            </a:r>
          </a:p>
          <a:p>
            <a:r>
              <a:rPr lang="en-US" sz="2400" dirty="0"/>
              <a:t>Sensors and tracking devices</a:t>
            </a:r>
          </a:p>
          <a:p>
            <a:pPr lvl="1"/>
            <a:r>
              <a:rPr lang="en-US" sz="2000" dirty="0"/>
              <a:t>E.g., road and traffic sensors, climate sensors, equipment &amp; infrastructure sensors, mobile phones communicating with base stations, satellite/ GPS devices </a:t>
            </a:r>
          </a:p>
          <a:p>
            <a:r>
              <a:rPr lang="en-US" sz="2400" dirty="0"/>
              <a:t>Online activities/ social media</a:t>
            </a:r>
          </a:p>
          <a:p>
            <a:pPr lvl="1"/>
            <a:r>
              <a:rPr lang="en-US" sz="2000" dirty="0"/>
              <a:t>E.g., online search activity, online page views, blogs/ FB/ twitter posts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4ADE3-1344-4A96-8BFE-21EC26C7352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3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….but currently </a:t>
            </a:r>
            <a:r>
              <a:rPr lang="en-US" sz="3600" dirty="0"/>
              <a:t>only mobile network big data </a:t>
            </a:r>
            <a:r>
              <a:rPr lang="en-US" sz="3600" dirty="0" smtClean="0"/>
              <a:t>has broad population coverage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4ADE3-1344-4A96-8BFE-21EC26C7352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998334"/>
              </p:ext>
            </p:extLst>
          </p:nvPr>
        </p:nvGraphicFramePr>
        <p:xfrm>
          <a:off x="381000" y="1676400"/>
          <a:ext cx="8305800" cy="4038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311400"/>
                <a:gridCol w="2311400"/>
                <a:gridCol w="2311400"/>
              </a:tblGrid>
              <a:tr h="4487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Mobile SIMs/100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Internet users/100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Facebook users/100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Myanmar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Bangladesh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Pakistan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India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Sri Lanka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Philippines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Indonesia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4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Thailand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33600" y="5943600"/>
            <a:ext cx="6292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ITU Measuring Information Society 2014; Facebook advantage portal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629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2800" dirty="0">
                <a:solidFill>
                  <a:prstClr val="black"/>
                </a:solidFill>
                <a:latin typeface="Calibri" charset="0"/>
              </a:rPr>
              <a:t>Mobile network big data + other data  </a:t>
            </a:r>
            <a:r>
              <a:rPr lang="en-US" sz="2800" dirty="0">
                <a:solidFill>
                  <a:prstClr val="black"/>
                </a:solidFill>
                <a:latin typeface="Calibri" charset="0"/>
                <a:sym typeface="Wingdings" panose="05000000000000000000" pitchFamily="2" charset="2"/>
              </a:rPr>
              <a:t></a:t>
            </a:r>
            <a:r>
              <a:rPr lang="en-US" sz="2800" dirty="0">
                <a:solidFill>
                  <a:prstClr val="black"/>
                </a:solidFill>
                <a:latin typeface="Calibri" charset="0"/>
              </a:rPr>
              <a:t> rich, timely insights that serve private </a:t>
            </a:r>
            <a:r>
              <a:rPr lang="en-US" sz="2800" b="1" dirty="0">
                <a:solidFill>
                  <a:prstClr val="black"/>
                </a:solidFill>
                <a:latin typeface="Calibri" charset="0"/>
              </a:rPr>
              <a:t>as well </a:t>
            </a:r>
            <a:r>
              <a:rPr lang="en-US" sz="2800" dirty="0">
                <a:solidFill>
                  <a:prstClr val="black"/>
                </a:solidFill>
                <a:latin typeface="Calibri" charset="0"/>
              </a:rPr>
              <a:t>as public purposes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AFF1A-AA80-47ED-B84B-0CAAC2DED9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4330005"/>
            <a:ext cx="2209800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Construct Behavioral </a:t>
            </a:r>
            <a:r>
              <a:rPr lang="en-US" sz="1400" b="1" dirty="0">
                <a:solidFill>
                  <a:schemeClr val="bg1"/>
                </a:solidFill>
              </a:rPr>
              <a:t>V</a:t>
            </a:r>
            <a:r>
              <a:rPr lang="en-US" sz="1400" b="1" dirty="0" smtClean="0">
                <a:solidFill>
                  <a:schemeClr val="bg1"/>
                </a:solidFill>
              </a:rPr>
              <a:t>ariables</a:t>
            </a:r>
          </a:p>
          <a:p>
            <a:pPr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1. Mobility variables</a:t>
            </a:r>
          </a:p>
          <a:p>
            <a:pPr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2. Social variables</a:t>
            </a:r>
          </a:p>
          <a:p>
            <a:pPr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3. Consumption variables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1752600"/>
            <a:ext cx="2209800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 smtClean="0"/>
              <a:t>Other Data Sources</a:t>
            </a:r>
          </a:p>
          <a:p>
            <a:pPr algn="ctr">
              <a:defRPr/>
            </a:pPr>
            <a:endParaRPr lang="en-US" sz="1400" dirty="0"/>
          </a:p>
          <a:p>
            <a:pPr marL="216000" indent="-180000">
              <a:defRPr/>
            </a:pPr>
            <a:r>
              <a:rPr lang="en-US" sz="1400" dirty="0" smtClean="0"/>
              <a:t>1. Data from Dept. of Census &amp; Statistics</a:t>
            </a:r>
          </a:p>
          <a:p>
            <a:pPr marL="216000" indent="-180000">
              <a:defRPr/>
            </a:pPr>
            <a:r>
              <a:rPr lang="en-US" sz="1400" dirty="0" smtClean="0"/>
              <a:t>2. Transportation data</a:t>
            </a:r>
          </a:p>
          <a:p>
            <a:pPr marL="216000" indent="-180000">
              <a:defRPr/>
            </a:pPr>
            <a:r>
              <a:rPr lang="en-US" sz="1400" dirty="0" smtClean="0"/>
              <a:t>3. Health data</a:t>
            </a:r>
          </a:p>
          <a:p>
            <a:pPr marL="216000" indent="-180000">
              <a:defRPr/>
            </a:pPr>
            <a:r>
              <a:rPr lang="en-US" sz="1400" dirty="0" smtClean="0"/>
              <a:t>4. Financial data</a:t>
            </a:r>
          </a:p>
          <a:p>
            <a:pPr marL="216000" indent="-180000">
              <a:defRPr/>
            </a:pPr>
            <a:r>
              <a:rPr lang="en-US" sz="1400" dirty="0" smtClean="0"/>
              <a:t>5. Etc. </a:t>
            </a:r>
            <a:endParaRPr lang="en-US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105400" y="2912745"/>
            <a:ext cx="3886200" cy="2954655"/>
            <a:chOff x="5181600" y="1981200"/>
            <a:chExt cx="3886200" cy="2954655"/>
          </a:xfrm>
        </p:grpSpPr>
        <p:sp>
          <p:nvSpPr>
            <p:cNvPr id="9" name="TextBox 8"/>
            <p:cNvSpPr txBox="1"/>
            <p:nvPr/>
          </p:nvSpPr>
          <p:spPr>
            <a:xfrm>
              <a:off x="5181600" y="1981200"/>
              <a:ext cx="3886200" cy="29546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1600" b="1" dirty="0" smtClean="0">
                  <a:solidFill>
                    <a:schemeClr val="bg1"/>
                  </a:solidFill>
                </a:rPr>
                <a:t>Dual purpose insights</a:t>
              </a:r>
            </a:p>
            <a:p>
              <a:pPr algn="ctr"/>
              <a:endParaRPr lang="en-US" sz="1600" b="1" dirty="0" smtClean="0"/>
            </a:p>
            <a:p>
              <a:pPr algn="ctr"/>
              <a:endParaRPr lang="en-US" sz="1600" b="1" dirty="0"/>
            </a:p>
            <a:p>
              <a:pPr algn="ctr"/>
              <a:endParaRPr lang="en-US" sz="1600" b="1" dirty="0" smtClean="0"/>
            </a:p>
            <a:p>
              <a:pPr algn="ctr"/>
              <a:endParaRPr lang="en-US" sz="1600" b="1" dirty="0"/>
            </a:p>
            <a:p>
              <a:pPr algn="ctr"/>
              <a:endParaRPr lang="en-US" sz="1600" b="1" dirty="0" smtClean="0"/>
            </a:p>
            <a:p>
              <a:pPr algn="ctr"/>
              <a:endParaRPr lang="en-US" sz="1600" b="1" dirty="0"/>
            </a:p>
            <a:p>
              <a:pPr algn="ctr"/>
              <a:endParaRPr lang="en-US" sz="1600" b="1" dirty="0" smtClean="0"/>
            </a:p>
            <a:p>
              <a:pPr algn="ctr"/>
              <a:endParaRPr lang="en-US" sz="1600" b="1" dirty="0"/>
            </a:p>
            <a:p>
              <a:pPr algn="ctr"/>
              <a:endParaRPr lang="en-US" sz="1400" b="1" dirty="0" smtClean="0"/>
            </a:p>
            <a:p>
              <a:pPr algn="ctr"/>
              <a:endParaRPr lang="en-US" sz="1400" b="1" dirty="0" smtClean="0"/>
            </a:p>
            <a:p>
              <a:pPr algn="ctr"/>
              <a:endParaRPr lang="en-US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57800" y="2364700"/>
              <a:ext cx="1828800" cy="224676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4F6228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b="1" dirty="0" smtClean="0"/>
                <a:t>Private purposes</a:t>
              </a:r>
            </a:p>
            <a:p>
              <a:pPr algn="ctr">
                <a:defRPr/>
              </a:pPr>
              <a:endParaRPr lang="en-US" sz="1400" dirty="0"/>
            </a:p>
            <a:p>
              <a:pPr marL="198000" indent="-216000">
                <a:defRPr/>
              </a:pPr>
              <a:r>
                <a:rPr lang="en-US" sz="1400" dirty="0" smtClean="0"/>
                <a:t>1. Mobility &amp; location based services</a:t>
              </a:r>
            </a:p>
            <a:p>
              <a:pPr marL="198000" indent="-216000">
                <a:defRPr/>
              </a:pPr>
              <a:r>
                <a:rPr lang="en-US" sz="1400" dirty="0" smtClean="0"/>
                <a:t>2. Financial services</a:t>
              </a:r>
            </a:p>
            <a:p>
              <a:pPr marL="198000" indent="-216000">
                <a:defRPr/>
              </a:pPr>
              <a:r>
                <a:rPr lang="en-US" sz="1400" dirty="0" smtClean="0"/>
                <a:t>3. Richer customer profiles</a:t>
              </a:r>
            </a:p>
            <a:p>
              <a:pPr marL="198000" indent="-216000">
                <a:defRPr/>
              </a:pPr>
              <a:r>
                <a:rPr lang="en-US" sz="1400" dirty="0" smtClean="0"/>
                <a:t>4. Targeted marketing</a:t>
              </a:r>
            </a:p>
            <a:p>
              <a:pPr marL="198000" indent="-216000">
                <a:defRPr/>
              </a:pPr>
              <a:r>
                <a:rPr lang="en-US" sz="1400" dirty="0" smtClean="0"/>
                <a:t>5. New VAS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2362200"/>
              <a:ext cx="1828800" cy="2246769"/>
            </a:xfrm>
            <a:prstGeom prst="rect">
              <a:avLst/>
            </a:prstGeom>
            <a:solidFill>
              <a:srgbClr val="C3D69B"/>
            </a:solidFill>
            <a:ln>
              <a:solidFill>
                <a:srgbClr val="4F6228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b="1" dirty="0" smtClean="0"/>
                <a:t>Public purposes</a:t>
              </a:r>
            </a:p>
            <a:p>
              <a:pPr algn="ctr">
                <a:defRPr/>
              </a:pPr>
              <a:endParaRPr lang="en-US" sz="1400" dirty="0"/>
            </a:p>
            <a:p>
              <a:pPr marL="198000" indent="-216000">
                <a:defRPr/>
              </a:pPr>
              <a:r>
                <a:rPr lang="en-US" sz="1400" dirty="0" smtClean="0"/>
                <a:t>1. Transportation &amp; Urban planning</a:t>
              </a:r>
            </a:p>
            <a:p>
              <a:pPr marL="198000" indent="-216000">
                <a:defRPr/>
              </a:pPr>
              <a:r>
                <a:rPr lang="en-US" sz="1400" dirty="0" smtClean="0"/>
                <a:t>2. Crises response + DRR</a:t>
              </a:r>
            </a:p>
            <a:p>
              <a:pPr marL="198000" indent="-216000">
                <a:defRPr/>
              </a:pPr>
              <a:r>
                <a:rPr lang="en-US" sz="1400" dirty="0" smtClean="0"/>
                <a:t>3. Health services</a:t>
              </a:r>
            </a:p>
            <a:p>
              <a:pPr marL="198000" indent="-216000">
                <a:defRPr/>
              </a:pPr>
              <a:r>
                <a:rPr lang="en-US" sz="1400" dirty="0" smtClean="0"/>
                <a:t>4. Poverty mapping</a:t>
              </a:r>
            </a:p>
            <a:p>
              <a:pPr marL="198000" indent="-216000">
                <a:defRPr/>
              </a:pPr>
              <a:r>
                <a:rPr lang="en-US" sz="1400" dirty="0" smtClean="0"/>
                <a:t>5. Financial inclusion</a:t>
              </a:r>
            </a:p>
            <a:p>
              <a:pPr marL="216000" indent="-180000">
                <a:defRPr/>
              </a:pPr>
              <a:endParaRPr lang="en-US" sz="1400" dirty="0" smtClean="0"/>
            </a:p>
          </p:txBody>
        </p:sp>
      </p:grpSp>
      <p:pic>
        <p:nvPicPr>
          <p:cNvPr id="11" name="Picture 7" descr="BU00525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200" y="4495800"/>
            <a:ext cx="126682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stCxn id="6" idx="2"/>
            <a:endCxn id="11" idx="0"/>
          </p:cNvCxnSpPr>
          <p:nvPr/>
        </p:nvCxnSpPr>
        <p:spPr>
          <a:xfrm>
            <a:off x="3771900" y="3568482"/>
            <a:ext cx="713" cy="927318"/>
          </a:xfrm>
          <a:prstGeom prst="straightConnector1">
            <a:avLst/>
          </a:prstGeom>
          <a:ln>
            <a:solidFill>
              <a:srgbClr val="ED242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19200" y="2590800"/>
            <a:ext cx="0" cy="1752600"/>
          </a:xfrm>
          <a:prstGeom prst="straightConnector1">
            <a:avLst/>
          </a:prstGeom>
          <a:ln>
            <a:solidFill>
              <a:srgbClr val="ED242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" y="1752600"/>
            <a:ext cx="220980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Mobile network big data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(CDRs, Internet access usage, airtime recharge records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5" idx="3"/>
          </p:cNvCxnSpPr>
          <p:nvPr/>
        </p:nvCxnSpPr>
        <p:spPr>
          <a:xfrm>
            <a:off x="2362200" y="5022503"/>
            <a:ext cx="720000" cy="6697"/>
          </a:xfrm>
          <a:prstGeom prst="straightConnector1">
            <a:avLst/>
          </a:prstGeom>
          <a:ln>
            <a:solidFill>
              <a:srgbClr val="ED242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21400" y="5029200"/>
            <a:ext cx="684000" cy="6697"/>
          </a:xfrm>
          <a:prstGeom prst="straightConnector1">
            <a:avLst/>
          </a:prstGeom>
          <a:ln>
            <a:solidFill>
              <a:srgbClr val="ED242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9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with such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2012, LIRNE</a:t>
            </a:r>
            <a:r>
              <a:rPr lang="en-US" i="1" dirty="0" smtClean="0"/>
              <a:t>asia</a:t>
            </a:r>
            <a:r>
              <a:rPr lang="en-US" dirty="0" smtClean="0"/>
              <a:t> has been working with mobile network big data, having obtained </a:t>
            </a:r>
            <a:r>
              <a:rPr lang="en-US" b="1" dirty="0" smtClean="0"/>
              <a:t>historical</a:t>
            </a:r>
            <a:r>
              <a:rPr lang="en-US" dirty="0" smtClean="0"/>
              <a:t> and </a:t>
            </a:r>
            <a:r>
              <a:rPr lang="en-US" b="1" dirty="0" smtClean="0"/>
              <a:t>pseudonymized</a:t>
            </a:r>
            <a:r>
              <a:rPr lang="en-US" dirty="0" smtClean="0"/>
              <a:t> data from multiple operators in Sri Lanka</a:t>
            </a:r>
          </a:p>
          <a:p>
            <a:pPr lvl="1"/>
            <a:r>
              <a:rPr lang="en-US" dirty="0" smtClean="0"/>
              <a:t>Covering nearly 50% of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4ADE3-1344-4A96-8BFE-21EC26C7352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0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z="2200" b="1" dirty="0"/>
              <a:t>Population density changes in </a:t>
            </a:r>
            <a:r>
              <a:rPr lang="en-US" sz="2200" b="1" dirty="0" smtClean="0"/>
              <a:t>Colombo region: weekday/ weekend</a:t>
            </a:r>
            <a:br>
              <a:rPr lang="en-US" sz="2200" b="1" dirty="0" smtClean="0"/>
            </a:b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Pictures depict the change in population density at a particular time relative to midnight</a:t>
            </a:r>
            <a:endParaRPr lang="en-US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4ADE3-1344-4A96-8BFE-21EC26C7352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542955" y="174304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Weekday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542955" y="463864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Sunday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6096000"/>
            <a:ext cx="2057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590800" y="6324600"/>
            <a:ext cx="4419600" cy="487777"/>
            <a:chOff x="1143000" y="6093023"/>
            <a:chExt cx="4419600" cy="487777"/>
          </a:xfrm>
        </p:grpSpPr>
        <p:sp>
          <p:nvSpPr>
            <p:cNvPr id="5" name="Right Arrow 4"/>
            <p:cNvSpPr>
              <a:spLocks/>
            </p:cNvSpPr>
            <p:nvPr/>
          </p:nvSpPr>
          <p:spPr>
            <a:xfrm>
              <a:off x="3657600" y="6400800"/>
              <a:ext cx="1295400" cy="180000"/>
            </a:xfrm>
            <a:prstGeom prst="rightArrow">
              <a:avLst/>
            </a:prstGeom>
            <a:gradFill>
              <a:gsLst>
                <a:gs pos="0">
                  <a:srgbClr val="FFFF00"/>
                </a:gs>
                <a:gs pos="31000">
                  <a:srgbClr val="FFFF00"/>
                </a:gs>
                <a:gs pos="100000">
                  <a:srgbClr val="ED2422"/>
                </a:gs>
              </a:gsLst>
              <a:lin ang="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000" y="6093023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/>
                <a:t>Decrease in Density</a:t>
              </a:r>
              <a:endParaRPr lang="en-US" sz="1400" b="1" dirty="0"/>
            </a:p>
          </p:txBody>
        </p:sp>
        <p:sp>
          <p:nvSpPr>
            <p:cNvPr id="18" name="Right Arrow 17"/>
            <p:cNvSpPr>
              <a:spLocks/>
            </p:cNvSpPr>
            <p:nvPr/>
          </p:nvSpPr>
          <p:spPr>
            <a:xfrm flipH="1">
              <a:off x="1752600" y="6400800"/>
              <a:ext cx="1295400" cy="180000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2000">
                  <a:schemeClr val="tx2">
                    <a:lumMod val="60000"/>
                    <a:lumOff val="40000"/>
                  </a:schemeClr>
                </a:gs>
                <a:gs pos="100000">
                  <a:srgbClr val="0000FF"/>
                </a:gs>
              </a:gsLst>
              <a:lin ang="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81400" y="6093023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Increase in Density</a:t>
              </a:r>
              <a:endParaRPr lang="en-US" sz="14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8004"/>
          <a:stretch/>
        </p:blipFill>
        <p:spPr>
          <a:xfrm>
            <a:off x="762000" y="762000"/>
            <a:ext cx="7937500" cy="2729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8383"/>
          <a:stretch/>
        </p:blipFill>
        <p:spPr>
          <a:xfrm>
            <a:off x="762000" y="3657600"/>
            <a:ext cx="7937500" cy="271806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25354" y="3376800"/>
            <a:ext cx="6598092" cy="338554"/>
            <a:chOff x="1425354" y="3352800"/>
            <a:chExt cx="6598092" cy="338554"/>
          </a:xfrm>
        </p:grpSpPr>
        <p:sp>
          <p:nvSpPr>
            <p:cNvPr id="8" name="TextBox 7"/>
            <p:cNvSpPr txBox="1"/>
            <p:nvPr/>
          </p:nvSpPr>
          <p:spPr>
            <a:xfrm>
              <a:off x="6781800" y="3352800"/>
              <a:ext cx="12416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Time 18:30</a:t>
              </a:r>
              <a:endParaRPr lang="en-US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92354" y="3352800"/>
              <a:ext cx="12416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Time 12:30</a:t>
              </a:r>
              <a:endParaRPr lang="en-US" sz="1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25354" y="3352800"/>
              <a:ext cx="12416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Time 06:30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8485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46.9% of </a:t>
            </a:r>
            <a:r>
              <a:rPr lang="en-US" sz="3200" b="1" dirty="0" smtClean="0">
                <a:solidFill>
                  <a:srgbClr val="000000"/>
                </a:solidFill>
              </a:rPr>
              <a:t>Colombo City’s</a:t>
            </a:r>
            <a:r>
              <a:rPr lang="en-US" sz="3200" dirty="0" smtClean="0">
                <a:solidFill>
                  <a:srgbClr val="000000"/>
                </a:solidFill>
              </a:rPr>
              <a:t> daytime population comes from the surrounding regions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79D-1878-46F1-AE88-BCADFF98E737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19307"/>
              </p:ext>
            </p:extLst>
          </p:nvPr>
        </p:nvGraphicFramePr>
        <p:xfrm>
          <a:off x="4495800" y="1884681"/>
          <a:ext cx="4521200" cy="492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3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 DSD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%age of Colombo’s daytime population 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Colombo city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53.1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Maharagama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Kolonnawa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Kaduwela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Sri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Jayawardanapura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Kotte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Dehiwala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Kesbewa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Wattala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Kelaniya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9"/>
                      </a:pPr>
                      <a:r>
                        <a:rPr lang="en-US" sz="1800" dirty="0" err="1" smtClean="0"/>
                        <a:t>Ratmalana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2.0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10"/>
                      </a:pPr>
                      <a:r>
                        <a:rPr lang="en-US" sz="1800" dirty="0" err="1" smtClean="0"/>
                        <a:t>Moratuwa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1.8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Colombo-city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50" y="1222374"/>
            <a:ext cx="3473450" cy="5483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1244024"/>
            <a:ext cx="449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Colombo city is made up of Colombo and </a:t>
            </a:r>
            <a:r>
              <a:rPr lang="en-US" sz="1600" dirty="0" err="1" smtClean="0"/>
              <a:t>Thimbirigasyaya</a:t>
            </a:r>
            <a:r>
              <a:rPr lang="en-US" sz="1600" dirty="0" smtClean="0"/>
              <a:t> DSDs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576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-presentationTemplate-14013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LA-presentationTemplate-140130.potx</Template>
  <TotalTime>24459</TotalTime>
  <Words>717</Words>
  <Application>Microsoft Macintosh PowerPoint</Application>
  <PresentationFormat>On-screen Show (4:3)</PresentationFormat>
  <Paragraphs>179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LA-presentationTemplate-140130</vt:lpstr>
      <vt:lpstr>Big and Open Data: Challenges and Issues</vt:lpstr>
      <vt:lpstr>Big data</vt:lpstr>
      <vt:lpstr>Why big data? Why now?</vt:lpstr>
      <vt:lpstr>There are many potential sources of big data in an economy…..</vt:lpstr>
      <vt:lpstr>….but currently only mobile network big data has broad population coverage</vt:lpstr>
      <vt:lpstr>Mobile network big data + other data   rich, timely insights that serve private as well as public purposes</vt:lpstr>
      <vt:lpstr>What can we do with such data?</vt:lpstr>
      <vt:lpstr>Population density changes in Colombo region: weekday/ weekend Pictures depict the change in population density at a particular time relative to midnight</vt:lpstr>
      <vt:lpstr>46.9% of Colombo City’s daytime population comes from the surrounding regions</vt:lpstr>
      <vt:lpstr>We can exploit the diurnal base station signatures to understand land use patterns</vt:lpstr>
      <vt:lpstr>PowerPoint Presentation</vt:lpstr>
      <vt:lpstr>Understanding the geo-spatial extent of communities</vt:lpstr>
      <vt:lpstr>So what are the challenges and issues?</vt:lpstr>
      <vt:lpstr>Low levels of ‘datafication’</vt:lpstr>
      <vt:lpstr>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rsp</dc:creator>
  <cp:lastModifiedBy>Sriganesh Lokanathan</cp:lastModifiedBy>
  <cp:revision>449</cp:revision>
  <dcterms:created xsi:type="dcterms:W3CDTF">2014-01-10T06:39:50Z</dcterms:created>
  <dcterms:modified xsi:type="dcterms:W3CDTF">2015-10-15T02:34:30Z</dcterms:modified>
</cp:coreProperties>
</file>