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1" r:id="rId1"/>
  </p:sldMasterIdLst>
  <p:notesMasterIdLst>
    <p:notesMasterId r:id="rId55"/>
  </p:notesMasterIdLst>
  <p:handoutMasterIdLst>
    <p:handoutMasterId r:id="rId56"/>
  </p:handoutMasterIdLst>
  <p:sldIdLst>
    <p:sldId id="462" r:id="rId2"/>
    <p:sldId id="530" r:id="rId3"/>
    <p:sldId id="527" r:id="rId4"/>
    <p:sldId id="571" r:id="rId5"/>
    <p:sldId id="381" r:id="rId6"/>
    <p:sldId id="597" r:id="rId7"/>
    <p:sldId id="596" r:id="rId8"/>
    <p:sldId id="536" r:id="rId9"/>
    <p:sldId id="561" r:id="rId10"/>
    <p:sldId id="534" r:id="rId11"/>
    <p:sldId id="535" r:id="rId12"/>
    <p:sldId id="455" r:id="rId13"/>
    <p:sldId id="497" r:id="rId14"/>
    <p:sldId id="562" r:id="rId15"/>
    <p:sldId id="394" r:id="rId16"/>
    <p:sldId id="563" r:id="rId17"/>
    <p:sldId id="490" r:id="rId18"/>
    <p:sldId id="491" r:id="rId19"/>
    <p:sldId id="495" r:id="rId20"/>
    <p:sldId id="525" r:id="rId21"/>
    <p:sldId id="526" r:id="rId22"/>
    <p:sldId id="580" r:id="rId23"/>
    <p:sldId id="572" r:id="rId24"/>
    <p:sldId id="573" r:id="rId25"/>
    <p:sldId id="574" r:id="rId26"/>
    <p:sldId id="575" r:id="rId27"/>
    <p:sldId id="576" r:id="rId28"/>
    <p:sldId id="577" r:id="rId29"/>
    <p:sldId id="578" r:id="rId30"/>
    <p:sldId id="579" r:id="rId31"/>
    <p:sldId id="581" r:id="rId32"/>
    <p:sldId id="582" r:id="rId33"/>
    <p:sldId id="583" r:id="rId34"/>
    <p:sldId id="584" r:id="rId35"/>
    <p:sldId id="585" r:id="rId36"/>
    <p:sldId id="586" r:id="rId37"/>
    <p:sldId id="588" r:id="rId38"/>
    <p:sldId id="587" r:id="rId39"/>
    <p:sldId id="612" r:id="rId40"/>
    <p:sldId id="599" r:id="rId41"/>
    <p:sldId id="600" r:id="rId42"/>
    <p:sldId id="601" r:id="rId43"/>
    <p:sldId id="602" r:id="rId44"/>
    <p:sldId id="603" r:id="rId45"/>
    <p:sldId id="604" r:id="rId46"/>
    <p:sldId id="605" r:id="rId47"/>
    <p:sldId id="606" r:id="rId48"/>
    <p:sldId id="613" r:id="rId49"/>
    <p:sldId id="608" r:id="rId50"/>
    <p:sldId id="609" r:id="rId51"/>
    <p:sldId id="610" r:id="rId52"/>
    <p:sldId id="611" r:id="rId53"/>
    <p:sldId id="595" r:id="rId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 Kreindler" initials="GK" lastIdx="2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B5D"/>
    <a:srgbClr val="33CC00"/>
    <a:srgbClr val="ED2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7" autoAdjust="0"/>
    <p:restoredTop sz="98427" autoAdjust="0"/>
  </p:normalViewPr>
  <p:slideViewPr>
    <p:cSldViewPr>
      <p:cViewPr varScale="1">
        <p:scale>
          <a:sx n="66" d="100"/>
          <a:sy n="66" d="100"/>
        </p:scale>
        <p:origin x="1500" y="60"/>
      </p:cViewPr>
      <p:guideLst>
        <p:guide orient="horz" pos="2160"/>
        <p:guide pos="2880"/>
      </p:guideLst>
    </p:cSldViewPr>
  </p:slideViewPr>
  <p:outlineViewPr>
    <p:cViewPr>
      <p:scale>
        <a:sx n="33" d="100"/>
        <a:sy n="33" d="100"/>
      </p:scale>
      <p:origin x="0" y="2984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fld id="{7F76C991-1CAA-46EA-9B85-8FF2A60960C5}" type="datetimeFigureOut">
              <a:rPr lang="en-US"/>
              <a:pPr>
                <a:defRPr/>
              </a:pPr>
              <a:t>10/7/2015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1195F60C-8112-4749-AE5F-68681D45253A}" type="slidenum">
              <a:rPr lang="en-US"/>
              <a:pPr>
                <a:defRPr/>
              </a:pPr>
              <a:t>‹#›</a:t>
            </a:fld>
            <a:endParaRPr lang="en-US"/>
          </a:p>
        </p:txBody>
      </p:sp>
    </p:spTree>
    <p:extLst>
      <p:ext uri="{BB962C8B-B14F-4D97-AF65-F5344CB8AC3E}">
        <p14:creationId xmlns:p14="http://schemas.microsoft.com/office/powerpoint/2010/main" val="1497031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5F2DD77B-B46F-49A4-85EC-174F42AB0446}" type="datetimeFigureOut">
              <a:rPr lang="en-US"/>
              <a:pPr>
                <a:defRPr/>
              </a:pPr>
              <a:t>10/7/2015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2E9238FA-8F5E-499A-BE42-CACEDE9ED7BC}" type="slidenum">
              <a:rPr lang="en-US"/>
              <a:pPr>
                <a:defRPr/>
              </a:pPr>
              <a:t>‹#›</a:t>
            </a:fld>
            <a:endParaRPr lang="en-US"/>
          </a:p>
        </p:txBody>
      </p:sp>
    </p:spTree>
    <p:extLst>
      <p:ext uri="{BB962C8B-B14F-4D97-AF65-F5344CB8AC3E}">
        <p14:creationId xmlns:p14="http://schemas.microsoft.com/office/powerpoint/2010/main" val="411538913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p:cNvSpPr>
          <p:nvPr>
            <p:ph type="sldNum" sz="quarter" idx="5"/>
          </p:nvPr>
        </p:nvSpPr>
        <p:spPr bwMode="auto">
          <a:noFill/>
          <a:ln>
            <a:miter lim="800000"/>
            <a:headEnd/>
            <a:tailEnd/>
          </a:ln>
        </p:spPr>
        <p:txBody>
          <a:bodyPr/>
          <a:lstStyle/>
          <a:p>
            <a:fld id="{087571C1-FDBB-4603-9FCC-7EEC344F9B02}" type="slidenum">
              <a:rPr lang="en-US"/>
              <a:pPr/>
              <a:t>1</a:t>
            </a:fld>
            <a:endParaRPr lang="en-US"/>
          </a:p>
        </p:txBody>
      </p:sp>
    </p:spTree>
    <p:extLst>
      <p:ext uri="{BB962C8B-B14F-4D97-AF65-F5344CB8AC3E}">
        <p14:creationId xmlns:p14="http://schemas.microsoft.com/office/powerpoint/2010/main" val="2774454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5496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189689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 all commuting flows</a:t>
            </a:r>
            <a:r>
              <a:rPr lang="en-US" baseline="0" dirty="0" smtClean="0"/>
              <a:t> stemming from one origin (the green polygon) to all other possible destinations. It’s clear that distance is inversely related to commuting flows. It is also worth pointing out some other features: </a:t>
            </a:r>
            <a:r>
              <a:rPr lang="en-US" baseline="0" dirty="0" err="1" smtClean="0"/>
              <a:t>Byiagama</a:t>
            </a:r>
            <a:r>
              <a:rPr lang="en-US" baseline="0" dirty="0" smtClean="0"/>
              <a:t> attracts a higher share of commuters than would be predicted by its distance to the origin. In the opposite direction, north Colombo attracts FEWER commuters compared to destinations at a similar distance.</a:t>
            </a:r>
            <a:endParaRPr lang="en-US" dirty="0"/>
          </a:p>
        </p:txBody>
      </p:sp>
      <p:sp>
        <p:nvSpPr>
          <p:cNvPr id="4" name="Slide Number Placeholder 3"/>
          <p:cNvSpPr>
            <a:spLocks noGrp="1"/>
          </p:cNvSpPr>
          <p:nvPr>
            <p:ph type="sldNum" sz="quarter" idx="10"/>
          </p:nvPr>
        </p:nvSpPr>
        <p:spPr/>
        <p:txBody>
          <a:bodyPr/>
          <a:lstStyle/>
          <a:p>
            <a:fld id="{E57AF8E4-1516-47EE-890B-1B92B0867B9B}" type="slidenum">
              <a:rPr lang="en-US" smtClean="0"/>
              <a:t>41</a:t>
            </a:fld>
            <a:endParaRPr lang="en-US"/>
          </a:p>
        </p:txBody>
      </p:sp>
    </p:spTree>
    <p:extLst>
      <p:ext uri="{BB962C8B-B14F-4D97-AF65-F5344CB8AC3E}">
        <p14:creationId xmlns:p14="http://schemas.microsoft.com/office/powerpoint/2010/main" val="3256228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point out that the large flare in</a:t>
            </a:r>
            <a:r>
              <a:rPr lang="en-US" baseline="0" dirty="0" smtClean="0"/>
              <a:t> nightlights is a gas refinery, and the three smaller bright spots lower and to the right are highway entry ramps. My take on this graph is that the model does a good job, yet there can be clear improvements.</a:t>
            </a:r>
            <a:endParaRPr lang="en-US" dirty="0"/>
          </a:p>
        </p:txBody>
      </p:sp>
      <p:sp>
        <p:nvSpPr>
          <p:cNvPr id="4" name="Slide Number Placeholder 3"/>
          <p:cNvSpPr>
            <a:spLocks noGrp="1"/>
          </p:cNvSpPr>
          <p:nvPr>
            <p:ph type="sldNum" sz="quarter" idx="10"/>
          </p:nvPr>
        </p:nvSpPr>
        <p:spPr/>
        <p:txBody>
          <a:bodyPr/>
          <a:lstStyle/>
          <a:p>
            <a:fld id="{E57AF8E4-1516-47EE-890B-1B92B0867B9B}" type="slidenum">
              <a:rPr lang="en-US" smtClean="0"/>
              <a:t>44</a:t>
            </a:fld>
            <a:endParaRPr lang="en-US"/>
          </a:p>
        </p:txBody>
      </p:sp>
    </p:spTree>
    <p:extLst>
      <p:ext uri="{BB962C8B-B14F-4D97-AF65-F5344CB8AC3E}">
        <p14:creationId xmlns:p14="http://schemas.microsoft.com/office/powerpoint/2010/main" val="164033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HIES household income</a:t>
            </a:r>
            <a:r>
              <a:rPr lang="en-US" baseline="0" dirty="0" smtClean="0"/>
              <a:t> and expenditure survey</a:t>
            </a:r>
          </a:p>
          <a:p>
            <a:r>
              <a:rPr lang="en-US" baseline="0" dirty="0" smtClean="0"/>
              <a:t>LFS: labor force survey</a:t>
            </a:r>
          </a:p>
          <a:p>
            <a:r>
              <a:rPr lang="en-US" baseline="0" dirty="0" smtClean="0"/>
              <a:t>ASI: Annual Survey </a:t>
            </a:r>
            <a:r>
              <a:rPr lang="en-US" baseline="0" smtClean="0"/>
              <a:t>of Industries</a:t>
            </a:r>
          </a:p>
        </p:txBody>
      </p:sp>
      <p:sp>
        <p:nvSpPr>
          <p:cNvPr id="4" name="Slide Number Placeholder 3"/>
          <p:cNvSpPr>
            <a:spLocks noGrp="1"/>
          </p:cNvSpPr>
          <p:nvPr>
            <p:ph type="sldNum" sz="quarter" idx="10"/>
          </p:nvPr>
        </p:nvSpPr>
        <p:spPr/>
        <p:txBody>
          <a:bodyPr/>
          <a:lstStyle/>
          <a:p>
            <a:fld id="{E57AF8E4-1516-47EE-890B-1B92B0867B9B}" type="slidenum">
              <a:rPr lang="en-US" smtClean="0"/>
              <a:t>45</a:t>
            </a:fld>
            <a:endParaRPr lang="en-US"/>
          </a:p>
        </p:txBody>
      </p:sp>
    </p:spTree>
    <p:extLst>
      <p:ext uri="{BB962C8B-B14F-4D97-AF65-F5344CB8AC3E}">
        <p14:creationId xmlns:p14="http://schemas.microsoft.com/office/powerpoint/2010/main" val="2321030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9238FA-8F5E-499A-BE42-CACEDE9ED7BC}" type="slidenum">
              <a:rPr lang="en-US" smtClean="0"/>
              <a:pPr>
                <a:defRPr/>
              </a:pPr>
              <a:t>46</a:t>
            </a:fld>
            <a:endParaRPr lang="en-US"/>
          </a:p>
        </p:txBody>
      </p:sp>
    </p:spTree>
    <p:extLst>
      <p:ext uri="{BB962C8B-B14F-4D97-AF65-F5344CB8AC3E}">
        <p14:creationId xmlns:p14="http://schemas.microsoft.com/office/powerpoint/2010/main" val="44494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FFF198-08BD-417F-B27D-BEA623163255}" type="slidenum">
              <a:rPr lang="fr-BE" smtClean="0"/>
              <a:t>51</a:t>
            </a:fld>
            <a:endParaRPr lang="fr-BE"/>
          </a:p>
        </p:txBody>
      </p:sp>
    </p:spTree>
    <p:extLst>
      <p:ext uri="{BB962C8B-B14F-4D97-AF65-F5344CB8AC3E}">
        <p14:creationId xmlns:p14="http://schemas.microsoft.com/office/powerpoint/2010/main" val="130704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30782A4A-D7AB-6A4B-A4B6-D02AAC7576D4}" type="slidenum">
              <a:rPr lang="en-US" smtClean="0"/>
              <a:pPr>
                <a:defRPr/>
              </a:pPr>
              <a:t>5</a:t>
            </a:fld>
            <a:endParaRPr lang="en-US"/>
          </a:p>
        </p:txBody>
      </p:sp>
    </p:spTree>
    <p:extLst>
      <p:ext uri="{BB962C8B-B14F-4D97-AF65-F5344CB8AC3E}">
        <p14:creationId xmlns:p14="http://schemas.microsoft.com/office/powerpoint/2010/main" val="329302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9238FA-8F5E-499A-BE42-CACEDE9ED7BC}" type="slidenum">
              <a:rPr lang="en-US" smtClean="0"/>
              <a:pPr>
                <a:defRPr/>
              </a:pPr>
              <a:t>10</a:t>
            </a:fld>
            <a:endParaRPr lang="en-US"/>
          </a:p>
        </p:txBody>
      </p:sp>
    </p:spTree>
    <p:extLst>
      <p:ext uri="{BB962C8B-B14F-4D97-AF65-F5344CB8AC3E}">
        <p14:creationId xmlns:p14="http://schemas.microsoft.com/office/powerpoint/2010/main" val="69121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9238FA-8F5E-499A-BE42-CACEDE9ED7BC}" type="slidenum">
              <a:rPr lang="en-US" smtClean="0"/>
              <a:pPr>
                <a:defRPr/>
              </a:pPr>
              <a:t>11</a:t>
            </a:fld>
            <a:endParaRPr lang="en-US"/>
          </a:p>
        </p:txBody>
      </p:sp>
    </p:spTree>
    <p:extLst>
      <p:ext uri="{BB962C8B-B14F-4D97-AF65-F5344CB8AC3E}">
        <p14:creationId xmlns:p14="http://schemas.microsoft.com/office/powerpoint/2010/main" val="69121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in progress</a:t>
            </a:r>
            <a:endParaRPr lang="en-US" dirty="0"/>
          </a:p>
        </p:txBody>
      </p:sp>
      <p:sp>
        <p:nvSpPr>
          <p:cNvPr id="4" name="Slide Number Placeholder 3"/>
          <p:cNvSpPr>
            <a:spLocks noGrp="1"/>
          </p:cNvSpPr>
          <p:nvPr>
            <p:ph type="sldNum" sz="quarter" idx="10"/>
          </p:nvPr>
        </p:nvSpPr>
        <p:spPr/>
        <p:txBody>
          <a:bodyPr/>
          <a:lstStyle/>
          <a:p>
            <a:pPr>
              <a:defRPr/>
            </a:pPr>
            <a:fld id="{2E9238FA-8F5E-499A-BE42-CACEDE9ED7BC}" type="slidenum">
              <a:rPr lang="en-US" smtClean="0"/>
              <a:pPr>
                <a:defRPr/>
              </a:pPr>
              <a:t>13</a:t>
            </a:fld>
            <a:endParaRPr lang="en-US"/>
          </a:p>
        </p:txBody>
      </p:sp>
    </p:spTree>
    <p:extLst>
      <p:ext uri="{BB962C8B-B14F-4D97-AF65-F5344CB8AC3E}">
        <p14:creationId xmlns:p14="http://schemas.microsoft.com/office/powerpoint/2010/main" val="153620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9238FA-8F5E-499A-BE42-CACEDE9ED7BC}" type="slidenum">
              <a:rPr lang="en-US" smtClean="0"/>
              <a:pPr>
                <a:defRPr/>
              </a:pPr>
              <a:t>17</a:t>
            </a:fld>
            <a:endParaRPr lang="en-US"/>
          </a:p>
        </p:txBody>
      </p:sp>
    </p:spTree>
    <p:extLst>
      <p:ext uri="{BB962C8B-B14F-4D97-AF65-F5344CB8AC3E}">
        <p14:creationId xmlns:p14="http://schemas.microsoft.com/office/powerpoint/2010/main" val="312827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Purple:</a:t>
            </a:r>
            <a:r>
              <a:rPr lang="en-US" baseline="0" dirty="0" smtClean="0"/>
              <a:t> commercial areas</a:t>
            </a:r>
          </a:p>
          <a:p>
            <a:r>
              <a:rPr lang="en-US" baseline="0" dirty="0" smtClean="0"/>
              <a:t>Red in 2020: concentrated development zones</a:t>
            </a:r>
          </a:p>
          <a:p>
            <a:r>
              <a:rPr lang="en-US" baseline="0" dirty="0" smtClean="0"/>
              <a:t>Brown: residential</a:t>
            </a:r>
          </a:p>
          <a:p>
            <a:r>
              <a:rPr lang="en-US" baseline="0" dirty="0" smtClean="0"/>
              <a:t>Yellow: special primary residential zones</a:t>
            </a:r>
          </a:p>
          <a:p>
            <a:r>
              <a:rPr lang="en-US" baseline="0" dirty="0" smtClean="0"/>
              <a:t>Dark brown: special mixed residential zones</a:t>
            </a:r>
          </a:p>
          <a:p>
            <a:endParaRPr lang="en-US" dirty="0"/>
          </a:p>
        </p:txBody>
      </p:sp>
      <p:sp>
        <p:nvSpPr>
          <p:cNvPr id="4" name="Slide Number Placeholder 3"/>
          <p:cNvSpPr>
            <a:spLocks noGrp="1"/>
          </p:cNvSpPr>
          <p:nvPr>
            <p:ph type="sldNum" sz="quarter" idx="10"/>
          </p:nvPr>
        </p:nvSpPr>
        <p:spPr/>
        <p:txBody>
          <a:bodyPr/>
          <a:lstStyle/>
          <a:p>
            <a:pPr>
              <a:defRPr/>
            </a:pPr>
            <a:fld id="{2E9238FA-8F5E-499A-BE42-CACEDE9ED7BC}" type="slidenum">
              <a:rPr lang="en-US" smtClean="0"/>
              <a:pPr>
                <a:defRPr/>
              </a:pPr>
              <a:t>29</a:t>
            </a:fld>
            <a:endParaRPr lang="en-US"/>
          </a:p>
        </p:txBody>
      </p:sp>
    </p:spTree>
    <p:extLst>
      <p:ext uri="{BB962C8B-B14F-4D97-AF65-F5344CB8AC3E}">
        <p14:creationId xmlns:p14="http://schemas.microsoft.com/office/powerpoint/2010/main" val="15620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9238FA-8F5E-499A-BE42-CACEDE9ED7BC}" type="slidenum">
              <a:rPr lang="en-US" smtClean="0"/>
              <a:pPr>
                <a:defRPr/>
              </a:pPr>
              <a:t>31</a:t>
            </a:fld>
            <a:endParaRPr lang="en-US"/>
          </a:p>
        </p:txBody>
      </p:sp>
    </p:spTree>
    <p:extLst>
      <p:ext uri="{BB962C8B-B14F-4D97-AF65-F5344CB8AC3E}">
        <p14:creationId xmlns:p14="http://schemas.microsoft.com/office/powerpoint/2010/main" val="118456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08508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54892A4-2DDF-4326-89DB-CBCC2663C380}" type="datetime1">
              <a:rPr lang="en-SG"/>
              <a:pPr>
                <a:defRPr/>
              </a:pPr>
              <a:t>7/10/2015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486914-82F3-43F0-9557-F97891DE1DA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0CC6022-6348-43F4-8696-A7907FFC4E34}" type="datetime1">
              <a:rPr lang="en-SG"/>
              <a:pPr>
                <a:defRPr/>
              </a:pPr>
              <a:t>7/10/2015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2492C-71EE-4379-8AE1-2A23A8B4071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B67E00-F48B-43FE-A832-BD36720DFE1D}" type="datetime1">
              <a:rPr lang="en-SG"/>
              <a:pPr>
                <a:defRPr/>
              </a:pPr>
              <a:t>7/10/2015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93D724-045D-4627-900D-05C6CD8D1C2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D:\LIRNEasia\2012-13\IDRC\LIRNEasia-smaller.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6172200"/>
            <a:ext cx="1600200" cy="477838"/>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pPr>
              <a:defRPr/>
            </a:pPr>
            <a:fld id="{07D188FF-6284-4DC5-842E-C503F870B701}" type="datetime1">
              <a:rPr lang="en-SG"/>
              <a:pPr>
                <a:defRPr/>
              </a:pPr>
              <a:t>7/10/2015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ADF4ADE3-1344-4A96-8BFE-21EC26C7352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FE6768-D244-43D1-B1DD-9FF0FADCC3C2}" type="datetime1">
              <a:rPr lang="en-SG"/>
              <a:pPr>
                <a:defRPr/>
              </a:pPr>
              <a:t>7/10/2015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1DECF5-A6E6-45DA-9449-59599556EB9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9DF336F-016F-4599-A9E0-E220C772CE18}" type="datetime1">
              <a:rPr lang="en-SG"/>
              <a:pPr>
                <a:defRPr/>
              </a:pPr>
              <a:t>7/10/2015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E29740-E985-48E8-984C-F12D4A1E1E6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37A764D-1932-464B-88FF-E6F45663605C}" type="datetime1">
              <a:rPr lang="en-SG"/>
              <a:pPr>
                <a:defRPr/>
              </a:pPr>
              <a:t>7/10/2015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419643-74CA-4FEC-B89A-8AE71A47FFA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141BED-8CCA-42B8-9198-F146AF450661}" type="datetime1">
              <a:rPr lang="en-SG"/>
              <a:pPr>
                <a:defRPr/>
              </a:pPr>
              <a:t>7/10/2015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96AFF1A-AA80-47ED-B84B-0CAAC2DED9E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A2F30B-A479-4653-8723-83AF2CA8AE52}" type="datetime1">
              <a:rPr lang="en-SG"/>
              <a:pPr>
                <a:defRPr/>
              </a:pPr>
              <a:t>7/10/2015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39EC0E-9730-4C05-8F60-71DF4B8D799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C4BB62-EE35-4003-88E4-51692B6181C5}" type="datetime1">
              <a:rPr lang="en-SG"/>
              <a:pPr>
                <a:defRPr/>
              </a:pPr>
              <a:t>7/10/2015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A7A27E-8678-4B9B-95E6-3777DF0291C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EF2AF9-56DD-469B-B5B6-81879D00B656}" type="datetime1">
              <a:rPr lang="en-SG"/>
              <a:pPr>
                <a:defRPr/>
              </a:pPr>
              <a:t>7/10/2015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B7FDEC-8CA8-46F6-981E-D9FC1CE8446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Arial" pitchFamily="34" charset="0"/>
              </a:defRPr>
            </a:lvl1pPr>
          </a:lstStyle>
          <a:p>
            <a:pPr>
              <a:defRPr/>
            </a:pPr>
            <a:fld id="{BF1979D2-D1D7-47C7-AD82-143B12BD742F}" type="datetime1">
              <a:rPr lang="en-SG"/>
              <a:pPr>
                <a:defRPr/>
              </a:pPr>
              <a:t>7/10/2015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Arial" pitchFamily="34" charset="0"/>
              </a:defRPr>
            </a:lvl1pPr>
          </a:lstStyle>
          <a:p>
            <a:pPr>
              <a:defRPr/>
            </a:pPr>
            <a:fld id="{9DEB47B7-263F-477A-8EE4-AA1BF4BA1D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4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ctr" rtl="0" eaLnBrk="1" fontAlgn="base" hangingPunct="1">
        <a:spcBef>
          <a:spcPct val="0"/>
        </a:spcBef>
        <a:spcAft>
          <a:spcPct val="0"/>
        </a:spcAft>
        <a:defRPr sz="4400" kern="1200">
          <a:solidFill>
            <a:schemeClr val="tx1"/>
          </a:solidFill>
          <a:latin typeface="+mj-lt"/>
          <a:ea typeface="ＭＳ Ｐゴシック" pitchFamily="34"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34"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34"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34"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0.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www.panoramio.com/photo/97809199" TargetMode="Externa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lirneasia.net/projects/bd4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0"/>
          <p:cNvSpPr>
            <a:spLocks noGrp="1"/>
          </p:cNvSpPr>
          <p:nvPr>
            <p:ph type="ctrTitle"/>
          </p:nvPr>
        </p:nvSpPr>
        <p:spPr>
          <a:xfrm>
            <a:off x="304800" y="381000"/>
            <a:ext cx="8534400" cy="1828801"/>
          </a:xfrm>
        </p:spPr>
        <p:txBody>
          <a:bodyPr/>
          <a:lstStyle/>
          <a:p>
            <a:pPr lvl="1"/>
            <a:r>
              <a:rPr lang="en-US" sz="4000" dirty="0"/>
              <a:t>Big Data for </a:t>
            </a:r>
            <a:r>
              <a:rPr lang="en-US" sz="4000" dirty="0" smtClean="0"/>
              <a:t>Development: New </a:t>
            </a:r>
            <a:r>
              <a:rPr lang="en-US" sz="4000" dirty="0"/>
              <a:t>opportunities for emerging markets</a:t>
            </a:r>
            <a:endParaRPr lang="en-US" altLang="en-US" sz="4000" b="1" dirty="0" smtClean="0">
              <a:solidFill>
                <a:srgbClr val="C00000"/>
              </a:solidFill>
            </a:endParaRPr>
          </a:p>
        </p:txBody>
      </p:sp>
      <p:pic>
        <p:nvPicPr>
          <p:cNvPr id="3077" name="Picture 10" descr="D:\LIRNEasia\2012-13\IDRC\LIRNEasia-smaller.png"/>
          <p:cNvPicPr>
            <a:picLocks noChangeAspect="1" noChangeArrowheads="1"/>
          </p:cNvPicPr>
          <p:nvPr/>
        </p:nvPicPr>
        <p:blipFill>
          <a:blip r:embed="rId3" cstate="screen">
            <a:extLst>
              <a:ext uri="{28A0092B-C50C-407E-A947-70E740481C1C}">
                <a14:useLocalDpi xmlns:a14="http://schemas.microsoft.com/office/drawing/2010/main"/>
              </a:ext>
            </a:extLst>
          </a:blip>
          <a:srcRect l="1772" r="1965" b="4761"/>
          <a:stretch>
            <a:fillRect/>
          </a:stretch>
        </p:blipFill>
        <p:spPr bwMode="auto">
          <a:xfrm>
            <a:off x="2895600" y="4495800"/>
            <a:ext cx="3375025" cy="998538"/>
          </a:xfrm>
          <a:prstGeom prst="rect">
            <a:avLst/>
          </a:prstGeom>
          <a:noFill/>
          <a:ln w="9525">
            <a:noFill/>
            <a:miter lim="800000"/>
            <a:headEnd/>
            <a:tailEnd/>
          </a:ln>
        </p:spPr>
      </p:pic>
      <p:sp>
        <p:nvSpPr>
          <p:cNvPr id="11" name="Subtitle 11"/>
          <p:cNvSpPr txBox="1">
            <a:spLocks/>
          </p:cNvSpPr>
          <p:nvPr/>
        </p:nvSpPr>
        <p:spPr bwMode="auto">
          <a:xfrm>
            <a:off x="-152400" y="2907829"/>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pitchFamily="34" charset="-128"/>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pitchFamily="34" charset="-128"/>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pitchFamily="34" charset="-128"/>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pitchFamily="34" charset="-128"/>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pitchFamily="34"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smtClean="0"/>
              <a:t>Presentation to Access to Information Unit, </a:t>
            </a:r>
            <a:r>
              <a:rPr lang="en-US" sz="2400" b="1" dirty="0"/>
              <a:t>Bangladesh Prime </a:t>
            </a:r>
            <a:r>
              <a:rPr lang="en-US" sz="2400" b="1" dirty="0" smtClean="0"/>
              <a:t>Minister’s Office, </a:t>
            </a:r>
            <a:r>
              <a:rPr lang="en-US" sz="2400" b="1" dirty="0" smtClean="0"/>
              <a:t>Dhaka</a:t>
            </a:r>
            <a:endParaRPr lang="en-US" sz="2400" b="1" dirty="0" smtClean="0"/>
          </a:p>
          <a:p>
            <a:r>
              <a:rPr lang="en-GB" sz="2400" dirty="0" smtClean="0"/>
              <a:t> October 2015</a:t>
            </a:r>
            <a:endParaRPr lang="en-US" sz="2800" dirty="0" smtClean="0">
              <a:solidFill>
                <a:srgbClr val="888888"/>
              </a:solidFill>
              <a:ea typeface="Calibri"/>
              <a:cs typeface="Calibri"/>
              <a:sym typeface="Calibri"/>
            </a:endParaRPr>
          </a:p>
        </p:txBody>
      </p:sp>
      <p:grpSp>
        <p:nvGrpSpPr>
          <p:cNvPr id="2" name="Group 1"/>
          <p:cNvGrpSpPr/>
          <p:nvPr/>
        </p:nvGrpSpPr>
        <p:grpSpPr>
          <a:xfrm>
            <a:off x="557592" y="5867400"/>
            <a:ext cx="8186358" cy="942975"/>
            <a:chOff x="557592" y="5867400"/>
            <a:chExt cx="8186358" cy="942975"/>
          </a:xfrm>
        </p:grpSpPr>
        <p:grpSp>
          <p:nvGrpSpPr>
            <p:cNvPr id="10" name="Group 10"/>
            <p:cNvGrpSpPr>
              <a:grpSpLocks/>
            </p:cNvGrpSpPr>
            <p:nvPr/>
          </p:nvGrpSpPr>
          <p:grpSpPr bwMode="auto">
            <a:xfrm>
              <a:off x="557592" y="5943589"/>
              <a:ext cx="7214808" cy="655827"/>
              <a:chOff x="554855" y="6156233"/>
              <a:chExt cx="7139739" cy="656016"/>
            </a:xfrm>
          </p:grpSpPr>
          <p:sp>
            <p:nvSpPr>
              <p:cNvPr id="12" name="TextBox 5"/>
              <p:cNvSpPr txBox="1">
                <a:spLocks noChangeArrowheads="1"/>
              </p:cNvSpPr>
              <p:nvPr/>
            </p:nvSpPr>
            <p:spPr bwMode="auto">
              <a:xfrm>
                <a:off x="2190707" y="6235343"/>
                <a:ext cx="5503887" cy="369438"/>
              </a:xfrm>
              <a:prstGeom prst="rect">
                <a:avLst/>
              </a:prstGeom>
              <a:noFill/>
              <a:ln w="9525">
                <a:noFill/>
                <a:miter lim="800000"/>
                <a:headEnd/>
                <a:tailEnd/>
              </a:ln>
            </p:spPr>
            <p:txBody>
              <a:bodyPr>
                <a:spAutoFit/>
              </a:bodyPr>
              <a:lstStyle/>
              <a:p>
                <a:pPr algn="ctr"/>
                <a:r>
                  <a:rPr lang="en-US" altLang="en-US" sz="900" dirty="0">
                    <a:latin typeface="Calibri" pitchFamily="34" charset="0"/>
                  </a:rPr>
                  <a:t>This work was carried out with the aid of a grant from the International Development Research Centre, </a:t>
                </a:r>
                <a:r>
                  <a:rPr lang="en-US" altLang="en-US" sz="900" dirty="0" smtClean="0">
                    <a:latin typeface="Calibri" pitchFamily="34" charset="0"/>
                  </a:rPr>
                  <a:t>Canada and the Department for International Development UK.. </a:t>
                </a:r>
                <a:endParaRPr lang="en-US" altLang="en-US" sz="900" dirty="0">
                  <a:latin typeface="Calibri" pitchFamily="34" charset="0"/>
                </a:endParaRPr>
              </a:p>
            </p:txBody>
          </p:sp>
          <p:pic>
            <p:nvPicPr>
              <p:cNvPr id="13" name="Picture 5" descr="Canada_wordmark_red_flag_300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0784" y="6583584"/>
                <a:ext cx="824824" cy="228665"/>
              </a:xfrm>
              <a:prstGeom prst="rect">
                <a:avLst/>
              </a:prstGeom>
              <a:noFill/>
              <a:ln w="9525">
                <a:noFill/>
                <a:miter lim="800000"/>
                <a:headEnd/>
                <a:tailEnd/>
              </a:ln>
            </p:spPr>
          </p:pic>
          <p:pic>
            <p:nvPicPr>
              <p:cNvPr id="14" name="Picture 6" descr="blu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855" y="6156233"/>
                <a:ext cx="1484898" cy="320767"/>
              </a:xfrm>
              <a:prstGeom prst="rect">
                <a:avLst/>
              </a:prstGeom>
              <a:noFill/>
              <a:ln w="9525">
                <a:noFill/>
                <a:miter lim="800000"/>
                <a:headEnd/>
                <a:tailEnd/>
              </a:ln>
            </p:spPr>
          </p:pic>
        </p:grpSp>
        <p:pic>
          <p:nvPicPr>
            <p:cNvPr id="15" name="Picture 14"/>
            <p:cNvPicPr/>
            <p:nvPr/>
          </p:nvPicPr>
          <p:blipFill>
            <a:blip r:embed="rId6" cstate="screen">
              <a:extLst>
                <a:ext uri="{28A0092B-C50C-407E-A947-70E740481C1C}">
                  <a14:useLocalDpi xmlns:a14="http://schemas.microsoft.com/office/drawing/2010/main"/>
                </a:ext>
              </a:extLst>
            </a:blip>
            <a:stretch>
              <a:fillRect/>
            </a:stretch>
          </p:blipFill>
          <p:spPr>
            <a:xfrm>
              <a:off x="7848600" y="5867400"/>
              <a:ext cx="895350" cy="942975"/>
            </a:xfrm>
            <a:prstGeom prst="rect">
              <a:avLst/>
            </a:prstGeom>
          </p:spPr>
        </p:pic>
      </p:grpSp>
    </p:spTree>
    <p:extLst>
      <p:ext uri="{BB962C8B-B14F-4D97-AF65-F5344CB8AC3E}">
        <p14:creationId xmlns:p14="http://schemas.microsoft.com/office/powerpoint/2010/main" val="1561956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sz="2200" b="1" dirty="0"/>
              <a:t>Population density changes in </a:t>
            </a:r>
            <a:r>
              <a:rPr lang="en-US" sz="2200" b="1" dirty="0" smtClean="0"/>
              <a:t>Colombo region: weekday/ weekend</a:t>
            </a:r>
            <a:br>
              <a:rPr lang="en-US" sz="2200" b="1" dirty="0" smtClean="0"/>
            </a:br>
            <a:r>
              <a:rPr lang="en-US" sz="1800" b="1" dirty="0" smtClean="0">
                <a:solidFill>
                  <a:schemeClr val="bg1">
                    <a:lumMod val="50000"/>
                  </a:schemeClr>
                </a:solidFill>
              </a:rPr>
              <a:t>Pictures depict the change in population density at a particular time relative to midnight</a:t>
            </a:r>
            <a:endParaRPr lang="en-US" sz="2200" b="1" dirty="0">
              <a:solidFill>
                <a:schemeClr val="bg1">
                  <a:lumMod val="50000"/>
                </a:schemeClr>
              </a:solidFill>
            </a:endParaRP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10</a:t>
            </a:fld>
            <a:endParaRPr lang="en-US"/>
          </a:p>
        </p:txBody>
      </p:sp>
      <p:sp>
        <p:nvSpPr>
          <p:cNvPr id="9" name="TextBox 8"/>
          <p:cNvSpPr txBox="1"/>
          <p:nvPr/>
        </p:nvSpPr>
        <p:spPr>
          <a:xfrm rot="16200000">
            <a:off x="-542955" y="1743045"/>
            <a:ext cx="1905000" cy="400110"/>
          </a:xfrm>
          <a:prstGeom prst="rect">
            <a:avLst/>
          </a:prstGeom>
          <a:noFill/>
        </p:spPr>
        <p:txBody>
          <a:bodyPr wrap="square" rtlCol="0">
            <a:spAutoFit/>
          </a:bodyPr>
          <a:lstStyle/>
          <a:p>
            <a:pPr algn="ctr"/>
            <a:r>
              <a:rPr lang="en-US" sz="2000" b="1" dirty="0" smtClean="0">
                <a:solidFill>
                  <a:srgbClr val="FF0000"/>
                </a:solidFill>
              </a:rPr>
              <a:t>Weekday</a:t>
            </a:r>
            <a:endParaRPr lang="en-US" sz="2000" b="1" dirty="0">
              <a:solidFill>
                <a:srgbClr val="FF0000"/>
              </a:solidFill>
            </a:endParaRPr>
          </a:p>
        </p:txBody>
      </p:sp>
      <p:sp>
        <p:nvSpPr>
          <p:cNvPr id="10" name="TextBox 9"/>
          <p:cNvSpPr txBox="1"/>
          <p:nvPr/>
        </p:nvSpPr>
        <p:spPr>
          <a:xfrm rot="16200000">
            <a:off x="-542955" y="4638645"/>
            <a:ext cx="1905000" cy="400110"/>
          </a:xfrm>
          <a:prstGeom prst="rect">
            <a:avLst/>
          </a:prstGeom>
          <a:noFill/>
        </p:spPr>
        <p:txBody>
          <a:bodyPr wrap="square" rtlCol="0">
            <a:spAutoFit/>
          </a:bodyPr>
          <a:lstStyle/>
          <a:p>
            <a:pPr algn="ctr"/>
            <a:r>
              <a:rPr lang="en-US" sz="2000" b="1" dirty="0" smtClean="0">
                <a:solidFill>
                  <a:srgbClr val="FF0000"/>
                </a:solidFill>
              </a:rPr>
              <a:t>Sunday</a:t>
            </a:r>
            <a:endParaRPr lang="en-US" sz="2000" b="1" dirty="0">
              <a:solidFill>
                <a:srgbClr val="FF0000"/>
              </a:solidFill>
            </a:endParaRPr>
          </a:p>
        </p:txBody>
      </p:sp>
      <p:sp>
        <p:nvSpPr>
          <p:cNvPr id="6" name="Rectangle 5"/>
          <p:cNvSpPr/>
          <p:nvPr/>
        </p:nvSpPr>
        <p:spPr>
          <a:xfrm>
            <a:off x="304800" y="6096000"/>
            <a:ext cx="20574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590800" y="6324600"/>
            <a:ext cx="4419600" cy="487777"/>
            <a:chOff x="1143000" y="6093023"/>
            <a:chExt cx="4419600" cy="487777"/>
          </a:xfrm>
        </p:grpSpPr>
        <p:sp>
          <p:nvSpPr>
            <p:cNvPr id="5" name="Right Arrow 4"/>
            <p:cNvSpPr>
              <a:spLocks/>
            </p:cNvSpPr>
            <p:nvPr/>
          </p:nvSpPr>
          <p:spPr>
            <a:xfrm>
              <a:off x="3657600" y="6400800"/>
              <a:ext cx="1295400" cy="180000"/>
            </a:xfrm>
            <a:prstGeom prst="rightArrow">
              <a:avLst/>
            </a:prstGeom>
            <a:gradFill>
              <a:gsLst>
                <a:gs pos="0">
                  <a:srgbClr val="FFFF00"/>
                </a:gs>
                <a:gs pos="31000">
                  <a:srgbClr val="FFFF00"/>
                </a:gs>
                <a:gs pos="100000">
                  <a:srgbClr val="ED2422"/>
                </a:gs>
              </a:gsLst>
              <a:lin ang="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143000" y="6093023"/>
              <a:ext cx="1981200" cy="307777"/>
            </a:xfrm>
            <a:prstGeom prst="rect">
              <a:avLst/>
            </a:prstGeom>
            <a:noFill/>
          </p:spPr>
          <p:txBody>
            <a:bodyPr wrap="square" rtlCol="0">
              <a:spAutoFit/>
            </a:bodyPr>
            <a:lstStyle/>
            <a:p>
              <a:pPr algn="r"/>
              <a:r>
                <a:rPr lang="en-US" sz="1400" b="1" dirty="0" smtClean="0"/>
                <a:t>Decrease in Density</a:t>
              </a:r>
              <a:endParaRPr lang="en-US" sz="1400" b="1" dirty="0"/>
            </a:p>
          </p:txBody>
        </p:sp>
        <p:sp>
          <p:nvSpPr>
            <p:cNvPr id="18" name="Right Arrow 17"/>
            <p:cNvSpPr>
              <a:spLocks/>
            </p:cNvSpPr>
            <p:nvPr/>
          </p:nvSpPr>
          <p:spPr>
            <a:xfrm flipH="1">
              <a:off x="1752600" y="6400800"/>
              <a:ext cx="1295400" cy="180000"/>
            </a:xfrm>
            <a:prstGeom prst="rightArrow">
              <a:avLst/>
            </a:prstGeom>
            <a:gradFill>
              <a:gsLst>
                <a:gs pos="0">
                  <a:schemeClr val="accent1">
                    <a:lumMod val="20000"/>
                    <a:lumOff val="80000"/>
                  </a:schemeClr>
                </a:gs>
                <a:gs pos="52000">
                  <a:schemeClr val="tx2">
                    <a:lumMod val="60000"/>
                    <a:lumOff val="40000"/>
                  </a:schemeClr>
                </a:gs>
                <a:gs pos="100000">
                  <a:srgbClr val="0000FF"/>
                </a:gs>
              </a:gsLst>
              <a:lin ang="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581400" y="6093023"/>
              <a:ext cx="1981200" cy="307777"/>
            </a:xfrm>
            <a:prstGeom prst="rect">
              <a:avLst/>
            </a:prstGeom>
            <a:noFill/>
          </p:spPr>
          <p:txBody>
            <a:bodyPr wrap="square" rtlCol="0">
              <a:spAutoFit/>
            </a:bodyPr>
            <a:lstStyle/>
            <a:p>
              <a:r>
                <a:rPr lang="en-US" sz="1400" b="1" dirty="0" smtClean="0"/>
                <a:t>Increase in Density</a:t>
              </a:r>
              <a:endParaRPr lang="en-US" sz="1400" b="1" dirty="0"/>
            </a:p>
          </p:txBody>
        </p:sp>
      </p:gr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a:ext>
            </a:extLst>
          </a:blip>
          <a:srcRect b="8004"/>
          <a:stretch/>
        </p:blipFill>
        <p:spPr>
          <a:xfrm>
            <a:off x="762000" y="762000"/>
            <a:ext cx="7937500" cy="2729326"/>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a:ext>
            </a:extLst>
          </a:blip>
          <a:srcRect b="8383"/>
          <a:stretch/>
        </p:blipFill>
        <p:spPr>
          <a:xfrm>
            <a:off x="762000" y="3657600"/>
            <a:ext cx="7937500" cy="2718061"/>
          </a:xfrm>
          <a:prstGeom prst="rect">
            <a:avLst/>
          </a:prstGeom>
        </p:spPr>
      </p:pic>
      <p:grpSp>
        <p:nvGrpSpPr>
          <p:cNvPr id="11" name="Group 10"/>
          <p:cNvGrpSpPr/>
          <p:nvPr/>
        </p:nvGrpSpPr>
        <p:grpSpPr>
          <a:xfrm>
            <a:off x="1425354" y="3376800"/>
            <a:ext cx="6598092" cy="338554"/>
            <a:chOff x="1425354" y="3352800"/>
            <a:chExt cx="6598092" cy="338554"/>
          </a:xfrm>
        </p:grpSpPr>
        <p:sp>
          <p:nvSpPr>
            <p:cNvPr id="8" name="TextBox 7"/>
            <p:cNvSpPr txBox="1"/>
            <p:nvPr/>
          </p:nvSpPr>
          <p:spPr>
            <a:xfrm>
              <a:off x="6781800" y="3352800"/>
              <a:ext cx="1241646" cy="338554"/>
            </a:xfrm>
            <a:prstGeom prst="rect">
              <a:avLst/>
            </a:prstGeom>
            <a:noFill/>
          </p:spPr>
          <p:txBody>
            <a:bodyPr wrap="none" rtlCol="0">
              <a:spAutoFit/>
            </a:bodyPr>
            <a:lstStyle/>
            <a:p>
              <a:pPr algn="ctr"/>
              <a:r>
                <a:rPr lang="en-US" sz="1600" b="1" dirty="0" smtClean="0"/>
                <a:t>Time 18:30</a:t>
              </a:r>
              <a:endParaRPr lang="en-US" sz="1600" b="1" dirty="0"/>
            </a:p>
          </p:txBody>
        </p:sp>
        <p:sp>
          <p:nvSpPr>
            <p:cNvPr id="16" name="TextBox 15"/>
            <p:cNvSpPr txBox="1"/>
            <p:nvPr/>
          </p:nvSpPr>
          <p:spPr>
            <a:xfrm>
              <a:off x="4092354" y="3352800"/>
              <a:ext cx="1241646" cy="338554"/>
            </a:xfrm>
            <a:prstGeom prst="rect">
              <a:avLst/>
            </a:prstGeom>
            <a:noFill/>
          </p:spPr>
          <p:txBody>
            <a:bodyPr wrap="none" rtlCol="0">
              <a:spAutoFit/>
            </a:bodyPr>
            <a:lstStyle/>
            <a:p>
              <a:pPr algn="ctr"/>
              <a:r>
                <a:rPr lang="en-US" sz="1600" b="1" dirty="0" smtClean="0"/>
                <a:t>Time 12:30</a:t>
              </a:r>
              <a:endParaRPr lang="en-US" sz="1600" b="1" dirty="0"/>
            </a:p>
          </p:txBody>
        </p:sp>
        <p:sp>
          <p:nvSpPr>
            <p:cNvPr id="21" name="TextBox 20"/>
            <p:cNvSpPr txBox="1"/>
            <p:nvPr/>
          </p:nvSpPr>
          <p:spPr>
            <a:xfrm>
              <a:off x="1425354" y="3352800"/>
              <a:ext cx="1241646" cy="338554"/>
            </a:xfrm>
            <a:prstGeom prst="rect">
              <a:avLst/>
            </a:prstGeom>
            <a:noFill/>
          </p:spPr>
          <p:txBody>
            <a:bodyPr wrap="none" rtlCol="0">
              <a:spAutoFit/>
            </a:bodyPr>
            <a:lstStyle/>
            <a:p>
              <a:pPr algn="ctr"/>
              <a:r>
                <a:rPr lang="en-US" sz="1600" b="1" dirty="0" smtClean="0"/>
                <a:t>Time 06:30</a:t>
              </a:r>
              <a:endParaRPr lang="en-US" sz="1600" b="1" dirty="0"/>
            </a:p>
          </p:txBody>
        </p:sp>
      </p:grpSp>
    </p:spTree>
    <p:extLst>
      <p:ext uri="{BB962C8B-B14F-4D97-AF65-F5344CB8AC3E}">
        <p14:creationId xmlns:p14="http://schemas.microsoft.com/office/powerpoint/2010/main" val="1612861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sz="2200" b="1" dirty="0"/>
              <a:t>Population density changes in Jaffna &amp; Kandy regions on a normal weekday</a:t>
            </a:r>
            <a:r>
              <a:rPr lang="en-US" sz="2200" b="1" dirty="0" smtClean="0"/>
              <a:t/>
            </a:r>
            <a:br>
              <a:rPr lang="en-US" sz="2200" b="1" dirty="0" smtClean="0"/>
            </a:br>
            <a:r>
              <a:rPr lang="en-US" sz="1800" b="1" dirty="0" smtClean="0">
                <a:solidFill>
                  <a:schemeClr val="bg1">
                    <a:lumMod val="50000"/>
                  </a:schemeClr>
                </a:solidFill>
              </a:rPr>
              <a:t>Pictures depict the change in population density at a particular time relative to midnight</a:t>
            </a:r>
            <a:endParaRPr lang="en-US" sz="2200" b="1" dirty="0">
              <a:solidFill>
                <a:schemeClr val="bg1">
                  <a:lumMod val="50000"/>
                </a:schemeClr>
              </a:solidFill>
            </a:endParaRP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11</a:t>
            </a:fld>
            <a:endParaRPr lang="en-US"/>
          </a:p>
        </p:txBody>
      </p:sp>
      <p:sp>
        <p:nvSpPr>
          <p:cNvPr id="6" name="Rectangle 5"/>
          <p:cNvSpPr/>
          <p:nvPr/>
        </p:nvSpPr>
        <p:spPr>
          <a:xfrm>
            <a:off x="304800" y="6096000"/>
            <a:ext cx="20574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590800" y="6324600"/>
            <a:ext cx="4419600" cy="487777"/>
            <a:chOff x="1143000" y="6093023"/>
            <a:chExt cx="4419600" cy="487777"/>
          </a:xfrm>
        </p:grpSpPr>
        <p:sp>
          <p:nvSpPr>
            <p:cNvPr id="5" name="Right Arrow 4"/>
            <p:cNvSpPr>
              <a:spLocks/>
            </p:cNvSpPr>
            <p:nvPr/>
          </p:nvSpPr>
          <p:spPr>
            <a:xfrm>
              <a:off x="3657600" y="6400800"/>
              <a:ext cx="1295400" cy="180000"/>
            </a:xfrm>
            <a:prstGeom prst="rightArrow">
              <a:avLst/>
            </a:prstGeom>
            <a:gradFill>
              <a:gsLst>
                <a:gs pos="0">
                  <a:srgbClr val="FFFF00"/>
                </a:gs>
                <a:gs pos="31000">
                  <a:srgbClr val="FFFF00"/>
                </a:gs>
                <a:gs pos="100000">
                  <a:srgbClr val="ED2422"/>
                </a:gs>
              </a:gsLst>
              <a:lin ang="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143000" y="6093023"/>
              <a:ext cx="1981200" cy="307777"/>
            </a:xfrm>
            <a:prstGeom prst="rect">
              <a:avLst/>
            </a:prstGeom>
            <a:noFill/>
          </p:spPr>
          <p:txBody>
            <a:bodyPr wrap="square" rtlCol="0">
              <a:spAutoFit/>
            </a:bodyPr>
            <a:lstStyle/>
            <a:p>
              <a:pPr algn="r"/>
              <a:r>
                <a:rPr lang="en-US" sz="1400" b="1" dirty="0" smtClean="0"/>
                <a:t>Decrease in Density</a:t>
              </a:r>
              <a:endParaRPr lang="en-US" sz="1400" b="1" dirty="0"/>
            </a:p>
          </p:txBody>
        </p:sp>
        <p:sp>
          <p:nvSpPr>
            <p:cNvPr id="18" name="Right Arrow 17"/>
            <p:cNvSpPr>
              <a:spLocks/>
            </p:cNvSpPr>
            <p:nvPr/>
          </p:nvSpPr>
          <p:spPr>
            <a:xfrm flipH="1">
              <a:off x="1752600" y="6400800"/>
              <a:ext cx="1295400" cy="180000"/>
            </a:xfrm>
            <a:prstGeom prst="rightArrow">
              <a:avLst/>
            </a:prstGeom>
            <a:gradFill>
              <a:gsLst>
                <a:gs pos="0">
                  <a:schemeClr val="accent1">
                    <a:lumMod val="20000"/>
                    <a:lumOff val="80000"/>
                  </a:schemeClr>
                </a:gs>
                <a:gs pos="52000">
                  <a:schemeClr val="tx2">
                    <a:lumMod val="60000"/>
                    <a:lumOff val="40000"/>
                  </a:schemeClr>
                </a:gs>
                <a:gs pos="100000">
                  <a:srgbClr val="0000FF"/>
                </a:gs>
              </a:gsLst>
              <a:lin ang="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581400" y="6093023"/>
              <a:ext cx="1981200" cy="307777"/>
            </a:xfrm>
            <a:prstGeom prst="rect">
              <a:avLst/>
            </a:prstGeom>
            <a:noFill/>
          </p:spPr>
          <p:txBody>
            <a:bodyPr wrap="square" rtlCol="0">
              <a:spAutoFit/>
            </a:bodyPr>
            <a:lstStyle/>
            <a:p>
              <a:r>
                <a:rPr lang="en-US" sz="1400" b="1" dirty="0" smtClean="0"/>
                <a:t>Increase in Density</a:t>
              </a:r>
              <a:endParaRPr lang="en-US" sz="1400" b="1" dirty="0"/>
            </a:p>
          </p:txBody>
        </p:sp>
      </p:gr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a:ext>
            </a:extLst>
          </a:blip>
          <a:srcRect b="8102"/>
          <a:stretch/>
        </p:blipFill>
        <p:spPr>
          <a:xfrm>
            <a:off x="879000" y="793359"/>
            <a:ext cx="7884000" cy="2708035"/>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a:ext>
            </a:extLst>
          </a:blip>
          <a:srcRect/>
          <a:stretch/>
        </p:blipFill>
        <p:spPr>
          <a:xfrm>
            <a:off x="879000" y="3706329"/>
            <a:ext cx="7884000" cy="2694471"/>
          </a:xfrm>
          <a:prstGeom prst="rect">
            <a:avLst/>
          </a:prstGeom>
        </p:spPr>
      </p:pic>
      <p:grpSp>
        <p:nvGrpSpPr>
          <p:cNvPr id="11" name="Group 10"/>
          <p:cNvGrpSpPr/>
          <p:nvPr/>
        </p:nvGrpSpPr>
        <p:grpSpPr>
          <a:xfrm>
            <a:off x="1425354" y="3376800"/>
            <a:ext cx="6598092" cy="338554"/>
            <a:chOff x="1425354" y="3352800"/>
            <a:chExt cx="6598092" cy="338554"/>
          </a:xfrm>
        </p:grpSpPr>
        <p:sp>
          <p:nvSpPr>
            <p:cNvPr id="8" name="TextBox 7"/>
            <p:cNvSpPr txBox="1"/>
            <p:nvPr/>
          </p:nvSpPr>
          <p:spPr>
            <a:xfrm>
              <a:off x="6781800" y="3352800"/>
              <a:ext cx="1241646" cy="338554"/>
            </a:xfrm>
            <a:prstGeom prst="rect">
              <a:avLst/>
            </a:prstGeom>
            <a:noFill/>
          </p:spPr>
          <p:txBody>
            <a:bodyPr wrap="none" rtlCol="0">
              <a:spAutoFit/>
            </a:bodyPr>
            <a:lstStyle/>
            <a:p>
              <a:pPr algn="ctr"/>
              <a:r>
                <a:rPr lang="en-US" sz="1600" b="1" dirty="0" smtClean="0"/>
                <a:t>Time 18:30</a:t>
              </a:r>
              <a:endParaRPr lang="en-US" sz="1600" b="1" dirty="0"/>
            </a:p>
          </p:txBody>
        </p:sp>
        <p:sp>
          <p:nvSpPr>
            <p:cNvPr id="16" name="TextBox 15"/>
            <p:cNvSpPr txBox="1"/>
            <p:nvPr/>
          </p:nvSpPr>
          <p:spPr>
            <a:xfrm>
              <a:off x="4092354" y="3352800"/>
              <a:ext cx="1241646" cy="338554"/>
            </a:xfrm>
            <a:prstGeom prst="rect">
              <a:avLst/>
            </a:prstGeom>
            <a:noFill/>
          </p:spPr>
          <p:txBody>
            <a:bodyPr wrap="none" rtlCol="0">
              <a:spAutoFit/>
            </a:bodyPr>
            <a:lstStyle/>
            <a:p>
              <a:pPr algn="ctr"/>
              <a:r>
                <a:rPr lang="en-US" sz="1600" b="1" dirty="0" smtClean="0"/>
                <a:t>Time 12:30</a:t>
              </a:r>
              <a:endParaRPr lang="en-US" sz="1600" b="1" dirty="0"/>
            </a:p>
          </p:txBody>
        </p:sp>
        <p:sp>
          <p:nvSpPr>
            <p:cNvPr id="21" name="TextBox 20"/>
            <p:cNvSpPr txBox="1"/>
            <p:nvPr/>
          </p:nvSpPr>
          <p:spPr>
            <a:xfrm>
              <a:off x="1425354" y="3352800"/>
              <a:ext cx="1241646" cy="338554"/>
            </a:xfrm>
            <a:prstGeom prst="rect">
              <a:avLst/>
            </a:prstGeom>
            <a:noFill/>
          </p:spPr>
          <p:txBody>
            <a:bodyPr wrap="none" rtlCol="0">
              <a:spAutoFit/>
            </a:bodyPr>
            <a:lstStyle/>
            <a:p>
              <a:pPr algn="ctr"/>
              <a:r>
                <a:rPr lang="en-US" sz="1600" b="1" dirty="0" smtClean="0"/>
                <a:t>Time 06:30</a:t>
              </a:r>
              <a:endParaRPr lang="en-US" sz="1600" b="1" dirty="0"/>
            </a:p>
          </p:txBody>
        </p:sp>
      </p:grpSp>
      <p:sp>
        <p:nvSpPr>
          <p:cNvPr id="22" name="TextBox 21"/>
          <p:cNvSpPr txBox="1"/>
          <p:nvPr/>
        </p:nvSpPr>
        <p:spPr>
          <a:xfrm>
            <a:off x="914400" y="838200"/>
            <a:ext cx="1143000" cy="400110"/>
          </a:xfrm>
          <a:prstGeom prst="rect">
            <a:avLst/>
          </a:prstGeom>
          <a:noFill/>
        </p:spPr>
        <p:txBody>
          <a:bodyPr wrap="square" rtlCol="0">
            <a:spAutoFit/>
          </a:bodyPr>
          <a:lstStyle/>
          <a:p>
            <a:r>
              <a:rPr lang="en-US" sz="2000" b="1" dirty="0" smtClean="0">
                <a:solidFill>
                  <a:srgbClr val="FF0000"/>
                </a:solidFill>
              </a:rPr>
              <a:t>Jaffna</a:t>
            </a:r>
            <a:endParaRPr lang="en-US" sz="2000" b="1" dirty="0">
              <a:solidFill>
                <a:srgbClr val="FF0000"/>
              </a:solidFill>
            </a:endParaRPr>
          </a:p>
        </p:txBody>
      </p:sp>
      <p:sp>
        <p:nvSpPr>
          <p:cNvPr id="23" name="TextBox 22"/>
          <p:cNvSpPr txBox="1"/>
          <p:nvPr/>
        </p:nvSpPr>
        <p:spPr>
          <a:xfrm>
            <a:off x="914400" y="3810000"/>
            <a:ext cx="1143000" cy="400110"/>
          </a:xfrm>
          <a:prstGeom prst="rect">
            <a:avLst/>
          </a:prstGeom>
          <a:noFill/>
        </p:spPr>
        <p:txBody>
          <a:bodyPr wrap="square" rtlCol="0">
            <a:spAutoFit/>
          </a:bodyPr>
          <a:lstStyle/>
          <a:p>
            <a:r>
              <a:rPr lang="en-US" sz="2000" b="1" dirty="0" smtClean="0">
                <a:solidFill>
                  <a:srgbClr val="FF0000"/>
                </a:solidFill>
              </a:rPr>
              <a:t>Kandy</a:t>
            </a:r>
            <a:endParaRPr lang="en-US" sz="2000" b="1" dirty="0">
              <a:solidFill>
                <a:srgbClr val="FF0000"/>
              </a:solidFill>
            </a:endParaRPr>
          </a:p>
        </p:txBody>
      </p:sp>
    </p:spTree>
    <p:extLst>
      <p:ext uri="{BB962C8B-B14F-4D97-AF65-F5344CB8AC3E}">
        <p14:creationId xmlns:p14="http://schemas.microsoft.com/office/powerpoint/2010/main" val="157087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mtClean="0"/>
              <a:t>Our findings closely </a:t>
            </a:r>
            <a:r>
              <a:rPr lang="en-US" sz="3200" dirty="0" smtClean="0"/>
              <a:t>match results from expensive &amp; infrequent transportation surveys </a:t>
            </a:r>
            <a:endParaRPr lang="en-US" sz="32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12</a:t>
            </a:fld>
            <a:endParaRPr lang="en-US"/>
          </a:p>
        </p:txBody>
      </p:sp>
      <p:pic>
        <p:nvPicPr>
          <p:cNvPr id="24" name="Picture 23"/>
          <p:cNvPicPr>
            <a:picLocks noChangeAspect="1"/>
          </p:cNvPicPr>
          <p:nvPr/>
        </p:nvPicPr>
        <p:blipFill>
          <a:blip r:embed="rId2"/>
          <a:stretch>
            <a:fillRect/>
          </a:stretch>
        </p:blipFill>
        <p:spPr>
          <a:xfrm>
            <a:off x="762000" y="1524000"/>
            <a:ext cx="7315200" cy="5099901"/>
          </a:xfrm>
          <a:prstGeom prst="rect">
            <a:avLst/>
          </a:prstGeom>
        </p:spPr>
      </p:pic>
    </p:spTree>
    <p:extLst>
      <p:ext uri="{BB962C8B-B14F-4D97-AF65-F5344CB8AC3E}">
        <p14:creationId xmlns:p14="http://schemas.microsoft.com/office/powerpoint/2010/main" val="450469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200" dirty="0" smtClean="0"/>
              <a:t>MNBD data can give us granular &amp; high-frequency estimates of population density</a:t>
            </a:r>
            <a:endParaRPr lang="en-US" sz="32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13</a:t>
            </a:fld>
            <a:endParaRPr lang="en-US"/>
          </a:p>
        </p:txBody>
      </p:sp>
      <p:pic>
        <p:nvPicPr>
          <p:cNvPr id="5" name="Picture 4"/>
          <p:cNvPicPr>
            <a:picLocks noChangeAspect="1"/>
          </p:cNvPicPr>
          <p:nvPr/>
        </p:nvPicPr>
        <p:blipFill>
          <a:blip r:embed="rId3"/>
          <a:stretch>
            <a:fillRect/>
          </a:stretch>
        </p:blipFill>
        <p:spPr>
          <a:xfrm>
            <a:off x="0" y="2057399"/>
            <a:ext cx="2892366" cy="4572000"/>
          </a:xfrm>
          <a:prstGeom prst="rect">
            <a:avLst/>
          </a:prstGeom>
        </p:spPr>
      </p:pic>
      <p:pic>
        <p:nvPicPr>
          <p:cNvPr id="7" name="Picture 6"/>
          <p:cNvPicPr>
            <a:picLocks noChangeAspect="1"/>
          </p:cNvPicPr>
          <p:nvPr/>
        </p:nvPicPr>
        <p:blipFill>
          <a:blip r:embed="rId4"/>
          <a:stretch>
            <a:fillRect/>
          </a:stretch>
        </p:blipFill>
        <p:spPr>
          <a:xfrm>
            <a:off x="6252518" y="2133600"/>
            <a:ext cx="2891482" cy="4572000"/>
          </a:xfrm>
          <a:prstGeom prst="rect">
            <a:avLst/>
          </a:prstGeom>
        </p:spPr>
      </p:pic>
      <p:sp>
        <p:nvSpPr>
          <p:cNvPr id="8" name="TextBox 7"/>
          <p:cNvSpPr txBox="1"/>
          <p:nvPr/>
        </p:nvSpPr>
        <p:spPr>
          <a:xfrm>
            <a:off x="152400" y="1457980"/>
            <a:ext cx="2667000" cy="523220"/>
          </a:xfrm>
          <a:prstGeom prst="rect">
            <a:avLst/>
          </a:prstGeom>
          <a:noFill/>
        </p:spPr>
        <p:txBody>
          <a:bodyPr wrap="square" rtlCol="0">
            <a:spAutoFit/>
          </a:bodyPr>
          <a:lstStyle/>
          <a:p>
            <a:pPr algn="ctr"/>
            <a:r>
              <a:rPr lang="en-US" sz="1400" b="1" dirty="0" smtClean="0">
                <a:solidFill>
                  <a:srgbClr val="FF0000"/>
                </a:solidFill>
              </a:rPr>
              <a:t>DSD population density from 2012 census</a:t>
            </a:r>
            <a:endParaRPr lang="en-US" sz="1400" b="1" dirty="0">
              <a:solidFill>
                <a:srgbClr val="FF0000"/>
              </a:solidFill>
            </a:endParaRPr>
          </a:p>
        </p:txBody>
      </p:sp>
      <p:sp>
        <p:nvSpPr>
          <p:cNvPr id="9" name="TextBox 8"/>
          <p:cNvSpPr txBox="1"/>
          <p:nvPr/>
        </p:nvSpPr>
        <p:spPr>
          <a:xfrm>
            <a:off x="3276600" y="1447800"/>
            <a:ext cx="2667000" cy="523220"/>
          </a:xfrm>
          <a:prstGeom prst="rect">
            <a:avLst/>
          </a:prstGeom>
          <a:noFill/>
        </p:spPr>
        <p:txBody>
          <a:bodyPr wrap="square" rtlCol="0">
            <a:spAutoFit/>
          </a:bodyPr>
          <a:lstStyle/>
          <a:p>
            <a:pPr algn="ctr"/>
            <a:r>
              <a:rPr lang="en-US" sz="1400" b="1" dirty="0" smtClean="0">
                <a:solidFill>
                  <a:srgbClr val="FF0000"/>
                </a:solidFill>
              </a:rPr>
              <a:t>DSD population density estimate from MNBD</a:t>
            </a:r>
            <a:endParaRPr lang="en-US" sz="1400" b="1" dirty="0">
              <a:solidFill>
                <a:srgbClr val="FF0000"/>
              </a:solidFill>
            </a:endParaRPr>
          </a:p>
        </p:txBody>
      </p:sp>
      <p:sp>
        <p:nvSpPr>
          <p:cNvPr id="10" name="TextBox 9"/>
          <p:cNvSpPr txBox="1"/>
          <p:nvPr/>
        </p:nvSpPr>
        <p:spPr>
          <a:xfrm>
            <a:off x="6477000" y="1447800"/>
            <a:ext cx="2667000" cy="523220"/>
          </a:xfrm>
          <a:prstGeom prst="rect">
            <a:avLst/>
          </a:prstGeom>
          <a:noFill/>
        </p:spPr>
        <p:txBody>
          <a:bodyPr wrap="square" rtlCol="0">
            <a:spAutoFit/>
          </a:bodyPr>
          <a:lstStyle/>
          <a:p>
            <a:pPr algn="ctr"/>
            <a:r>
              <a:rPr lang="en-US" sz="1400" b="1" dirty="0" err="1" smtClean="0">
                <a:solidFill>
                  <a:srgbClr val="FF0000"/>
                </a:solidFill>
              </a:rPr>
              <a:t>Voronoi</a:t>
            </a:r>
            <a:r>
              <a:rPr lang="en-US" sz="1400" b="1" dirty="0" smtClean="0">
                <a:solidFill>
                  <a:srgbClr val="FF0000"/>
                </a:solidFill>
              </a:rPr>
              <a:t> cell population density estimate from MNBD</a:t>
            </a:r>
            <a:endParaRPr lang="en-US" sz="1400" b="1" dirty="0">
              <a:solidFill>
                <a:srgbClr val="FF0000"/>
              </a:solidFill>
            </a:endParaRPr>
          </a:p>
        </p:txBody>
      </p:sp>
      <p:pic>
        <p:nvPicPr>
          <p:cNvPr id="11" name="Picture 10"/>
          <p:cNvPicPr>
            <a:picLocks noChangeAspect="1"/>
          </p:cNvPicPr>
          <p:nvPr/>
        </p:nvPicPr>
        <p:blipFill>
          <a:blip r:embed="rId5"/>
          <a:stretch>
            <a:fillRect/>
          </a:stretch>
        </p:blipFill>
        <p:spPr>
          <a:xfrm>
            <a:off x="3048000" y="2057400"/>
            <a:ext cx="3039861" cy="4572000"/>
          </a:xfrm>
          <a:prstGeom prst="rect">
            <a:avLst/>
          </a:prstGeom>
        </p:spPr>
      </p:pic>
    </p:spTree>
    <p:extLst>
      <p:ext uri="{BB962C8B-B14F-4D97-AF65-F5344CB8AC3E}">
        <p14:creationId xmlns:p14="http://schemas.microsoft.com/office/powerpoint/2010/main" val="998593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lstStyle/>
          <a:p>
            <a:r>
              <a:rPr lang="en-US" sz="2400" dirty="0">
                <a:solidFill>
                  <a:srgbClr val="FF0000"/>
                </a:solidFill>
              </a:rPr>
              <a:t>Understanding population density &amp; mobility</a:t>
            </a:r>
          </a:p>
          <a:p>
            <a:pPr lvl="1"/>
            <a:r>
              <a:rPr lang="en-US" sz="2000" dirty="0">
                <a:solidFill>
                  <a:schemeClr val="bg1">
                    <a:lumMod val="85000"/>
                  </a:schemeClr>
                </a:solidFill>
              </a:rPr>
              <a:t>Population density</a:t>
            </a:r>
          </a:p>
          <a:p>
            <a:pPr lvl="1"/>
            <a:r>
              <a:rPr lang="en-US" sz="2000" dirty="0">
                <a:solidFill>
                  <a:srgbClr val="FF0000"/>
                </a:solidFill>
              </a:rPr>
              <a:t>Commuting patterns: where do people live and work</a:t>
            </a:r>
          </a:p>
          <a:p>
            <a:pPr lvl="1"/>
            <a:r>
              <a:rPr lang="en-US" sz="2000" dirty="0">
                <a:solidFill>
                  <a:schemeClr val="bg1">
                    <a:lumMod val="75000"/>
                  </a:schemeClr>
                </a:solidFill>
              </a:rPr>
              <a:t>Mobility changes during important events: Case study of “</a:t>
            </a:r>
            <a:r>
              <a:rPr lang="en-US" sz="2000" dirty="0" err="1">
                <a:solidFill>
                  <a:schemeClr val="bg1">
                    <a:lumMod val="75000"/>
                  </a:schemeClr>
                </a:solidFill>
              </a:rPr>
              <a:t>Avurudu</a:t>
            </a:r>
            <a:r>
              <a:rPr lang="en-US" sz="2000" dirty="0">
                <a:solidFill>
                  <a:schemeClr val="bg1">
                    <a:lumMod val="75000"/>
                  </a:schemeClr>
                </a:solidFill>
              </a:rPr>
              <a:t>”</a:t>
            </a:r>
          </a:p>
          <a:p>
            <a:r>
              <a:rPr lang="en-US" sz="2400" dirty="0">
                <a:solidFill>
                  <a:schemeClr val="bg1">
                    <a:lumMod val="75000"/>
                  </a:schemeClr>
                </a:solidFill>
              </a:rPr>
              <a:t>Understanding land use characteristics</a:t>
            </a:r>
          </a:p>
          <a:p>
            <a:r>
              <a:rPr lang="en-US" sz="2400" dirty="0">
                <a:solidFill>
                  <a:schemeClr val="bg1">
                    <a:lumMod val="75000"/>
                  </a:schemeClr>
                </a:solidFill>
              </a:rPr>
              <a:t>Understanding communities</a:t>
            </a:r>
          </a:p>
          <a:p>
            <a:r>
              <a:rPr lang="en-US" sz="2400" dirty="0">
                <a:solidFill>
                  <a:schemeClr val="bg1">
                    <a:lumMod val="75000"/>
                  </a:schemeClr>
                </a:solidFill>
              </a:rPr>
              <a:t>Preliminary work on gaining insights on economic activity</a:t>
            </a:r>
          </a:p>
          <a:p>
            <a:r>
              <a:rPr lang="en-US" sz="2400" dirty="0">
                <a:solidFill>
                  <a:schemeClr val="bg1">
                    <a:lumMod val="75000"/>
                  </a:schemeClr>
                </a:solidFill>
              </a:rPr>
              <a:t>Exploratory work on gaining insights from reload data</a:t>
            </a:r>
          </a:p>
          <a:p>
            <a:endParaRPr lang="en-US" sz="2400" dirty="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14</a:t>
            </a:fld>
            <a:endParaRPr lang="en-US"/>
          </a:p>
        </p:txBody>
      </p:sp>
    </p:spTree>
    <p:extLst>
      <p:ext uri="{BB962C8B-B14F-4D97-AF65-F5344CB8AC3E}">
        <p14:creationId xmlns:p14="http://schemas.microsoft.com/office/powerpoint/2010/main" val="83257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sz="3200" dirty="0" smtClean="0">
                <a:solidFill>
                  <a:srgbClr val="000000"/>
                </a:solidFill>
              </a:rPr>
              <a:t>46.9% of </a:t>
            </a:r>
            <a:r>
              <a:rPr lang="en-US" sz="3200" b="1" dirty="0" smtClean="0">
                <a:solidFill>
                  <a:srgbClr val="000000"/>
                </a:solidFill>
              </a:rPr>
              <a:t>Colombo City’s</a:t>
            </a:r>
            <a:r>
              <a:rPr lang="en-US" sz="3200" dirty="0" smtClean="0">
                <a:solidFill>
                  <a:srgbClr val="000000"/>
                </a:solidFill>
              </a:rPr>
              <a:t> daytime population comes from the surrounding regions</a:t>
            </a:r>
            <a:endParaRPr lang="en-US" sz="3200" dirty="0">
              <a:solidFill>
                <a:srgbClr val="000000"/>
              </a:solidFill>
            </a:endParaRPr>
          </a:p>
        </p:txBody>
      </p:sp>
      <p:sp>
        <p:nvSpPr>
          <p:cNvPr id="4" name="Slide Number Placeholder 3"/>
          <p:cNvSpPr>
            <a:spLocks noGrp="1"/>
          </p:cNvSpPr>
          <p:nvPr>
            <p:ph type="sldNum" sz="quarter" idx="12"/>
          </p:nvPr>
        </p:nvSpPr>
        <p:spPr/>
        <p:txBody>
          <a:bodyPr/>
          <a:lstStyle/>
          <a:p>
            <a:fld id="{73CD979D-1878-46F1-AE88-BCADFF98E737}" type="slidenum">
              <a:rPr lang="en-US" smtClean="0"/>
              <a:pPr/>
              <a:t>15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887397418"/>
              </p:ext>
            </p:extLst>
          </p:nvPr>
        </p:nvGraphicFramePr>
        <p:xfrm>
          <a:off x="4495800" y="1884681"/>
          <a:ext cx="4521200" cy="4927600"/>
        </p:xfrm>
        <a:graphic>
          <a:graphicData uri="http://schemas.openxmlformats.org/drawingml/2006/table">
            <a:tbl>
              <a:tblPr firstRow="1" bandRow="1">
                <a:tableStyleId>{5C22544A-7EE6-4342-B048-85BDC9FD1C3A}</a:tableStyleId>
              </a:tblPr>
              <a:tblGrid>
                <a:gridCol w="2286000"/>
                <a:gridCol w="2235200"/>
              </a:tblGrid>
              <a:tr h="370840">
                <a:tc>
                  <a:txBody>
                    <a:bodyPr/>
                    <a:lstStyle/>
                    <a:p>
                      <a:r>
                        <a:rPr lang="en-US" sz="1800" b="1" kern="1200" dirty="0" smtClean="0">
                          <a:solidFill>
                            <a:schemeClr val="lt1"/>
                          </a:solidFill>
                          <a:effectLst/>
                          <a:latin typeface="+mn-lt"/>
                          <a:ea typeface="+mn-ea"/>
                          <a:cs typeface="+mn-cs"/>
                        </a:rPr>
                        <a:t>Home DSD</a:t>
                      </a:r>
                      <a:r>
                        <a:rPr lang="en-US" sz="1800" dirty="0" smtClean="0">
                          <a:effectLst/>
                        </a:rPr>
                        <a:t> </a:t>
                      </a:r>
                      <a:endParaRPr lang="en-US" sz="1800" dirty="0"/>
                    </a:p>
                  </a:txBody>
                  <a:tcPr anchor="ctr"/>
                </a:tc>
                <a:tc>
                  <a:txBody>
                    <a:bodyPr/>
                    <a:lstStyle/>
                    <a:p>
                      <a:pPr algn="ctr"/>
                      <a:r>
                        <a:rPr lang="en-US" sz="1800" b="1" kern="1200" dirty="0" smtClean="0">
                          <a:solidFill>
                            <a:schemeClr val="lt1"/>
                          </a:solidFill>
                          <a:effectLst/>
                          <a:latin typeface="+mn-lt"/>
                          <a:ea typeface="+mn-ea"/>
                          <a:cs typeface="+mn-cs"/>
                        </a:rPr>
                        <a:t>%age of Colombo’s daytime population </a:t>
                      </a:r>
                      <a:endParaRPr lang="en-US" sz="1800" dirty="0"/>
                    </a:p>
                  </a:txBody>
                  <a:tcPr anchor="ctr"/>
                </a:tc>
              </a:tr>
              <a:tr h="370840">
                <a:tc>
                  <a:txBody>
                    <a:bodyPr/>
                    <a:lstStyle/>
                    <a:p>
                      <a:r>
                        <a:rPr lang="en-US" sz="1800" kern="1200" dirty="0" smtClean="0">
                          <a:solidFill>
                            <a:schemeClr val="dk1"/>
                          </a:solidFill>
                          <a:effectLst/>
                          <a:latin typeface="+mn-lt"/>
                          <a:ea typeface="+mn-ea"/>
                          <a:cs typeface="+mn-cs"/>
                        </a:rPr>
                        <a:t>Colombo city</a:t>
                      </a:r>
                      <a:r>
                        <a:rPr lang="en-US" sz="1800" dirty="0" smtClean="0">
                          <a:effectLst/>
                        </a:rPr>
                        <a:t> </a:t>
                      </a:r>
                      <a:endParaRPr lang="en-US" sz="1800" dirty="0"/>
                    </a:p>
                  </a:txBody>
                  <a:tcPr anchor="ctr"/>
                </a:tc>
                <a:tc>
                  <a:txBody>
                    <a:bodyPr/>
                    <a:lstStyle/>
                    <a:p>
                      <a:pPr algn="ctr"/>
                      <a:r>
                        <a:rPr lang="en-US" sz="1800" kern="1200" dirty="0" smtClean="0">
                          <a:solidFill>
                            <a:schemeClr val="dk1"/>
                          </a:solidFill>
                          <a:effectLst/>
                          <a:latin typeface="+mn-lt"/>
                          <a:ea typeface="+mn-ea"/>
                          <a:cs typeface="+mn-cs"/>
                        </a:rPr>
                        <a:t>53.1</a:t>
                      </a:r>
                      <a:r>
                        <a:rPr lang="en-US" sz="1800" dirty="0" smtClean="0">
                          <a:effectLst/>
                        </a:rPr>
                        <a:t> </a:t>
                      </a:r>
                      <a:endParaRPr lang="en-US" sz="1800" dirty="0"/>
                    </a:p>
                  </a:txBody>
                  <a:tcPr anchor="ctr"/>
                </a:tc>
              </a:tr>
              <a:tr h="370840">
                <a:tc>
                  <a:txBody>
                    <a:bodyPr/>
                    <a:lstStyle/>
                    <a:p>
                      <a:pPr marL="342900" indent="-342900">
                        <a:buFont typeface="+mj-lt"/>
                        <a:buAutoNum type="arabicPeriod"/>
                      </a:pPr>
                      <a:r>
                        <a:rPr lang="en-US" sz="1800" kern="1200" dirty="0" err="1" smtClean="0">
                          <a:solidFill>
                            <a:schemeClr val="dk1"/>
                          </a:solidFill>
                          <a:effectLst/>
                          <a:latin typeface="+mn-lt"/>
                          <a:ea typeface="+mn-ea"/>
                          <a:cs typeface="+mn-cs"/>
                        </a:rPr>
                        <a:t>Maharagama</a:t>
                      </a:r>
                      <a:r>
                        <a:rPr lang="en-US" sz="1800" dirty="0" smtClean="0">
                          <a:effectLst/>
                        </a:rPr>
                        <a:t> </a:t>
                      </a:r>
                      <a:endParaRPr lang="en-US" sz="1800" dirty="0"/>
                    </a:p>
                  </a:txBody>
                  <a:tcPr anchor="ctr"/>
                </a:tc>
                <a:tc>
                  <a:txBody>
                    <a:bodyPr/>
                    <a:lstStyle/>
                    <a:p>
                      <a:pPr algn="ctr"/>
                      <a:r>
                        <a:rPr lang="en-US" sz="1800" kern="1200" dirty="0" smtClean="0">
                          <a:solidFill>
                            <a:schemeClr val="dk1"/>
                          </a:solidFill>
                          <a:effectLst/>
                          <a:latin typeface="+mn-lt"/>
                          <a:ea typeface="+mn-ea"/>
                          <a:cs typeface="+mn-cs"/>
                        </a:rPr>
                        <a:t>3.7</a:t>
                      </a:r>
                      <a:r>
                        <a:rPr lang="en-US" sz="1800" dirty="0" smtClean="0">
                          <a:effectLst/>
                        </a:rPr>
                        <a:t> </a:t>
                      </a:r>
                      <a:endParaRPr lang="en-US" sz="1800" dirty="0"/>
                    </a:p>
                  </a:txBody>
                  <a:tcPr anchor="ctr"/>
                </a:tc>
              </a:tr>
              <a:tr h="370840">
                <a:tc>
                  <a:txBody>
                    <a:bodyPr/>
                    <a:lstStyle/>
                    <a:p>
                      <a:pPr marL="342900" indent="-342900">
                        <a:buFont typeface="+mj-lt"/>
                        <a:buAutoNum type="arabicPeriod" startAt="2"/>
                      </a:pPr>
                      <a:r>
                        <a:rPr lang="en-US" sz="1800" kern="1200" dirty="0" err="1" smtClean="0">
                          <a:solidFill>
                            <a:schemeClr val="dk1"/>
                          </a:solidFill>
                          <a:effectLst/>
                          <a:latin typeface="+mn-lt"/>
                          <a:ea typeface="+mn-ea"/>
                          <a:cs typeface="+mn-cs"/>
                        </a:rPr>
                        <a:t>Kolonnawa</a:t>
                      </a:r>
                      <a:r>
                        <a:rPr lang="en-US" sz="1800" dirty="0" smtClean="0">
                          <a:effectLst/>
                        </a:rPr>
                        <a:t> </a:t>
                      </a:r>
                      <a:endParaRPr lang="en-US" sz="1800" dirty="0"/>
                    </a:p>
                  </a:txBody>
                  <a:tcPr anchor="ctr"/>
                </a:tc>
                <a:tc>
                  <a:txBody>
                    <a:bodyPr/>
                    <a:lstStyle/>
                    <a:p>
                      <a:pPr algn="ctr"/>
                      <a:r>
                        <a:rPr lang="en-US" sz="1800" kern="1200" dirty="0" smtClean="0">
                          <a:solidFill>
                            <a:schemeClr val="dk1"/>
                          </a:solidFill>
                          <a:effectLst/>
                          <a:latin typeface="+mn-lt"/>
                          <a:ea typeface="+mn-ea"/>
                          <a:cs typeface="+mn-cs"/>
                        </a:rPr>
                        <a:t>3.5</a:t>
                      </a:r>
                      <a:r>
                        <a:rPr lang="en-US" sz="1800" dirty="0" smtClean="0">
                          <a:effectLst/>
                        </a:rPr>
                        <a:t> </a:t>
                      </a:r>
                      <a:endParaRPr lang="en-US" sz="1800" dirty="0"/>
                    </a:p>
                  </a:txBody>
                  <a:tcPr anchor="ctr"/>
                </a:tc>
              </a:tr>
              <a:tr h="370840">
                <a:tc>
                  <a:txBody>
                    <a:bodyPr/>
                    <a:lstStyle/>
                    <a:p>
                      <a:pPr marL="342900" indent="-342900">
                        <a:buFont typeface="+mj-lt"/>
                        <a:buAutoNum type="arabicPeriod" startAt="3"/>
                      </a:pPr>
                      <a:r>
                        <a:rPr lang="en-US" sz="1800" kern="1200" dirty="0" err="1" smtClean="0">
                          <a:solidFill>
                            <a:schemeClr val="dk1"/>
                          </a:solidFill>
                          <a:effectLst/>
                          <a:latin typeface="+mn-lt"/>
                          <a:ea typeface="+mn-ea"/>
                          <a:cs typeface="+mn-cs"/>
                        </a:rPr>
                        <a:t>Kaduwela</a:t>
                      </a:r>
                      <a:r>
                        <a:rPr lang="en-US" sz="1800" dirty="0" smtClean="0">
                          <a:effectLst/>
                        </a:rPr>
                        <a:t> </a:t>
                      </a:r>
                      <a:endParaRPr lang="en-US" sz="1800" dirty="0"/>
                    </a:p>
                  </a:txBody>
                  <a:tcPr anchor="ctr"/>
                </a:tc>
                <a:tc>
                  <a:txBody>
                    <a:bodyPr/>
                    <a:lstStyle/>
                    <a:p>
                      <a:pPr algn="ctr"/>
                      <a:r>
                        <a:rPr lang="en-US" sz="1800" kern="1200" dirty="0" smtClean="0">
                          <a:solidFill>
                            <a:schemeClr val="dk1"/>
                          </a:solidFill>
                          <a:effectLst/>
                          <a:latin typeface="+mn-lt"/>
                          <a:ea typeface="+mn-ea"/>
                          <a:cs typeface="+mn-cs"/>
                        </a:rPr>
                        <a:t>3.3</a:t>
                      </a:r>
                      <a:r>
                        <a:rPr lang="en-US" sz="1800" dirty="0" smtClean="0">
                          <a:effectLst/>
                        </a:rPr>
                        <a:t> </a:t>
                      </a:r>
                      <a:endParaRPr lang="en-US" sz="1800" dirty="0"/>
                    </a:p>
                  </a:txBody>
                  <a:tcPr anchor="ctr"/>
                </a:tc>
              </a:tr>
              <a:tr h="370840">
                <a:tc>
                  <a:txBody>
                    <a:bodyPr/>
                    <a:lstStyle/>
                    <a:p>
                      <a:pPr marL="342900" indent="-342900">
                        <a:buFont typeface="+mj-lt"/>
                        <a:buAutoNum type="arabicPeriod" startAt="4"/>
                      </a:pPr>
                      <a:r>
                        <a:rPr lang="en-US" sz="1600" kern="1200" dirty="0" smtClean="0">
                          <a:solidFill>
                            <a:schemeClr val="dk1"/>
                          </a:solidFill>
                          <a:effectLst/>
                          <a:latin typeface="+mn-lt"/>
                          <a:ea typeface="+mn-ea"/>
                          <a:cs typeface="+mn-cs"/>
                        </a:rPr>
                        <a:t>Sri </a:t>
                      </a:r>
                      <a:r>
                        <a:rPr lang="en-US" sz="1600" kern="1200" dirty="0" err="1" smtClean="0">
                          <a:solidFill>
                            <a:schemeClr val="dk1"/>
                          </a:solidFill>
                          <a:effectLst/>
                          <a:latin typeface="+mn-lt"/>
                          <a:ea typeface="+mn-ea"/>
                          <a:cs typeface="+mn-cs"/>
                        </a:rPr>
                        <a:t>Jayawardanapura</a:t>
                      </a:r>
                      <a:r>
                        <a:rPr lang="en-US" sz="1600" kern="1200" dirty="0" smtClean="0">
                          <a:solidFill>
                            <a:schemeClr val="dk1"/>
                          </a:solidFill>
                          <a:effectLst/>
                          <a:latin typeface="+mn-lt"/>
                          <a:ea typeface="+mn-ea"/>
                          <a:cs typeface="+mn-cs"/>
                        </a:rPr>
                        <a:t> </a:t>
                      </a:r>
                      <a:r>
                        <a:rPr lang="en-US" sz="1600" kern="1200" dirty="0" err="1" smtClean="0">
                          <a:solidFill>
                            <a:schemeClr val="dk1"/>
                          </a:solidFill>
                          <a:effectLst/>
                          <a:latin typeface="+mn-lt"/>
                          <a:ea typeface="+mn-ea"/>
                          <a:cs typeface="+mn-cs"/>
                        </a:rPr>
                        <a:t>Kotte</a:t>
                      </a:r>
                      <a:r>
                        <a:rPr lang="en-US" sz="1600" dirty="0" smtClean="0">
                          <a:effectLst/>
                        </a:rPr>
                        <a:t> </a:t>
                      </a:r>
                      <a:endParaRPr lang="en-US" sz="1600" dirty="0"/>
                    </a:p>
                  </a:txBody>
                  <a:tcPr anchor="ctr"/>
                </a:tc>
                <a:tc>
                  <a:txBody>
                    <a:bodyPr/>
                    <a:lstStyle/>
                    <a:p>
                      <a:pPr algn="ctr"/>
                      <a:r>
                        <a:rPr lang="en-US" sz="1800" kern="1200" dirty="0" smtClean="0">
                          <a:solidFill>
                            <a:schemeClr val="dk1"/>
                          </a:solidFill>
                          <a:effectLst/>
                          <a:latin typeface="+mn-lt"/>
                          <a:ea typeface="+mn-ea"/>
                          <a:cs typeface="+mn-cs"/>
                        </a:rPr>
                        <a:t>2.9</a:t>
                      </a:r>
                      <a:r>
                        <a:rPr lang="en-US" sz="1800" dirty="0" smtClean="0">
                          <a:effectLst/>
                        </a:rPr>
                        <a:t> </a:t>
                      </a:r>
                      <a:endParaRPr lang="en-US" sz="1800" dirty="0"/>
                    </a:p>
                  </a:txBody>
                  <a:tcPr anchor="ctr"/>
                </a:tc>
              </a:tr>
              <a:tr h="370840">
                <a:tc>
                  <a:txBody>
                    <a:bodyPr/>
                    <a:lstStyle/>
                    <a:p>
                      <a:pPr marL="342900" indent="-342900">
                        <a:buFont typeface="+mj-lt"/>
                        <a:buAutoNum type="arabicPeriod" startAt="5"/>
                      </a:pPr>
                      <a:r>
                        <a:rPr lang="en-US" sz="1800" kern="1200" dirty="0" err="1" smtClean="0">
                          <a:solidFill>
                            <a:schemeClr val="dk1"/>
                          </a:solidFill>
                          <a:effectLst/>
                          <a:latin typeface="+mn-lt"/>
                          <a:ea typeface="+mn-ea"/>
                          <a:cs typeface="+mn-cs"/>
                        </a:rPr>
                        <a:t>Dehiwala</a:t>
                      </a:r>
                      <a:r>
                        <a:rPr lang="en-US" sz="1800" dirty="0" smtClean="0">
                          <a:effectLst/>
                        </a:rPr>
                        <a:t> </a:t>
                      </a:r>
                      <a:endParaRPr lang="en-US" sz="1800" dirty="0"/>
                    </a:p>
                  </a:txBody>
                  <a:tcPr anchor="ctr"/>
                </a:tc>
                <a:tc>
                  <a:txBody>
                    <a:bodyPr/>
                    <a:lstStyle/>
                    <a:p>
                      <a:pPr algn="ctr"/>
                      <a:r>
                        <a:rPr lang="en-US" sz="1800" kern="1200" dirty="0" smtClean="0">
                          <a:solidFill>
                            <a:schemeClr val="dk1"/>
                          </a:solidFill>
                          <a:effectLst/>
                          <a:latin typeface="+mn-lt"/>
                          <a:ea typeface="+mn-ea"/>
                          <a:cs typeface="+mn-cs"/>
                        </a:rPr>
                        <a:t>2.6</a:t>
                      </a:r>
                      <a:r>
                        <a:rPr lang="en-US" sz="1800" dirty="0" smtClean="0">
                          <a:effectLst/>
                        </a:rPr>
                        <a:t> </a:t>
                      </a:r>
                      <a:endParaRPr lang="en-US" sz="1800" dirty="0"/>
                    </a:p>
                  </a:txBody>
                  <a:tcPr anchor="ctr"/>
                </a:tc>
              </a:tr>
              <a:tr h="370840">
                <a:tc>
                  <a:txBody>
                    <a:bodyPr/>
                    <a:lstStyle/>
                    <a:p>
                      <a:pPr marL="342900" indent="-342900">
                        <a:buFont typeface="+mj-lt"/>
                        <a:buAutoNum type="arabicPeriod" startAt="6"/>
                      </a:pPr>
                      <a:r>
                        <a:rPr lang="en-US" sz="1800" kern="1200" dirty="0" err="1" smtClean="0">
                          <a:solidFill>
                            <a:schemeClr val="dk1"/>
                          </a:solidFill>
                          <a:effectLst/>
                          <a:latin typeface="+mn-lt"/>
                          <a:ea typeface="+mn-ea"/>
                          <a:cs typeface="+mn-cs"/>
                        </a:rPr>
                        <a:t>Kesbewa</a:t>
                      </a:r>
                      <a:r>
                        <a:rPr lang="en-US" sz="1800" dirty="0" smtClean="0">
                          <a:effectLst/>
                        </a:rPr>
                        <a:t> </a:t>
                      </a:r>
                      <a:endParaRPr lang="en-US" sz="1800" dirty="0"/>
                    </a:p>
                  </a:txBody>
                  <a:tcPr anchor="ctr"/>
                </a:tc>
                <a:tc>
                  <a:txBody>
                    <a:bodyPr/>
                    <a:lstStyle/>
                    <a:p>
                      <a:pPr algn="ctr"/>
                      <a:r>
                        <a:rPr lang="en-US" sz="1800" kern="1200" dirty="0" smtClean="0">
                          <a:solidFill>
                            <a:schemeClr val="dk1"/>
                          </a:solidFill>
                          <a:effectLst/>
                          <a:latin typeface="+mn-lt"/>
                          <a:ea typeface="+mn-ea"/>
                          <a:cs typeface="+mn-cs"/>
                        </a:rPr>
                        <a:t>2.5</a:t>
                      </a:r>
                      <a:r>
                        <a:rPr lang="en-US" sz="1800" dirty="0" smtClean="0">
                          <a:effectLst/>
                        </a:rPr>
                        <a:t> </a:t>
                      </a:r>
                      <a:endParaRPr lang="en-US" sz="1800" dirty="0"/>
                    </a:p>
                  </a:txBody>
                  <a:tcPr anchor="ctr"/>
                </a:tc>
              </a:tr>
              <a:tr h="370840">
                <a:tc>
                  <a:txBody>
                    <a:bodyPr/>
                    <a:lstStyle/>
                    <a:p>
                      <a:pPr marL="342900" indent="-342900">
                        <a:buFont typeface="+mj-lt"/>
                        <a:buAutoNum type="arabicPeriod" startAt="7"/>
                      </a:pPr>
                      <a:r>
                        <a:rPr lang="en-US" sz="1800" kern="1200" dirty="0" err="1" smtClean="0">
                          <a:solidFill>
                            <a:schemeClr val="dk1"/>
                          </a:solidFill>
                          <a:effectLst/>
                          <a:latin typeface="+mn-lt"/>
                          <a:ea typeface="+mn-ea"/>
                          <a:cs typeface="+mn-cs"/>
                        </a:rPr>
                        <a:t>Wattala</a:t>
                      </a:r>
                      <a:r>
                        <a:rPr lang="en-US" sz="1800" dirty="0" smtClean="0">
                          <a:effectLst/>
                        </a:rPr>
                        <a:t> </a:t>
                      </a:r>
                      <a:endParaRPr lang="en-US" sz="1800" dirty="0"/>
                    </a:p>
                  </a:txBody>
                  <a:tcPr anchor="ctr"/>
                </a:tc>
                <a:tc>
                  <a:txBody>
                    <a:bodyPr/>
                    <a:lstStyle/>
                    <a:p>
                      <a:pPr algn="ctr"/>
                      <a:r>
                        <a:rPr lang="en-US" sz="1800" kern="1200" dirty="0" smtClean="0">
                          <a:solidFill>
                            <a:schemeClr val="dk1"/>
                          </a:solidFill>
                          <a:effectLst/>
                          <a:latin typeface="+mn-lt"/>
                          <a:ea typeface="+mn-ea"/>
                          <a:cs typeface="+mn-cs"/>
                        </a:rPr>
                        <a:t>2.5</a:t>
                      </a:r>
                      <a:r>
                        <a:rPr lang="en-US" sz="1800" dirty="0" smtClean="0">
                          <a:effectLst/>
                        </a:rPr>
                        <a:t> </a:t>
                      </a:r>
                      <a:endParaRPr lang="en-US" sz="1800" dirty="0"/>
                    </a:p>
                  </a:txBody>
                  <a:tcPr anchor="ctr"/>
                </a:tc>
              </a:tr>
              <a:tr h="370840">
                <a:tc>
                  <a:txBody>
                    <a:bodyPr/>
                    <a:lstStyle/>
                    <a:p>
                      <a:pPr marL="342900" indent="-342900">
                        <a:buFont typeface="+mj-lt"/>
                        <a:buAutoNum type="arabicPeriod" startAt="8"/>
                      </a:pPr>
                      <a:r>
                        <a:rPr lang="en-US" sz="1800" kern="1200" dirty="0" err="1" smtClean="0">
                          <a:solidFill>
                            <a:schemeClr val="dk1"/>
                          </a:solidFill>
                          <a:effectLst/>
                          <a:latin typeface="+mn-lt"/>
                          <a:ea typeface="+mn-ea"/>
                          <a:cs typeface="+mn-cs"/>
                        </a:rPr>
                        <a:t>Kelaniya</a:t>
                      </a:r>
                      <a:r>
                        <a:rPr lang="en-US" sz="1800" dirty="0" smtClean="0">
                          <a:effectLst/>
                        </a:rPr>
                        <a:t> </a:t>
                      </a:r>
                      <a:endParaRPr lang="en-US" sz="1800" dirty="0"/>
                    </a:p>
                  </a:txBody>
                  <a:tcPr anchor="ctr"/>
                </a:tc>
                <a:tc>
                  <a:txBody>
                    <a:bodyPr/>
                    <a:lstStyle/>
                    <a:p>
                      <a:pPr algn="ctr"/>
                      <a:r>
                        <a:rPr lang="en-US" sz="1800" kern="1200" dirty="0" smtClean="0">
                          <a:solidFill>
                            <a:schemeClr val="dk1"/>
                          </a:solidFill>
                          <a:effectLst/>
                          <a:latin typeface="+mn-lt"/>
                          <a:ea typeface="+mn-ea"/>
                          <a:cs typeface="+mn-cs"/>
                        </a:rPr>
                        <a:t>2.1</a:t>
                      </a:r>
                      <a:r>
                        <a:rPr lang="en-US" sz="1800" dirty="0" smtClean="0">
                          <a:effectLst/>
                        </a:rPr>
                        <a:t> </a:t>
                      </a:r>
                      <a:endParaRPr lang="en-US" sz="1800" dirty="0"/>
                    </a:p>
                  </a:txBody>
                  <a:tcPr anchor="ctr"/>
                </a:tc>
              </a:tr>
              <a:tr h="370840">
                <a:tc>
                  <a:txBody>
                    <a:bodyPr/>
                    <a:lstStyle/>
                    <a:p>
                      <a:pPr marL="342900" indent="-342900">
                        <a:buFont typeface="+mj-lt"/>
                        <a:buAutoNum type="arabicPeriod" startAt="9"/>
                      </a:pPr>
                      <a:r>
                        <a:rPr lang="en-US" sz="1800" dirty="0" err="1" smtClean="0"/>
                        <a:t>Ratmalana</a:t>
                      </a:r>
                      <a:endParaRPr lang="en-US" sz="1800" dirty="0"/>
                    </a:p>
                  </a:txBody>
                  <a:tcPr anchor="ctr"/>
                </a:tc>
                <a:tc>
                  <a:txBody>
                    <a:bodyPr/>
                    <a:lstStyle/>
                    <a:p>
                      <a:pPr algn="ctr"/>
                      <a:r>
                        <a:rPr lang="en-US" sz="1800" dirty="0" smtClean="0"/>
                        <a:t>2.0</a:t>
                      </a:r>
                      <a:endParaRPr lang="en-US" sz="1800" dirty="0"/>
                    </a:p>
                  </a:txBody>
                  <a:tcPr anchor="ctr"/>
                </a:tc>
              </a:tr>
              <a:tr h="370840">
                <a:tc>
                  <a:txBody>
                    <a:bodyPr/>
                    <a:lstStyle/>
                    <a:p>
                      <a:pPr marL="342900" indent="-342900">
                        <a:buFont typeface="+mj-lt"/>
                        <a:buAutoNum type="arabicPeriod" startAt="10"/>
                      </a:pPr>
                      <a:r>
                        <a:rPr lang="en-US" sz="1800" dirty="0" err="1" smtClean="0"/>
                        <a:t>Moratuwa</a:t>
                      </a:r>
                      <a:endParaRPr lang="en-US" sz="1800" dirty="0"/>
                    </a:p>
                  </a:txBody>
                  <a:tcPr anchor="ctr"/>
                </a:tc>
                <a:tc>
                  <a:txBody>
                    <a:bodyPr/>
                    <a:lstStyle/>
                    <a:p>
                      <a:pPr algn="ctr"/>
                      <a:r>
                        <a:rPr lang="en-US" sz="1800" dirty="0" smtClean="0"/>
                        <a:t>1.8</a:t>
                      </a:r>
                      <a:endParaRPr lang="en-US" sz="1800" dirty="0"/>
                    </a:p>
                  </a:txBody>
                  <a:tcPr anchor="ctr"/>
                </a:tc>
              </a:tr>
            </a:tbl>
          </a:graphicData>
        </a:graphic>
      </p:graphicFrame>
      <p:pic>
        <p:nvPicPr>
          <p:cNvPr id="3" name="Picture 2" descr="Colombo-city.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3750" y="1222374"/>
            <a:ext cx="3473450" cy="5483225"/>
          </a:xfrm>
          <a:prstGeom prst="rect">
            <a:avLst/>
          </a:prstGeom>
        </p:spPr>
      </p:pic>
      <p:sp>
        <p:nvSpPr>
          <p:cNvPr id="6" name="TextBox 5"/>
          <p:cNvSpPr txBox="1"/>
          <p:nvPr/>
        </p:nvSpPr>
        <p:spPr>
          <a:xfrm>
            <a:off x="4495800" y="1244024"/>
            <a:ext cx="4495800" cy="584776"/>
          </a:xfrm>
          <a:prstGeom prst="rect">
            <a:avLst/>
          </a:prstGeom>
          <a:noFill/>
        </p:spPr>
        <p:txBody>
          <a:bodyPr wrap="square" rtlCol="0">
            <a:spAutoFit/>
          </a:bodyPr>
          <a:lstStyle/>
          <a:p>
            <a:r>
              <a:rPr lang="en-US" sz="1600" dirty="0" smtClean="0"/>
              <a:t>Colombo city is made up of Colombo and </a:t>
            </a:r>
            <a:r>
              <a:rPr lang="en-US" sz="1600" dirty="0" err="1" smtClean="0"/>
              <a:t>Thimbirigasyaya</a:t>
            </a:r>
            <a:r>
              <a:rPr lang="en-US" sz="1600" dirty="0" smtClean="0"/>
              <a:t> DSDs</a:t>
            </a:r>
            <a:endParaRPr lang="en-US" sz="1600" dirty="0"/>
          </a:p>
        </p:txBody>
      </p:sp>
    </p:spTree>
    <p:extLst>
      <p:ext uri="{BB962C8B-B14F-4D97-AF65-F5344CB8AC3E}">
        <p14:creationId xmlns:p14="http://schemas.microsoft.com/office/powerpoint/2010/main" val="678684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lstStyle/>
          <a:p>
            <a:r>
              <a:rPr lang="en-US" sz="2400" dirty="0">
                <a:solidFill>
                  <a:srgbClr val="FF0000"/>
                </a:solidFill>
              </a:rPr>
              <a:t>Understanding population density &amp; mobility</a:t>
            </a:r>
          </a:p>
          <a:p>
            <a:pPr lvl="1"/>
            <a:r>
              <a:rPr lang="en-US" sz="2000" dirty="0">
                <a:solidFill>
                  <a:schemeClr val="bg1">
                    <a:lumMod val="75000"/>
                  </a:schemeClr>
                </a:solidFill>
              </a:rPr>
              <a:t>Population density</a:t>
            </a:r>
          </a:p>
          <a:p>
            <a:pPr lvl="1"/>
            <a:r>
              <a:rPr lang="en-US" sz="2000" dirty="0">
                <a:solidFill>
                  <a:schemeClr val="bg1">
                    <a:lumMod val="75000"/>
                  </a:schemeClr>
                </a:solidFill>
              </a:rPr>
              <a:t>Commuting patterns: where do people live and work</a:t>
            </a:r>
          </a:p>
          <a:p>
            <a:pPr lvl="1"/>
            <a:r>
              <a:rPr lang="en-US" sz="2000" dirty="0">
                <a:solidFill>
                  <a:srgbClr val="FF0000"/>
                </a:solidFill>
              </a:rPr>
              <a:t>Mobility changes during important events: Case study of “</a:t>
            </a:r>
            <a:r>
              <a:rPr lang="en-US" sz="2000" dirty="0" err="1">
                <a:solidFill>
                  <a:srgbClr val="FF0000"/>
                </a:solidFill>
              </a:rPr>
              <a:t>Avurudu</a:t>
            </a:r>
            <a:r>
              <a:rPr lang="en-US" sz="2000" dirty="0">
                <a:solidFill>
                  <a:srgbClr val="FF0000"/>
                </a:solidFill>
              </a:rPr>
              <a:t>”</a:t>
            </a:r>
          </a:p>
          <a:p>
            <a:r>
              <a:rPr lang="en-US" sz="2400" dirty="0">
                <a:solidFill>
                  <a:schemeClr val="bg1">
                    <a:lumMod val="75000"/>
                  </a:schemeClr>
                </a:solidFill>
              </a:rPr>
              <a:t>Understanding land use characteristics</a:t>
            </a:r>
          </a:p>
          <a:p>
            <a:r>
              <a:rPr lang="en-US" sz="2400" dirty="0">
                <a:solidFill>
                  <a:schemeClr val="bg1">
                    <a:lumMod val="75000"/>
                  </a:schemeClr>
                </a:solidFill>
              </a:rPr>
              <a:t>Understanding communities</a:t>
            </a:r>
          </a:p>
          <a:p>
            <a:r>
              <a:rPr lang="en-US" sz="2400" dirty="0">
                <a:solidFill>
                  <a:schemeClr val="bg1">
                    <a:lumMod val="75000"/>
                  </a:schemeClr>
                </a:solidFill>
              </a:rPr>
              <a:t>Preliminary work on gaining insights on economic activity</a:t>
            </a:r>
          </a:p>
          <a:p>
            <a:r>
              <a:rPr lang="en-US" sz="2400" dirty="0">
                <a:solidFill>
                  <a:schemeClr val="bg1">
                    <a:lumMod val="75000"/>
                  </a:schemeClr>
                </a:solidFill>
              </a:rPr>
              <a:t>Exploratory work on gaining insights from reload data</a:t>
            </a:r>
          </a:p>
          <a:p>
            <a:endParaRPr lang="en-US" sz="2400" dirty="0">
              <a:solidFill>
                <a:schemeClr val="bg1">
                  <a:lumMod val="75000"/>
                </a:schemeClr>
              </a:solidFill>
            </a:endParaRPr>
          </a:p>
          <a:p>
            <a:pPr marL="0" indent="0">
              <a:buNone/>
            </a:pPr>
            <a:endParaRPr lang="en-US" sz="2400" dirty="0" smtClean="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16</a:t>
            </a:fld>
            <a:endParaRPr lang="en-US"/>
          </a:p>
        </p:txBody>
      </p:sp>
    </p:spTree>
    <p:extLst>
      <p:ext uri="{BB962C8B-B14F-4D97-AF65-F5344CB8AC3E}">
        <p14:creationId xmlns:p14="http://schemas.microsoft.com/office/powerpoint/2010/main" val="1908906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2"/>
          </a:xfrm>
        </p:spPr>
        <p:txBody>
          <a:bodyPr/>
          <a:lstStyle/>
          <a:p>
            <a:r>
              <a:rPr lang="en-US" sz="3200" dirty="0" smtClean="0"/>
              <a:t>People travel greater </a:t>
            </a:r>
            <a:r>
              <a:rPr lang="en-US" sz="3200" dirty="0"/>
              <a:t>distances </a:t>
            </a:r>
            <a:r>
              <a:rPr lang="en-US" sz="3200" dirty="0" smtClean="0"/>
              <a:t>during </a:t>
            </a:r>
            <a:r>
              <a:rPr lang="en-US" sz="3200" dirty="0"/>
              <a:t>m</a:t>
            </a:r>
            <a:r>
              <a:rPr lang="en-US" sz="3200" dirty="0" smtClean="0"/>
              <a:t>ajor holiday</a:t>
            </a:r>
            <a:endParaRPr lang="en-US" sz="32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17</a:t>
            </a:fld>
            <a:endParaRPr lang="en-US"/>
          </a:p>
        </p:txBody>
      </p:sp>
      <p:grpSp>
        <p:nvGrpSpPr>
          <p:cNvPr id="21" name="Group 20"/>
          <p:cNvGrpSpPr/>
          <p:nvPr/>
        </p:nvGrpSpPr>
        <p:grpSpPr>
          <a:xfrm>
            <a:off x="914400" y="1143000"/>
            <a:ext cx="7315200" cy="4267200"/>
            <a:chOff x="762000" y="838200"/>
            <a:chExt cx="7315200" cy="4267200"/>
          </a:xfrm>
        </p:grpSpPr>
        <p:pic>
          <p:nvPicPr>
            <p:cNvPr id="5" name="Shape 38"/>
            <p:cNvPicPr preferRelativeResize="0"/>
            <p:nvPr/>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3843" t="8585" r="23360" b="3176"/>
            <a:stretch/>
          </p:blipFill>
          <p:spPr>
            <a:xfrm>
              <a:off x="762000" y="838200"/>
              <a:ext cx="7315200" cy="4267200"/>
            </a:xfrm>
            <a:prstGeom prst="rect">
              <a:avLst/>
            </a:prstGeom>
            <a:noFill/>
            <a:ln w="9525" cap="flat">
              <a:solidFill>
                <a:schemeClr val="dk2"/>
              </a:solidFill>
              <a:prstDash val="solid"/>
              <a:round/>
              <a:headEnd type="none" w="med" len="med"/>
              <a:tailEnd type="none" w="med" len="med"/>
            </a:ln>
          </p:spPr>
        </p:pic>
        <p:sp>
          <p:nvSpPr>
            <p:cNvPr id="3" name="TextBox 2"/>
            <p:cNvSpPr txBox="1"/>
            <p:nvPr/>
          </p:nvSpPr>
          <p:spPr>
            <a:xfrm>
              <a:off x="1600200" y="4648200"/>
              <a:ext cx="914400" cy="307777"/>
            </a:xfrm>
            <a:prstGeom prst="rect">
              <a:avLst/>
            </a:prstGeom>
            <a:solidFill>
              <a:srgbClr val="FFFFFF"/>
            </a:solidFill>
          </p:spPr>
          <p:txBody>
            <a:bodyPr wrap="square" rtlCol="0">
              <a:spAutoFit/>
            </a:bodyPr>
            <a:lstStyle/>
            <a:p>
              <a:pPr algn="ctr"/>
              <a:r>
                <a:rPr lang="en-US" sz="1400" dirty="0" smtClean="0"/>
                <a:t>A-4</a:t>
              </a:r>
              <a:endParaRPr lang="en-US" sz="1400" dirty="0"/>
            </a:p>
          </p:txBody>
        </p:sp>
        <p:sp>
          <p:nvSpPr>
            <p:cNvPr id="7" name="TextBox 6"/>
            <p:cNvSpPr txBox="1"/>
            <p:nvPr/>
          </p:nvSpPr>
          <p:spPr>
            <a:xfrm>
              <a:off x="2286000" y="4648200"/>
              <a:ext cx="914400" cy="307777"/>
            </a:xfrm>
            <a:prstGeom prst="rect">
              <a:avLst/>
            </a:prstGeom>
            <a:solidFill>
              <a:srgbClr val="FFFFFF"/>
            </a:solidFill>
          </p:spPr>
          <p:txBody>
            <a:bodyPr wrap="square" rtlCol="0">
              <a:spAutoFit/>
            </a:bodyPr>
            <a:lstStyle/>
            <a:p>
              <a:pPr algn="ctr"/>
              <a:r>
                <a:rPr lang="en-US" sz="1400" dirty="0" smtClean="0"/>
                <a:t>A-3</a:t>
              </a:r>
              <a:endParaRPr lang="en-US" sz="1400" dirty="0"/>
            </a:p>
          </p:txBody>
        </p:sp>
        <p:sp>
          <p:nvSpPr>
            <p:cNvPr id="8" name="TextBox 7"/>
            <p:cNvSpPr txBox="1"/>
            <p:nvPr/>
          </p:nvSpPr>
          <p:spPr>
            <a:xfrm>
              <a:off x="2971800" y="4648200"/>
              <a:ext cx="914400" cy="307777"/>
            </a:xfrm>
            <a:prstGeom prst="rect">
              <a:avLst/>
            </a:prstGeom>
            <a:solidFill>
              <a:srgbClr val="FFFFFF"/>
            </a:solidFill>
          </p:spPr>
          <p:txBody>
            <a:bodyPr wrap="square" rtlCol="0">
              <a:spAutoFit/>
            </a:bodyPr>
            <a:lstStyle/>
            <a:p>
              <a:pPr algn="ctr"/>
              <a:r>
                <a:rPr lang="en-US" sz="1400" dirty="0" smtClean="0"/>
                <a:t>A-2</a:t>
              </a:r>
              <a:endParaRPr lang="en-US" sz="1400" dirty="0"/>
            </a:p>
          </p:txBody>
        </p:sp>
        <p:sp>
          <p:nvSpPr>
            <p:cNvPr id="9" name="TextBox 8"/>
            <p:cNvSpPr txBox="1"/>
            <p:nvPr/>
          </p:nvSpPr>
          <p:spPr>
            <a:xfrm>
              <a:off x="3657600" y="4648200"/>
              <a:ext cx="914400" cy="307777"/>
            </a:xfrm>
            <a:prstGeom prst="rect">
              <a:avLst/>
            </a:prstGeom>
            <a:solidFill>
              <a:srgbClr val="FFFFFF"/>
            </a:solidFill>
          </p:spPr>
          <p:txBody>
            <a:bodyPr wrap="square" rtlCol="0">
              <a:spAutoFit/>
            </a:bodyPr>
            <a:lstStyle/>
            <a:p>
              <a:pPr algn="ctr"/>
              <a:r>
                <a:rPr lang="en-US" sz="1400" dirty="0" smtClean="0"/>
                <a:t>A-1</a:t>
              </a:r>
              <a:endParaRPr lang="en-US" sz="1400" dirty="0"/>
            </a:p>
          </p:txBody>
        </p:sp>
        <p:sp>
          <p:nvSpPr>
            <p:cNvPr id="10" name="TextBox 9"/>
            <p:cNvSpPr txBox="1"/>
            <p:nvPr/>
          </p:nvSpPr>
          <p:spPr>
            <a:xfrm>
              <a:off x="4419600" y="4648200"/>
              <a:ext cx="914400" cy="307777"/>
            </a:xfrm>
            <a:prstGeom prst="rect">
              <a:avLst/>
            </a:prstGeom>
            <a:solidFill>
              <a:srgbClr val="FFFFFF"/>
            </a:solidFill>
          </p:spPr>
          <p:txBody>
            <a:bodyPr wrap="square" rtlCol="0">
              <a:spAutoFit/>
            </a:bodyPr>
            <a:lstStyle/>
            <a:p>
              <a:pPr algn="ctr"/>
              <a:r>
                <a:rPr lang="en-US" sz="1400" dirty="0" smtClean="0"/>
                <a:t>A</a:t>
              </a:r>
              <a:endParaRPr lang="en-US" sz="1400" dirty="0"/>
            </a:p>
          </p:txBody>
        </p:sp>
        <p:sp>
          <p:nvSpPr>
            <p:cNvPr id="11" name="TextBox 10"/>
            <p:cNvSpPr txBox="1"/>
            <p:nvPr/>
          </p:nvSpPr>
          <p:spPr>
            <a:xfrm>
              <a:off x="5029200" y="4648200"/>
              <a:ext cx="914400" cy="307777"/>
            </a:xfrm>
            <a:prstGeom prst="rect">
              <a:avLst/>
            </a:prstGeom>
            <a:solidFill>
              <a:srgbClr val="FFFFFF"/>
            </a:solidFill>
          </p:spPr>
          <p:txBody>
            <a:bodyPr wrap="square" rtlCol="0">
              <a:spAutoFit/>
            </a:bodyPr>
            <a:lstStyle/>
            <a:p>
              <a:pPr algn="ctr"/>
              <a:r>
                <a:rPr lang="en-US" sz="1400" dirty="0" smtClean="0"/>
                <a:t>A+1</a:t>
              </a:r>
              <a:endParaRPr lang="en-US" sz="1400" dirty="0"/>
            </a:p>
          </p:txBody>
        </p:sp>
        <p:sp>
          <p:nvSpPr>
            <p:cNvPr id="12" name="TextBox 11"/>
            <p:cNvSpPr txBox="1"/>
            <p:nvPr/>
          </p:nvSpPr>
          <p:spPr>
            <a:xfrm>
              <a:off x="5791200" y="4648200"/>
              <a:ext cx="914400" cy="307777"/>
            </a:xfrm>
            <a:prstGeom prst="rect">
              <a:avLst/>
            </a:prstGeom>
            <a:solidFill>
              <a:srgbClr val="FFFFFF"/>
            </a:solidFill>
          </p:spPr>
          <p:txBody>
            <a:bodyPr wrap="square" rtlCol="0">
              <a:spAutoFit/>
            </a:bodyPr>
            <a:lstStyle/>
            <a:p>
              <a:pPr algn="ctr"/>
              <a:r>
                <a:rPr lang="en-US" sz="1400" dirty="0" smtClean="0"/>
                <a:t>A+2</a:t>
              </a:r>
              <a:endParaRPr lang="en-US" sz="1400" dirty="0"/>
            </a:p>
          </p:txBody>
        </p:sp>
        <p:sp>
          <p:nvSpPr>
            <p:cNvPr id="13" name="TextBox 12"/>
            <p:cNvSpPr txBox="1"/>
            <p:nvPr/>
          </p:nvSpPr>
          <p:spPr>
            <a:xfrm>
              <a:off x="6400800" y="4648200"/>
              <a:ext cx="914400" cy="307777"/>
            </a:xfrm>
            <a:prstGeom prst="rect">
              <a:avLst/>
            </a:prstGeom>
            <a:solidFill>
              <a:srgbClr val="FFFFFF"/>
            </a:solidFill>
          </p:spPr>
          <p:txBody>
            <a:bodyPr wrap="square" rtlCol="0">
              <a:spAutoFit/>
            </a:bodyPr>
            <a:lstStyle/>
            <a:p>
              <a:pPr algn="ctr"/>
              <a:r>
                <a:rPr lang="en-US" sz="1400" dirty="0" smtClean="0"/>
                <a:t>A+3</a:t>
              </a:r>
              <a:endParaRPr lang="en-US" sz="1400" dirty="0"/>
            </a:p>
          </p:txBody>
        </p:sp>
        <p:sp>
          <p:nvSpPr>
            <p:cNvPr id="14" name="TextBox 13"/>
            <p:cNvSpPr txBox="1"/>
            <p:nvPr/>
          </p:nvSpPr>
          <p:spPr>
            <a:xfrm>
              <a:off x="7086600" y="4648200"/>
              <a:ext cx="914400" cy="307777"/>
            </a:xfrm>
            <a:prstGeom prst="rect">
              <a:avLst/>
            </a:prstGeom>
            <a:solidFill>
              <a:srgbClr val="FFFFFF"/>
            </a:solidFill>
          </p:spPr>
          <p:txBody>
            <a:bodyPr wrap="square" rtlCol="0">
              <a:spAutoFit/>
            </a:bodyPr>
            <a:lstStyle/>
            <a:p>
              <a:pPr algn="ctr"/>
              <a:r>
                <a:rPr lang="en-US" sz="1400" dirty="0" smtClean="0"/>
                <a:t>A+4</a:t>
              </a:r>
              <a:endParaRPr lang="en-US" sz="1400" dirty="0"/>
            </a:p>
          </p:txBody>
        </p:sp>
        <p:cxnSp>
          <p:nvCxnSpPr>
            <p:cNvPr id="17" name="Straight Connector 16"/>
            <p:cNvCxnSpPr/>
            <p:nvPr/>
          </p:nvCxnSpPr>
          <p:spPr>
            <a:xfrm>
              <a:off x="1295400" y="2590800"/>
              <a:ext cx="6781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1371600" y="2590800"/>
            <a:ext cx="1447800" cy="276999"/>
          </a:xfrm>
          <a:prstGeom prst="rect">
            <a:avLst/>
          </a:prstGeom>
          <a:noFill/>
        </p:spPr>
        <p:txBody>
          <a:bodyPr wrap="square" rtlCol="0">
            <a:spAutoFit/>
          </a:bodyPr>
          <a:lstStyle/>
          <a:p>
            <a:r>
              <a:rPr lang="en-US" sz="1200" dirty="0" smtClean="0">
                <a:solidFill>
                  <a:srgbClr val="FF0000"/>
                </a:solidFill>
              </a:rPr>
              <a:t>Average: 11.6km</a:t>
            </a:r>
            <a:endParaRPr lang="en-US" sz="1200" dirty="0">
              <a:solidFill>
                <a:srgbClr val="FF0000"/>
              </a:solidFill>
            </a:endParaRPr>
          </a:p>
        </p:txBody>
      </p:sp>
    </p:spTree>
    <p:extLst>
      <p:ext uri="{BB962C8B-B14F-4D97-AF65-F5344CB8AC3E}">
        <p14:creationId xmlns:p14="http://schemas.microsoft.com/office/powerpoint/2010/main" val="1905690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1143000"/>
          </a:xfrm>
        </p:spPr>
        <p:txBody>
          <a:bodyPr/>
          <a:lstStyle/>
          <a:p>
            <a:r>
              <a:rPr lang="en-US" sz="4000" dirty="0" smtClean="0"/>
              <a:t>More people travel greater distances during “</a:t>
            </a:r>
            <a:r>
              <a:rPr lang="en-US" sz="4000" dirty="0" err="1" smtClean="0"/>
              <a:t>Avurudu</a:t>
            </a:r>
            <a:r>
              <a:rPr lang="en-US" sz="4000" dirty="0" smtClean="0"/>
              <a:t>”</a:t>
            </a:r>
            <a:endParaRPr lang="en-US" sz="40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18</a:t>
            </a:fld>
            <a:endParaRPr lang="en-US"/>
          </a:p>
        </p:txBody>
      </p:sp>
      <p:grpSp>
        <p:nvGrpSpPr>
          <p:cNvPr id="5" name="Group 4"/>
          <p:cNvGrpSpPr/>
          <p:nvPr/>
        </p:nvGrpSpPr>
        <p:grpSpPr>
          <a:xfrm>
            <a:off x="990600" y="1371600"/>
            <a:ext cx="7391400" cy="4724400"/>
            <a:chOff x="990600" y="1371600"/>
            <a:chExt cx="7391400" cy="4724400"/>
          </a:xfrm>
        </p:grpSpPr>
        <p:pic>
          <p:nvPicPr>
            <p:cNvPr id="7" name="Shape 45"/>
            <p:cNvPicPr preferRelativeResize="0"/>
            <p:nvPr/>
          </p:nvPicPr>
          <p:blipFill>
            <a:blip r:embed="rId2">
              <a:alphaModFix/>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90600" y="1371600"/>
              <a:ext cx="7391400" cy="4724400"/>
            </a:xfrm>
            <a:prstGeom prst="rect">
              <a:avLst/>
            </a:prstGeom>
            <a:noFill/>
            <a:ln w="9525" cap="flat">
              <a:solidFill>
                <a:schemeClr val="dk2"/>
              </a:solidFill>
              <a:prstDash val="solid"/>
              <a:round/>
              <a:headEnd type="none" w="med" len="med"/>
              <a:tailEnd type="none" w="med" len="med"/>
            </a:ln>
          </p:spPr>
        </p:pic>
        <p:sp>
          <p:nvSpPr>
            <p:cNvPr id="6" name="TextBox 5"/>
            <p:cNvSpPr txBox="1"/>
            <p:nvPr/>
          </p:nvSpPr>
          <p:spPr>
            <a:xfrm>
              <a:off x="7086600" y="2161401"/>
              <a:ext cx="685800" cy="276999"/>
            </a:xfrm>
            <a:prstGeom prst="rect">
              <a:avLst/>
            </a:prstGeom>
            <a:solidFill>
              <a:schemeClr val="bg1"/>
            </a:solidFill>
          </p:spPr>
          <p:txBody>
            <a:bodyPr wrap="square" rtlCol="0">
              <a:spAutoFit/>
            </a:bodyPr>
            <a:lstStyle/>
            <a:p>
              <a:r>
                <a:rPr lang="en-US" sz="1200" dirty="0" smtClean="0"/>
                <a:t>A</a:t>
              </a:r>
              <a:endParaRPr lang="en-US" sz="1200" dirty="0"/>
            </a:p>
          </p:txBody>
        </p:sp>
        <p:sp>
          <p:nvSpPr>
            <p:cNvPr id="8" name="TextBox 7"/>
            <p:cNvSpPr txBox="1"/>
            <p:nvPr/>
          </p:nvSpPr>
          <p:spPr>
            <a:xfrm>
              <a:off x="7086600" y="1905000"/>
              <a:ext cx="533400" cy="276999"/>
            </a:xfrm>
            <a:prstGeom prst="rect">
              <a:avLst/>
            </a:prstGeom>
            <a:solidFill>
              <a:schemeClr val="bg1"/>
            </a:solidFill>
          </p:spPr>
          <p:txBody>
            <a:bodyPr wrap="square" rtlCol="0">
              <a:spAutoFit/>
            </a:bodyPr>
            <a:lstStyle/>
            <a:p>
              <a:r>
                <a:rPr lang="en-US" sz="1200" dirty="0" smtClean="0"/>
                <a:t>A -1</a:t>
              </a:r>
              <a:endParaRPr lang="en-US" sz="1200" dirty="0"/>
            </a:p>
          </p:txBody>
        </p:sp>
        <p:sp>
          <p:nvSpPr>
            <p:cNvPr id="9" name="TextBox 8"/>
            <p:cNvSpPr txBox="1"/>
            <p:nvPr/>
          </p:nvSpPr>
          <p:spPr>
            <a:xfrm>
              <a:off x="7086600" y="2390001"/>
              <a:ext cx="762000" cy="276999"/>
            </a:xfrm>
            <a:prstGeom prst="rect">
              <a:avLst/>
            </a:prstGeom>
            <a:solidFill>
              <a:schemeClr val="bg1"/>
            </a:solidFill>
          </p:spPr>
          <p:txBody>
            <a:bodyPr wrap="square" rtlCol="0">
              <a:spAutoFit/>
            </a:bodyPr>
            <a:lstStyle/>
            <a:p>
              <a:r>
                <a:rPr lang="en-US" sz="1200" dirty="0" smtClean="0"/>
                <a:t>A +1</a:t>
              </a:r>
              <a:endParaRPr lang="en-US" sz="1200" dirty="0"/>
            </a:p>
          </p:txBody>
        </p:sp>
      </p:grpSp>
    </p:spTree>
    <p:extLst>
      <p:ext uri="{BB962C8B-B14F-4D97-AF65-F5344CB8AC3E}">
        <p14:creationId xmlns:p14="http://schemas.microsoft.com/office/powerpoint/2010/main" val="2700248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609600"/>
            <a:ext cx="4114800" cy="838200"/>
          </a:xfrm>
        </p:spPr>
        <p:txBody>
          <a:bodyPr/>
          <a:lstStyle/>
          <a:p>
            <a:pPr algn="l"/>
            <a:r>
              <a:rPr lang="en-US" sz="2800" dirty="0" smtClean="0"/>
              <a:t>Net inflow during </a:t>
            </a:r>
            <a:r>
              <a:rPr lang="en-US" sz="2800" dirty="0" err="1" smtClean="0"/>
              <a:t>Avurudu</a:t>
            </a:r>
            <a:r>
              <a:rPr lang="en-US" sz="2800" dirty="0" smtClean="0"/>
              <a:t> weekend</a:t>
            </a:r>
            <a:endParaRPr lang="en-US" sz="28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19</a:t>
            </a:fld>
            <a:endParaRPr lang="en-US"/>
          </a:p>
        </p:txBody>
      </p:sp>
      <p:sp>
        <p:nvSpPr>
          <p:cNvPr id="9" name="Content Placeholder 2"/>
          <p:cNvSpPr>
            <a:spLocks noGrp="1"/>
          </p:cNvSpPr>
          <p:nvPr>
            <p:ph idx="1"/>
          </p:nvPr>
        </p:nvSpPr>
        <p:spPr>
          <a:xfrm>
            <a:off x="4572000" y="2514600"/>
            <a:ext cx="4495800" cy="4267200"/>
          </a:xfrm>
          <a:ln>
            <a:solidFill>
              <a:schemeClr val="accent1"/>
            </a:solidFill>
          </a:ln>
        </p:spPr>
        <p:txBody>
          <a:bodyPr/>
          <a:lstStyle/>
          <a:p>
            <a:pPr marL="0" indent="0">
              <a:buNone/>
            </a:pPr>
            <a:r>
              <a:rPr lang="en-US" sz="1800" dirty="0" smtClean="0"/>
              <a:t>With the exception of </a:t>
            </a:r>
            <a:r>
              <a:rPr lang="en-US" sz="1800" dirty="0" err="1" smtClean="0"/>
              <a:t>Ampara</a:t>
            </a:r>
            <a:r>
              <a:rPr lang="en-US" sz="1800" dirty="0" smtClean="0"/>
              <a:t>, more Colombo city residents travelled to other DSDs during </a:t>
            </a:r>
            <a:r>
              <a:rPr lang="en-US" sz="1800" dirty="0" err="1" smtClean="0"/>
              <a:t>Avurudu</a:t>
            </a:r>
            <a:r>
              <a:rPr lang="en-US" sz="1800" dirty="0" smtClean="0"/>
              <a:t>, as compared to other weekends (some examples below):</a:t>
            </a:r>
          </a:p>
          <a:p>
            <a:r>
              <a:rPr lang="en-US" sz="1600" dirty="0" err="1"/>
              <a:t>Nuwara</a:t>
            </a:r>
            <a:r>
              <a:rPr lang="en-US" sz="1600" dirty="0"/>
              <a:t> </a:t>
            </a:r>
            <a:r>
              <a:rPr lang="en-US" sz="1600" dirty="0" err="1" smtClean="0"/>
              <a:t>Eliya</a:t>
            </a:r>
            <a:r>
              <a:rPr lang="en-US" sz="1600" dirty="0" smtClean="0"/>
              <a:t>: 315%</a:t>
            </a:r>
          </a:p>
          <a:p>
            <a:r>
              <a:rPr lang="en-US" sz="1600" dirty="0" err="1" smtClean="0"/>
              <a:t>Kotmale</a:t>
            </a:r>
            <a:r>
              <a:rPr lang="en-US" sz="1600" dirty="0" smtClean="0"/>
              <a:t>: 233%</a:t>
            </a:r>
          </a:p>
          <a:p>
            <a:r>
              <a:rPr lang="en-US" sz="1600" dirty="0" smtClean="0"/>
              <a:t>Town &amp; </a:t>
            </a:r>
            <a:r>
              <a:rPr lang="en-US" sz="1600" dirty="0" err="1" smtClean="0"/>
              <a:t>Gravets</a:t>
            </a:r>
            <a:r>
              <a:rPr lang="en-US" sz="1600" dirty="0" smtClean="0"/>
              <a:t> (</a:t>
            </a:r>
            <a:r>
              <a:rPr lang="en-US" sz="1600" dirty="0" err="1" smtClean="0"/>
              <a:t>Trincomalee</a:t>
            </a:r>
            <a:r>
              <a:rPr lang="en-US" sz="1600" dirty="0" smtClean="0"/>
              <a:t>): 100%</a:t>
            </a:r>
          </a:p>
          <a:p>
            <a:r>
              <a:rPr lang="en-US" sz="1600" dirty="0" err="1" smtClean="0"/>
              <a:t>Udunuwara</a:t>
            </a:r>
            <a:r>
              <a:rPr lang="en-US" sz="1600" dirty="0" smtClean="0"/>
              <a:t>: 93%</a:t>
            </a:r>
          </a:p>
          <a:p>
            <a:r>
              <a:rPr lang="en-US" sz="1600" dirty="0" err="1" smtClean="0"/>
              <a:t>Kalutara</a:t>
            </a:r>
            <a:r>
              <a:rPr lang="en-US" sz="1600" dirty="0" smtClean="0"/>
              <a:t>: 90%</a:t>
            </a:r>
          </a:p>
          <a:p>
            <a:r>
              <a:rPr lang="en-US" sz="1600" dirty="0" smtClean="0"/>
              <a:t>Jaffna: 80%</a:t>
            </a:r>
          </a:p>
          <a:p>
            <a:r>
              <a:rPr lang="en-US" sz="1600" dirty="0" smtClean="0"/>
              <a:t>Galle Four </a:t>
            </a:r>
            <a:r>
              <a:rPr lang="en-US" sz="1600" dirty="0" err="1" smtClean="0"/>
              <a:t>Gravets</a:t>
            </a:r>
            <a:r>
              <a:rPr lang="en-US" sz="1600" dirty="0" smtClean="0"/>
              <a:t>: 77%</a:t>
            </a:r>
          </a:p>
          <a:p>
            <a:r>
              <a:rPr lang="en-US" sz="1600" dirty="0" err="1" smtClean="0"/>
              <a:t>Gangawata</a:t>
            </a:r>
            <a:r>
              <a:rPr lang="en-US" sz="1600" dirty="0" smtClean="0"/>
              <a:t> </a:t>
            </a:r>
            <a:r>
              <a:rPr lang="en-US" sz="1600" dirty="0" err="1" smtClean="0"/>
              <a:t>Korale</a:t>
            </a:r>
            <a:r>
              <a:rPr lang="en-US" sz="1600" dirty="0" smtClean="0"/>
              <a:t>: 71%</a:t>
            </a:r>
            <a:endParaRPr lang="en-US" sz="1600" dirty="0"/>
          </a:p>
          <a:p>
            <a:r>
              <a:rPr lang="en-US" sz="1600" dirty="0" err="1"/>
              <a:t>Attanagalla</a:t>
            </a:r>
            <a:r>
              <a:rPr lang="en-US" sz="1600" dirty="0"/>
              <a:t>: 71%</a:t>
            </a:r>
          </a:p>
          <a:p>
            <a:r>
              <a:rPr lang="en-US" sz="1600" dirty="0" err="1" smtClean="0"/>
              <a:t>Mirigama</a:t>
            </a:r>
            <a:r>
              <a:rPr lang="en-US" sz="1600" dirty="0" smtClean="0"/>
              <a:t>: 66%</a:t>
            </a:r>
          </a:p>
          <a:p>
            <a:pPr lvl="1"/>
            <a:endParaRPr lang="en-US" sz="1600" dirty="0"/>
          </a:p>
        </p:txBody>
      </p:sp>
      <p:pic>
        <p:nvPicPr>
          <p:cNvPr id="3" name="Picture 2"/>
          <p:cNvPicPr>
            <a:picLocks noChangeAspect="1"/>
          </p:cNvPicPr>
          <p:nvPr/>
        </p:nvPicPr>
        <p:blipFill>
          <a:blip r:embed="rId2"/>
          <a:stretch>
            <a:fillRect/>
          </a:stretch>
        </p:blipFill>
        <p:spPr>
          <a:xfrm>
            <a:off x="0" y="0"/>
            <a:ext cx="4397566" cy="6858000"/>
          </a:xfrm>
          <a:prstGeom prst="rect">
            <a:avLst/>
          </a:prstGeom>
        </p:spPr>
      </p:pic>
    </p:spTree>
    <p:extLst>
      <p:ext uri="{BB962C8B-B14F-4D97-AF65-F5344CB8AC3E}">
        <p14:creationId xmlns:p14="http://schemas.microsoft.com/office/powerpoint/2010/main" val="3182088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kinds of comprehensive big data are available in emerging economies?</a:t>
            </a:r>
            <a:endParaRPr lang="en-US" sz="3600" dirty="0"/>
          </a:p>
        </p:txBody>
      </p:sp>
      <p:sp>
        <p:nvSpPr>
          <p:cNvPr id="3" name="Content Placeholder 2"/>
          <p:cNvSpPr>
            <a:spLocks noGrp="1"/>
          </p:cNvSpPr>
          <p:nvPr>
            <p:ph idx="1"/>
          </p:nvPr>
        </p:nvSpPr>
        <p:spPr>
          <a:xfrm>
            <a:off x="457200" y="1828800"/>
            <a:ext cx="8229600" cy="4297363"/>
          </a:xfrm>
        </p:spPr>
        <p:txBody>
          <a:bodyPr/>
          <a:lstStyle/>
          <a:p>
            <a:r>
              <a:rPr lang="en-US" sz="2400" dirty="0"/>
              <a:t>Administrative data</a:t>
            </a:r>
          </a:p>
          <a:p>
            <a:pPr lvl="1"/>
            <a:r>
              <a:rPr lang="en-US" sz="2000" dirty="0"/>
              <a:t>E.g., digitized medical records, insurance records, tax records</a:t>
            </a:r>
          </a:p>
          <a:p>
            <a:r>
              <a:rPr lang="en-US" sz="2400" dirty="0"/>
              <a:t>Commercial transactions </a:t>
            </a:r>
            <a:r>
              <a:rPr lang="en-US" sz="2400" dirty="0" smtClean="0"/>
              <a:t>(transaction-generated </a:t>
            </a:r>
            <a:r>
              <a:rPr lang="en-US" sz="2400" dirty="0"/>
              <a:t>data)</a:t>
            </a:r>
          </a:p>
          <a:p>
            <a:pPr lvl="1"/>
            <a:r>
              <a:rPr lang="en-US" sz="2000" dirty="0"/>
              <a:t>E.g., Stock exchange data, bank transactions, credit card records, supermarket transactions connected by loyalty card number</a:t>
            </a:r>
          </a:p>
          <a:p>
            <a:r>
              <a:rPr lang="en-US" sz="2400" dirty="0"/>
              <a:t>Sensors and tracking devices</a:t>
            </a:r>
          </a:p>
          <a:p>
            <a:pPr lvl="1"/>
            <a:r>
              <a:rPr lang="en-US" sz="2000" dirty="0"/>
              <a:t>E.g., road and traffic sensors, climate sensors, equipment &amp; infrastructure sensors, mobile phones communicating with base stations, satellite/ GPS devices </a:t>
            </a:r>
          </a:p>
          <a:p>
            <a:r>
              <a:rPr lang="en-US" sz="2400" dirty="0"/>
              <a:t>Online activities/ social media</a:t>
            </a:r>
          </a:p>
          <a:p>
            <a:pPr lvl="1"/>
            <a:r>
              <a:rPr lang="en-US" sz="2000" dirty="0"/>
              <a:t>E.g., online search activity, online page views, blogs/ FB/ twitter posts</a:t>
            </a:r>
          </a:p>
          <a:p>
            <a:endParaRPr lang="en-US"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a:t>
            </a:fld>
            <a:endParaRPr lang="en-US"/>
          </a:p>
        </p:txBody>
      </p:sp>
    </p:spTree>
    <p:extLst>
      <p:ext uri="{BB962C8B-B14F-4D97-AF65-F5344CB8AC3E}">
        <p14:creationId xmlns:p14="http://schemas.microsoft.com/office/powerpoint/2010/main" val="91830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Implications for public </a:t>
            </a:r>
            <a:r>
              <a:rPr lang="en-US" sz="4000" dirty="0"/>
              <a:t>p</a:t>
            </a:r>
            <a:r>
              <a:rPr lang="en-US" sz="4000" dirty="0" smtClean="0"/>
              <a:t>olicy </a:t>
            </a:r>
            <a:endParaRPr lang="en-US" sz="4000" dirty="0"/>
          </a:p>
        </p:txBody>
      </p:sp>
      <p:sp>
        <p:nvSpPr>
          <p:cNvPr id="3" name="Content Placeholder 2"/>
          <p:cNvSpPr>
            <a:spLocks noGrp="1"/>
          </p:cNvSpPr>
          <p:nvPr>
            <p:ph idx="1"/>
          </p:nvPr>
        </p:nvSpPr>
        <p:spPr/>
        <p:txBody>
          <a:bodyPr/>
          <a:lstStyle/>
          <a:p>
            <a:r>
              <a:rPr lang="en-US" sz="2800" dirty="0" smtClean="0"/>
              <a:t>Population maps and mobility/migration patterns are essential policy tools</a:t>
            </a:r>
          </a:p>
          <a:p>
            <a:pPr lvl="1"/>
            <a:r>
              <a:rPr lang="en-US" sz="2400" dirty="0"/>
              <a:t>I</a:t>
            </a:r>
            <a:r>
              <a:rPr lang="en-US" sz="2400" dirty="0" smtClean="0"/>
              <a:t>ncluded in most census and household surveys</a:t>
            </a:r>
          </a:p>
          <a:p>
            <a:r>
              <a:rPr lang="en-US" sz="2800" dirty="0" smtClean="0"/>
              <a:t>MNBD allows us to </a:t>
            </a:r>
            <a:r>
              <a:rPr lang="en-US" sz="2800" i="1" dirty="0" smtClean="0"/>
              <a:t>improve</a:t>
            </a:r>
            <a:r>
              <a:rPr lang="en-US" sz="2800" dirty="0" smtClean="0"/>
              <a:t> </a:t>
            </a:r>
            <a:r>
              <a:rPr lang="en-US" sz="2800" dirty="0"/>
              <a:t>&amp;</a:t>
            </a:r>
            <a:r>
              <a:rPr lang="en-US" sz="2800" dirty="0" smtClean="0"/>
              <a:t> </a:t>
            </a:r>
            <a:r>
              <a:rPr lang="en-US" sz="2800" i="1" dirty="0" smtClean="0"/>
              <a:t>extend</a:t>
            </a:r>
            <a:r>
              <a:rPr lang="en-US" sz="2800" dirty="0" smtClean="0"/>
              <a:t> measurement</a:t>
            </a:r>
          </a:p>
          <a:p>
            <a:pPr lvl="1"/>
            <a:r>
              <a:rPr lang="en-US" sz="2400" dirty="0" smtClean="0"/>
              <a:t>Large sample sizes</a:t>
            </a:r>
          </a:p>
          <a:p>
            <a:pPr lvl="1"/>
            <a:r>
              <a:rPr lang="en-US" sz="2400" dirty="0" smtClean="0"/>
              <a:t>Very frequent measurement</a:t>
            </a:r>
          </a:p>
          <a:p>
            <a:r>
              <a:rPr lang="en-US" sz="2800" dirty="0" smtClean="0"/>
              <a:t>More precise measures</a:t>
            </a:r>
          </a:p>
          <a:p>
            <a:pPr lvl="1"/>
            <a:r>
              <a:rPr lang="en-US" sz="2400" dirty="0" smtClean="0"/>
              <a:t>Commuting/ seasonal/ long-term migration</a:t>
            </a:r>
          </a:p>
          <a:p>
            <a:pPr lvl="1"/>
            <a:endParaRPr lang="en-US" sz="2400" dirty="0" smtClean="0"/>
          </a:p>
          <a:p>
            <a:pPr lvl="1"/>
            <a:endParaRPr lang="en-US" sz="2400" dirty="0" smtClean="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20</a:t>
            </a:fld>
            <a:endParaRPr lang="en-US"/>
          </a:p>
        </p:txBody>
      </p:sp>
    </p:spTree>
    <p:extLst>
      <p:ext uri="{BB962C8B-B14F-4D97-AF65-F5344CB8AC3E}">
        <p14:creationId xmlns:p14="http://schemas.microsoft.com/office/powerpoint/2010/main" val="233396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Implications for public policy</a:t>
            </a:r>
            <a:endParaRPr lang="en-US" sz="4000" dirty="0"/>
          </a:p>
        </p:txBody>
      </p:sp>
      <p:sp>
        <p:nvSpPr>
          <p:cNvPr id="3" name="Content Placeholder 2"/>
          <p:cNvSpPr>
            <a:spLocks noGrp="1"/>
          </p:cNvSpPr>
          <p:nvPr>
            <p:ph idx="1"/>
          </p:nvPr>
        </p:nvSpPr>
        <p:spPr/>
        <p:txBody>
          <a:bodyPr/>
          <a:lstStyle/>
          <a:p>
            <a:pPr>
              <a:spcBef>
                <a:spcPts val="500"/>
              </a:spcBef>
            </a:pPr>
            <a:r>
              <a:rPr lang="en-US" sz="2400" dirty="0" smtClean="0"/>
              <a:t>Improve planning for “spiky” events that create pressure on government and privately supplied services</a:t>
            </a:r>
          </a:p>
          <a:p>
            <a:pPr lvl="1">
              <a:spcBef>
                <a:spcPts val="500"/>
              </a:spcBef>
            </a:pPr>
            <a:r>
              <a:rPr lang="en-US" sz="2000" dirty="0" smtClean="0"/>
              <a:t>Humanitarian response to disasters</a:t>
            </a:r>
          </a:p>
          <a:p>
            <a:pPr lvl="1">
              <a:spcBef>
                <a:spcPts val="500"/>
              </a:spcBef>
            </a:pPr>
            <a:r>
              <a:rPr lang="en-US" sz="2000" dirty="0" smtClean="0"/>
              <a:t>Special events/holidays</a:t>
            </a:r>
          </a:p>
          <a:p>
            <a:pPr>
              <a:spcBef>
                <a:spcPts val="500"/>
              </a:spcBef>
            </a:pPr>
            <a:r>
              <a:rPr lang="en-US" sz="2400" dirty="0" smtClean="0"/>
              <a:t>Urban &amp; transportation planning</a:t>
            </a:r>
          </a:p>
          <a:p>
            <a:pPr lvl="1">
              <a:spcBef>
                <a:spcPts val="500"/>
              </a:spcBef>
            </a:pPr>
            <a:r>
              <a:rPr lang="en-US" sz="2000" dirty="0">
                <a:sym typeface="Wingdings" panose="05000000000000000000" pitchFamily="2" charset="2"/>
              </a:rPr>
              <a:t>Can identify high volume transport corridors </a:t>
            </a:r>
            <a:r>
              <a:rPr lang="en-US" sz="2000" dirty="0" smtClean="0">
                <a:sym typeface="Wingdings" panose="05000000000000000000" pitchFamily="2" charset="2"/>
              </a:rPr>
              <a:t>to prioritize </a:t>
            </a:r>
            <a:r>
              <a:rPr lang="en-US" sz="2000" dirty="0">
                <a:sym typeface="Wingdings" panose="05000000000000000000" pitchFamily="2" charset="2"/>
              </a:rPr>
              <a:t>for provision of mass </a:t>
            </a:r>
            <a:r>
              <a:rPr lang="en-US" sz="2000" dirty="0" smtClean="0">
                <a:sym typeface="Wingdings" panose="05000000000000000000" pitchFamily="2" charset="2"/>
              </a:rPr>
              <a:t>transit</a:t>
            </a:r>
          </a:p>
          <a:p>
            <a:pPr lvl="1">
              <a:spcBef>
                <a:spcPts val="500"/>
              </a:spcBef>
            </a:pPr>
            <a:r>
              <a:rPr lang="en-US" sz="2000" dirty="0" smtClean="0">
                <a:sym typeface="Wingdings" panose="05000000000000000000" pitchFamily="2" charset="2"/>
              </a:rPr>
              <a:t>Map de facto municipal boundaries</a:t>
            </a:r>
          </a:p>
          <a:p>
            <a:pPr>
              <a:spcBef>
                <a:spcPts val="500"/>
              </a:spcBef>
            </a:pPr>
            <a:r>
              <a:rPr lang="en-US" sz="2400" dirty="0" smtClean="0"/>
              <a:t>Health policy</a:t>
            </a:r>
          </a:p>
          <a:p>
            <a:pPr lvl="1">
              <a:spcBef>
                <a:spcPts val="500"/>
              </a:spcBef>
            </a:pPr>
            <a:r>
              <a:rPr lang="en-US" sz="2000" dirty="0" smtClean="0">
                <a:sym typeface="Wingdings" panose="05000000000000000000" pitchFamily="2" charset="2"/>
              </a:rPr>
              <a:t>Mobility patterns that can help respond to spread </a:t>
            </a:r>
            <a:r>
              <a:rPr lang="en-US" sz="2000" dirty="0">
                <a:sym typeface="Wingdings" panose="05000000000000000000" pitchFamily="2" charset="2"/>
              </a:rPr>
              <a:t>of infectious diseases (e.g</a:t>
            </a:r>
            <a:r>
              <a:rPr lang="en-US" sz="2000" dirty="0" smtClean="0">
                <a:sym typeface="Wingdings" panose="05000000000000000000" pitchFamily="2" charset="2"/>
              </a:rPr>
              <a:t>., dengue)</a:t>
            </a:r>
            <a:endParaRPr lang="en-US" sz="2000" dirty="0" smtClean="0"/>
          </a:p>
          <a:p>
            <a:pPr lvl="1"/>
            <a:endParaRPr lang="en-US" sz="2000" dirty="0" smtClean="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21</a:t>
            </a:fld>
            <a:endParaRPr lang="en-US"/>
          </a:p>
        </p:txBody>
      </p:sp>
    </p:spTree>
    <p:extLst>
      <p:ext uri="{BB962C8B-B14F-4D97-AF65-F5344CB8AC3E}">
        <p14:creationId xmlns:p14="http://schemas.microsoft.com/office/powerpoint/2010/main" val="35201857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lstStyle/>
          <a:p>
            <a:r>
              <a:rPr lang="en-US" sz="2400" dirty="0">
                <a:solidFill>
                  <a:schemeClr val="bg1">
                    <a:lumMod val="65000"/>
                  </a:schemeClr>
                </a:solidFill>
              </a:rPr>
              <a:t>Understanding population density &amp; mobility</a:t>
            </a:r>
          </a:p>
          <a:p>
            <a:pPr lvl="1"/>
            <a:r>
              <a:rPr lang="en-US" sz="2000" dirty="0">
                <a:solidFill>
                  <a:schemeClr val="bg1">
                    <a:lumMod val="65000"/>
                  </a:schemeClr>
                </a:solidFill>
              </a:rPr>
              <a:t>Population density</a:t>
            </a:r>
          </a:p>
          <a:p>
            <a:pPr lvl="1"/>
            <a:r>
              <a:rPr lang="en-US" sz="2000" dirty="0">
                <a:solidFill>
                  <a:schemeClr val="bg1">
                    <a:lumMod val="65000"/>
                  </a:schemeClr>
                </a:solidFill>
              </a:rPr>
              <a:t>Commuting patterns: where do people live and work</a:t>
            </a:r>
          </a:p>
          <a:p>
            <a:pPr lvl="1"/>
            <a:r>
              <a:rPr lang="en-US" sz="2000" dirty="0">
                <a:solidFill>
                  <a:schemeClr val="bg1">
                    <a:lumMod val="65000"/>
                  </a:schemeClr>
                </a:solidFill>
              </a:rPr>
              <a:t>Mobility changes during important events: Case study of “</a:t>
            </a:r>
            <a:r>
              <a:rPr lang="en-US" sz="2000" dirty="0" err="1">
                <a:solidFill>
                  <a:schemeClr val="bg1">
                    <a:lumMod val="65000"/>
                  </a:schemeClr>
                </a:solidFill>
              </a:rPr>
              <a:t>Avurudu</a:t>
            </a:r>
            <a:r>
              <a:rPr lang="en-US" sz="2000" dirty="0">
                <a:solidFill>
                  <a:schemeClr val="bg1">
                    <a:lumMod val="65000"/>
                  </a:schemeClr>
                </a:solidFill>
              </a:rPr>
              <a:t>”</a:t>
            </a:r>
          </a:p>
          <a:p>
            <a:r>
              <a:rPr lang="en-US" sz="2400" dirty="0">
                <a:solidFill>
                  <a:srgbClr val="FF0000"/>
                </a:solidFill>
              </a:rPr>
              <a:t>Understanding land use characteristics</a:t>
            </a:r>
          </a:p>
          <a:p>
            <a:r>
              <a:rPr lang="en-US" sz="2400" dirty="0">
                <a:solidFill>
                  <a:schemeClr val="bg1">
                    <a:lumMod val="75000"/>
                  </a:schemeClr>
                </a:solidFill>
              </a:rPr>
              <a:t>Understanding communities</a:t>
            </a:r>
          </a:p>
          <a:p>
            <a:r>
              <a:rPr lang="en-US" sz="2400" dirty="0">
                <a:solidFill>
                  <a:schemeClr val="bg1">
                    <a:lumMod val="75000"/>
                  </a:schemeClr>
                </a:solidFill>
              </a:rPr>
              <a:t>Preliminary work on gaining insights on economic activity</a:t>
            </a:r>
          </a:p>
          <a:p>
            <a:r>
              <a:rPr lang="en-US" sz="2400" dirty="0">
                <a:solidFill>
                  <a:schemeClr val="bg1">
                    <a:lumMod val="75000"/>
                  </a:schemeClr>
                </a:solidFill>
              </a:rPr>
              <a:t>Exploratory work on gaining insights from reload data</a:t>
            </a:r>
          </a:p>
          <a:p>
            <a:endParaRPr lang="en-US" sz="2400" dirty="0">
              <a:solidFill>
                <a:schemeClr val="bg1">
                  <a:lumMod val="75000"/>
                </a:schemeClr>
              </a:solidFill>
            </a:endParaRPr>
          </a:p>
          <a:p>
            <a:pPr marL="0" indent="0">
              <a:buNone/>
            </a:pPr>
            <a:endParaRPr lang="en-US" sz="2400" dirty="0" smtClean="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22</a:t>
            </a:fld>
            <a:endParaRPr lang="en-US"/>
          </a:p>
        </p:txBody>
      </p:sp>
    </p:spTree>
    <p:extLst>
      <p:ext uri="{BB962C8B-B14F-4D97-AF65-F5344CB8AC3E}">
        <p14:creationId xmlns:p14="http://schemas.microsoft.com/office/powerpoint/2010/main" val="2592440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a:t>Hourly loading of base stations reveals distinct patterns</a:t>
            </a:r>
          </a:p>
        </p:txBody>
      </p:sp>
      <p:sp>
        <p:nvSpPr>
          <p:cNvPr id="3" name="Content Placeholder 2"/>
          <p:cNvSpPr>
            <a:spLocks noGrp="1"/>
          </p:cNvSpPr>
          <p:nvPr>
            <p:ph idx="1"/>
          </p:nvPr>
        </p:nvSpPr>
        <p:spPr>
          <a:xfrm>
            <a:off x="457200" y="5334000"/>
            <a:ext cx="8229600" cy="792163"/>
          </a:xfrm>
        </p:spPr>
        <p:txBody>
          <a:bodyPr/>
          <a:lstStyle/>
          <a:p>
            <a:r>
              <a:rPr lang="en-US" sz="2400" dirty="0" smtClean="0"/>
              <a:t>We can use this insight to group base stations into different groups, using unsupervised machine learning techniques</a:t>
            </a: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23</a:t>
            </a:fld>
            <a:endParaRPr lang="en-US"/>
          </a:p>
        </p:txBody>
      </p:sp>
      <p:grpSp>
        <p:nvGrpSpPr>
          <p:cNvPr id="5" name="Group 4"/>
          <p:cNvGrpSpPr/>
          <p:nvPr/>
        </p:nvGrpSpPr>
        <p:grpSpPr>
          <a:xfrm>
            <a:off x="4572000" y="1402359"/>
            <a:ext cx="4407134" cy="3855441"/>
            <a:chOff x="4572000" y="1796058"/>
            <a:chExt cx="4407134" cy="3855441"/>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0" y="1796058"/>
              <a:ext cx="4407134" cy="3855441"/>
            </a:xfrm>
            <a:prstGeom prst="rect">
              <a:avLst/>
            </a:prstGeom>
          </p:spPr>
        </p:pic>
        <p:sp>
          <p:nvSpPr>
            <p:cNvPr id="7" name="Shape 136"/>
            <p:cNvSpPr txBox="1"/>
            <p:nvPr/>
          </p:nvSpPr>
          <p:spPr>
            <a:xfrm>
              <a:off x="5791200" y="5257800"/>
              <a:ext cx="1991475" cy="388155"/>
            </a:xfrm>
            <a:prstGeom prst="rect">
              <a:avLst/>
            </a:prstGeom>
            <a:noFill/>
            <a:ln>
              <a:noFill/>
            </a:ln>
          </p:spPr>
          <p:txBody>
            <a:bodyPr lIns="91425" tIns="91425" rIns="91425" bIns="91425" anchor="t" anchorCtr="0">
              <a:noAutofit/>
            </a:bodyPr>
            <a:lstStyle/>
            <a:p>
              <a:pPr marL="0" marR="0" lvl="0" indent="0" algn="ctr" rtl="0">
                <a:spcBef>
                  <a:spcPts val="0"/>
                </a:spcBef>
                <a:spcAft>
                  <a:spcPts val="0"/>
                </a:spcAft>
                <a:buClr>
                  <a:schemeClr val="dk1"/>
                </a:buClr>
                <a:buSzPct val="25000"/>
                <a:buFont typeface="Arial"/>
                <a:buNone/>
              </a:pPr>
              <a:r>
                <a:rPr lang="en-US" b="1" dirty="0" smtClean="0">
                  <a:solidFill>
                    <a:srgbClr val="FF0000"/>
                  </a:solidFill>
                  <a:latin typeface="+mn-lt"/>
                  <a:ea typeface="Arial"/>
                  <a:cs typeface="Arial"/>
                  <a:sym typeface="Arial"/>
                </a:rPr>
                <a:t>Type</a:t>
              </a:r>
              <a:r>
                <a:rPr lang="en-US" b="1" i="0" u="none" strike="noStrike" cap="none" baseline="0" dirty="0" smtClean="0">
                  <a:solidFill>
                    <a:srgbClr val="FF0000"/>
                  </a:solidFill>
                  <a:latin typeface="+mn-lt"/>
                  <a:ea typeface="Arial"/>
                  <a:cs typeface="Arial"/>
                  <a:sym typeface="Arial"/>
                </a:rPr>
                <a:t> Y: ?</a:t>
              </a:r>
              <a:endParaRPr lang="en-US" b="1" i="0" u="none" strike="noStrike" cap="none" baseline="0" dirty="0">
                <a:solidFill>
                  <a:srgbClr val="FF0000"/>
                </a:solidFill>
                <a:latin typeface="+mn-lt"/>
                <a:ea typeface="Arial"/>
                <a:cs typeface="Arial"/>
                <a:sym typeface="Arial"/>
              </a:endParaRPr>
            </a:p>
          </p:txBody>
        </p:sp>
      </p:grpSp>
      <p:grpSp>
        <p:nvGrpSpPr>
          <p:cNvPr id="8" name="Group 7"/>
          <p:cNvGrpSpPr/>
          <p:nvPr/>
        </p:nvGrpSpPr>
        <p:grpSpPr>
          <a:xfrm>
            <a:off x="309957" y="1372599"/>
            <a:ext cx="4105215" cy="3872502"/>
            <a:chOff x="309957" y="1766298"/>
            <a:chExt cx="4105215" cy="3872502"/>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957" y="1766298"/>
              <a:ext cx="4105215" cy="3715127"/>
            </a:xfrm>
            <a:prstGeom prst="rect">
              <a:avLst/>
            </a:prstGeom>
          </p:spPr>
        </p:pic>
        <p:sp>
          <p:nvSpPr>
            <p:cNvPr id="10" name="Shape 136"/>
            <p:cNvSpPr txBox="1"/>
            <p:nvPr/>
          </p:nvSpPr>
          <p:spPr>
            <a:xfrm>
              <a:off x="1208925" y="5250645"/>
              <a:ext cx="1991475" cy="388155"/>
            </a:xfrm>
            <a:prstGeom prst="rect">
              <a:avLst/>
            </a:prstGeom>
            <a:noFill/>
            <a:ln>
              <a:noFill/>
            </a:ln>
          </p:spPr>
          <p:txBody>
            <a:bodyPr lIns="91425" tIns="91425" rIns="91425" bIns="91425" anchor="t" anchorCtr="0">
              <a:noAutofit/>
            </a:bodyPr>
            <a:lstStyle/>
            <a:p>
              <a:pPr marL="0" marR="0" lvl="0" indent="0" algn="ctr" rtl="0">
                <a:spcBef>
                  <a:spcPts val="0"/>
                </a:spcBef>
                <a:spcAft>
                  <a:spcPts val="0"/>
                </a:spcAft>
                <a:buClr>
                  <a:schemeClr val="dk1"/>
                </a:buClr>
                <a:buSzPct val="25000"/>
                <a:buFont typeface="Arial"/>
                <a:buNone/>
              </a:pPr>
              <a:r>
                <a:rPr lang="en-US" b="1" dirty="0" smtClean="0">
                  <a:solidFill>
                    <a:srgbClr val="FF0000"/>
                  </a:solidFill>
                  <a:latin typeface="+mn-lt"/>
                  <a:ea typeface="Arial"/>
                  <a:cs typeface="Arial"/>
                  <a:sym typeface="Arial"/>
                </a:rPr>
                <a:t>Type</a:t>
              </a:r>
              <a:r>
                <a:rPr lang="en-US" b="1" i="0" u="none" strike="noStrike" cap="none" baseline="0" dirty="0" smtClean="0">
                  <a:solidFill>
                    <a:srgbClr val="FF0000"/>
                  </a:solidFill>
                  <a:latin typeface="+mn-lt"/>
                  <a:ea typeface="Arial"/>
                  <a:cs typeface="Arial"/>
                  <a:sym typeface="Arial"/>
                </a:rPr>
                <a:t> X: ?</a:t>
              </a:r>
              <a:endParaRPr lang="en-US" b="1" i="0" u="none" strike="noStrike" cap="none" baseline="0" dirty="0">
                <a:solidFill>
                  <a:srgbClr val="FF0000"/>
                </a:solidFill>
                <a:latin typeface="+mn-lt"/>
                <a:ea typeface="Arial"/>
                <a:cs typeface="Arial"/>
                <a:sym typeface="Arial"/>
              </a:endParaRPr>
            </a:p>
          </p:txBody>
        </p:sp>
      </p:grpSp>
    </p:spTree>
    <p:extLst>
      <p:ext uri="{BB962C8B-B14F-4D97-AF65-F5344CB8AC3E}">
        <p14:creationId xmlns:p14="http://schemas.microsoft.com/office/powerpoint/2010/main" val="29541404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sz="3200" dirty="0"/>
              <a:t>M</a:t>
            </a:r>
            <a:r>
              <a:rPr lang="en-US" sz="3200" dirty="0" smtClean="0"/>
              <a:t>ethodology</a:t>
            </a:r>
            <a:endParaRPr lang="en-US" sz="3200" dirty="0"/>
          </a:p>
        </p:txBody>
      </p:sp>
      <p:sp>
        <p:nvSpPr>
          <p:cNvPr id="3" name="Content Placeholder 2"/>
          <p:cNvSpPr>
            <a:spLocks noGrp="1"/>
          </p:cNvSpPr>
          <p:nvPr>
            <p:ph idx="1"/>
          </p:nvPr>
        </p:nvSpPr>
        <p:spPr>
          <a:xfrm>
            <a:off x="457200" y="1295400"/>
            <a:ext cx="8229600" cy="4830763"/>
          </a:xfrm>
        </p:spPr>
        <p:txBody>
          <a:bodyPr/>
          <a:lstStyle/>
          <a:p>
            <a:pPr marL="457200" lvl="0" indent="-381000">
              <a:spcBef>
                <a:spcPts val="0"/>
              </a:spcBef>
              <a:buClr>
                <a:schemeClr val="dk1"/>
              </a:buClr>
              <a:buSzPct val="100000"/>
              <a:buFont typeface="Calibri"/>
              <a:buChar char="•"/>
            </a:pPr>
            <a:r>
              <a:rPr lang="en" sz="2000" dirty="0" smtClean="0"/>
              <a:t>The time series of users connected at </a:t>
            </a:r>
            <a:r>
              <a:rPr lang="en-US" sz="2000" dirty="0" smtClean="0"/>
              <a:t>a </a:t>
            </a:r>
            <a:r>
              <a:rPr lang="en" sz="2000" dirty="0" smtClean="0"/>
              <a:t>base station contains variations</a:t>
            </a:r>
            <a:r>
              <a:rPr lang="en-US" sz="2000" dirty="0" smtClean="0"/>
              <a:t>, that can be grouped by similar characteristics</a:t>
            </a:r>
          </a:p>
          <a:p>
            <a:pPr marL="457200" indent="-381000">
              <a:spcBef>
                <a:spcPts val="0"/>
              </a:spcBef>
              <a:buClr>
                <a:schemeClr val="dk1"/>
              </a:buClr>
              <a:buSzPct val="100000"/>
              <a:buFont typeface="Calibri"/>
              <a:buChar char="•"/>
            </a:pPr>
            <a:r>
              <a:rPr lang="en-US" sz="2000" dirty="0" smtClean="0"/>
              <a:t>A month of data is collapsed into an indicative week (Sunday to Saturday), with the time series normalized by the z-score</a:t>
            </a:r>
            <a:endParaRPr lang="en" sz="2000" dirty="0" smtClean="0"/>
          </a:p>
          <a:p>
            <a:pPr marL="457200" indent="-381000">
              <a:spcBef>
                <a:spcPts val="0"/>
              </a:spcBef>
              <a:buClr>
                <a:schemeClr val="dk1"/>
              </a:buClr>
              <a:buSzPct val="100000"/>
              <a:buFont typeface="Calibri"/>
              <a:buChar char="•"/>
            </a:pPr>
            <a:r>
              <a:rPr lang="en" sz="2000" dirty="0" smtClean="0"/>
              <a:t>Principal </a:t>
            </a:r>
            <a:r>
              <a:rPr lang="en" sz="2000" dirty="0"/>
              <a:t>Component Analysis(PCA) is </a:t>
            </a:r>
            <a:r>
              <a:rPr lang="en-US" sz="2000" dirty="0" smtClean="0"/>
              <a:t>used to identify </a:t>
            </a:r>
            <a:r>
              <a:rPr lang="en" sz="2000" dirty="0" smtClean="0"/>
              <a:t>the </a:t>
            </a:r>
            <a:r>
              <a:rPr lang="en" sz="2000" dirty="0"/>
              <a:t>discriminant patterns from noisy time </a:t>
            </a:r>
            <a:r>
              <a:rPr lang="en" sz="2000" dirty="0" smtClean="0"/>
              <a:t>serie</a:t>
            </a:r>
            <a:r>
              <a:rPr lang="en-US" sz="2000" dirty="0" smtClean="0"/>
              <a:t>s</a:t>
            </a:r>
            <a:r>
              <a:rPr lang="en" sz="2000" dirty="0" smtClean="0"/>
              <a:t> dat</a:t>
            </a:r>
            <a:r>
              <a:rPr lang="en-US" sz="2000" dirty="0" smtClean="0"/>
              <a:t>a</a:t>
            </a:r>
          </a:p>
          <a:p>
            <a:pPr marL="457200" indent="-381000">
              <a:spcBef>
                <a:spcPts val="0"/>
              </a:spcBef>
              <a:buClr>
                <a:schemeClr val="dk1"/>
              </a:buClr>
              <a:buSzPct val="100000"/>
              <a:buFont typeface="Calibri"/>
              <a:buChar char="•"/>
            </a:pPr>
            <a:endParaRPr lang="en-US" sz="2000" dirty="0" smtClean="0"/>
          </a:p>
          <a:p>
            <a:pPr marL="457200" indent="-381000">
              <a:spcBef>
                <a:spcPts val="0"/>
              </a:spcBef>
              <a:buClr>
                <a:schemeClr val="dk1"/>
              </a:buClr>
              <a:buSzPct val="100000"/>
              <a:buFont typeface="Calibri"/>
              <a:buChar char="•"/>
            </a:pPr>
            <a:endParaRPr lang="en-US" sz="2000" dirty="0"/>
          </a:p>
          <a:p>
            <a:pPr marL="457200" indent="-381000">
              <a:spcBef>
                <a:spcPts val="0"/>
              </a:spcBef>
              <a:buClr>
                <a:schemeClr val="dk1"/>
              </a:buClr>
              <a:buSzPct val="100000"/>
              <a:buFont typeface="Calibri"/>
              <a:buChar char="•"/>
            </a:pPr>
            <a:endParaRPr lang="en-US" sz="2000" dirty="0" smtClean="0"/>
          </a:p>
          <a:p>
            <a:pPr marL="457200" indent="-381000">
              <a:spcBef>
                <a:spcPts val="0"/>
              </a:spcBef>
              <a:buClr>
                <a:schemeClr val="dk1"/>
              </a:buClr>
              <a:buSzPct val="100000"/>
              <a:buFont typeface="Calibri"/>
              <a:buChar char="•"/>
            </a:pPr>
            <a:endParaRPr lang="en-US" sz="2000" dirty="0"/>
          </a:p>
          <a:p>
            <a:pPr marL="457200" indent="-381000">
              <a:spcBef>
                <a:spcPts val="0"/>
              </a:spcBef>
              <a:buClr>
                <a:schemeClr val="dk1"/>
              </a:buClr>
              <a:buSzPct val="100000"/>
              <a:buFont typeface="Calibri"/>
              <a:buChar char="•"/>
            </a:pPr>
            <a:endParaRPr lang="en-US" sz="2000" dirty="0" smtClean="0"/>
          </a:p>
          <a:p>
            <a:pPr marL="857250" lvl="1" indent="-381000">
              <a:spcBef>
                <a:spcPts val="0"/>
              </a:spcBef>
              <a:buClr>
                <a:schemeClr val="dk1"/>
              </a:buClr>
              <a:buSzPct val="100000"/>
              <a:buFont typeface="Calibri"/>
              <a:buChar char="•"/>
            </a:pPr>
            <a:r>
              <a:rPr lang="en-US" sz="1800" dirty="0" smtClean="0"/>
              <a:t>Each base station’s pattern is filtered into 15 principal components (covering 95% of the data for that base station)</a:t>
            </a:r>
            <a:endParaRPr lang="en" sz="1800" dirty="0" smtClean="0"/>
          </a:p>
          <a:p>
            <a:pPr marL="457200" indent="-381000">
              <a:spcBef>
                <a:spcPts val="0"/>
              </a:spcBef>
              <a:buClr>
                <a:schemeClr val="dk1"/>
              </a:buClr>
              <a:buSzPct val="100000"/>
              <a:buFont typeface="Calibri"/>
              <a:buChar char="•"/>
            </a:pPr>
            <a:r>
              <a:rPr lang="en-US" sz="2000" dirty="0" smtClean="0"/>
              <a:t>Using the 15 principal components, we cluster all the base stations into 3 clusters in an unsupervised manner using </a:t>
            </a:r>
            <a:r>
              <a:rPr lang="en" sz="2000" dirty="0" smtClean="0"/>
              <a:t> </a:t>
            </a:r>
            <a:r>
              <a:rPr lang="en" sz="2000" dirty="0"/>
              <a:t>k-means </a:t>
            </a:r>
            <a:r>
              <a:rPr lang="en" sz="2000" dirty="0" smtClean="0"/>
              <a:t>algorithm</a:t>
            </a:r>
            <a:endParaRPr lang="en" sz="20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24</a:t>
            </a:fld>
            <a:endParaRPr lang="en-US"/>
          </a:p>
        </p:txBody>
      </p:sp>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sharpenSoften amount="100000"/>
                    </a14:imgEffect>
                    <a14:imgEffect>
                      <a14:saturation sat="278000"/>
                    </a14:imgEffect>
                  </a14:imgLayer>
                </a14:imgProps>
              </a:ext>
              <a:ext uri="{28A0092B-C50C-407E-A947-70E740481C1C}">
                <a14:useLocalDpi xmlns:a14="http://schemas.microsoft.com/office/drawing/2010/main"/>
              </a:ext>
            </a:extLst>
          </a:blip>
          <a:stretch>
            <a:fillRect/>
          </a:stretch>
        </p:blipFill>
        <p:spPr>
          <a:xfrm>
            <a:off x="1219200" y="3189013"/>
            <a:ext cx="2667000" cy="152048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7800" y="3200400"/>
            <a:ext cx="2291228" cy="1447800"/>
          </a:xfrm>
          <a:prstGeom prst="rect">
            <a:avLst/>
          </a:prstGeom>
        </p:spPr>
      </p:pic>
      <p:sp>
        <p:nvSpPr>
          <p:cNvPr id="7" name="Right Arrow 6"/>
          <p:cNvSpPr/>
          <p:nvPr/>
        </p:nvSpPr>
        <p:spPr>
          <a:xfrm>
            <a:off x="4114800" y="3733800"/>
            <a:ext cx="8382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203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3600" dirty="0" smtClean="0"/>
              <a:t>Three spatial clusters in Colombo District</a:t>
            </a:r>
            <a:endParaRPr lang="en-US" sz="36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25</a:t>
            </a:fld>
            <a:endParaRPr lang="en-US"/>
          </a:p>
        </p:txBody>
      </p:sp>
      <p:pic>
        <p:nvPicPr>
          <p:cNvPr id="5" name="Shape 123"/>
          <p:cNvPicPr preferRelativeResize="0">
            <a:picLocks noChangeAspect="1"/>
          </p:cNvPicPr>
          <p:nvPr/>
        </p:nvPicPr>
        <p:blipFill>
          <a:blip r:embed="rId2">
            <a:alphaModFix/>
          </a:blip>
          <a:stretch>
            <a:fillRect/>
          </a:stretch>
        </p:blipFill>
        <p:spPr>
          <a:xfrm>
            <a:off x="76200" y="1600200"/>
            <a:ext cx="5524258" cy="3937674"/>
          </a:xfrm>
          <a:prstGeom prst="rect">
            <a:avLst/>
          </a:prstGeom>
          <a:noFill/>
          <a:ln w="9525" cap="flat">
            <a:solidFill>
              <a:schemeClr val="dk2"/>
            </a:solidFill>
            <a:prstDash val="solid"/>
            <a:round/>
            <a:headEnd type="none" w="med" len="med"/>
            <a:tailEnd type="none" w="med" len="med"/>
          </a:ln>
        </p:spPr>
      </p:pic>
      <p:sp>
        <p:nvSpPr>
          <p:cNvPr id="14" name="Content Placeholder 2"/>
          <p:cNvSpPr>
            <a:spLocks noGrp="1"/>
          </p:cNvSpPr>
          <p:nvPr>
            <p:ph idx="1"/>
          </p:nvPr>
        </p:nvSpPr>
        <p:spPr>
          <a:xfrm>
            <a:off x="5638799" y="1600200"/>
            <a:ext cx="3478907" cy="3962400"/>
          </a:xfrm>
        </p:spPr>
        <p:txBody>
          <a:bodyPr/>
          <a:lstStyle/>
          <a:p>
            <a:pPr marL="457200" lvl="0" indent="-381000">
              <a:spcBef>
                <a:spcPts val="0"/>
              </a:spcBef>
              <a:buClr>
                <a:schemeClr val="dk1"/>
              </a:buClr>
              <a:buSzPct val="100000"/>
              <a:buFont typeface="Calibri"/>
              <a:buChar char="•"/>
            </a:pPr>
            <a:r>
              <a:rPr lang="en" sz="2000" b="1" dirty="0" smtClean="0">
                <a:solidFill>
                  <a:srgbClr val="FF0000"/>
                </a:solidFill>
              </a:rPr>
              <a:t>Cluster-</a:t>
            </a:r>
            <a:r>
              <a:rPr lang="en-US" sz="2000" b="1" dirty="0" smtClean="0">
                <a:solidFill>
                  <a:srgbClr val="FF0000"/>
                </a:solidFill>
              </a:rPr>
              <a:t>1</a:t>
            </a:r>
            <a:r>
              <a:rPr lang="en" sz="2000" b="1" dirty="0" smtClean="0">
                <a:solidFill>
                  <a:srgbClr val="FF0000"/>
                </a:solidFill>
              </a:rPr>
              <a:t> </a:t>
            </a:r>
            <a:r>
              <a:rPr lang="en" sz="2000" b="1" dirty="0">
                <a:solidFill>
                  <a:srgbClr val="FF0000"/>
                </a:solidFill>
              </a:rPr>
              <a:t>exhibits patterns consistent </a:t>
            </a:r>
            <a:r>
              <a:rPr lang="en" sz="2000" b="1" dirty="0" smtClean="0">
                <a:solidFill>
                  <a:srgbClr val="FF0000"/>
                </a:solidFill>
              </a:rPr>
              <a:t>with commercial area</a:t>
            </a:r>
            <a:endParaRPr lang="en-US" sz="2000" b="1" dirty="0" smtClean="0">
              <a:solidFill>
                <a:srgbClr val="FF0000"/>
              </a:solidFill>
            </a:endParaRPr>
          </a:p>
          <a:p>
            <a:pPr marL="457200" lvl="0" indent="-381000">
              <a:spcBef>
                <a:spcPts val="0"/>
              </a:spcBef>
              <a:buClr>
                <a:schemeClr val="dk1"/>
              </a:buClr>
              <a:buSzPct val="100000"/>
              <a:buFont typeface="Calibri"/>
              <a:buChar char="•"/>
            </a:pPr>
            <a:endParaRPr lang="en" sz="2000" b="1" dirty="0">
              <a:solidFill>
                <a:srgbClr val="FF0000"/>
              </a:solidFill>
            </a:endParaRPr>
          </a:p>
          <a:p>
            <a:pPr marL="457200" lvl="0" indent="-381000">
              <a:spcBef>
                <a:spcPts val="0"/>
              </a:spcBef>
              <a:buClr>
                <a:schemeClr val="dk1"/>
              </a:buClr>
              <a:buSzPct val="100000"/>
              <a:buFont typeface="Calibri"/>
              <a:buChar char="•"/>
            </a:pPr>
            <a:r>
              <a:rPr lang="en" sz="2000" b="1" dirty="0">
                <a:solidFill>
                  <a:schemeClr val="tx2">
                    <a:lumMod val="60000"/>
                    <a:lumOff val="40000"/>
                  </a:schemeClr>
                </a:solidFill>
              </a:rPr>
              <a:t>Cluster-3 exhibits patterns consistent </a:t>
            </a:r>
            <a:r>
              <a:rPr lang="en" sz="2000" b="1" dirty="0" smtClean="0">
                <a:solidFill>
                  <a:schemeClr val="tx2">
                    <a:lumMod val="60000"/>
                    <a:lumOff val="40000"/>
                  </a:schemeClr>
                </a:solidFill>
              </a:rPr>
              <a:t>with </a:t>
            </a:r>
            <a:r>
              <a:rPr lang="en" sz="2000" b="1" dirty="0">
                <a:solidFill>
                  <a:schemeClr val="tx2">
                    <a:lumMod val="60000"/>
                    <a:lumOff val="40000"/>
                  </a:schemeClr>
                </a:solidFill>
              </a:rPr>
              <a:t>residential </a:t>
            </a:r>
            <a:r>
              <a:rPr lang="en" sz="2000" b="1" dirty="0" smtClean="0">
                <a:solidFill>
                  <a:schemeClr val="tx2">
                    <a:lumMod val="60000"/>
                    <a:lumOff val="40000"/>
                  </a:schemeClr>
                </a:solidFill>
              </a:rPr>
              <a:t>area</a:t>
            </a:r>
            <a:endParaRPr lang="en-US" sz="2000" b="1" dirty="0" smtClean="0">
              <a:solidFill>
                <a:schemeClr val="tx2">
                  <a:lumMod val="60000"/>
                  <a:lumOff val="40000"/>
                </a:schemeClr>
              </a:solidFill>
            </a:endParaRPr>
          </a:p>
          <a:p>
            <a:pPr marL="457200" lvl="0" indent="-381000">
              <a:spcBef>
                <a:spcPts val="0"/>
              </a:spcBef>
              <a:buClr>
                <a:schemeClr val="dk1"/>
              </a:buClr>
              <a:buSzPct val="100000"/>
              <a:buFont typeface="Calibri"/>
              <a:buChar char="•"/>
            </a:pPr>
            <a:endParaRPr lang="en" sz="2000" b="1" dirty="0">
              <a:solidFill>
                <a:schemeClr val="tx2">
                  <a:lumMod val="60000"/>
                  <a:lumOff val="40000"/>
                </a:schemeClr>
              </a:solidFill>
            </a:endParaRPr>
          </a:p>
          <a:p>
            <a:pPr marL="457200" lvl="0" indent="-381000">
              <a:spcBef>
                <a:spcPts val="0"/>
              </a:spcBef>
              <a:buClr>
                <a:schemeClr val="dk1"/>
              </a:buClr>
              <a:buSzPct val="100000"/>
              <a:buFont typeface="Calibri"/>
              <a:buChar char="•"/>
            </a:pPr>
            <a:r>
              <a:rPr lang="en-US" sz="2000" b="1" dirty="0" smtClean="0">
                <a:solidFill>
                  <a:srgbClr val="33CC00"/>
                </a:solidFill>
              </a:rPr>
              <a:t>C</a:t>
            </a:r>
            <a:r>
              <a:rPr lang="en" sz="2000" b="1" dirty="0" smtClean="0">
                <a:solidFill>
                  <a:srgbClr val="33CC00"/>
                </a:solidFill>
              </a:rPr>
              <a:t>luster-</a:t>
            </a:r>
            <a:r>
              <a:rPr lang="en-US" sz="2000" b="1" dirty="0" smtClean="0">
                <a:solidFill>
                  <a:srgbClr val="33CC00"/>
                </a:solidFill>
              </a:rPr>
              <a:t>2</a:t>
            </a:r>
            <a:r>
              <a:rPr lang="en" sz="2000" b="1" dirty="0" smtClean="0">
                <a:solidFill>
                  <a:srgbClr val="33CC00"/>
                </a:solidFill>
              </a:rPr>
              <a:t> </a:t>
            </a:r>
            <a:r>
              <a:rPr lang="en-US" sz="2000" b="1" dirty="0" smtClean="0">
                <a:solidFill>
                  <a:srgbClr val="33CC00"/>
                </a:solidFill>
              </a:rPr>
              <a:t>exhibits patterns more consistent with mixed-use</a:t>
            </a:r>
            <a:endParaRPr lang="en" sz="2000" b="1" dirty="0">
              <a:solidFill>
                <a:srgbClr val="33CC00"/>
              </a:solidFill>
            </a:endParaRPr>
          </a:p>
          <a:p>
            <a:endParaRPr lang="en-US" sz="2000" dirty="0"/>
          </a:p>
        </p:txBody>
      </p:sp>
    </p:spTree>
    <p:extLst>
      <p:ext uri="{BB962C8B-B14F-4D97-AF65-F5344CB8AC3E}">
        <p14:creationId xmlns:p14="http://schemas.microsoft.com/office/powerpoint/2010/main" val="2880365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sz="3200" dirty="0">
                <a:solidFill>
                  <a:schemeClr val="dk1"/>
                </a:solidFill>
                <a:ea typeface="Calibri"/>
                <a:cs typeface="Calibri"/>
                <a:sym typeface="Calibri"/>
              </a:rPr>
              <a:t>Our results show Central Business District (CBD) in Colombo city has expanded</a:t>
            </a:r>
            <a:endParaRPr lang="en-US" sz="32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26</a:t>
            </a:fld>
            <a:endParaRPr lang="en-US"/>
          </a:p>
        </p:txBody>
      </p:sp>
      <p:pic>
        <p:nvPicPr>
          <p:cNvPr id="5" name="Picture 4"/>
          <p:cNvPicPr>
            <a:picLocks noChangeAspect="1"/>
          </p:cNvPicPr>
          <p:nvPr/>
        </p:nvPicPr>
        <p:blipFill>
          <a:blip r:embed="rId2"/>
          <a:stretch>
            <a:fillRect/>
          </a:stretch>
        </p:blipFill>
        <p:spPr>
          <a:xfrm>
            <a:off x="2362200" y="1139733"/>
            <a:ext cx="4514453" cy="5715000"/>
          </a:xfrm>
          <a:prstGeom prst="rect">
            <a:avLst/>
          </a:prstGeom>
        </p:spPr>
      </p:pic>
      <p:grpSp>
        <p:nvGrpSpPr>
          <p:cNvPr id="10" name="Group 9"/>
          <p:cNvGrpSpPr/>
          <p:nvPr/>
        </p:nvGrpSpPr>
        <p:grpSpPr>
          <a:xfrm>
            <a:off x="152400" y="1295400"/>
            <a:ext cx="4419600" cy="2362200"/>
            <a:chOff x="76200" y="1295400"/>
            <a:chExt cx="4419600" cy="2362200"/>
          </a:xfrm>
        </p:grpSpPr>
        <p:pic>
          <p:nvPicPr>
            <p:cNvPr id="11" name="Picture 10"/>
            <p:cNvPicPr>
              <a:picLocks noChangeAspect="1"/>
            </p:cNvPicPr>
            <p:nvPr/>
          </p:nvPicPr>
          <p:blipFill>
            <a:blip r:embed="rId3"/>
            <a:stretch>
              <a:fillRect/>
            </a:stretch>
          </p:blipFill>
          <p:spPr>
            <a:xfrm>
              <a:off x="76200" y="1295400"/>
              <a:ext cx="2655216" cy="1981200"/>
            </a:xfrm>
            <a:prstGeom prst="rect">
              <a:avLst/>
            </a:prstGeom>
          </p:spPr>
        </p:pic>
        <p:sp>
          <p:nvSpPr>
            <p:cNvPr id="12" name="Oval 11"/>
            <p:cNvSpPr/>
            <p:nvPr/>
          </p:nvSpPr>
          <p:spPr>
            <a:xfrm>
              <a:off x="3505200" y="2895600"/>
              <a:ext cx="990600" cy="762000"/>
            </a:xfrm>
            <a:prstGeom prst="ellipse">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stCxn id="11" idx="3"/>
              <a:endCxn id="12" idx="1"/>
            </p:cNvCxnSpPr>
            <p:nvPr/>
          </p:nvCxnSpPr>
          <p:spPr>
            <a:xfrm>
              <a:off x="2731416" y="2286000"/>
              <a:ext cx="918854" cy="721192"/>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419600" y="1447799"/>
            <a:ext cx="4521200" cy="2590801"/>
            <a:chOff x="4419600" y="1447799"/>
            <a:chExt cx="4521200" cy="2590801"/>
          </a:xfrm>
        </p:grpSpPr>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83460" y="1447799"/>
              <a:ext cx="2757340" cy="2012223"/>
            </a:xfrm>
            <a:prstGeom prst="rect">
              <a:avLst/>
            </a:prstGeom>
          </p:spPr>
        </p:pic>
        <p:sp>
          <p:nvSpPr>
            <p:cNvPr id="16" name="Oval 15"/>
            <p:cNvSpPr/>
            <p:nvPr/>
          </p:nvSpPr>
          <p:spPr>
            <a:xfrm>
              <a:off x="4419600" y="3429000"/>
              <a:ext cx="762000" cy="609600"/>
            </a:xfrm>
            <a:prstGeom prst="ellipse">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stCxn id="16" idx="7"/>
              <a:endCxn id="15" idx="1"/>
            </p:cNvCxnSpPr>
            <p:nvPr/>
          </p:nvCxnSpPr>
          <p:spPr>
            <a:xfrm flipV="1">
              <a:off x="5070008" y="2453911"/>
              <a:ext cx="1113452" cy="1064363"/>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381000" y="4038600"/>
            <a:ext cx="6248400" cy="2044700"/>
            <a:chOff x="381000" y="4038600"/>
            <a:chExt cx="6248400" cy="2044700"/>
          </a:xfrm>
        </p:grpSpPr>
        <p:pic>
          <p:nvPicPr>
            <p:cNvPr id="23" name="Picture 22"/>
            <p:cNvPicPr>
              <a:picLocks noChangeAspect="1"/>
            </p:cNvPicPr>
            <p:nvPr/>
          </p:nvPicPr>
          <p:blipFill>
            <a:blip r:embed="rId5"/>
            <a:stretch>
              <a:fillRect/>
            </a:stretch>
          </p:blipFill>
          <p:spPr>
            <a:xfrm>
              <a:off x="381000" y="4495800"/>
              <a:ext cx="2540000" cy="1587500"/>
            </a:xfrm>
            <a:prstGeom prst="rect">
              <a:avLst/>
            </a:prstGeom>
          </p:spPr>
        </p:pic>
        <p:sp>
          <p:nvSpPr>
            <p:cNvPr id="24" name="Oval 23"/>
            <p:cNvSpPr/>
            <p:nvPr/>
          </p:nvSpPr>
          <p:spPr>
            <a:xfrm>
              <a:off x="6172200" y="4038600"/>
              <a:ext cx="457200" cy="457200"/>
            </a:xfrm>
            <a:prstGeom prst="ellipse">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stCxn id="24" idx="3"/>
              <a:endCxn id="23" idx="3"/>
            </p:cNvCxnSpPr>
            <p:nvPr/>
          </p:nvCxnSpPr>
          <p:spPr>
            <a:xfrm flipH="1">
              <a:off x="2921000" y="4428845"/>
              <a:ext cx="3318155" cy="860705"/>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1328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Small area in </a:t>
            </a:r>
            <a:r>
              <a:rPr lang="en-US" sz="3600" dirty="0"/>
              <a:t>NE </a:t>
            </a:r>
            <a:r>
              <a:rPr lang="en-US" sz="3600" dirty="0" smtClean="0"/>
              <a:t>corner of </a:t>
            </a:r>
            <a:r>
              <a:rPr lang="en-US" sz="3600" dirty="0"/>
              <a:t>Colombo </a:t>
            </a:r>
            <a:r>
              <a:rPr lang="en-US" sz="3600" dirty="0" smtClean="0"/>
              <a:t>District </a:t>
            </a:r>
            <a:r>
              <a:rPr lang="en-US" sz="3600" dirty="0"/>
              <a:t>classified as belonging to Cluster </a:t>
            </a:r>
            <a:r>
              <a:rPr lang="en-US" sz="3600" dirty="0" smtClean="0"/>
              <a:t>1?</a:t>
            </a:r>
            <a:endParaRPr lang="en-US" sz="36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27</a:t>
            </a:fld>
            <a:endParaRPr lang="en-US"/>
          </a:p>
        </p:txBody>
      </p:sp>
      <p:pic>
        <p:nvPicPr>
          <p:cNvPr id="5" name="Shape 123"/>
          <p:cNvPicPr preferRelativeResize="0">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76200" y="2209800"/>
            <a:ext cx="4596821" cy="3276600"/>
          </a:xfrm>
          <a:prstGeom prst="rect">
            <a:avLst/>
          </a:prstGeom>
          <a:noFill/>
          <a:ln w="9525" cap="flat">
            <a:solidFill>
              <a:schemeClr val="dk2"/>
            </a:solidFill>
            <a:prstDash val="solid"/>
            <a:round/>
            <a:headEnd type="none" w="med" len="med"/>
            <a:tailEnd type="none" w="med" len="med"/>
          </a:ln>
        </p:spPr>
      </p:pic>
      <p:grpSp>
        <p:nvGrpSpPr>
          <p:cNvPr id="13" name="Group 12"/>
          <p:cNvGrpSpPr/>
          <p:nvPr/>
        </p:nvGrpSpPr>
        <p:grpSpPr>
          <a:xfrm>
            <a:off x="4395952" y="2596021"/>
            <a:ext cx="4976648" cy="2433179"/>
            <a:chOff x="4395952" y="2596021"/>
            <a:chExt cx="4976648" cy="2433179"/>
          </a:xfrm>
        </p:grpSpPr>
        <p:sp>
          <p:nvSpPr>
            <p:cNvPr id="10" name="Shape 195"/>
            <p:cNvSpPr/>
            <p:nvPr/>
          </p:nvSpPr>
          <p:spPr>
            <a:xfrm rot="1713936">
              <a:off x="4395952" y="2596021"/>
              <a:ext cx="764798" cy="414506"/>
            </a:xfrm>
            <a:prstGeom prst="lef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spcAft>
                  <a:spcPts val="0"/>
                </a:spcAft>
                <a:buClr>
                  <a:schemeClr val="dk1"/>
                </a:buClr>
                <a:buFont typeface="Arial"/>
                <a:buNone/>
              </a:pPr>
              <a:endParaRPr sz="2400" b="0" i="0" u="none" strike="noStrike" cap="none" baseline="0">
                <a:solidFill>
                  <a:schemeClr val="dk1"/>
                </a:solidFill>
                <a:latin typeface="Arial"/>
                <a:ea typeface="Arial"/>
                <a:cs typeface="Arial"/>
                <a:sym typeface="Arial"/>
              </a:endParaRPr>
            </a:p>
          </p:txBody>
        </p:sp>
        <p:grpSp>
          <p:nvGrpSpPr>
            <p:cNvPr id="12" name="Group 11"/>
            <p:cNvGrpSpPr/>
            <p:nvPr/>
          </p:nvGrpSpPr>
          <p:grpSpPr>
            <a:xfrm>
              <a:off x="5007907" y="2640734"/>
              <a:ext cx="4364693" cy="2388466"/>
              <a:chOff x="4700457" y="2290333"/>
              <a:chExt cx="4364693" cy="2388466"/>
            </a:xfrm>
          </p:grpSpPr>
          <p:pic>
            <p:nvPicPr>
              <p:cNvPr id="7" name="Shape 1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00457" y="2290339"/>
                <a:ext cx="1465931" cy="1741498"/>
              </a:xfrm>
              <a:prstGeom prst="rect">
                <a:avLst/>
              </a:prstGeom>
              <a:noFill/>
              <a:ln w="9525" cap="flat">
                <a:solidFill>
                  <a:schemeClr val="dk2"/>
                </a:solidFill>
                <a:prstDash val="solid"/>
                <a:round/>
                <a:headEnd type="none" w="med" len="med"/>
                <a:tailEnd type="none" w="med" len="med"/>
              </a:ln>
            </p:spPr>
          </p:pic>
          <p:pic>
            <p:nvPicPr>
              <p:cNvPr id="8" name="Shape 19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37437" y="2290333"/>
                <a:ext cx="2321991" cy="1741498"/>
              </a:xfrm>
              <a:prstGeom prst="rect">
                <a:avLst/>
              </a:prstGeom>
              <a:noFill/>
              <a:ln w="9525" cap="flat">
                <a:solidFill>
                  <a:schemeClr val="dk2"/>
                </a:solidFill>
                <a:prstDash val="solid"/>
                <a:round/>
                <a:headEnd type="none" w="med" len="med"/>
                <a:tailEnd type="none" w="med" len="med"/>
              </a:ln>
            </p:spPr>
          </p:pic>
          <p:sp>
            <p:nvSpPr>
              <p:cNvPr id="9" name="Shape 194"/>
              <p:cNvSpPr txBox="1"/>
              <p:nvPr/>
            </p:nvSpPr>
            <p:spPr>
              <a:xfrm>
                <a:off x="5081750" y="4267200"/>
                <a:ext cx="3983400" cy="411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2000" b="0" i="0" u="none" strike="noStrike" cap="none" baseline="0" dirty="0" err="1">
                    <a:solidFill>
                      <a:schemeClr val="dk1"/>
                    </a:solidFill>
                    <a:latin typeface="Arial"/>
                    <a:ea typeface="Arial"/>
                    <a:cs typeface="Arial"/>
                    <a:sym typeface="Arial"/>
                  </a:rPr>
                  <a:t>Seethawaka</a:t>
                </a:r>
                <a:r>
                  <a:rPr lang="en-US" sz="2000" b="0" i="0" u="none" strike="noStrike" cap="none" baseline="0" dirty="0">
                    <a:solidFill>
                      <a:schemeClr val="dk1"/>
                    </a:solidFill>
                    <a:latin typeface="Arial"/>
                    <a:ea typeface="Arial"/>
                    <a:cs typeface="Arial"/>
                    <a:sym typeface="Arial"/>
                  </a:rPr>
                  <a:t> </a:t>
                </a:r>
                <a:r>
                  <a:rPr lang="en-US" sz="2000" b="0" i="0" u="none" strike="noStrike" cap="none" baseline="0" dirty="0" smtClean="0">
                    <a:solidFill>
                      <a:schemeClr val="dk1"/>
                    </a:solidFill>
                    <a:latin typeface="Arial"/>
                    <a:ea typeface="Arial"/>
                    <a:cs typeface="Arial"/>
                    <a:sym typeface="Arial"/>
                  </a:rPr>
                  <a:t>Export </a:t>
                </a:r>
              </a:p>
              <a:p>
                <a:pPr marL="0" marR="0" lvl="0" indent="0" algn="l" rtl="0">
                  <a:spcBef>
                    <a:spcPts val="0"/>
                  </a:spcBef>
                  <a:spcAft>
                    <a:spcPts val="0"/>
                  </a:spcAft>
                  <a:buClr>
                    <a:schemeClr val="dk1"/>
                  </a:buClr>
                  <a:buSzPct val="25000"/>
                  <a:buFont typeface="Arial"/>
                  <a:buNone/>
                </a:pPr>
                <a:r>
                  <a:rPr lang="en-US" sz="2000" b="0" i="0" u="none" strike="noStrike" cap="none" baseline="0" dirty="0" smtClean="0">
                    <a:solidFill>
                      <a:schemeClr val="dk1"/>
                    </a:solidFill>
                    <a:latin typeface="Arial"/>
                    <a:ea typeface="Arial"/>
                    <a:cs typeface="Arial"/>
                    <a:sym typeface="Arial"/>
                  </a:rPr>
                  <a:t>Processing Zone</a:t>
                </a:r>
                <a:endParaRPr lang="en-US" sz="2000" b="0" i="0" u="none" strike="noStrike" cap="none" baseline="0" dirty="0">
                  <a:solidFill>
                    <a:schemeClr val="dk1"/>
                  </a:solidFill>
                  <a:latin typeface="Arial"/>
                  <a:ea typeface="Arial"/>
                  <a:cs typeface="Arial"/>
                  <a:sym typeface="Arial"/>
                </a:endParaRPr>
              </a:p>
            </p:txBody>
          </p:sp>
          <p:sp>
            <p:nvSpPr>
              <p:cNvPr id="11" name="TextBox 10"/>
              <p:cNvSpPr txBox="1"/>
              <p:nvPr/>
            </p:nvSpPr>
            <p:spPr>
              <a:xfrm>
                <a:off x="6299337" y="4051750"/>
                <a:ext cx="2145139" cy="215444"/>
              </a:xfrm>
              <a:prstGeom prst="rect">
                <a:avLst/>
              </a:prstGeom>
              <a:noFill/>
            </p:spPr>
            <p:txBody>
              <a:bodyPr wrap="none" rtlCol="0">
                <a:spAutoFit/>
              </a:bodyPr>
              <a:lstStyle/>
              <a:p>
                <a:r>
                  <a:rPr lang="en-US" sz="800" dirty="0" smtClean="0"/>
                  <a:t>Photo ©</a:t>
                </a:r>
                <a:r>
                  <a:rPr lang="en-US" sz="800" dirty="0" err="1" smtClean="0"/>
                  <a:t>Senanayaka</a:t>
                </a:r>
                <a:r>
                  <a:rPr lang="en-US" sz="800" dirty="0" smtClean="0"/>
                  <a:t> </a:t>
                </a:r>
                <a:r>
                  <a:rPr lang="en-US" sz="800" dirty="0" err="1" smtClean="0"/>
                  <a:t>Bandara</a:t>
                </a:r>
                <a:r>
                  <a:rPr lang="en-US" sz="800" dirty="0" smtClean="0"/>
                  <a:t> - </a:t>
                </a:r>
                <a:r>
                  <a:rPr lang="en-US" sz="800" dirty="0" err="1" smtClean="0">
                    <a:hlinkClick r:id="rId5"/>
                  </a:rPr>
                  <a:t>Panoramio</a:t>
                </a:r>
                <a:endParaRPr lang="en-US" sz="800" dirty="0"/>
              </a:p>
            </p:txBody>
          </p:sp>
        </p:grpSp>
      </p:grpSp>
    </p:spTree>
    <p:extLst>
      <p:ext uri="{BB962C8B-B14F-4D97-AF65-F5344CB8AC3E}">
        <p14:creationId xmlns:p14="http://schemas.microsoft.com/office/powerpoint/2010/main" val="362398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838200"/>
          </a:xfrm>
        </p:spPr>
        <p:txBody>
          <a:bodyPr/>
          <a:lstStyle/>
          <a:p>
            <a:r>
              <a:rPr lang="en-US" sz="2800" dirty="0" smtClean="0"/>
              <a:t>Internal variations in mixed use regions: </a:t>
            </a:r>
            <a:br>
              <a:rPr lang="en-US" sz="2800" dirty="0" smtClean="0"/>
            </a:br>
            <a:r>
              <a:rPr lang="en-US" sz="2800" dirty="0" smtClean="0"/>
              <a:t>More commercial or more residential?</a:t>
            </a:r>
            <a:endParaRPr lang="en-US" sz="28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28</a:t>
            </a:fld>
            <a:endParaRPr lang="en-US"/>
          </a:p>
        </p:txBody>
      </p:sp>
      <p:pic>
        <p:nvPicPr>
          <p:cNvPr id="5" name="Shape 138"/>
          <p:cNvPicPr preferRelativeResize="0">
            <a:picLocks noChangeAspect="1"/>
          </p:cNvPicPr>
          <p:nvPr/>
        </p:nvPicPr>
        <p:blipFill>
          <a:blip r:embed="rId2">
            <a:alphaModFix/>
          </a:blip>
          <a:stretch>
            <a:fillRect/>
          </a:stretch>
        </p:blipFill>
        <p:spPr>
          <a:xfrm>
            <a:off x="1524000" y="2078718"/>
            <a:ext cx="6172200" cy="4166710"/>
          </a:xfrm>
          <a:prstGeom prst="rect">
            <a:avLst/>
          </a:prstGeom>
          <a:noFill/>
          <a:ln w="9525" cap="flat">
            <a:solidFill>
              <a:schemeClr val="dk2"/>
            </a:solidFill>
            <a:prstDash val="solid"/>
            <a:round/>
            <a:headEnd type="none" w="med" len="med"/>
            <a:tailEnd type="none" w="med" len="med"/>
          </a:ln>
        </p:spPr>
      </p:pic>
      <p:sp>
        <p:nvSpPr>
          <p:cNvPr id="3" name="Content Placeholder 2"/>
          <p:cNvSpPr>
            <a:spLocks noGrp="1"/>
          </p:cNvSpPr>
          <p:nvPr>
            <p:ph idx="1"/>
          </p:nvPr>
        </p:nvSpPr>
        <p:spPr>
          <a:xfrm>
            <a:off x="381000" y="6400801"/>
            <a:ext cx="8305800" cy="380999"/>
          </a:xfrm>
          <a:solidFill>
            <a:srgbClr val="FFFFFF"/>
          </a:solidFill>
        </p:spPr>
        <p:txBody>
          <a:bodyPr/>
          <a:lstStyle/>
          <a:p>
            <a:pPr marL="101600" lvl="0" indent="0">
              <a:spcBef>
                <a:spcPts val="0"/>
              </a:spcBef>
              <a:buClr>
                <a:schemeClr val="dk1"/>
              </a:buClr>
              <a:buSzPct val="100000"/>
              <a:buNone/>
            </a:pPr>
            <a:r>
              <a:rPr lang="en-US" sz="1600" dirty="0" smtClean="0">
                <a:solidFill>
                  <a:srgbClr val="0000FF"/>
                </a:solidFill>
              </a:rPr>
              <a:t>Blue dots: more residential than commercial</a:t>
            </a:r>
            <a:r>
              <a:rPr lang="en-US" sz="1600" b="1" dirty="0" smtClean="0"/>
              <a:t>               </a:t>
            </a:r>
            <a:r>
              <a:rPr lang="en-US" sz="1600" dirty="0" smtClean="0">
                <a:solidFill>
                  <a:srgbClr val="FF0000"/>
                </a:solidFill>
              </a:rPr>
              <a:t>Red dots: more commercial than residential</a:t>
            </a:r>
            <a:endParaRPr lang="en" sz="1600" dirty="0">
              <a:solidFill>
                <a:srgbClr val="FF0000"/>
              </a:solidFill>
            </a:endParaRPr>
          </a:p>
        </p:txBody>
      </p:sp>
      <p:sp>
        <p:nvSpPr>
          <p:cNvPr id="6" name="Content Placeholder 2"/>
          <p:cNvSpPr txBox="1">
            <a:spLocks/>
          </p:cNvSpPr>
          <p:nvPr/>
        </p:nvSpPr>
        <p:spPr bwMode="auto">
          <a:xfrm>
            <a:off x="457200" y="990601"/>
            <a:ext cx="8229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smtClean="0"/>
              <a:t>To evaluate the relative closeness to the other two clusters, we define extent of commercialization as:</a:t>
            </a:r>
            <a:endParaRPr lang="en-US" sz="2000"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14600" y="1600201"/>
            <a:ext cx="3962400" cy="567386"/>
          </a:xfrm>
          <a:prstGeom prst="rect">
            <a:avLst/>
          </a:prstGeom>
        </p:spPr>
      </p:pic>
    </p:spTree>
    <p:extLst>
      <p:ext uri="{BB962C8B-B14F-4D97-AF65-F5344CB8AC3E}">
        <p14:creationId xmlns:p14="http://schemas.microsoft.com/office/powerpoint/2010/main" val="11537550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Plans &amp; reality</a:t>
            </a:r>
            <a:endParaRPr lang="en-US" dirty="0"/>
          </a:p>
        </p:txBody>
      </p:sp>
      <p:sp>
        <p:nvSpPr>
          <p:cNvPr id="6" name="Text Placeholder 5"/>
          <p:cNvSpPr>
            <a:spLocks noGrp="1"/>
          </p:cNvSpPr>
          <p:nvPr>
            <p:ph type="body" idx="1"/>
          </p:nvPr>
        </p:nvSpPr>
        <p:spPr>
          <a:xfrm>
            <a:off x="260793" y="1600200"/>
            <a:ext cx="2133600" cy="609600"/>
          </a:xfrm>
        </p:spPr>
        <p:txBody>
          <a:bodyPr/>
          <a:lstStyle/>
          <a:p>
            <a:pPr algn="ctr"/>
            <a:r>
              <a:rPr lang="en-US" dirty="0" smtClean="0"/>
              <a:t>1985 Plan </a:t>
            </a:r>
            <a:endParaRPr lang="en-US" dirty="0"/>
          </a:p>
        </p:txBody>
      </p:sp>
      <p:sp>
        <p:nvSpPr>
          <p:cNvPr id="7" name="Text Placeholder 6"/>
          <p:cNvSpPr>
            <a:spLocks noGrp="1"/>
          </p:cNvSpPr>
          <p:nvPr>
            <p:ph type="body" sz="quarter" idx="3"/>
          </p:nvPr>
        </p:nvSpPr>
        <p:spPr>
          <a:xfrm>
            <a:off x="6553200" y="1600200"/>
            <a:ext cx="2438400" cy="609600"/>
          </a:xfrm>
        </p:spPr>
        <p:txBody>
          <a:bodyPr/>
          <a:lstStyle/>
          <a:p>
            <a:pPr algn="ctr"/>
            <a:r>
              <a:rPr lang="en-US" dirty="0" smtClean="0"/>
              <a:t>2013 reality</a:t>
            </a:r>
            <a:endParaRPr lang="en-US"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29</a:t>
            </a:fld>
            <a:endParaRPr lang="en-US"/>
          </a:p>
        </p:txBody>
      </p:sp>
      <p:pic>
        <p:nvPicPr>
          <p:cNvPr id="2052" name="Picture 4"/>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152400" y="2174875"/>
            <a:ext cx="2732974" cy="3951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7000" y="2286000"/>
            <a:ext cx="2409984" cy="3983737"/>
          </a:xfrm>
          <a:prstGeom prst="rect">
            <a:avLst/>
          </a:prstGeom>
        </p:spPr>
      </p:pic>
      <p:sp>
        <p:nvSpPr>
          <p:cNvPr id="13" name="Text Placeholder 5"/>
          <p:cNvSpPr txBox="1">
            <a:spLocks/>
          </p:cNvSpPr>
          <p:nvPr/>
        </p:nvSpPr>
        <p:spPr bwMode="auto">
          <a:xfrm>
            <a:off x="3581400" y="1600200"/>
            <a:ext cx="21336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Font typeface="Arial" charset="0"/>
              <a:buNone/>
              <a:defRPr sz="2400" b="1" kern="1200">
                <a:solidFill>
                  <a:schemeClr val="tx1"/>
                </a:solidFill>
                <a:latin typeface="+mn-lt"/>
                <a:ea typeface="ＭＳ Ｐゴシック" pitchFamily="34" charset="-128"/>
                <a:cs typeface="+mn-cs"/>
              </a:defRPr>
            </a:lvl1pPr>
            <a:lvl2pPr marL="457200" indent="0" algn="l" rtl="0" eaLnBrk="1" fontAlgn="base" hangingPunct="1">
              <a:spcBef>
                <a:spcPct val="20000"/>
              </a:spcBef>
              <a:spcAft>
                <a:spcPct val="0"/>
              </a:spcAft>
              <a:buFont typeface="Arial" charset="0"/>
              <a:buNone/>
              <a:defRPr sz="2000" b="1" kern="1200">
                <a:solidFill>
                  <a:schemeClr val="tx1"/>
                </a:solidFill>
                <a:latin typeface="+mn-lt"/>
                <a:ea typeface="ＭＳ Ｐゴシック" pitchFamily="34" charset="-128"/>
                <a:cs typeface="+mn-cs"/>
              </a:defRPr>
            </a:lvl2pPr>
            <a:lvl3pPr marL="914400" indent="0" algn="l" rtl="0" eaLnBrk="1" fontAlgn="base" hangingPunct="1">
              <a:spcBef>
                <a:spcPct val="20000"/>
              </a:spcBef>
              <a:spcAft>
                <a:spcPct val="0"/>
              </a:spcAft>
              <a:buFont typeface="Arial" charset="0"/>
              <a:buNone/>
              <a:defRPr sz="1800" b="1" kern="1200">
                <a:solidFill>
                  <a:schemeClr val="tx1"/>
                </a:solidFill>
                <a:latin typeface="+mn-lt"/>
                <a:ea typeface="ＭＳ Ｐゴシック" pitchFamily="34" charset="-128"/>
                <a:cs typeface="+mn-cs"/>
              </a:defRPr>
            </a:lvl3pPr>
            <a:lvl4pPr marL="1371600" indent="0" algn="l" rtl="0" eaLnBrk="1" fontAlgn="base" hangingPunct="1">
              <a:spcBef>
                <a:spcPct val="20000"/>
              </a:spcBef>
              <a:spcAft>
                <a:spcPct val="0"/>
              </a:spcAft>
              <a:buFont typeface="Arial" charset="0"/>
              <a:buNone/>
              <a:defRPr sz="1600" b="1" kern="1200">
                <a:solidFill>
                  <a:schemeClr val="tx1"/>
                </a:solidFill>
                <a:latin typeface="+mn-lt"/>
                <a:ea typeface="ＭＳ Ｐゴシック" pitchFamily="34" charset="-128"/>
                <a:cs typeface="+mn-cs"/>
              </a:defRPr>
            </a:lvl4pPr>
            <a:lvl5pPr marL="1828800" indent="0" algn="l" rtl="0" eaLnBrk="1" fontAlgn="base" hangingPunct="1">
              <a:spcBef>
                <a:spcPct val="20000"/>
              </a:spcBef>
              <a:spcAft>
                <a:spcPct val="0"/>
              </a:spcAft>
              <a:buFont typeface="Arial" charset="0"/>
              <a:buNone/>
              <a:defRPr sz="1600" b="1" kern="1200">
                <a:solidFill>
                  <a:schemeClr val="tx1"/>
                </a:solidFill>
                <a:latin typeface="+mn-lt"/>
                <a:ea typeface="ＭＳ Ｐゴシック" pitchFamily="34" charset="-128"/>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mtClean="0"/>
              <a:t>2020 UDA Plan </a:t>
            </a:r>
            <a:endParaRPr lang="en-US" dirty="0"/>
          </a:p>
        </p:txBody>
      </p:sp>
      <p:pic>
        <p:nvPicPr>
          <p:cNvPr id="14" name="Picture 2"/>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a:stretch>
            <a:fillRect/>
          </a:stretch>
        </p:blipFill>
        <p:spPr bwMode="auto">
          <a:xfrm>
            <a:off x="3352800" y="2209800"/>
            <a:ext cx="2760090" cy="3951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23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Currently only mobile network big data </a:t>
            </a:r>
            <a:r>
              <a:rPr lang="en-US" sz="3200" dirty="0" smtClean="0"/>
              <a:t>satisfies criterion of broad population coverage</a:t>
            </a:r>
            <a:endParaRPr lang="en-US" sz="32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107548355"/>
              </p:ext>
            </p:extLst>
          </p:nvPr>
        </p:nvGraphicFramePr>
        <p:xfrm>
          <a:off x="381000" y="1676400"/>
          <a:ext cx="8305800" cy="4038597"/>
        </p:xfrm>
        <a:graphic>
          <a:graphicData uri="http://schemas.openxmlformats.org/drawingml/2006/table">
            <a:tbl>
              <a:tblPr firstRow="1" bandRow="1">
                <a:tableStyleId>{5C22544A-7EE6-4342-B048-85BDC9FD1C3A}</a:tableStyleId>
              </a:tblPr>
              <a:tblGrid>
                <a:gridCol w="1371600"/>
                <a:gridCol w="2311400"/>
                <a:gridCol w="2311400"/>
                <a:gridCol w="2311400"/>
              </a:tblGrid>
              <a:tr h="448733">
                <a:tc>
                  <a:txBody>
                    <a:bodyPr/>
                    <a:lstStyle/>
                    <a:p>
                      <a:endParaRPr lang="en-US" dirty="0"/>
                    </a:p>
                  </a:txBody>
                  <a:tcPr anchor="ctr"/>
                </a:tc>
                <a:tc>
                  <a:txBody>
                    <a:bodyPr/>
                    <a:lstStyle/>
                    <a:p>
                      <a:pPr algn="l" fontAlgn="b"/>
                      <a:r>
                        <a:rPr lang="en-US" sz="2000" u="none" strike="noStrike" dirty="0">
                          <a:effectLst/>
                        </a:rPr>
                        <a:t>Mobile SIMs/100</a:t>
                      </a:r>
                      <a:endParaRPr lang="en-US" sz="2000" b="0" i="0" u="none" strike="noStrike" dirty="0">
                        <a:solidFill>
                          <a:srgbClr val="000000"/>
                        </a:solidFill>
                        <a:effectLst/>
                        <a:latin typeface="Calibri"/>
                      </a:endParaRPr>
                    </a:p>
                  </a:txBody>
                  <a:tcPr anchor="ctr"/>
                </a:tc>
                <a:tc>
                  <a:txBody>
                    <a:bodyPr/>
                    <a:lstStyle/>
                    <a:p>
                      <a:pPr algn="l" fontAlgn="b"/>
                      <a:r>
                        <a:rPr lang="en-US" sz="2000" u="none" strike="noStrike" dirty="0">
                          <a:effectLst/>
                        </a:rPr>
                        <a:t>Internet users/100</a:t>
                      </a:r>
                      <a:endParaRPr lang="en-US" sz="2000" b="0" i="0" u="none" strike="noStrike" dirty="0">
                        <a:solidFill>
                          <a:srgbClr val="000000"/>
                        </a:solidFill>
                        <a:effectLst/>
                        <a:latin typeface="Calibri"/>
                      </a:endParaRPr>
                    </a:p>
                  </a:txBody>
                  <a:tcPr anchor="ctr"/>
                </a:tc>
                <a:tc>
                  <a:txBody>
                    <a:bodyPr/>
                    <a:lstStyle/>
                    <a:p>
                      <a:pPr algn="l" fontAlgn="b"/>
                      <a:r>
                        <a:rPr lang="en-US" sz="2000" u="none" strike="noStrike" dirty="0">
                          <a:effectLst/>
                        </a:rPr>
                        <a:t>Facebook users/100</a:t>
                      </a:r>
                      <a:endParaRPr lang="en-US" sz="2000" b="0" i="0" u="none" strike="noStrike" dirty="0">
                        <a:solidFill>
                          <a:srgbClr val="000000"/>
                        </a:solidFill>
                        <a:effectLst/>
                        <a:latin typeface="Calibri"/>
                      </a:endParaRPr>
                    </a:p>
                  </a:txBody>
                  <a:tcPr anchor="ctr"/>
                </a:tc>
              </a:tr>
              <a:tr h="448733">
                <a:tc>
                  <a:txBody>
                    <a:bodyPr/>
                    <a:lstStyle/>
                    <a:p>
                      <a:pPr algn="l" fontAlgn="b"/>
                      <a:r>
                        <a:rPr lang="en-US" sz="2000" b="0" u="none" strike="noStrike" dirty="0">
                          <a:effectLst/>
                        </a:rPr>
                        <a:t>Myanmar</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13</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a:effectLst/>
                        </a:rPr>
                        <a:t>1</a:t>
                      </a:r>
                      <a:endParaRPr lang="en-US" sz="2000" b="0" i="0" u="none" strike="noStrike">
                        <a:solidFill>
                          <a:srgbClr val="000000"/>
                        </a:solidFill>
                        <a:effectLst/>
                        <a:latin typeface="Calibri"/>
                      </a:endParaRPr>
                    </a:p>
                  </a:txBody>
                  <a:tcPr anchor="ctr"/>
                </a:tc>
                <a:tc>
                  <a:txBody>
                    <a:bodyPr/>
                    <a:lstStyle/>
                    <a:p>
                      <a:pPr algn="r" fontAlgn="b"/>
                      <a:r>
                        <a:rPr lang="en-US" sz="2000" u="none" strike="noStrike">
                          <a:effectLst/>
                        </a:rPr>
                        <a:t>4</a:t>
                      </a:r>
                      <a:endParaRPr lang="en-US" sz="2000" b="0" i="0" u="none" strike="noStrike">
                        <a:solidFill>
                          <a:srgbClr val="000000"/>
                        </a:solidFill>
                        <a:effectLst/>
                        <a:latin typeface="Calibri"/>
                      </a:endParaRPr>
                    </a:p>
                  </a:txBody>
                  <a:tcPr anchor="ctr"/>
                </a:tc>
              </a:tr>
              <a:tr h="448733">
                <a:tc>
                  <a:txBody>
                    <a:bodyPr/>
                    <a:lstStyle/>
                    <a:p>
                      <a:pPr algn="l" fontAlgn="b"/>
                      <a:r>
                        <a:rPr lang="en-US" sz="2000" b="0" u="none" strike="noStrike" dirty="0">
                          <a:effectLst/>
                        </a:rPr>
                        <a:t>Bangladesh</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67</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7</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a:effectLst/>
                        </a:rPr>
                        <a:t>6</a:t>
                      </a:r>
                      <a:endParaRPr lang="en-US" sz="2000" b="0" i="0" u="none" strike="noStrike">
                        <a:solidFill>
                          <a:srgbClr val="000000"/>
                        </a:solidFill>
                        <a:effectLst/>
                        <a:latin typeface="Calibri"/>
                      </a:endParaRPr>
                    </a:p>
                  </a:txBody>
                  <a:tcPr anchor="ctr"/>
                </a:tc>
              </a:tr>
              <a:tr h="448733">
                <a:tc>
                  <a:txBody>
                    <a:bodyPr/>
                    <a:lstStyle/>
                    <a:p>
                      <a:pPr algn="l" fontAlgn="b"/>
                      <a:r>
                        <a:rPr lang="en-US" sz="2000" b="0" u="none" strike="noStrike" dirty="0">
                          <a:effectLst/>
                        </a:rPr>
                        <a:t>Pakistan</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70</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11</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8</a:t>
                      </a:r>
                      <a:endParaRPr lang="en-US" sz="2000" b="0" i="0" u="none" strike="noStrike" dirty="0">
                        <a:solidFill>
                          <a:srgbClr val="000000"/>
                        </a:solidFill>
                        <a:effectLst/>
                        <a:latin typeface="Calibri"/>
                      </a:endParaRPr>
                    </a:p>
                  </a:txBody>
                  <a:tcPr anchor="ctr"/>
                </a:tc>
              </a:tr>
              <a:tr h="448733">
                <a:tc>
                  <a:txBody>
                    <a:bodyPr/>
                    <a:lstStyle/>
                    <a:p>
                      <a:pPr algn="l" fontAlgn="b"/>
                      <a:r>
                        <a:rPr lang="en-US" sz="2000" b="0" u="none" strike="noStrike" dirty="0">
                          <a:effectLst/>
                        </a:rPr>
                        <a:t>India</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71</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15</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9</a:t>
                      </a:r>
                      <a:endParaRPr lang="en-US" sz="2000" b="0" i="0" u="none" strike="noStrike" dirty="0">
                        <a:solidFill>
                          <a:srgbClr val="000000"/>
                        </a:solidFill>
                        <a:effectLst/>
                        <a:latin typeface="Calibri"/>
                      </a:endParaRPr>
                    </a:p>
                  </a:txBody>
                  <a:tcPr anchor="ctr"/>
                </a:tc>
              </a:tr>
              <a:tr h="448733">
                <a:tc>
                  <a:txBody>
                    <a:bodyPr/>
                    <a:lstStyle/>
                    <a:p>
                      <a:pPr algn="l" fontAlgn="b"/>
                      <a:r>
                        <a:rPr lang="en-US" sz="2000" b="1" u="none" strike="noStrike" dirty="0">
                          <a:solidFill>
                            <a:srgbClr val="FF0000"/>
                          </a:solidFill>
                          <a:effectLst/>
                        </a:rPr>
                        <a:t>Sri Lanka</a:t>
                      </a:r>
                      <a:endParaRPr lang="en-US" sz="2000" b="1" i="0" u="none" strike="noStrike" dirty="0">
                        <a:solidFill>
                          <a:srgbClr val="FF0000"/>
                        </a:solidFill>
                        <a:effectLst/>
                        <a:latin typeface="Calibri"/>
                      </a:endParaRPr>
                    </a:p>
                  </a:txBody>
                  <a:tcPr anchor="ctr"/>
                </a:tc>
                <a:tc>
                  <a:txBody>
                    <a:bodyPr/>
                    <a:lstStyle/>
                    <a:p>
                      <a:pPr algn="r" fontAlgn="b"/>
                      <a:r>
                        <a:rPr lang="en-US" sz="2000" b="1" u="none" strike="noStrike" dirty="0">
                          <a:solidFill>
                            <a:srgbClr val="FF0000"/>
                          </a:solidFill>
                          <a:effectLst/>
                        </a:rPr>
                        <a:t>96</a:t>
                      </a:r>
                      <a:endParaRPr lang="en-US" sz="2000" b="1" i="0" u="none" strike="noStrike" dirty="0">
                        <a:solidFill>
                          <a:srgbClr val="FF0000"/>
                        </a:solidFill>
                        <a:effectLst/>
                        <a:latin typeface="Calibri"/>
                      </a:endParaRPr>
                    </a:p>
                  </a:txBody>
                  <a:tcPr anchor="ctr"/>
                </a:tc>
                <a:tc>
                  <a:txBody>
                    <a:bodyPr/>
                    <a:lstStyle/>
                    <a:p>
                      <a:pPr algn="r" fontAlgn="b"/>
                      <a:r>
                        <a:rPr lang="en-US" sz="2000" b="1" u="none" strike="noStrike" dirty="0">
                          <a:solidFill>
                            <a:srgbClr val="FF0000"/>
                          </a:solidFill>
                          <a:effectLst/>
                        </a:rPr>
                        <a:t>22</a:t>
                      </a:r>
                      <a:endParaRPr lang="en-US" sz="2000" b="1" i="0" u="none" strike="noStrike" dirty="0">
                        <a:solidFill>
                          <a:srgbClr val="FF0000"/>
                        </a:solidFill>
                        <a:effectLst/>
                        <a:latin typeface="Calibri"/>
                      </a:endParaRPr>
                    </a:p>
                  </a:txBody>
                  <a:tcPr anchor="ctr"/>
                </a:tc>
                <a:tc>
                  <a:txBody>
                    <a:bodyPr/>
                    <a:lstStyle/>
                    <a:p>
                      <a:pPr algn="r" fontAlgn="b"/>
                      <a:r>
                        <a:rPr lang="en-US" sz="2000" b="1" u="none" strike="noStrike" dirty="0">
                          <a:solidFill>
                            <a:srgbClr val="FF0000"/>
                          </a:solidFill>
                          <a:effectLst/>
                        </a:rPr>
                        <a:t>12</a:t>
                      </a:r>
                      <a:endParaRPr lang="en-US" sz="2000" b="1" i="0" u="none" strike="noStrike" dirty="0">
                        <a:solidFill>
                          <a:srgbClr val="FF0000"/>
                        </a:solidFill>
                        <a:effectLst/>
                        <a:latin typeface="Calibri"/>
                      </a:endParaRPr>
                    </a:p>
                  </a:txBody>
                  <a:tcPr anchor="ctr"/>
                </a:tc>
              </a:tr>
              <a:tr h="448733">
                <a:tc>
                  <a:txBody>
                    <a:bodyPr/>
                    <a:lstStyle/>
                    <a:p>
                      <a:pPr algn="l" fontAlgn="b"/>
                      <a:r>
                        <a:rPr lang="en-US" sz="2000" b="0" u="none" strike="noStrike" dirty="0">
                          <a:effectLst/>
                        </a:rPr>
                        <a:t>Philippines</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105</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39</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41</a:t>
                      </a:r>
                      <a:endParaRPr lang="en-US" sz="2000" b="0" i="0" u="none" strike="noStrike" dirty="0">
                        <a:solidFill>
                          <a:srgbClr val="000000"/>
                        </a:solidFill>
                        <a:effectLst/>
                        <a:latin typeface="Calibri"/>
                      </a:endParaRPr>
                    </a:p>
                  </a:txBody>
                  <a:tcPr anchor="ctr"/>
                </a:tc>
              </a:tr>
              <a:tr h="448733">
                <a:tc>
                  <a:txBody>
                    <a:bodyPr/>
                    <a:lstStyle/>
                    <a:p>
                      <a:pPr algn="l" fontAlgn="b"/>
                      <a:r>
                        <a:rPr lang="en-US" sz="2000" b="0" u="none" strike="noStrike" dirty="0">
                          <a:effectLst/>
                        </a:rPr>
                        <a:t>Indonesia</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122</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a:effectLst/>
                        </a:rPr>
                        <a:t>16</a:t>
                      </a:r>
                      <a:endParaRPr lang="en-US" sz="2000" b="0" i="0" u="none" strike="noStrike">
                        <a:solidFill>
                          <a:srgbClr val="000000"/>
                        </a:solidFill>
                        <a:effectLst/>
                        <a:latin typeface="Calibri"/>
                      </a:endParaRPr>
                    </a:p>
                  </a:txBody>
                  <a:tcPr anchor="ctr"/>
                </a:tc>
                <a:tc>
                  <a:txBody>
                    <a:bodyPr/>
                    <a:lstStyle/>
                    <a:p>
                      <a:pPr algn="r" fontAlgn="b"/>
                      <a:r>
                        <a:rPr lang="en-US" sz="2000" u="none" strike="noStrike" dirty="0">
                          <a:effectLst/>
                        </a:rPr>
                        <a:t>29</a:t>
                      </a:r>
                      <a:endParaRPr lang="en-US" sz="2000" b="0" i="0" u="none" strike="noStrike" dirty="0">
                        <a:solidFill>
                          <a:srgbClr val="000000"/>
                        </a:solidFill>
                        <a:effectLst/>
                        <a:latin typeface="Calibri"/>
                      </a:endParaRPr>
                    </a:p>
                  </a:txBody>
                  <a:tcPr anchor="ctr"/>
                </a:tc>
              </a:tr>
              <a:tr h="448733">
                <a:tc>
                  <a:txBody>
                    <a:bodyPr/>
                    <a:lstStyle/>
                    <a:p>
                      <a:pPr algn="l" fontAlgn="b"/>
                      <a:r>
                        <a:rPr lang="en-US" sz="2000" b="0" u="none" strike="noStrike" dirty="0">
                          <a:effectLst/>
                        </a:rPr>
                        <a:t>Thailand</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dirty="0">
                          <a:effectLst/>
                        </a:rPr>
                        <a:t>138</a:t>
                      </a:r>
                      <a:endParaRPr lang="en-US" sz="2000" b="0" i="0" u="none" strike="noStrike" dirty="0">
                        <a:solidFill>
                          <a:srgbClr val="000000"/>
                        </a:solidFill>
                        <a:effectLst/>
                        <a:latin typeface="Calibri"/>
                      </a:endParaRPr>
                    </a:p>
                  </a:txBody>
                  <a:tcPr anchor="ctr"/>
                </a:tc>
                <a:tc>
                  <a:txBody>
                    <a:bodyPr/>
                    <a:lstStyle/>
                    <a:p>
                      <a:pPr algn="r" fontAlgn="b"/>
                      <a:r>
                        <a:rPr lang="en-US" sz="2000" u="none" strike="noStrike">
                          <a:effectLst/>
                        </a:rPr>
                        <a:t>29</a:t>
                      </a:r>
                      <a:endParaRPr lang="en-US" sz="2000" b="0" i="0" u="none" strike="noStrike">
                        <a:solidFill>
                          <a:srgbClr val="000000"/>
                        </a:solidFill>
                        <a:effectLst/>
                        <a:latin typeface="Calibri"/>
                      </a:endParaRPr>
                    </a:p>
                  </a:txBody>
                  <a:tcPr anchor="ctr"/>
                </a:tc>
                <a:tc>
                  <a:txBody>
                    <a:bodyPr/>
                    <a:lstStyle/>
                    <a:p>
                      <a:pPr algn="r" fontAlgn="b"/>
                      <a:r>
                        <a:rPr lang="en-US" sz="2000" u="none" strike="noStrike" dirty="0">
                          <a:effectLst/>
                        </a:rPr>
                        <a:t>46</a:t>
                      </a:r>
                      <a:endParaRPr lang="en-US" sz="2000" b="0" i="0" u="none" strike="noStrike" dirty="0">
                        <a:solidFill>
                          <a:srgbClr val="000000"/>
                        </a:solidFill>
                        <a:effectLst/>
                        <a:latin typeface="Calibri"/>
                      </a:endParaRPr>
                    </a:p>
                  </a:txBody>
                  <a:tcPr anchor="ctr"/>
                </a:tc>
              </a:tr>
            </a:tbl>
          </a:graphicData>
        </a:graphic>
      </p:graphicFrame>
      <p:sp>
        <p:nvSpPr>
          <p:cNvPr id="6" name="TextBox 5"/>
          <p:cNvSpPr txBox="1"/>
          <p:nvPr/>
        </p:nvSpPr>
        <p:spPr>
          <a:xfrm>
            <a:off x="2133600" y="5943600"/>
            <a:ext cx="6292320" cy="307777"/>
          </a:xfrm>
          <a:prstGeom prst="rect">
            <a:avLst/>
          </a:prstGeom>
          <a:noFill/>
        </p:spPr>
        <p:txBody>
          <a:bodyPr wrap="none" rtlCol="0">
            <a:spAutoFit/>
          </a:bodyPr>
          <a:lstStyle/>
          <a:p>
            <a:r>
              <a:rPr lang="en-US" sz="1400" dirty="0" smtClean="0"/>
              <a:t>Source: ITU Measuring Information Society 2014; Facebook advantage portal</a:t>
            </a:r>
            <a:endParaRPr lang="en-US" sz="1400" dirty="0"/>
          </a:p>
        </p:txBody>
      </p:sp>
    </p:spTree>
    <p:extLst>
      <p:ext uri="{BB962C8B-B14F-4D97-AF65-F5344CB8AC3E}">
        <p14:creationId xmlns:p14="http://schemas.microsoft.com/office/powerpoint/2010/main" val="1076073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for urban policy</a:t>
            </a:r>
            <a:endParaRPr lang="en-US" dirty="0"/>
          </a:p>
        </p:txBody>
      </p:sp>
      <p:sp>
        <p:nvSpPr>
          <p:cNvPr id="3" name="Content Placeholder 2"/>
          <p:cNvSpPr>
            <a:spLocks noGrp="1"/>
          </p:cNvSpPr>
          <p:nvPr>
            <p:ph idx="1"/>
          </p:nvPr>
        </p:nvSpPr>
        <p:spPr>
          <a:xfrm>
            <a:off x="457200" y="1447800"/>
            <a:ext cx="8229600" cy="4678363"/>
          </a:xfrm>
        </p:spPr>
        <p:txBody>
          <a:bodyPr/>
          <a:lstStyle/>
          <a:p>
            <a:r>
              <a:rPr lang="en-US" sz="2800" dirty="0"/>
              <a:t>Almost real-time monitoring of urban land </a:t>
            </a:r>
            <a:r>
              <a:rPr lang="en-US" sz="2800" dirty="0" smtClean="0"/>
              <a:t>use</a:t>
            </a:r>
          </a:p>
          <a:p>
            <a:pPr lvl="1"/>
            <a:r>
              <a:rPr lang="en-US" sz="2400" dirty="0" smtClean="0"/>
              <a:t>We are currently working on understanding finer temporal variations in zone characteristics (especially the mixed-use areas)</a:t>
            </a:r>
            <a:endParaRPr lang="en-US" sz="2400" dirty="0"/>
          </a:p>
          <a:p>
            <a:r>
              <a:rPr lang="en-US" sz="2800" dirty="0"/>
              <a:t>Can </a:t>
            </a:r>
            <a:r>
              <a:rPr lang="en-US" sz="2800" dirty="0" smtClean="0"/>
              <a:t>complement infrequent surveys &amp; </a:t>
            </a:r>
            <a:r>
              <a:rPr lang="en-US" sz="2800" dirty="0"/>
              <a:t>align </a:t>
            </a:r>
            <a:r>
              <a:rPr lang="en-US" sz="2800" dirty="0" smtClean="0"/>
              <a:t>master </a:t>
            </a:r>
            <a:r>
              <a:rPr lang="en-US" sz="2800" dirty="0"/>
              <a:t>plan to reality</a:t>
            </a:r>
          </a:p>
          <a:p>
            <a:r>
              <a:rPr lang="en-US" sz="2800" dirty="0"/>
              <a:t>LIRNE</a:t>
            </a:r>
            <a:r>
              <a:rPr lang="en-US" sz="2800" i="1" dirty="0"/>
              <a:t>asia</a:t>
            </a:r>
            <a:r>
              <a:rPr lang="en-US" sz="2800" dirty="0"/>
              <a:t> is working to unpack the identified categories further, e.g.,</a:t>
            </a:r>
          </a:p>
          <a:p>
            <a:pPr lvl="1"/>
            <a:r>
              <a:rPr lang="en-US" sz="2400" dirty="0"/>
              <a:t>Entertainment zones that show evening activity</a:t>
            </a:r>
          </a:p>
          <a:p>
            <a:endParaRPr lang="en-US" sz="28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30</a:t>
            </a:fld>
            <a:endParaRPr lang="en-US"/>
          </a:p>
        </p:txBody>
      </p:sp>
    </p:spTree>
    <p:extLst>
      <p:ext uri="{BB962C8B-B14F-4D97-AF65-F5344CB8AC3E}">
        <p14:creationId xmlns:p14="http://schemas.microsoft.com/office/powerpoint/2010/main" val="3331202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lstStyle/>
          <a:p>
            <a:r>
              <a:rPr lang="en-US" sz="2400" dirty="0">
                <a:solidFill>
                  <a:schemeClr val="bg1">
                    <a:lumMod val="75000"/>
                  </a:schemeClr>
                </a:solidFill>
              </a:rPr>
              <a:t>Understanding population density &amp; mobility</a:t>
            </a:r>
          </a:p>
          <a:p>
            <a:pPr lvl="1"/>
            <a:r>
              <a:rPr lang="en-US" sz="2000" dirty="0">
                <a:solidFill>
                  <a:schemeClr val="bg1">
                    <a:lumMod val="75000"/>
                  </a:schemeClr>
                </a:solidFill>
              </a:rPr>
              <a:t>Population density</a:t>
            </a:r>
          </a:p>
          <a:p>
            <a:pPr lvl="1"/>
            <a:r>
              <a:rPr lang="en-US" sz="2000" dirty="0">
                <a:solidFill>
                  <a:schemeClr val="bg1">
                    <a:lumMod val="75000"/>
                  </a:schemeClr>
                </a:solidFill>
              </a:rPr>
              <a:t>Commuting patterns: where do people live and work</a:t>
            </a:r>
          </a:p>
          <a:p>
            <a:pPr lvl="1"/>
            <a:r>
              <a:rPr lang="en-US" sz="2000" dirty="0">
                <a:solidFill>
                  <a:schemeClr val="bg1">
                    <a:lumMod val="75000"/>
                  </a:schemeClr>
                </a:solidFill>
              </a:rPr>
              <a:t>Mobility changes during important events: Case study of “</a:t>
            </a:r>
            <a:r>
              <a:rPr lang="en-US" sz="2000" dirty="0" err="1">
                <a:solidFill>
                  <a:schemeClr val="bg1">
                    <a:lumMod val="75000"/>
                  </a:schemeClr>
                </a:solidFill>
              </a:rPr>
              <a:t>Avurudu</a:t>
            </a:r>
            <a:r>
              <a:rPr lang="en-US" sz="2000" dirty="0">
                <a:solidFill>
                  <a:schemeClr val="bg1">
                    <a:lumMod val="75000"/>
                  </a:schemeClr>
                </a:solidFill>
              </a:rPr>
              <a:t>”</a:t>
            </a:r>
          </a:p>
          <a:p>
            <a:r>
              <a:rPr lang="en-US" sz="2400" dirty="0">
                <a:solidFill>
                  <a:schemeClr val="bg1">
                    <a:lumMod val="75000"/>
                  </a:schemeClr>
                </a:solidFill>
              </a:rPr>
              <a:t>Understanding land use characteristics</a:t>
            </a:r>
          </a:p>
          <a:p>
            <a:r>
              <a:rPr lang="en-US" sz="2400" dirty="0">
                <a:solidFill>
                  <a:srgbClr val="FF0000"/>
                </a:solidFill>
              </a:rPr>
              <a:t>Understanding communities</a:t>
            </a:r>
          </a:p>
          <a:p>
            <a:r>
              <a:rPr lang="en-US" sz="2400" dirty="0">
                <a:solidFill>
                  <a:schemeClr val="bg1">
                    <a:lumMod val="75000"/>
                  </a:schemeClr>
                </a:solidFill>
              </a:rPr>
              <a:t>Preliminary work on gaining insights on economic activity</a:t>
            </a:r>
          </a:p>
          <a:p>
            <a:r>
              <a:rPr lang="en-US" sz="2400" dirty="0">
                <a:solidFill>
                  <a:schemeClr val="bg1">
                    <a:lumMod val="75000"/>
                  </a:schemeClr>
                </a:solidFill>
              </a:rPr>
              <a:t>Exploratory work on gaining insights from reload data</a:t>
            </a:r>
          </a:p>
          <a:p>
            <a:endParaRPr lang="en-US" sz="2400" dirty="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31</a:t>
            </a:fld>
            <a:endParaRPr lang="en-US"/>
          </a:p>
        </p:txBody>
      </p:sp>
    </p:spTree>
    <p:extLst>
      <p:ext uri="{BB962C8B-B14F-4D97-AF65-F5344CB8AC3E}">
        <p14:creationId xmlns:p14="http://schemas.microsoft.com/office/powerpoint/2010/main" val="1337363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0" y="153047"/>
            <a:ext cx="9144000" cy="1066153"/>
          </a:xfrm>
          <a:prstGeom prst="rect">
            <a:avLst/>
          </a:prstGeom>
        </p:spPr>
        <p:txBody>
          <a:bodyPr lIns="91425" tIns="91425" rIns="91425" bIns="91425" anchor="ctr" anchorCtr="0">
            <a:noAutofit/>
          </a:bodyPr>
          <a:lstStyle/>
          <a:p>
            <a:pPr lvl="0" algn="l">
              <a:spcBef>
                <a:spcPts val="0"/>
              </a:spcBef>
            </a:pPr>
            <a:r>
              <a:rPr lang="en-US" sz="2800" dirty="0" smtClean="0"/>
              <a:t>Prima facie, Colombo city (Colombo </a:t>
            </a:r>
            <a:r>
              <a:rPr lang="en-US" sz="2800" dirty="0"/>
              <a:t>&amp; </a:t>
            </a:r>
            <a:r>
              <a:rPr lang="en-US" sz="2800" dirty="0" err="1" smtClean="0"/>
              <a:t>Thimbirigasyaya</a:t>
            </a:r>
            <a:r>
              <a:rPr lang="en-US" sz="2800" dirty="0" smtClean="0"/>
              <a:t> DSDs)</a:t>
            </a:r>
            <a:r>
              <a:rPr lang="en-US" sz="2800" dirty="0"/>
              <a:t> </a:t>
            </a:r>
            <a:r>
              <a:rPr lang="en-US" sz="2800" dirty="0" smtClean="0"/>
              <a:t>seems to be the center of </a:t>
            </a:r>
            <a:br>
              <a:rPr lang="en-US" sz="2800" dirty="0" smtClean="0"/>
            </a:br>
            <a:r>
              <a:rPr lang="en-US" sz="2800" dirty="0" smtClean="0"/>
              <a:t>Sri Lanka’s social network</a:t>
            </a:r>
            <a:endParaRPr lang="en" sz="2800" dirty="0"/>
          </a:p>
        </p:txBody>
      </p:sp>
      <p:sp>
        <p:nvSpPr>
          <p:cNvPr id="136" name="Shape 136"/>
          <p:cNvSpPr txBox="1">
            <a:spLocks noGrp="1"/>
          </p:cNvSpPr>
          <p:nvPr>
            <p:ph type="body" idx="1"/>
          </p:nvPr>
        </p:nvSpPr>
        <p:spPr>
          <a:xfrm>
            <a:off x="457200" y="1908584"/>
            <a:ext cx="3939299" cy="2968216"/>
          </a:xfrm>
          <a:prstGeom prst="rect">
            <a:avLst/>
          </a:prstGeom>
        </p:spPr>
        <p:txBody>
          <a:bodyPr lIns="91425" tIns="91425" rIns="91425" bIns="91425" anchor="t" anchorCtr="0">
            <a:noAutofit/>
          </a:bodyPr>
          <a:lstStyle/>
          <a:p>
            <a:pPr marL="457200" lvl="0" indent="-431800" rtl="0">
              <a:spcBef>
                <a:spcPts val="0"/>
              </a:spcBef>
              <a:buClr>
                <a:schemeClr val="dk1"/>
              </a:buClr>
              <a:buSzPct val="100000"/>
              <a:buFont typeface="Calibri"/>
              <a:buChar char="•"/>
            </a:pPr>
            <a:r>
              <a:rPr lang="en" sz="2400" dirty="0"/>
              <a:t>Each link represents the </a:t>
            </a:r>
            <a:r>
              <a:rPr lang="en" sz="2400" dirty="0" smtClean="0"/>
              <a:t>r</a:t>
            </a:r>
            <a:r>
              <a:rPr lang="en-US" sz="2400" dirty="0" smtClean="0"/>
              <a:t>a</a:t>
            </a:r>
            <a:r>
              <a:rPr lang="en" sz="2400" dirty="0" smtClean="0"/>
              <a:t>w </a:t>
            </a:r>
            <a:r>
              <a:rPr lang="en" sz="2400" dirty="0"/>
              <a:t>number of outgoing and incoming calls between two </a:t>
            </a:r>
            <a:r>
              <a:rPr lang="en" sz="2400" dirty="0" smtClean="0"/>
              <a:t>DSDs</a:t>
            </a:r>
            <a:r>
              <a:rPr lang="en-US" sz="2400" dirty="0" smtClean="0"/>
              <a:t> </a:t>
            </a:r>
          </a:p>
          <a:p>
            <a:pPr marL="857250" lvl="1" indent="-431800">
              <a:spcBef>
                <a:spcPts val="0"/>
              </a:spcBef>
              <a:buClr>
                <a:schemeClr val="dk1"/>
              </a:buClr>
              <a:buSzPct val="100000"/>
              <a:buFont typeface="Calibri"/>
              <a:buChar char="•"/>
            </a:pPr>
            <a:r>
              <a:rPr lang="en-US" sz="2000" dirty="0" smtClean="0"/>
              <a:t>Divisional Secretariat Division (DSD) is a third level administrative division; 331 in total in LK</a:t>
            </a:r>
            <a:endParaRPr lang="en" sz="2000" dirty="0"/>
          </a:p>
          <a:p>
            <a:pPr marL="0" indent="0" rtl="0">
              <a:spcBef>
                <a:spcPts val="0"/>
              </a:spcBef>
              <a:buNone/>
            </a:pPr>
            <a:endParaRPr sz="2800" dirty="0"/>
          </a:p>
          <a:p>
            <a:pPr marL="0" indent="0" rtl="0">
              <a:spcBef>
                <a:spcPts val="0"/>
              </a:spcBef>
              <a:buNone/>
            </a:pPr>
            <a:endParaRPr sz="2800" dirty="0"/>
          </a:p>
          <a:p>
            <a:pPr marL="0" indent="0" rtl="0">
              <a:spcBef>
                <a:spcPts val="0"/>
              </a:spcBef>
              <a:buNone/>
            </a:pPr>
            <a:endParaRPr sz="2800" dirty="0"/>
          </a:p>
        </p:txBody>
      </p:sp>
      <p:pic>
        <p:nvPicPr>
          <p:cNvPr id="137" name="Shape 137"/>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4953000" y="519583"/>
            <a:ext cx="3864860" cy="5698267"/>
          </a:xfrm>
          <a:prstGeom prst="rect">
            <a:avLst/>
          </a:prstGeom>
          <a:noFill/>
          <a:ln>
            <a:noFill/>
          </a:ln>
        </p:spPr>
      </p:pic>
      <p:sp>
        <p:nvSpPr>
          <p:cNvPr id="2" name="Slide Number Placeholder 1"/>
          <p:cNvSpPr>
            <a:spLocks noGrp="1"/>
          </p:cNvSpPr>
          <p:nvPr>
            <p:ph type="sldNum" idx="12"/>
          </p:nvPr>
        </p:nvSpPr>
        <p:spPr/>
        <p:txBody>
          <a:bodyPr/>
          <a:lstStyle/>
          <a:p>
            <a:r>
              <a:rPr lang="en-US" dirty="0" smtClean="0"/>
              <a:t>9</a:t>
            </a:r>
            <a:endParaRPr lang="en-US" dirty="0"/>
          </a:p>
        </p:txBody>
      </p:sp>
      <p:grpSp>
        <p:nvGrpSpPr>
          <p:cNvPr id="11" name="Group 10"/>
          <p:cNvGrpSpPr/>
          <p:nvPr/>
        </p:nvGrpSpPr>
        <p:grpSpPr>
          <a:xfrm>
            <a:off x="5257800" y="6282284"/>
            <a:ext cx="3005897" cy="575716"/>
            <a:chOff x="5408753" y="6305522"/>
            <a:chExt cx="3005897" cy="575716"/>
          </a:xfrm>
        </p:grpSpPr>
        <p:sp>
          <p:nvSpPr>
            <p:cNvPr id="14" name="TextBox 13"/>
            <p:cNvSpPr txBox="1"/>
            <p:nvPr/>
          </p:nvSpPr>
          <p:spPr>
            <a:xfrm>
              <a:off x="6237082" y="6542684"/>
              <a:ext cx="1279216"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rPr>
                <a:t>No. of calls</a:t>
              </a:r>
              <a:endParaRPr kumimoji="0" lang="en-US" sz="1600" b="1" i="0" u="none" strike="noStrike" kern="0" cap="none" spc="0" normalizeH="0" baseline="0" noProof="0" dirty="0">
                <a:ln>
                  <a:noFill/>
                </a:ln>
                <a:solidFill>
                  <a:srgbClr val="000000"/>
                </a:solidFill>
                <a:effectLst/>
                <a:uLnTx/>
                <a:uFillTx/>
              </a:endParaRPr>
            </a:p>
          </p:txBody>
        </p:sp>
        <p:sp>
          <p:nvSpPr>
            <p:cNvPr id="15" name="TextBox 14"/>
            <p:cNvSpPr txBox="1"/>
            <p:nvPr/>
          </p:nvSpPr>
          <p:spPr>
            <a:xfrm>
              <a:off x="5408753" y="6305522"/>
              <a:ext cx="60785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rPr>
                <a:t>Low</a:t>
              </a:r>
              <a:endParaRPr kumimoji="0" lang="en-US" sz="1600" b="1" i="0" u="none" strike="noStrike" kern="0" cap="none" spc="0" normalizeH="0" baseline="0" noProof="0" dirty="0">
                <a:ln>
                  <a:noFill/>
                </a:ln>
                <a:solidFill>
                  <a:srgbClr val="000000"/>
                </a:solidFill>
                <a:effectLst/>
                <a:uLnTx/>
                <a:uFillTx/>
              </a:endParaRPr>
            </a:p>
          </p:txBody>
        </p:sp>
        <p:sp>
          <p:nvSpPr>
            <p:cNvPr id="16" name="TextBox 15"/>
            <p:cNvSpPr txBox="1"/>
            <p:nvPr/>
          </p:nvSpPr>
          <p:spPr>
            <a:xfrm>
              <a:off x="7774130" y="6306237"/>
              <a:ext cx="640520"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rPr>
                <a:t>High</a:t>
              </a:r>
              <a:endParaRPr kumimoji="0" lang="en-US" sz="1600" b="1" i="0" u="none" strike="noStrike" kern="0" cap="none" spc="0" normalizeH="0" baseline="0" noProof="0" dirty="0">
                <a:ln>
                  <a:noFill/>
                </a:ln>
                <a:solidFill>
                  <a:srgbClr val="000000"/>
                </a:solidFill>
                <a:effectLst/>
                <a:uLnTx/>
                <a:uFillTx/>
              </a:endParaRPr>
            </a:p>
          </p:txBody>
        </p:sp>
        <p:sp>
          <p:nvSpPr>
            <p:cNvPr id="17" name="Right Arrow 16"/>
            <p:cNvSpPr/>
            <p:nvPr/>
          </p:nvSpPr>
          <p:spPr>
            <a:xfrm>
              <a:off x="5962996" y="6349147"/>
              <a:ext cx="1836672" cy="241414"/>
            </a:xfrm>
            <a:prstGeom prst="rightArrow">
              <a:avLst/>
            </a:prstGeom>
            <a:gradFill flip="none" rotWithShape="1">
              <a:gsLst>
                <a:gs pos="9000">
                  <a:srgbClr val="063BFB"/>
                </a:gs>
                <a:gs pos="88000">
                  <a:srgbClr val="FFFFFF"/>
                </a:gs>
              </a:gsLst>
              <a:lin ang="0" scaled="1"/>
              <a:tileRect/>
            </a:gradFill>
            <a:ln w="9525" cap="flat" cmpd="sng" algn="ctr">
              <a:solidFill>
                <a:srgbClr val="063BF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679916701"/>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52400" y="0"/>
            <a:ext cx="8534400" cy="1041400"/>
          </a:xfrm>
          <a:prstGeom prst="rect">
            <a:avLst/>
          </a:prstGeom>
        </p:spPr>
        <p:txBody>
          <a:bodyPr lIns="91425" tIns="91425" rIns="91425" bIns="91425" anchor="ctr" anchorCtr="0">
            <a:noAutofit/>
          </a:bodyPr>
          <a:lstStyle/>
          <a:p>
            <a:pPr lvl="0" algn="l" rtl="0">
              <a:spcBef>
                <a:spcPts val="0"/>
              </a:spcBef>
              <a:buNone/>
            </a:pPr>
            <a:r>
              <a:rPr lang="en" sz="3200" dirty="0"/>
              <a:t>A different </a:t>
            </a:r>
            <a:r>
              <a:rPr lang="en-US" sz="3200" dirty="0" smtClean="0"/>
              <a:t>picture </a:t>
            </a:r>
            <a:r>
              <a:rPr lang="en" sz="3200" dirty="0" smtClean="0"/>
              <a:t>emerges </a:t>
            </a:r>
            <a:r>
              <a:rPr lang="en" sz="3200" dirty="0"/>
              <a:t>when call volume is normalized by population</a:t>
            </a:r>
          </a:p>
        </p:txBody>
      </p:sp>
      <p:pic>
        <p:nvPicPr>
          <p:cNvPr id="143" name="Shape 143"/>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5105400" y="609600"/>
            <a:ext cx="3810000" cy="5678409"/>
          </a:xfrm>
          <a:prstGeom prst="rect">
            <a:avLst/>
          </a:prstGeom>
          <a:noFill/>
          <a:ln>
            <a:noFill/>
          </a:ln>
        </p:spPr>
      </p:pic>
      <p:sp>
        <p:nvSpPr>
          <p:cNvPr id="144" name="Shape 144"/>
          <p:cNvSpPr txBox="1"/>
          <p:nvPr/>
        </p:nvSpPr>
        <p:spPr>
          <a:xfrm>
            <a:off x="317500" y="1421625"/>
            <a:ext cx="4470400" cy="4528200"/>
          </a:xfrm>
          <a:prstGeom prst="rect">
            <a:avLst/>
          </a:prstGeom>
          <a:noFill/>
          <a:ln>
            <a:noFill/>
          </a:ln>
        </p:spPr>
        <p:txBody>
          <a:bodyPr lIns="91425" tIns="91425" rIns="91425" bIns="91425" anchor="t" anchorCtr="0">
            <a:noAutofit/>
          </a:bodyPr>
          <a:lstStyle/>
          <a:p>
            <a:pPr marL="76200" lvl="0" rtl="0">
              <a:spcBef>
                <a:spcPts val="0"/>
              </a:spcBef>
              <a:buClr>
                <a:schemeClr val="dk1"/>
              </a:buClr>
              <a:buSzPct val="100000"/>
            </a:pPr>
            <a:endParaRPr lang="en-US" sz="2400" dirty="0" smtClean="0">
              <a:solidFill>
                <a:schemeClr val="dk1"/>
              </a:solidFill>
              <a:latin typeface="Calibri"/>
              <a:ea typeface="Calibri"/>
              <a:cs typeface="Calibri"/>
              <a:sym typeface="Calibri"/>
            </a:endParaRPr>
          </a:p>
          <a:p>
            <a:pPr marL="76200" lvl="0" rtl="0">
              <a:spcBef>
                <a:spcPts val="0"/>
              </a:spcBef>
              <a:buClr>
                <a:schemeClr val="dk1"/>
              </a:buClr>
              <a:buSzPct val="100000"/>
            </a:pPr>
            <a:endParaRPr lang="en-US" sz="2400" dirty="0">
              <a:solidFill>
                <a:schemeClr val="dk1"/>
              </a:solidFill>
              <a:latin typeface="Calibri"/>
              <a:ea typeface="Calibri"/>
              <a:cs typeface="Calibri"/>
              <a:sym typeface="Calibri"/>
            </a:endParaRPr>
          </a:p>
          <a:p>
            <a:pPr marL="76200" lvl="0" rtl="0">
              <a:spcBef>
                <a:spcPts val="0"/>
              </a:spcBef>
              <a:buClr>
                <a:schemeClr val="dk1"/>
              </a:buClr>
              <a:buSzPct val="100000"/>
            </a:pPr>
            <a:endParaRPr lang="en-US" sz="2400" dirty="0">
              <a:solidFill>
                <a:schemeClr val="dk1"/>
              </a:solidFill>
              <a:latin typeface="Calibri"/>
              <a:ea typeface="Calibri"/>
              <a:cs typeface="Calibri"/>
              <a:sym typeface="Calibri"/>
            </a:endParaRPr>
          </a:p>
          <a:p>
            <a:pPr marL="457200" lvl="0" indent="-381000" rtl="0">
              <a:spcBef>
                <a:spcPts val="0"/>
              </a:spcBef>
              <a:buClr>
                <a:schemeClr val="dk1"/>
              </a:buClr>
              <a:buSzPct val="100000"/>
              <a:buFont typeface="Calibri"/>
              <a:buChar char="●"/>
            </a:pPr>
            <a:r>
              <a:rPr lang="en-US" sz="2400" dirty="0">
                <a:solidFill>
                  <a:schemeClr val="dk1"/>
                </a:solidFill>
                <a:latin typeface="Calibri"/>
                <a:ea typeface="Calibri"/>
                <a:cs typeface="Calibri"/>
                <a:sym typeface="Calibri"/>
              </a:rPr>
              <a:t>Strongly connected </a:t>
            </a:r>
            <a:r>
              <a:rPr lang="en-US" dirty="0" smtClean="0">
                <a:solidFill>
                  <a:schemeClr val="dk1"/>
                </a:solidFill>
                <a:latin typeface="Calibri"/>
                <a:ea typeface="Calibri"/>
                <a:cs typeface="Calibri"/>
                <a:sym typeface="Calibri"/>
              </a:rPr>
              <a:t>regional network</a:t>
            </a:r>
            <a:r>
              <a:rPr lang="en-US" sz="2400" dirty="0" smtClean="0">
                <a:solidFill>
                  <a:schemeClr val="dk1"/>
                </a:solidFill>
                <a:latin typeface="Calibri"/>
                <a:ea typeface="Calibri"/>
                <a:cs typeface="Calibri"/>
                <a:sym typeface="Calibri"/>
              </a:rPr>
              <a:t>s become visible</a:t>
            </a:r>
          </a:p>
          <a:p>
            <a:pPr rtl="0">
              <a:spcBef>
                <a:spcPts val="0"/>
              </a:spcBef>
              <a:buNone/>
            </a:pPr>
            <a:endParaRPr lang="en-US" sz="2400" dirty="0" smtClean="0">
              <a:solidFill>
                <a:schemeClr val="dk1"/>
              </a:solidFill>
              <a:latin typeface="Calibri"/>
              <a:ea typeface="Calibri"/>
              <a:cs typeface="Calibri"/>
              <a:sym typeface="Calibri"/>
            </a:endParaRPr>
          </a:p>
          <a:p>
            <a:pPr rtl="0">
              <a:spcBef>
                <a:spcPts val="0"/>
              </a:spcBef>
              <a:buNone/>
            </a:pPr>
            <a:endParaRPr sz="2400" dirty="0">
              <a:solidFill>
                <a:schemeClr val="dk1"/>
              </a:solidFill>
              <a:latin typeface="Calibri"/>
              <a:ea typeface="Calibri"/>
              <a:cs typeface="Calibri"/>
              <a:sym typeface="Calibri"/>
            </a:endParaRPr>
          </a:p>
        </p:txBody>
      </p:sp>
      <p:sp>
        <p:nvSpPr>
          <p:cNvPr id="3" name="Slide Number Placeholder 2"/>
          <p:cNvSpPr>
            <a:spLocks noGrp="1"/>
          </p:cNvSpPr>
          <p:nvPr>
            <p:ph type="sldNum" idx="12"/>
          </p:nvPr>
        </p:nvSpPr>
        <p:spPr/>
        <p:txBody>
          <a:bodyPr/>
          <a:lstStyle/>
          <a:p>
            <a:r>
              <a:rPr lang="en-US" dirty="0" smtClean="0"/>
              <a:t>10</a:t>
            </a:r>
            <a:endParaRPr lang="en-US" dirty="0"/>
          </a:p>
        </p:txBody>
      </p:sp>
      <p:grpSp>
        <p:nvGrpSpPr>
          <p:cNvPr id="16" name="Group 15"/>
          <p:cNvGrpSpPr/>
          <p:nvPr/>
        </p:nvGrpSpPr>
        <p:grpSpPr>
          <a:xfrm>
            <a:off x="5334000" y="6324600"/>
            <a:ext cx="2948915" cy="544939"/>
            <a:chOff x="5408753" y="6305522"/>
            <a:chExt cx="2948915" cy="544939"/>
          </a:xfrm>
        </p:grpSpPr>
        <p:sp>
          <p:nvSpPr>
            <p:cNvPr id="17" name="TextBox 16"/>
            <p:cNvSpPr txBox="1"/>
            <p:nvPr/>
          </p:nvSpPr>
          <p:spPr>
            <a:xfrm>
              <a:off x="6237082" y="6542684"/>
              <a:ext cx="114239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No. of calls</a:t>
              </a:r>
              <a:endParaRPr kumimoji="0" lang="en-US" sz="1400" b="1" i="0" u="none" strike="noStrike" kern="0" cap="none" spc="0" normalizeH="0" baseline="0" noProof="0" dirty="0">
                <a:ln>
                  <a:noFill/>
                </a:ln>
                <a:solidFill>
                  <a:srgbClr val="000000"/>
                </a:solidFill>
                <a:effectLst/>
                <a:uLnTx/>
                <a:uFillTx/>
              </a:endParaRPr>
            </a:p>
          </p:txBody>
        </p:sp>
        <p:sp>
          <p:nvSpPr>
            <p:cNvPr id="18" name="TextBox 17"/>
            <p:cNvSpPr txBox="1"/>
            <p:nvPr/>
          </p:nvSpPr>
          <p:spPr>
            <a:xfrm>
              <a:off x="5408753" y="6305522"/>
              <a:ext cx="54373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Low</a:t>
              </a:r>
              <a:endParaRPr kumimoji="0" lang="en-US" sz="1400" b="1" i="0" u="none" strike="noStrike" kern="0" cap="none" spc="0" normalizeH="0" baseline="0" noProof="0" dirty="0">
                <a:ln>
                  <a:noFill/>
                </a:ln>
                <a:solidFill>
                  <a:srgbClr val="000000"/>
                </a:solidFill>
                <a:effectLst/>
                <a:uLnTx/>
                <a:uFillTx/>
              </a:endParaRPr>
            </a:p>
          </p:txBody>
        </p:sp>
        <p:sp>
          <p:nvSpPr>
            <p:cNvPr id="19" name="TextBox 18"/>
            <p:cNvSpPr txBox="1"/>
            <p:nvPr/>
          </p:nvSpPr>
          <p:spPr>
            <a:xfrm>
              <a:off x="7774130" y="6306237"/>
              <a:ext cx="58353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High</a:t>
              </a:r>
              <a:endParaRPr kumimoji="0" lang="en-US" sz="1400" b="1" i="0" u="none" strike="noStrike" kern="0" cap="none" spc="0" normalizeH="0" baseline="0" noProof="0" dirty="0">
                <a:ln>
                  <a:noFill/>
                </a:ln>
                <a:solidFill>
                  <a:srgbClr val="000000"/>
                </a:solidFill>
                <a:effectLst/>
                <a:uLnTx/>
                <a:uFillTx/>
              </a:endParaRPr>
            </a:p>
          </p:txBody>
        </p:sp>
        <p:sp>
          <p:nvSpPr>
            <p:cNvPr id="20" name="Right Arrow 19"/>
            <p:cNvSpPr/>
            <p:nvPr/>
          </p:nvSpPr>
          <p:spPr>
            <a:xfrm>
              <a:off x="5962996" y="6349147"/>
              <a:ext cx="1836672" cy="241414"/>
            </a:xfrm>
            <a:prstGeom prst="rightArrow">
              <a:avLst/>
            </a:prstGeom>
            <a:gradFill flip="none" rotWithShape="1">
              <a:gsLst>
                <a:gs pos="9000">
                  <a:srgbClr val="063BFB"/>
                </a:gs>
                <a:gs pos="88000">
                  <a:srgbClr val="FFFFFF"/>
                </a:gs>
              </a:gsLst>
              <a:lin ang="0" scaled="1"/>
              <a:tileRect/>
            </a:gradFill>
            <a:ln w="9525" cap="flat" cmpd="sng" algn="ctr">
              <a:solidFill>
                <a:srgbClr val="063BFB"/>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 lastClr="FFFFFF"/>
                </a:solidFill>
                <a:effectLst/>
                <a:uLnTx/>
                <a:uFillTx/>
                <a:latin typeface="Calibri"/>
                <a:ea typeface="+mn-ea"/>
                <a:cs typeface="+mn-cs"/>
              </a:endParaRPr>
            </a:p>
          </p:txBody>
        </p:sp>
      </p:gr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5071" r="4950"/>
          <a:stretch/>
        </p:blipFill>
        <p:spPr>
          <a:xfrm>
            <a:off x="228600" y="1600200"/>
            <a:ext cx="4755059" cy="496629"/>
          </a:xfrm>
          <a:prstGeom prst="rect">
            <a:avLst/>
          </a:prstGeom>
        </p:spPr>
      </p:pic>
    </p:spTree>
    <p:extLst>
      <p:ext uri="{BB962C8B-B14F-4D97-AF65-F5344CB8AC3E}">
        <p14:creationId xmlns:p14="http://schemas.microsoft.com/office/powerpoint/2010/main" val="3580900316"/>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0" y="274637"/>
            <a:ext cx="9144000" cy="868363"/>
          </a:xfrm>
          <a:prstGeom prst="rect">
            <a:avLst/>
          </a:prstGeom>
        </p:spPr>
        <p:txBody>
          <a:bodyPr lIns="91425" tIns="91425" rIns="91425" bIns="91425" anchor="ctr" anchorCtr="0">
            <a:noAutofit/>
          </a:bodyPr>
          <a:lstStyle/>
          <a:p>
            <a:pPr>
              <a:spcBef>
                <a:spcPts val="0"/>
              </a:spcBef>
              <a:buNone/>
            </a:pPr>
            <a:r>
              <a:rPr lang="en-US" dirty="0" smtClean="0"/>
              <a:t>Identifying communities: m</a:t>
            </a:r>
            <a:r>
              <a:rPr lang="en" dirty="0" smtClean="0"/>
              <a:t>ethodology</a:t>
            </a:r>
            <a:endParaRPr lang="en" dirty="0"/>
          </a:p>
        </p:txBody>
      </p:sp>
      <p:sp>
        <p:nvSpPr>
          <p:cNvPr id="162" name="Shape 162"/>
          <p:cNvSpPr txBox="1">
            <a:spLocks noGrp="1"/>
          </p:cNvSpPr>
          <p:nvPr>
            <p:ph type="body" idx="1"/>
          </p:nvPr>
        </p:nvSpPr>
        <p:spPr>
          <a:xfrm>
            <a:off x="457200" y="1326700"/>
            <a:ext cx="8229600" cy="4663800"/>
          </a:xfrm>
          <a:prstGeom prst="rect">
            <a:avLst/>
          </a:prstGeom>
        </p:spPr>
        <p:txBody>
          <a:bodyPr lIns="91425" tIns="91425" rIns="91425" bIns="91425" anchor="t" anchorCtr="0">
            <a:noAutofit/>
          </a:bodyPr>
          <a:lstStyle/>
          <a:p>
            <a:pPr marL="457200" lvl="0" indent="-431800" rtl="0">
              <a:spcBef>
                <a:spcPts val="0"/>
              </a:spcBef>
              <a:buClr>
                <a:srgbClr val="000000"/>
              </a:buClr>
              <a:buSzPct val="100000"/>
              <a:buFont typeface="Calibri"/>
              <a:buChar char="•"/>
            </a:pPr>
            <a:r>
              <a:rPr lang="en" dirty="0">
                <a:solidFill>
                  <a:srgbClr val="000000"/>
                </a:solidFill>
              </a:rPr>
              <a:t>The social network is segregated </a:t>
            </a:r>
            <a:r>
              <a:rPr lang="en-US" dirty="0" smtClean="0">
                <a:solidFill>
                  <a:srgbClr val="000000"/>
                </a:solidFill>
              </a:rPr>
              <a:t>such that </a:t>
            </a:r>
            <a:r>
              <a:rPr lang="en" dirty="0" smtClean="0">
                <a:solidFill>
                  <a:srgbClr val="000000"/>
                </a:solidFill>
              </a:rPr>
              <a:t>overlapping </a:t>
            </a:r>
            <a:r>
              <a:rPr lang="en" dirty="0">
                <a:solidFill>
                  <a:srgbClr val="000000"/>
                </a:solidFill>
              </a:rPr>
              <a:t>connections between communities </a:t>
            </a:r>
            <a:r>
              <a:rPr lang="en" dirty="0" smtClean="0">
                <a:solidFill>
                  <a:srgbClr val="000000"/>
                </a:solidFill>
              </a:rPr>
              <a:t>are minimized</a:t>
            </a:r>
            <a:endParaRPr lang="en" dirty="0">
              <a:solidFill>
                <a:srgbClr val="000000"/>
              </a:solidFill>
            </a:endParaRPr>
          </a:p>
          <a:p>
            <a:pPr marL="457200" lvl="0" indent="-431800" rtl="0">
              <a:spcBef>
                <a:spcPts val="0"/>
              </a:spcBef>
              <a:buClr>
                <a:srgbClr val="000000"/>
              </a:buClr>
              <a:buSzPct val="100000"/>
              <a:buFont typeface="Calibri"/>
              <a:buChar char="•"/>
            </a:pPr>
            <a:r>
              <a:rPr lang="en" dirty="0">
                <a:solidFill>
                  <a:srgbClr val="000000"/>
                </a:solidFill>
              </a:rPr>
              <a:t>Strength of a community </a:t>
            </a:r>
            <a:r>
              <a:rPr lang="en-US" dirty="0" smtClean="0">
                <a:solidFill>
                  <a:srgbClr val="000000"/>
                </a:solidFill>
              </a:rPr>
              <a:t>is </a:t>
            </a:r>
            <a:r>
              <a:rPr lang="en" dirty="0" smtClean="0">
                <a:solidFill>
                  <a:srgbClr val="000000"/>
                </a:solidFill>
              </a:rPr>
              <a:t>determined </a:t>
            </a:r>
            <a:r>
              <a:rPr lang="en" dirty="0">
                <a:solidFill>
                  <a:srgbClr val="000000"/>
                </a:solidFill>
              </a:rPr>
              <a:t>by </a:t>
            </a:r>
            <a:r>
              <a:rPr lang="en" i="1" dirty="0" smtClean="0">
                <a:solidFill>
                  <a:srgbClr val="000000"/>
                </a:solidFill>
              </a:rPr>
              <a:t>modularity</a:t>
            </a:r>
            <a:endParaRPr lang="en-US" i="1" dirty="0" smtClean="0">
              <a:solidFill>
                <a:srgbClr val="000000"/>
              </a:solidFill>
            </a:endParaRPr>
          </a:p>
          <a:p>
            <a:pPr marL="857250" lvl="1" indent="-431800">
              <a:buClr>
                <a:srgbClr val="000000"/>
              </a:buClr>
              <a:buFont typeface="Calibri"/>
              <a:buChar char="•"/>
            </a:pPr>
            <a:r>
              <a:rPr lang="en" sz="1600" dirty="0" smtClean="0">
                <a:solidFill>
                  <a:srgbClr val="000000"/>
                </a:solidFill>
              </a:rPr>
              <a:t>Modularity Q</a:t>
            </a:r>
            <a:r>
              <a:rPr lang="en-US" sz="1600" dirty="0">
                <a:solidFill>
                  <a:srgbClr val="000000"/>
                </a:solidFill>
              </a:rPr>
              <a:t> </a:t>
            </a:r>
            <a:r>
              <a:rPr lang="en-US" sz="1600" dirty="0" smtClean="0">
                <a:solidFill>
                  <a:srgbClr val="000000"/>
                </a:solidFill>
              </a:rPr>
              <a:t>     </a:t>
            </a:r>
            <a:r>
              <a:rPr lang="en" sz="1600" dirty="0" smtClean="0">
                <a:solidFill>
                  <a:srgbClr val="000000"/>
                </a:solidFill>
              </a:rPr>
              <a:t> </a:t>
            </a:r>
            <a:r>
              <a:rPr lang="en" sz="1600" dirty="0">
                <a:solidFill>
                  <a:srgbClr val="000000"/>
                </a:solidFill>
              </a:rPr>
              <a:t>=  </a:t>
            </a:r>
            <a:r>
              <a:rPr lang="en-US" sz="1600" dirty="0" smtClean="0">
                <a:solidFill>
                  <a:srgbClr val="000000"/>
                </a:solidFill>
              </a:rPr>
              <a:t>	</a:t>
            </a:r>
            <a:r>
              <a:rPr lang="en" sz="1600" dirty="0" smtClean="0">
                <a:solidFill>
                  <a:srgbClr val="000000"/>
                </a:solidFill>
              </a:rPr>
              <a:t>(</a:t>
            </a:r>
            <a:r>
              <a:rPr lang="en" sz="1600" dirty="0">
                <a:solidFill>
                  <a:srgbClr val="000000"/>
                </a:solidFill>
              </a:rPr>
              <a:t>edges inside the community) </a:t>
            </a:r>
            <a:r>
              <a:rPr lang="en" sz="1600" dirty="0" smtClean="0">
                <a:solidFill>
                  <a:srgbClr val="000000"/>
                </a:solidFill>
              </a:rPr>
              <a:t>–</a:t>
            </a:r>
            <a:r>
              <a:rPr lang="en-US" sz="1600" dirty="0" smtClean="0">
                <a:solidFill>
                  <a:srgbClr val="000000"/>
                </a:solidFill>
              </a:rPr>
              <a:t> </a:t>
            </a:r>
            <a:br>
              <a:rPr lang="en-US" sz="1600" dirty="0" smtClean="0">
                <a:solidFill>
                  <a:srgbClr val="000000"/>
                </a:solidFill>
              </a:rPr>
            </a:br>
            <a:r>
              <a:rPr lang="en-US" sz="1600" dirty="0" smtClean="0">
                <a:solidFill>
                  <a:srgbClr val="000000"/>
                </a:solidFill>
              </a:rPr>
              <a:t>			</a:t>
            </a:r>
            <a:r>
              <a:rPr lang="en" sz="1600" dirty="0" smtClean="0">
                <a:solidFill>
                  <a:srgbClr val="000000"/>
                </a:solidFill>
              </a:rPr>
              <a:t>(</a:t>
            </a:r>
            <a:r>
              <a:rPr lang="en" sz="1600" dirty="0">
                <a:solidFill>
                  <a:srgbClr val="000000"/>
                </a:solidFill>
              </a:rPr>
              <a:t>expected number of edges inside the community)</a:t>
            </a:r>
            <a:r>
              <a:rPr lang="en" dirty="0">
                <a:solidFill>
                  <a:srgbClr val="000000"/>
                </a:solidFill>
              </a:rPr>
              <a:t>	</a:t>
            </a:r>
          </a:p>
          <a:p>
            <a:pPr marL="0" indent="0" rtl="0">
              <a:spcBef>
                <a:spcPts val="0"/>
              </a:spcBef>
              <a:buNone/>
            </a:pPr>
            <a:endParaRPr dirty="0">
              <a:solidFill>
                <a:srgbClr val="000000"/>
              </a:solidFill>
            </a:endParaRPr>
          </a:p>
          <a:p>
            <a:pPr marL="0" lvl="0" indent="0" rtl="0">
              <a:spcBef>
                <a:spcPts val="0"/>
              </a:spcBef>
              <a:buClr>
                <a:schemeClr val="dk1"/>
              </a:buClr>
              <a:buFont typeface="Arial"/>
              <a:buNone/>
            </a:pPr>
            <a:endParaRPr dirty="0">
              <a:solidFill>
                <a:srgbClr val="000000"/>
              </a:solidFill>
            </a:endParaRPr>
          </a:p>
          <a:p>
            <a:pPr marL="0" lvl="0" indent="0" algn="ctr" rtl="0">
              <a:spcBef>
                <a:spcPts val="0"/>
              </a:spcBef>
              <a:buClr>
                <a:schemeClr val="dk1"/>
              </a:buClr>
              <a:buSzPct val="137500"/>
              <a:buFont typeface="Arial"/>
              <a:buNone/>
            </a:pPr>
            <a:endParaRPr lang="en" sz="800" dirty="0" smtClean="0">
              <a:solidFill>
                <a:srgbClr val="000000"/>
              </a:solidFill>
            </a:endParaRPr>
          </a:p>
          <a:p>
            <a:pPr marL="0" lvl="0" indent="0" algn="ctr" rtl="0">
              <a:spcBef>
                <a:spcPts val="0"/>
              </a:spcBef>
              <a:buClr>
                <a:schemeClr val="dk1"/>
              </a:buClr>
              <a:buSzPct val="137500"/>
              <a:buFont typeface="Arial"/>
              <a:buNone/>
            </a:pPr>
            <a:endParaRPr lang="en" sz="800" dirty="0">
              <a:solidFill>
                <a:srgbClr val="000000"/>
              </a:solidFill>
            </a:endParaRPr>
          </a:p>
          <a:p>
            <a:pPr marL="0" lvl="0" indent="0" algn="ctr" rtl="0">
              <a:spcBef>
                <a:spcPts val="0"/>
              </a:spcBef>
              <a:buClr>
                <a:schemeClr val="dk1"/>
              </a:buClr>
              <a:buSzPct val="137500"/>
              <a:buFont typeface="Arial"/>
              <a:buNone/>
            </a:pPr>
            <a:r>
              <a:rPr lang="en" sz="800" dirty="0" smtClean="0">
                <a:solidFill>
                  <a:srgbClr val="000000"/>
                </a:solidFill>
              </a:rPr>
              <a:t>M</a:t>
            </a:r>
            <a:r>
              <a:rPr lang="en" sz="800" dirty="0">
                <a:solidFill>
                  <a:srgbClr val="000000"/>
                </a:solidFill>
              </a:rPr>
              <a:t>. E. J.-Newman, Michele-Girvan, “Finding and evaluating community structure in networks”, Physical Review E, APS, Vol. 69, No. 2, p. 1-16, 204. </a:t>
            </a:r>
          </a:p>
          <a:p>
            <a:pPr marL="0" lvl="0" indent="0">
              <a:spcBef>
                <a:spcPts val="0"/>
              </a:spcBef>
              <a:buNone/>
            </a:pPr>
            <a:endParaRPr sz="800" dirty="0">
              <a:solidFill>
                <a:srgbClr val="000000"/>
              </a:solidFill>
            </a:endParaRPr>
          </a:p>
        </p:txBody>
      </p:sp>
      <p:pic>
        <p:nvPicPr>
          <p:cNvPr id="163" name="Shape 163"/>
          <p:cNvPicPr preferRelativeResize="0"/>
          <p:nvPr/>
        </p:nvPicPr>
        <p:blipFill>
          <a:blip r:embed="rId3">
            <a:alphaModFix/>
          </a:blip>
          <a:stretch>
            <a:fillRect/>
          </a:stretch>
        </p:blipFill>
        <p:spPr>
          <a:xfrm>
            <a:off x="2232923" y="4727450"/>
            <a:ext cx="3768174" cy="803525"/>
          </a:xfrm>
          <a:prstGeom prst="rect">
            <a:avLst/>
          </a:prstGeom>
          <a:noFill/>
          <a:ln w="9525" cap="flat">
            <a:solidFill>
              <a:srgbClr val="000000"/>
            </a:solidFill>
            <a:prstDash val="solid"/>
            <a:round/>
            <a:headEnd type="none" w="med" len="med"/>
            <a:tailEnd type="none" w="med" len="med"/>
          </a:ln>
        </p:spPr>
      </p:pic>
      <p:sp>
        <p:nvSpPr>
          <p:cNvPr id="2" name="Slide Number Placeholder 1"/>
          <p:cNvSpPr>
            <a:spLocks noGrp="1"/>
          </p:cNvSpPr>
          <p:nvPr>
            <p:ph type="sldNum" idx="12"/>
          </p:nvPr>
        </p:nvSpPr>
        <p:spPr/>
        <p:txBody>
          <a:bodyPr/>
          <a:lstStyle/>
          <a:p>
            <a:r>
              <a:rPr lang="en-US" dirty="0" smtClean="0"/>
              <a:t>12</a:t>
            </a:r>
            <a:endParaRPr lang="en-US" dirty="0"/>
          </a:p>
        </p:txBody>
      </p:sp>
    </p:spTree>
    <p:extLst>
      <p:ext uri="{BB962C8B-B14F-4D97-AF65-F5344CB8AC3E}">
        <p14:creationId xmlns:p14="http://schemas.microsoft.com/office/powerpoint/2010/main" val="1273212578"/>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92162"/>
          </a:xfrm>
        </p:spPr>
        <p:txBody>
          <a:bodyPr/>
          <a:lstStyle/>
          <a:p>
            <a:r>
              <a:rPr lang="en-US" sz="3600" dirty="0" smtClean="0"/>
              <a:t>We find Sri Lanka is made up of 11 communities</a:t>
            </a:r>
            <a:endParaRPr lang="en-US" sz="36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35</a:t>
            </a:fld>
            <a:endParaRPr lang="en-US"/>
          </a:p>
        </p:txBody>
      </p:sp>
      <p:pic>
        <p:nvPicPr>
          <p:cNvPr id="6" name="Picture"/>
          <p:cNvPicPr>
            <a:picLocks noChangeAspect="1"/>
          </p:cNvPicPr>
          <p:nvPr/>
        </p:nvPicPr>
        <p:blipFill>
          <a:blip r:embed="rId2" cstate="print">
            <a:extLst>
              <a:ext uri="{28A0092B-C50C-407E-A947-70E740481C1C}">
                <a14:useLocalDpi xmlns:a14="http://schemas.microsoft.com/office/drawing/2010/main"/>
              </a:ext>
            </a:extLst>
          </a:blip>
          <a:srcRect l="35000" t="10131" r="25000"/>
          <a:stretch>
            <a:fillRect/>
          </a:stretch>
        </p:blipFill>
        <p:spPr bwMode="auto">
          <a:xfrm>
            <a:off x="3112200" y="900889"/>
            <a:ext cx="3517200" cy="5883737"/>
          </a:xfrm>
          <a:prstGeom prst="rect">
            <a:avLst/>
          </a:prstGeom>
          <a:noFill/>
          <a:ln w="9525">
            <a:noFill/>
            <a:miter lim="800000"/>
            <a:headEnd/>
            <a:tailEnd/>
          </a:ln>
        </p:spPr>
      </p:pic>
    </p:spTree>
    <p:extLst>
      <p:ext uri="{BB962C8B-B14F-4D97-AF65-F5344CB8AC3E}">
        <p14:creationId xmlns:p14="http://schemas.microsoft.com/office/powerpoint/2010/main" val="31037217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92162"/>
          </a:xfrm>
        </p:spPr>
        <p:txBody>
          <a:bodyPr/>
          <a:lstStyle/>
          <a:p>
            <a:r>
              <a:rPr lang="en-US" sz="2800" dirty="0" smtClean="0"/>
              <a:t>How do communities match existing administrative divisions?</a:t>
            </a:r>
            <a:endParaRPr lang="en-US" sz="28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36</a:t>
            </a:fld>
            <a:endParaRPr lang="en-US"/>
          </a:p>
        </p:txBody>
      </p:sp>
      <p:pic>
        <p:nvPicPr>
          <p:cNvPr id="5" name="Picture" descr="L provinces.png"/>
          <p:cNvPicPr>
            <a:picLocks noChangeAspect="1"/>
          </p:cNvPicPr>
          <p:nvPr/>
        </p:nvPicPr>
        <p:blipFill>
          <a:blip r:embed="rId2" cstate="print">
            <a:extLst>
              <a:ext uri="{28A0092B-C50C-407E-A947-70E740481C1C}">
                <a14:useLocalDpi xmlns:a14="http://schemas.microsoft.com/office/drawing/2010/main"/>
              </a:ext>
            </a:extLst>
          </a:blip>
          <a:srcRect l="12522" t="1181" r="3990"/>
          <a:stretch>
            <a:fillRect/>
          </a:stretch>
        </p:blipFill>
        <p:spPr bwMode="auto">
          <a:xfrm>
            <a:off x="5438400" y="914400"/>
            <a:ext cx="3096000" cy="5031461"/>
          </a:xfrm>
          <a:prstGeom prst="rect">
            <a:avLst/>
          </a:prstGeom>
          <a:noFill/>
          <a:ln w="9525">
            <a:noFill/>
            <a:miter lim="800000"/>
            <a:headEnd/>
            <a:tailEnd/>
          </a:ln>
        </p:spPr>
      </p:pic>
      <p:pic>
        <p:nvPicPr>
          <p:cNvPr id="6" name="Picture"/>
          <p:cNvPicPr>
            <a:picLocks noChangeAspect="1"/>
          </p:cNvPicPr>
          <p:nvPr/>
        </p:nvPicPr>
        <p:blipFill>
          <a:blip r:embed="rId3" cstate="print">
            <a:extLst>
              <a:ext uri="{28A0092B-C50C-407E-A947-70E740481C1C}">
                <a14:useLocalDpi xmlns:a14="http://schemas.microsoft.com/office/drawing/2010/main"/>
              </a:ext>
            </a:extLst>
          </a:blip>
          <a:srcRect l="35000" t="10131" r="25000"/>
          <a:stretch>
            <a:fillRect/>
          </a:stretch>
        </p:blipFill>
        <p:spPr bwMode="auto">
          <a:xfrm>
            <a:off x="914399" y="914400"/>
            <a:ext cx="3060000" cy="5118911"/>
          </a:xfrm>
          <a:prstGeom prst="rect">
            <a:avLst/>
          </a:prstGeom>
          <a:noFill/>
          <a:ln w="9525">
            <a:noFill/>
            <a:miter lim="800000"/>
            <a:headEnd/>
            <a:tailEnd/>
          </a:ln>
        </p:spPr>
      </p:pic>
      <p:sp>
        <p:nvSpPr>
          <p:cNvPr id="7" name="TextBox 6"/>
          <p:cNvSpPr txBox="1"/>
          <p:nvPr/>
        </p:nvSpPr>
        <p:spPr>
          <a:xfrm>
            <a:off x="5943600" y="6096000"/>
            <a:ext cx="2514600" cy="369332"/>
          </a:xfrm>
          <a:prstGeom prst="rect">
            <a:avLst/>
          </a:prstGeom>
          <a:noFill/>
        </p:spPr>
        <p:txBody>
          <a:bodyPr wrap="square" rtlCol="0">
            <a:spAutoFit/>
          </a:bodyPr>
          <a:lstStyle/>
          <a:p>
            <a:pPr algn="ctr"/>
            <a:r>
              <a:rPr lang="en-US" sz="1800" b="1" dirty="0" smtClean="0"/>
              <a:t>The 9 provinces</a:t>
            </a:r>
            <a:endParaRPr lang="en-US" sz="1800" b="1" dirty="0"/>
          </a:p>
        </p:txBody>
      </p:sp>
      <p:sp>
        <p:nvSpPr>
          <p:cNvPr id="8" name="TextBox 7"/>
          <p:cNvSpPr txBox="1"/>
          <p:nvPr/>
        </p:nvSpPr>
        <p:spPr>
          <a:xfrm>
            <a:off x="990600" y="6019800"/>
            <a:ext cx="2514600" cy="646331"/>
          </a:xfrm>
          <a:prstGeom prst="rect">
            <a:avLst/>
          </a:prstGeom>
          <a:solidFill>
            <a:schemeClr val="bg1">
              <a:alpha val="50000"/>
            </a:schemeClr>
          </a:solidFill>
        </p:spPr>
        <p:txBody>
          <a:bodyPr wrap="square" rtlCol="0">
            <a:spAutoFit/>
          </a:bodyPr>
          <a:lstStyle/>
          <a:p>
            <a:pPr algn="ctr"/>
            <a:r>
              <a:rPr lang="en-US" sz="1800" b="1" dirty="0" smtClean="0"/>
              <a:t>The 11 detected communities </a:t>
            </a:r>
            <a:endParaRPr lang="en-US" sz="1800" b="1" dirty="0"/>
          </a:p>
        </p:txBody>
      </p:sp>
    </p:spTree>
    <p:extLst>
      <p:ext uri="{BB962C8B-B14F-4D97-AF65-F5344CB8AC3E}">
        <p14:creationId xmlns:p14="http://schemas.microsoft.com/office/powerpoint/2010/main" val="3130147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19200"/>
          </a:xfrm>
        </p:spPr>
        <p:txBody>
          <a:bodyPr/>
          <a:lstStyle/>
          <a:p>
            <a:pPr algn="l"/>
            <a:r>
              <a:rPr lang="en-US" sz="3200" dirty="0" smtClean="0"/>
              <a:t>With some exceptions, boundaries of </a:t>
            </a:r>
            <a:br>
              <a:rPr lang="en-US" sz="3200" dirty="0" smtClean="0"/>
            </a:br>
            <a:r>
              <a:rPr lang="en-US" sz="3200" dirty="0" smtClean="0"/>
              <a:t>communities differ from existing </a:t>
            </a:r>
            <a:br>
              <a:rPr lang="en-US" sz="3200" dirty="0" smtClean="0"/>
            </a:br>
            <a:r>
              <a:rPr lang="en-US" sz="3200" dirty="0" smtClean="0"/>
              <a:t>administrative divisions</a:t>
            </a:r>
            <a:endParaRPr lang="en-US" sz="32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37</a:t>
            </a:fld>
            <a:endParaRPr lang="en-US"/>
          </a:p>
        </p:txBody>
      </p:sp>
      <p:pic>
        <p:nvPicPr>
          <p:cNvPr id="5" name="Picture" descr="L provinces.png"/>
          <p:cNvPicPr>
            <a:picLocks noChangeAspect="1"/>
          </p:cNvPicPr>
          <p:nvPr/>
        </p:nvPicPr>
        <p:blipFill>
          <a:blip r:embed="rId2" cstate="print">
            <a:extLst>
              <a:ext uri="{28A0092B-C50C-407E-A947-70E740481C1C}">
                <a14:useLocalDpi xmlns:a14="http://schemas.microsoft.com/office/drawing/2010/main"/>
              </a:ext>
            </a:extLst>
          </a:blip>
          <a:srcRect l="12522" t="1181" r="3990"/>
          <a:stretch>
            <a:fillRect/>
          </a:stretch>
        </p:blipFill>
        <p:spPr bwMode="auto">
          <a:xfrm>
            <a:off x="7344001" y="3733798"/>
            <a:ext cx="1799999" cy="2925266"/>
          </a:xfrm>
          <a:prstGeom prst="rect">
            <a:avLst/>
          </a:prstGeom>
          <a:noFill/>
          <a:ln w="9525">
            <a:noFill/>
            <a:miter lim="800000"/>
            <a:headEnd/>
            <a:tailEnd/>
          </a:ln>
        </p:spPr>
      </p:pic>
      <p:pic>
        <p:nvPicPr>
          <p:cNvPr id="6" name="Picture"/>
          <p:cNvPicPr>
            <a:picLocks noChangeAspect="1"/>
          </p:cNvPicPr>
          <p:nvPr/>
        </p:nvPicPr>
        <p:blipFill>
          <a:blip r:embed="rId3" cstate="print">
            <a:extLst>
              <a:ext uri="{28A0092B-C50C-407E-A947-70E740481C1C}">
                <a14:useLocalDpi xmlns:a14="http://schemas.microsoft.com/office/drawing/2010/main"/>
              </a:ext>
            </a:extLst>
          </a:blip>
          <a:srcRect l="35000" t="10131" r="25000"/>
          <a:stretch>
            <a:fillRect/>
          </a:stretch>
        </p:blipFill>
        <p:spPr bwMode="auto">
          <a:xfrm>
            <a:off x="7276405" y="457200"/>
            <a:ext cx="1867595" cy="3124200"/>
          </a:xfrm>
          <a:prstGeom prst="rect">
            <a:avLst/>
          </a:prstGeom>
          <a:noFill/>
          <a:ln w="9525">
            <a:noFill/>
            <a:miter lim="800000"/>
            <a:headEnd/>
            <a:tailEnd/>
          </a:ln>
        </p:spPr>
      </p:pic>
      <p:sp>
        <p:nvSpPr>
          <p:cNvPr id="9" name="Content Placeholder 2"/>
          <p:cNvSpPr>
            <a:spLocks noGrp="1"/>
          </p:cNvSpPr>
          <p:nvPr>
            <p:ph idx="1"/>
          </p:nvPr>
        </p:nvSpPr>
        <p:spPr>
          <a:xfrm>
            <a:off x="152400" y="1600200"/>
            <a:ext cx="7010400" cy="4648200"/>
          </a:xfrm>
        </p:spPr>
        <p:txBody>
          <a:bodyPr/>
          <a:lstStyle/>
          <a:p>
            <a:r>
              <a:rPr lang="en-US" sz="2000" dirty="0"/>
              <a:t>N</a:t>
            </a:r>
            <a:r>
              <a:rPr lang="en-US" sz="2000" dirty="0" smtClean="0"/>
              <a:t>orthern (1), </a:t>
            </a:r>
            <a:r>
              <a:rPr lang="en-US" sz="2000" dirty="0" err="1" smtClean="0"/>
              <a:t>Uva</a:t>
            </a:r>
            <a:r>
              <a:rPr lang="en-US" sz="2000" dirty="0" smtClean="0"/>
              <a:t> (10) and Southern (11) communities most similar to existing provincial boundaries; but 11 takes </a:t>
            </a:r>
            <a:r>
              <a:rPr lang="en-US" sz="2000" dirty="0" err="1" smtClean="0"/>
              <a:t>Embilipitiya</a:t>
            </a:r>
            <a:r>
              <a:rPr lang="en-US" sz="2000" dirty="0" smtClean="0"/>
              <a:t> and </a:t>
            </a:r>
            <a:r>
              <a:rPr lang="en-US" sz="2000" dirty="0" err="1" smtClean="0"/>
              <a:t>Kataragama</a:t>
            </a:r>
            <a:endParaRPr lang="en-US" sz="2000" dirty="0" smtClean="0"/>
          </a:p>
          <a:p>
            <a:r>
              <a:rPr lang="en-US" sz="2000" dirty="0"/>
              <a:t>Colombo district is clustered as a single community </a:t>
            </a:r>
            <a:r>
              <a:rPr lang="en-US" sz="2000" dirty="0" smtClean="0"/>
              <a:t>(7)</a:t>
            </a:r>
          </a:p>
          <a:p>
            <a:r>
              <a:rPr lang="en-US" sz="2000" dirty="0" err="1" smtClean="0"/>
              <a:t>Gampaha</a:t>
            </a:r>
            <a:r>
              <a:rPr lang="en-US" sz="2000" dirty="0" smtClean="0"/>
              <a:t> merges </a:t>
            </a:r>
            <a:r>
              <a:rPr lang="en-US" sz="2000" dirty="0"/>
              <a:t>with </a:t>
            </a:r>
            <a:r>
              <a:rPr lang="en-US" sz="2000" dirty="0" smtClean="0"/>
              <a:t>coastal belt of North </a:t>
            </a:r>
            <a:r>
              <a:rPr lang="en-US" sz="2000" dirty="0"/>
              <a:t>Western </a:t>
            </a:r>
            <a:r>
              <a:rPr lang="en-US" sz="2000" dirty="0" smtClean="0"/>
              <a:t>Province (2) and </a:t>
            </a:r>
            <a:r>
              <a:rPr lang="en-US" sz="2000" dirty="0" err="1" smtClean="0"/>
              <a:t>Kalutara</a:t>
            </a:r>
            <a:r>
              <a:rPr lang="en-US" sz="2000" dirty="0" smtClean="0"/>
              <a:t> (8) is its own community</a:t>
            </a:r>
          </a:p>
          <a:p>
            <a:pPr lvl="1"/>
            <a:r>
              <a:rPr lang="en-US" sz="1600" dirty="0" smtClean="0"/>
              <a:t>What does this mean for Western Province </a:t>
            </a:r>
            <a:r>
              <a:rPr lang="en-US" sz="1600" dirty="0" err="1" smtClean="0"/>
              <a:t>Megapolis</a:t>
            </a:r>
            <a:r>
              <a:rPr lang="en-US" sz="1600" dirty="0" smtClean="0"/>
              <a:t>?</a:t>
            </a:r>
          </a:p>
          <a:p>
            <a:r>
              <a:rPr lang="en-US" sz="2000" dirty="0" err="1" smtClean="0"/>
              <a:t>Batticaloa</a:t>
            </a:r>
            <a:r>
              <a:rPr lang="en-US" sz="2000" dirty="0" smtClean="0"/>
              <a:t> &amp; </a:t>
            </a:r>
            <a:r>
              <a:rPr lang="en-US" sz="2000" dirty="0" err="1" smtClean="0"/>
              <a:t>Ampara</a:t>
            </a:r>
            <a:r>
              <a:rPr lang="en-US" sz="2000" dirty="0" smtClean="0"/>
              <a:t> districts of the Eastern </a:t>
            </a:r>
            <a:r>
              <a:rPr lang="en-US" sz="2000" dirty="0"/>
              <a:t>P</a:t>
            </a:r>
            <a:r>
              <a:rPr lang="en-US" sz="2000" dirty="0" smtClean="0"/>
              <a:t>rovince merge with </a:t>
            </a:r>
            <a:r>
              <a:rPr lang="en-US" sz="2000" dirty="0"/>
              <a:t>the </a:t>
            </a:r>
            <a:r>
              <a:rPr lang="en-US" sz="2000" dirty="0" err="1" smtClean="0"/>
              <a:t>Polonnaruwa</a:t>
            </a:r>
            <a:r>
              <a:rPr lang="en-US" sz="2000" dirty="0" smtClean="0"/>
              <a:t> district of North Central Province to form its own distinct community (6)</a:t>
            </a:r>
          </a:p>
          <a:p>
            <a:pPr lvl="1"/>
            <a:r>
              <a:rPr lang="en-US" sz="1800" dirty="0" smtClean="0"/>
              <a:t>Possibly reflective of economic linkages since this is the rice belt of Sri Lanka</a:t>
            </a:r>
          </a:p>
          <a:p>
            <a:pPr lvl="1"/>
            <a:r>
              <a:rPr lang="en-US" sz="1800" dirty="0" smtClean="0"/>
              <a:t>Does economics override ethnicity?</a:t>
            </a:r>
            <a:endParaRPr lang="en-US" sz="1800" dirty="0"/>
          </a:p>
        </p:txBody>
      </p:sp>
    </p:spTree>
    <p:extLst>
      <p:ext uri="{BB962C8B-B14F-4D97-AF65-F5344CB8AC3E}">
        <p14:creationId xmlns:p14="http://schemas.microsoft.com/office/powerpoint/2010/main" val="1841393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lstStyle/>
          <a:p>
            <a:r>
              <a:rPr lang="en-US" sz="3200" dirty="0" smtClean="0"/>
              <a:t>More differences appear when we zoom in further</a:t>
            </a:r>
            <a:endParaRPr lang="en-US" sz="3200" dirty="0"/>
          </a:p>
        </p:txBody>
      </p:sp>
      <p:sp>
        <p:nvSpPr>
          <p:cNvPr id="3" name="Content Placeholder 2"/>
          <p:cNvSpPr>
            <a:spLocks noGrp="1"/>
          </p:cNvSpPr>
          <p:nvPr>
            <p:ph idx="1"/>
          </p:nvPr>
        </p:nvSpPr>
        <p:spPr>
          <a:xfrm>
            <a:off x="5638800" y="914401"/>
            <a:ext cx="3276600" cy="3962400"/>
          </a:xfrm>
        </p:spPr>
        <p:txBody>
          <a:bodyPr/>
          <a:lstStyle/>
          <a:p>
            <a:r>
              <a:rPr lang="en-US" sz="2000" dirty="0" smtClean="0"/>
              <a:t>The littoral regions form their own distinct sub-communities</a:t>
            </a:r>
          </a:p>
          <a:p>
            <a:r>
              <a:rPr lang="en-US" sz="2000" dirty="0" smtClean="0"/>
              <a:t>The northern part of Colombo city forms a community with </a:t>
            </a:r>
            <a:r>
              <a:rPr lang="en-US" sz="2000" dirty="0" err="1" smtClean="0"/>
              <a:t>Wattala</a:t>
            </a:r>
            <a:r>
              <a:rPr lang="en-US" sz="2000" dirty="0" smtClean="0"/>
              <a:t>, across the </a:t>
            </a:r>
            <a:r>
              <a:rPr lang="en-US" sz="2000" dirty="0" err="1" smtClean="0"/>
              <a:t>Kelani</a:t>
            </a:r>
            <a:r>
              <a:rPr lang="en-US" sz="2000" dirty="0" smtClean="0"/>
              <a:t> river</a:t>
            </a:r>
          </a:p>
          <a:p>
            <a:r>
              <a:rPr lang="en-US" sz="2000" dirty="0" smtClean="0"/>
              <a:t>In general, rivers no longer form natural boundaries of communities</a:t>
            </a: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38</a:t>
            </a:fld>
            <a:endParaRPr lang="en-US"/>
          </a:p>
        </p:txBody>
      </p:sp>
      <p:pic>
        <p:nvPicPr>
          <p:cNvPr id="6" name="Picture 5" descr="WP_with_bridges_gmap_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914400"/>
            <a:ext cx="4853354" cy="5257800"/>
          </a:xfrm>
          <a:prstGeom prst="rect">
            <a:avLst/>
          </a:prstGeom>
        </p:spPr>
      </p:pic>
      <p:pic>
        <p:nvPicPr>
          <p:cNvPr id="7" name="Picture 6"/>
          <p:cNvPicPr>
            <a:picLocks noChangeAspect="1"/>
          </p:cNvPicPr>
          <p:nvPr/>
        </p:nvPicPr>
        <p:blipFill>
          <a:blip r:embed="rId3"/>
          <a:stretch>
            <a:fillRect/>
          </a:stretch>
        </p:blipFill>
        <p:spPr>
          <a:xfrm>
            <a:off x="2971800" y="6400800"/>
            <a:ext cx="292992" cy="199278"/>
          </a:xfrm>
          <a:prstGeom prst="rect">
            <a:avLst/>
          </a:prstGeom>
        </p:spPr>
      </p:pic>
      <p:sp>
        <p:nvSpPr>
          <p:cNvPr id="8" name="TextBox 7"/>
          <p:cNvSpPr txBox="1"/>
          <p:nvPr/>
        </p:nvSpPr>
        <p:spPr>
          <a:xfrm>
            <a:off x="3200400" y="6324600"/>
            <a:ext cx="1143000" cy="307777"/>
          </a:xfrm>
          <a:prstGeom prst="rect">
            <a:avLst/>
          </a:prstGeom>
          <a:noFill/>
        </p:spPr>
        <p:txBody>
          <a:bodyPr wrap="square" rtlCol="0">
            <a:spAutoFit/>
          </a:bodyPr>
          <a:lstStyle/>
          <a:p>
            <a:r>
              <a:rPr lang="en-US" sz="1400" b="1" dirty="0" smtClean="0"/>
              <a:t>Bridge</a:t>
            </a:r>
            <a:endParaRPr lang="en-US" sz="1400" b="1" dirty="0"/>
          </a:p>
        </p:txBody>
      </p:sp>
    </p:spTree>
    <p:extLst>
      <p:ext uri="{BB962C8B-B14F-4D97-AF65-F5344CB8AC3E}">
        <p14:creationId xmlns:p14="http://schemas.microsoft.com/office/powerpoint/2010/main" val="8443210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solidFill>
                  <a:schemeClr val="bg1">
                    <a:lumMod val="65000"/>
                  </a:schemeClr>
                </a:solidFill>
              </a:rPr>
              <a:t>Understanding population density &amp; mobility</a:t>
            </a:r>
          </a:p>
          <a:p>
            <a:pPr lvl="1"/>
            <a:r>
              <a:rPr lang="en-US" sz="2000" dirty="0">
                <a:solidFill>
                  <a:schemeClr val="bg1">
                    <a:lumMod val="65000"/>
                  </a:schemeClr>
                </a:solidFill>
              </a:rPr>
              <a:t>Population density</a:t>
            </a:r>
          </a:p>
          <a:p>
            <a:pPr lvl="1"/>
            <a:r>
              <a:rPr lang="en-US" sz="2000" dirty="0">
                <a:solidFill>
                  <a:schemeClr val="bg1">
                    <a:lumMod val="65000"/>
                  </a:schemeClr>
                </a:solidFill>
              </a:rPr>
              <a:t>Commuting patterns: where do people live and work</a:t>
            </a:r>
          </a:p>
          <a:p>
            <a:pPr lvl="1"/>
            <a:r>
              <a:rPr lang="en-US" sz="2000" dirty="0">
                <a:solidFill>
                  <a:schemeClr val="bg1">
                    <a:lumMod val="65000"/>
                  </a:schemeClr>
                </a:solidFill>
              </a:rPr>
              <a:t>Mobility changes during important events: Case study of “</a:t>
            </a:r>
            <a:r>
              <a:rPr lang="en-US" sz="2000" dirty="0" err="1">
                <a:solidFill>
                  <a:schemeClr val="bg1">
                    <a:lumMod val="65000"/>
                  </a:schemeClr>
                </a:solidFill>
              </a:rPr>
              <a:t>Avurudu</a:t>
            </a:r>
            <a:r>
              <a:rPr lang="en-US" sz="2000" dirty="0">
                <a:solidFill>
                  <a:schemeClr val="bg1">
                    <a:lumMod val="65000"/>
                  </a:schemeClr>
                </a:solidFill>
              </a:rPr>
              <a:t>”</a:t>
            </a:r>
          </a:p>
          <a:p>
            <a:r>
              <a:rPr lang="en-US" sz="2400" dirty="0">
                <a:solidFill>
                  <a:schemeClr val="bg1">
                    <a:lumMod val="65000"/>
                  </a:schemeClr>
                </a:solidFill>
              </a:rPr>
              <a:t>Understanding land use characteristics</a:t>
            </a:r>
          </a:p>
          <a:p>
            <a:r>
              <a:rPr lang="en-US" sz="2400" dirty="0">
                <a:solidFill>
                  <a:schemeClr val="bg1">
                    <a:lumMod val="65000"/>
                  </a:schemeClr>
                </a:solidFill>
              </a:rPr>
              <a:t>Understanding communities</a:t>
            </a:r>
          </a:p>
          <a:p>
            <a:r>
              <a:rPr lang="en-US" sz="2400" dirty="0">
                <a:solidFill>
                  <a:srgbClr val="FF0000"/>
                </a:solidFill>
              </a:rPr>
              <a:t>Preliminary work on gaining insights on economic activity</a:t>
            </a:r>
          </a:p>
          <a:p>
            <a:r>
              <a:rPr lang="en-US" sz="2400" dirty="0">
                <a:solidFill>
                  <a:schemeClr val="bg1">
                    <a:lumMod val="65000"/>
                  </a:schemeClr>
                </a:solidFill>
              </a:rPr>
              <a:t>Exploratory work on gaining insights from reload data</a:t>
            </a:r>
            <a:endParaRPr lang="en-US" dirty="0">
              <a:solidFill>
                <a:schemeClr val="bg1">
                  <a:lumMod val="65000"/>
                </a:schemeClr>
              </a:solidFill>
            </a:endParaRP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39</a:t>
            </a:fld>
            <a:endParaRPr lang="en-US"/>
          </a:p>
        </p:txBody>
      </p:sp>
    </p:spTree>
    <p:extLst>
      <p:ext uri="{BB962C8B-B14F-4D97-AF65-F5344CB8AC3E}">
        <p14:creationId xmlns:p14="http://schemas.microsoft.com/office/powerpoint/2010/main" val="2082073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2800" dirty="0">
                <a:solidFill>
                  <a:prstClr val="black"/>
                </a:solidFill>
                <a:latin typeface="Calibri" charset="0"/>
              </a:rPr>
              <a:t>Mobile network big data + other data  </a:t>
            </a:r>
            <a:r>
              <a:rPr lang="en-US" sz="2800" dirty="0">
                <a:solidFill>
                  <a:prstClr val="black"/>
                </a:solidFill>
                <a:latin typeface="Calibri" charset="0"/>
                <a:sym typeface="Wingdings" panose="05000000000000000000" pitchFamily="2" charset="2"/>
              </a:rPr>
              <a:t></a:t>
            </a:r>
            <a:r>
              <a:rPr lang="en-US" sz="2800" dirty="0">
                <a:solidFill>
                  <a:prstClr val="black"/>
                </a:solidFill>
                <a:latin typeface="Calibri" charset="0"/>
              </a:rPr>
              <a:t> rich, timely insights that serve private </a:t>
            </a:r>
            <a:r>
              <a:rPr lang="en-US" sz="2800" b="1" dirty="0">
                <a:solidFill>
                  <a:prstClr val="black"/>
                </a:solidFill>
                <a:latin typeface="Calibri" charset="0"/>
              </a:rPr>
              <a:t>as well </a:t>
            </a:r>
            <a:r>
              <a:rPr lang="en-US" sz="2800" dirty="0">
                <a:solidFill>
                  <a:prstClr val="black"/>
                </a:solidFill>
                <a:latin typeface="Calibri" charset="0"/>
              </a:rPr>
              <a:t>as public purposes</a:t>
            </a:r>
            <a:endParaRPr lang="en-US" dirty="0"/>
          </a:p>
        </p:txBody>
      </p:sp>
      <p:sp>
        <p:nvSpPr>
          <p:cNvPr id="3" name="Slide Number Placeholder 2"/>
          <p:cNvSpPr>
            <a:spLocks noGrp="1"/>
          </p:cNvSpPr>
          <p:nvPr>
            <p:ph type="sldNum" sz="quarter" idx="12"/>
          </p:nvPr>
        </p:nvSpPr>
        <p:spPr/>
        <p:txBody>
          <a:bodyPr/>
          <a:lstStyle/>
          <a:p>
            <a:pPr>
              <a:defRPr/>
            </a:pPr>
            <a:fld id="{F96AFF1A-AA80-47ED-B84B-0CAAC2DED9E9}" type="slidenum">
              <a:rPr lang="en-US" smtClean="0"/>
              <a:pPr>
                <a:defRPr/>
              </a:pPr>
              <a:t>4</a:t>
            </a:fld>
            <a:endParaRPr lang="en-US"/>
          </a:p>
        </p:txBody>
      </p:sp>
      <p:sp>
        <p:nvSpPr>
          <p:cNvPr id="5" name="TextBox 4"/>
          <p:cNvSpPr txBox="1"/>
          <p:nvPr/>
        </p:nvSpPr>
        <p:spPr>
          <a:xfrm>
            <a:off x="152400" y="4330005"/>
            <a:ext cx="2209800" cy="1384995"/>
          </a:xfrm>
          <a:prstGeom prst="rect">
            <a:avLst/>
          </a:prstGeom>
          <a:solidFill>
            <a:schemeClr val="tx2">
              <a:lumMod val="60000"/>
              <a:lumOff val="40000"/>
            </a:schemeClr>
          </a:solidFill>
          <a:ln>
            <a:solidFill>
              <a:srgbClr val="0000FF"/>
            </a:solidFill>
          </a:ln>
        </p:spPr>
        <p:txBody>
          <a:bodyPr wrap="square" rtlCol="0">
            <a:spAutoFit/>
          </a:bodyPr>
          <a:lstStyle/>
          <a:p>
            <a:pPr algn="ctr">
              <a:defRPr/>
            </a:pPr>
            <a:r>
              <a:rPr lang="en-US" sz="1400" b="1" dirty="0" smtClean="0">
                <a:solidFill>
                  <a:schemeClr val="bg1"/>
                </a:solidFill>
              </a:rPr>
              <a:t>Construct Behavioral </a:t>
            </a:r>
            <a:r>
              <a:rPr lang="en-US" sz="1400" b="1" dirty="0">
                <a:solidFill>
                  <a:schemeClr val="bg1"/>
                </a:solidFill>
              </a:rPr>
              <a:t>V</a:t>
            </a:r>
            <a:r>
              <a:rPr lang="en-US" sz="1400" b="1" dirty="0" smtClean="0">
                <a:solidFill>
                  <a:schemeClr val="bg1"/>
                </a:solidFill>
              </a:rPr>
              <a:t>ariables</a:t>
            </a:r>
          </a:p>
          <a:p>
            <a:pPr>
              <a:defRPr/>
            </a:pPr>
            <a:endParaRPr lang="en-US" sz="1400" dirty="0">
              <a:solidFill>
                <a:schemeClr val="bg1"/>
              </a:solidFill>
            </a:endParaRPr>
          </a:p>
          <a:p>
            <a:pPr>
              <a:defRPr/>
            </a:pPr>
            <a:r>
              <a:rPr lang="en-US" sz="1400" dirty="0" smtClean="0">
                <a:solidFill>
                  <a:schemeClr val="bg1"/>
                </a:solidFill>
              </a:rPr>
              <a:t>1. Mobility variables</a:t>
            </a:r>
          </a:p>
          <a:p>
            <a:pPr>
              <a:defRPr/>
            </a:pPr>
            <a:r>
              <a:rPr lang="en-US" sz="1400" dirty="0" smtClean="0">
                <a:solidFill>
                  <a:schemeClr val="bg1"/>
                </a:solidFill>
              </a:rPr>
              <a:t>2. Social variables</a:t>
            </a:r>
          </a:p>
          <a:p>
            <a:pPr>
              <a:defRPr/>
            </a:pPr>
            <a:r>
              <a:rPr lang="en-US" sz="1400" dirty="0" smtClean="0">
                <a:solidFill>
                  <a:schemeClr val="bg1"/>
                </a:solidFill>
              </a:rPr>
              <a:t>3. Consumption variables</a:t>
            </a:r>
            <a:endParaRPr lang="en-US" sz="1400" dirty="0">
              <a:solidFill>
                <a:schemeClr val="bg1"/>
              </a:solidFill>
            </a:endParaRPr>
          </a:p>
        </p:txBody>
      </p:sp>
      <p:sp>
        <p:nvSpPr>
          <p:cNvPr id="6" name="TextBox 5"/>
          <p:cNvSpPr txBox="1"/>
          <p:nvPr/>
        </p:nvSpPr>
        <p:spPr>
          <a:xfrm>
            <a:off x="2667000" y="1752600"/>
            <a:ext cx="2209800" cy="1815882"/>
          </a:xfrm>
          <a:prstGeom prst="rect">
            <a:avLst/>
          </a:prstGeom>
          <a:solidFill>
            <a:schemeClr val="accent6">
              <a:lumMod val="60000"/>
              <a:lumOff val="40000"/>
            </a:schemeClr>
          </a:solidFill>
          <a:ln>
            <a:solidFill>
              <a:schemeClr val="accent6">
                <a:lumMod val="50000"/>
              </a:schemeClr>
            </a:solidFill>
          </a:ln>
        </p:spPr>
        <p:txBody>
          <a:bodyPr wrap="square" rtlCol="0">
            <a:spAutoFit/>
          </a:bodyPr>
          <a:lstStyle/>
          <a:p>
            <a:pPr algn="ctr">
              <a:defRPr/>
            </a:pPr>
            <a:r>
              <a:rPr lang="en-US" sz="1400" b="1" dirty="0" smtClean="0"/>
              <a:t>Other Data Sources</a:t>
            </a:r>
          </a:p>
          <a:p>
            <a:pPr algn="ctr">
              <a:defRPr/>
            </a:pPr>
            <a:endParaRPr lang="en-US" sz="1400" dirty="0"/>
          </a:p>
          <a:p>
            <a:pPr marL="216000" indent="-180000">
              <a:defRPr/>
            </a:pPr>
            <a:r>
              <a:rPr lang="en-US" sz="1400" dirty="0" smtClean="0"/>
              <a:t>1. Data from Dept. of Census &amp; Statistics</a:t>
            </a:r>
          </a:p>
          <a:p>
            <a:pPr marL="216000" indent="-180000">
              <a:defRPr/>
            </a:pPr>
            <a:r>
              <a:rPr lang="en-US" sz="1400" dirty="0" smtClean="0"/>
              <a:t>2. Transportation data</a:t>
            </a:r>
          </a:p>
          <a:p>
            <a:pPr marL="216000" indent="-180000">
              <a:defRPr/>
            </a:pPr>
            <a:r>
              <a:rPr lang="en-US" sz="1400" dirty="0" smtClean="0"/>
              <a:t>3. Health data</a:t>
            </a:r>
          </a:p>
          <a:p>
            <a:pPr marL="216000" indent="-180000">
              <a:defRPr/>
            </a:pPr>
            <a:r>
              <a:rPr lang="en-US" sz="1400" dirty="0" smtClean="0"/>
              <a:t>4. Financial data</a:t>
            </a:r>
          </a:p>
          <a:p>
            <a:pPr marL="216000" indent="-180000">
              <a:defRPr/>
            </a:pPr>
            <a:r>
              <a:rPr lang="en-US" sz="1400" dirty="0" smtClean="0"/>
              <a:t>5. Etc. </a:t>
            </a:r>
            <a:endParaRPr lang="en-US" sz="1400" dirty="0"/>
          </a:p>
        </p:txBody>
      </p:sp>
      <p:grpSp>
        <p:nvGrpSpPr>
          <p:cNvPr id="10" name="Group 9"/>
          <p:cNvGrpSpPr/>
          <p:nvPr/>
        </p:nvGrpSpPr>
        <p:grpSpPr>
          <a:xfrm>
            <a:off x="5105400" y="2912745"/>
            <a:ext cx="3886200" cy="2954655"/>
            <a:chOff x="5181600" y="1981200"/>
            <a:chExt cx="3886200" cy="2954655"/>
          </a:xfrm>
        </p:grpSpPr>
        <p:sp>
          <p:nvSpPr>
            <p:cNvPr id="9" name="TextBox 8"/>
            <p:cNvSpPr txBox="1"/>
            <p:nvPr/>
          </p:nvSpPr>
          <p:spPr>
            <a:xfrm>
              <a:off x="5181600" y="1981200"/>
              <a:ext cx="3886200" cy="2954655"/>
            </a:xfrm>
            <a:prstGeom prst="rect">
              <a:avLst/>
            </a:prstGeom>
            <a:solidFill>
              <a:schemeClr val="accent3">
                <a:lumMod val="75000"/>
              </a:schemeClr>
            </a:solidFill>
            <a:ln>
              <a:solidFill>
                <a:schemeClr val="accent3">
                  <a:lumMod val="50000"/>
                </a:schemeClr>
              </a:solidFill>
            </a:ln>
          </p:spPr>
          <p:txBody>
            <a:bodyPr wrap="square" rtlCol="0">
              <a:spAutoFit/>
            </a:bodyPr>
            <a:lstStyle/>
            <a:p>
              <a:pPr algn="ctr">
                <a:spcBef>
                  <a:spcPts val="1200"/>
                </a:spcBef>
              </a:pPr>
              <a:r>
                <a:rPr lang="en-US" sz="1600" b="1" dirty="0" smtClean="0">
                  <a:solidFill>
                    <a:schemeClr val="bg1"/>
                  </a:solidFill>
                </a:rPr>
                <a:t>Dual purpose insights</a:t>
              </a:r>
            </a:p>
            <a:p>
              <a:pPr algn="ctr"/>
              <a:endParaRPr lang="en-US" sz="1600" b="1" dirty="0" smtClean="0"/>
            </a:p>
            <a:p>
              <a:pPr algn="ctr"/>
              <a:endParaRPr lang="en-US" sz="1600" b="1" dirty="0"/>
            </a:p>
            <a:p>
              <a:pPr algn="ctr"/>
              <a:endParaRPr lang="en-US" sz="1600" b="1" dirty="0" smtClean="0"/>
            </a:p>
            <a:p>
              <a:pPr algn="ctr"/>
              <a:endParaRPr lang="en-US" sz="1600" b="1" dirty="0"/>
            </a:p>
            <a:p>
              <a:pPr algn="ctr"/>
              <a:endParaRPr lang="en-US" sz="1600" b="1" dirty="0" smtClean="0"/>
            </a:p>
            <a:p>
              <a:pPr algn="ctr"/>
              <a:endParaRPr lang="en-US" sz="1600" b="1" dirty="0"/>
            </a:p>
            <a:p>
              <a:pPr algn="ctr"/>
              <a:endParaRPr lang="en-US" sz="1600" b="1" dirty="0" smtClean="0"/>
            </a:p>
            <a:p>
              <a:pPr algn="ctr"/>
              <a:endParaRPr lang="en-US" sz="1600" b="1" dirty="0"/>
            </a:p>
            <a:p>
              <a:pPr algn="ctr"/>
              <a:endParaRPr lang="en-US" sz="1400" b="1" dirty="0" smtClean="0"/>
            </a:p>
            <a:p>
              <a:pPr algn="ctr"/>
              <a:endParaRPr lang="en-US" sz="1400" b="1" dirty="0" smtClean="0"/>
            </a:p>
            <a:p>
              <a:pPr algn="ctr"/>
              <a:endParaRPr lang="en-US" sz="1400" b="1" dirty="0"/>
            </a:p>
          </p:txBody>
        </p:sp>
        <p:sp>
          <p:nvSpPr>
            <p:cNvPr id="7" name="TextBox 6"/>
            <p:cNvSpPr txBox="1"/>
            <p:nvPr/>
          </p:nvSpPr>
          <p:spPr>
            <a:xfrm>
              <a:off x="5257800" y="2364700"/>
              <a:ext cx="1828800" cy="2246769"/>
            </a:xfrm>
            <a:prstGeom prst="rect">
              <a:avLst/>
            </a:prstGeom>
            <a:solidFill>
              <a:schemeClr val="accent3">
                <a:lumMod val="60000"/>
                <a:lumOff val="40000"/>
              </a:schemeClr>
            </a:solidFill>
            <a:ln>
              <a:solidFill>
                <a:srgbClr val="4F6228"/>
              </a:solidFill>
            </a:ln>
          </p:spPr>
          <p:txBody>
            <a:bodyPr wrap="square" rtlCol="0">
              <a:spAutoFit/>
            </a:bodyPr>
            <a:lstStyle/>
            <a:p>
              <a:pPr algn="ctr">
                <a:defRPr/>
              </a:pPr>
              <a:r>
                <a:rPr lang="en-US" sz="1400" b="1" dirty="0" smtClean="0"/>
                <a:t>Private purposes</a:t>
              </a:r>
            </a:p>
            <a:p>
              <a:pPr algn="ctr">
                <a:defRPr/>
              </a:pPr>
              <a:endParaRPr lang="en-US" sz="1400" dirty="0"/>
            </a:p>
            <a:p>
              <a:pPr marL="198000" indent="-216000">
                <a:defRPr/>
              </a:pPr>
              <a:r>
                <a:rPr lang="en-US" sz="1400" dirty="0" smtClean="0"/>
                <a:t>1. Mobility &amp; location based services</a:t>
              </a:r>
            </a:p>
            <a:p>
              <a:pPr marL="198000" indent="-216000">
                <a:defRPr/>
              </a:pPr>
              <a:r>
                <a:rPr lang="en-US" sz="1400" dirty="0" smtClean="0"/>
                <a:t>2. Financial services</a:t>
              </a:r>
            </a:p>
            <a:p>
              <a:pPr marL="198000" indent="-216000">
                <a:defRPr/>
              </a:pPr>
              <a:r>
                <a:rPr lang="en-US" sz="1400" dirty="0" smtClean="0"/>
                <a:t>3. Richer customer profiles</a:t>
              </a:r>
            </a:p>
            <a:p>
              <a:pPr marL="198000" indent="-216000">
                <a:defRPr/>
              </a:pPr>
              <a:r>
                <a:rPr lang="en-US" sz="1400" dirty="0" smtClean="0"/>
                <a:t>4. Targeted marketing</a:t>
              </a:r>
            </a:p>
            <a:p>
              <a:pPr marL="198000" indent="-216000">
                <a:defRPr/>
              </a:pPr>
              <a:r>
                <a:rPr lang="en-US" sz="1400" dirty="0" smtClean="0"/>
                <a:t>5. New VAS</a:t>
              </a:r>
            </a:p>
          </p:txBody>
        </p:sp>
        <p:sp>
          <p:nvSpPr>
            <p:cNvPr id="8" name="TextBox 7"/>
            <p:cNvSpPr txBox="1"/>
            <p:nvPr/>
          </p:nvSpPr>
          <p:spPr>
            <a:xfrm>
              <a:off x="7162800" y="2362200"/>
              <a:ext cx="1828800" cy="2246769"/>
            </a:xfrm>
            <a:prstGeom prst="rect">
              <a:avLst/>
            </a:prstGeom>
            <a:solidFill>
              <a:srgbClr val="C3D69B"/>
            </a:solidFill>
            <a:ln>
              <a:solidFill>
                <a:srgbClr val="4F6228"/>
              </a:solidFill>
            </a:ln>
          </p:spPr>
          <p:txBody>
            <a:bodyPr wrap="square" rtlCol="0">
              <a:spAutoFit/>
            </a:bodyPr>
            <a:lstStyle/>
            <a:p>
              <a:pPr algn="ctr">
                <a:defRPr/>
              </a:pPr>
              <a:r>
                <a:rPr lang="en-US" sz="1400" b="1" dirty="0" smtClean="0"/>
                <a:t>Public purposes</a:t>
              </a:r>
            </a:p>
            <a:p>
              <a:pPr algn="ctr">
                <a:defRPr/>
              </a:pPr>
              <a:endParaRPr lang="en-US" sz="1400" dirty="0"/>
            </a:p>
            <a:p>
              <a:pPr marL="198000" indent="-216000">
                <a:defRPr/>
              </a:pPr>
              <a:r>
                <a:rPr lang="en-US" sz="1400" dirty="0" smtClean="0"/>
                <a:t>1. Transportation &amp; Urban planning</a:t>
              </a:r>
            </a:p>
            <a:p>
              <a:pPr marL="198000" indent="-216000">
                <a:defRPr/>
              </a:pPr>
              <a:r>
                <a:rPr lang="en-US" sz="1400" dirty="0" smtClean="0"/>
                <a:t>2. Crises response + DRR</a:t>
              </a:r>
            </a:p>
            <a:p>
              <a:pPr marL="198000" indent="-216000">
                <a:defRPr/>
              </a:pPr>
              <a:r>
                <a:rPr lang="en-US" sz="1400" dirty="0" smtClean="0"/>
                <a:t>3. Health services</a:t>
              </a:r>
            </a:p>
            <a:p>
              <a:pPr marL="198000" indent="-216000">
                <a:defRPr/>
              </a:pPr>
              <a:r>
                <a:rPr lang="en-US" sz="1400" dirty="0" smtClean="0"/>
                <a:t>4. Poverty mapping</a:t>
              </a:r>
            </a:p>
            <a:p>
              <a:pPr marL="198000" indent="-216000">
                <a:defRPr/>
              </a:pPr>
              <a:r>
                <a:rPr lang="en-US" sz="1400" dirty="0" smtClean="0"/>
                <a:t>5. Financial inclusion</a:t>
              </a:r>
            </a:p>
            <a:p>
              <a:pPr marL="216000" indent="-180000">
                <a:defRPr/>
              </a:pPr>
              <a:endParaRPr lang="en-US" sz="1400" dirty="0" smtClean="0"/>
            </a:p>
          </p:txBody>
        </p:sp>
      </p:grpSp>
      <p:pic>
        <p:nvPicPr>
          <p:cNvPr id="11" name="Picture 7" descr="BU005259.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39200" y="4495800"/>
            <a:ext cx="1266825" cy="113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Arrow Connector 12"/>
          <p:cNvCxnSpPr>
            <a:stCxn id="6" idx="2"/>
            <a:endCxn id="11" idx="0"/>
          </p:cNvCxnSpPr>
          <p:nvPr/>
        </p:nvCxnSpPr>
        <p:spPr>
          <a:xfrm>
            <a:off x="3771900" y="3568482"/>
            <a:ext cx="713" cy="927318"/>
          </a:xfrm>
          <a:prstGeom prst="straightConnector1">
            <a:avLst/>
          </a:prstGeom>
          <a:ln>
            <a:solidFill>
              <a:srgbClr val="ED242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19200" y="2590800"/>
            <a:ext cx="0" cy="1752600"/>
          </a:xfrm>
          <a:prstGeom prst="straightConnector1">
            <a:avLst/>
          </a:prstGeom>
          <a:ln>
            <a:solidFill>
              <a:srgbClr val="ED2422"/>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52400" y="1752600"/>
            <a:ext cx="2209800" cy="954107"/>
          </a:xfrm>
          <a:prstGeom prst="rect">
            <a:avLst/>
          </a:prstGeom>
          <a:solidFill>
            <a:schemeClr val="tx2">
              <a:lumMod val="60000"/>
              <a:lumOff val="40000"/>
            </a:schemeClr>
          </a:solidFill>
          <a:ln>
            <a:solidFill>
              <a:srgbClr val="0000FF"/>
            </a:solidFill>
          </a:ln>
        </p:spPr>
        <p:txBody>
          <a:bodyPr wrap="square" rtlCol="0">
            <a:spAutoFit/>
          </a:bodyPr>
          <a:lstStyle/>
          <a:p>
            <a:pPr algn="ctr">
              <a:defRPr/>
            </a:pPr>
            <a:r>
              <a:rPr lang="en-US" sz="1400" dirty="0">
                <a:solidFill>
                  <a:schemeClr val="bg1"/>
                </a:solidFill>
              </a:rPr>
              <a:t>Mobile network big data</a:t>
            </a:r>
          </a:p>
          <a:p>
            <a:pPr algn="ctr">
              <a:defRPr/>
            </a:pPr>
            <a:r>
              <a:rPr lang="en-US" sz="1400" dirty="0">
                <a:solidFill>
                  <a:schemeClr val="bg1"/>
                </a:solidFill>
              </a:rPr>
              <a:t>(CDRs, Internet access usage, airtime recharge records</a:t>
            </a:r>
            <a:r>
              <a:rPr lang="en-US" sz="1400" dirty="0" smtClean="0">
                <a:solidFill>
                  <a:schemeClr val="bg1"/>
                </a:solidFill>
              </a:rPr>
              <a:t>)</a:t>
            </a:r>
            <a:endParaRPr lang="en-US" sz="1400" dirty="0">
              <a:solidFill>
                <a:schemeClr val="bg1"/>
              </a:solidFill>
            </a:endParaRPr>
          </a:p>
        </p:txBody>
      </p:sp>
      <p:cxnSp>
        <p:nvCxnSpPr>
          <p:cNvPr id="16" name="Straight Arrow Connector 15"/>
          <p:cNvCxnSpPr>
            <a:stCxn id="5" idx="3"/>
          </p:cNvCxnSpPr>
          <p:nvPr/>
        </p:nvCxnSpPr>
        <p:spPr>
          <a:xfrm>
            <a:off x="2362200" y="5022503"/>
            <a:ext cx="720000" cy="6697"/>
          </a:xfrm>
          <a:prstGeom prst="straightConnector1">
            <a:avLst/>
          </a:prstGeom>
          <a:ln>
            <a:solidFill>
              <a:srgbClr val="ED242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421400" y="5029200"/>
            <a:ext cx="684000" cy="6697"/>
          </a:xfrm>
          <a:prstGeom prst="straightConnector1">
            <a:avLst/>
          </a:prstGeom>
          <a:ln>
            <a:solidFill>
              <a:srgbClr val="ED242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222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628560" y="365040"/>
            <a:ext cx="7886520" cy="1325520"/>
          </a:xfrm>
          <a:prstGeom prst="rect">
            <a:avLst/>
          </a:prstGeom>
        </p:spPr>
        <p:txBody>
          <a:bodyPr tIns="91440" bIns="91440" anchor="ctr"/>
          <a:lstStyle/>
          <a:p>
            <a:pPr algn="ctr">
              <a:lnSpc>
                <a:spcPct val="100000"/>
              </a:lnSpc>
            </a:pPr>
            <a:r>
              <a:rPr lang="en-US" sz="4000" dirty="0">
                <a:solidFill>
                  <a:srgbClr val="000000"/>
                </a:solidFill>
                <a:latin typeface="Calibri"/>
                <a:ea typeface="Calibri"/>
              </a:rPr>
              <a:t>How is mobility informative about economic activity?</a:t>
            </a:r>
            <a:endParaRPr dirty="0"/>
          </a:p>
        </p:txBody>
      </p:sp>
      <p:sp>
        <p:nvSpPr>
          <p:cNvPr id="3" name="TextShape 2"/>
          <p:cNvSpPr txBox="1"/>
          <p:nvPr/>
        </p:nvSpPr>
        <p:spPr>
          <a:xfrm>
            <a:off x="628560" y="1825560"/>
            <a:ext cx="7886520" cy="4350960"/>
          </a:xfrm>
          <a:prstGeom prst="rect">
            <a:avLst/>
          </a:prstGeom>
        </p:spPr>
        <p:txBody>
          <a:bodyPr tIns="91440" bIns="91440"/>
          <a:lstStyle/>
          <a:p>
            <a:pPr algn="ctr">
              <a:lnSpc>
                <a:spcPct val="100000"/>
              </a:lnSpc>
            </a:pPr>
            <a:r>
              <a:rPr lang="en-US" sz="2400" b="1" dirty="0" smtClean="0">
                <a:solidFill>
                  <a:srgbClr val="000000"/>
                </a:solidFill>
                <a:latin typeface="Calibri"/>
                <a:ea typeface="Calibri"/>
              </a:rPr>
              <a:t/>
            </a:r>
            <a:br>
              <a:rPr lang="en-US" sz="2400" b="1" dirty="0" smtClean="0">
                <a:solidFill>
                  <a:srgbClr val="000000"/>
                </a:solidFill>
                <a:latin typeface="Calibri"/>
                <a:ea typeface="Calibri"/>
              </a:rPr>
            </a:br>
            <a:r>
              <a:rPr lang="en-US" sz="2400" b="1" dirty="0" smtClean="0">
                <a:solidFill>
                  <a:srgbClr val="000000"/>
                </a:solidFill>
                <a:latin typeface="Calibri"/>
                <a:ea typeface="Calibri"/>
              </a:rPr>
              <a:t>Economic </a:t>
            </a:r>
            <a:r>
              <a:rPr lang="en-US" sz="2400" b="1" dirty="0">
                <a:solidFill>
                  <a:srgbClr val="000000"/>
                </a:solidFill>
                <a:latin typeface="Calibri"/>
                <a:ea typeface="Calibri"/>
              </a:rPr>
              <a:t>activity </a:t>
            </a:r>
            <a:r>
              <a:rPr lang="en-US" sz="2400" dirty="0" smtClean="0">
                <a:solidFill>
                  <a:srgbClr val="000000"/>
                </a:solidFill>
                <a:latin typeface="Calibri"/>
                <a:ea typeface="Calibri"/>
              </a:rPr>
              <a:t>= </a:t>
            </a:r>
            <a:br>
              <a:rPr lang="en-US" sz="2400" dirty="0" smtClean="0">
                <a:solidFill>
                  <a:srgbClr val="000000"/>
                </a:solidFill>
                <a:latin typeface="Calibri"/>
                <a:ea typeface="Calibri"/>
              </a:rPr>
            </a:br>
            <a:r>
              <a:rPr lang="en-US" sz="2400" b="1" dirty="0" smtClean="0">
                <a:solidFill>
                  <a:srgbClr val="000000"/>
                </a:solidFill>
                <a:latin typeface="Calibri"/>
                <a:ea typeface="Calibri"/>
              </a:rPr>
              <a:t>(number </a:t>
            </a:r>
            <a:r>
              <a:rPr lang="en-US" sz="2400" b="1" dirty="0">
                <a:solidFill>
                  <a:srgbClr val="000000"/>
                </a:solidFill>
                <a:latin typeface="Calibri"/>
                <a:ea typeface="Calibri"/>
              </a:rPr>
              <a:t>of </a:t>
            </a:r>
            <a:r>
              <a:rPr lang="en-US" sz="2400" b="1" dirty="0" smtClean="0">
                <a:solidFill>
                  <a:srgbClr val="000000"/>
                </a:solidFill>
                <a:latin typeface="Calibri"/>
                <a:ea typeface="Calibri"/>
              </a:rPr>
              <a:t>workers) </a:t>
            </a:r>
            <a:r>
              <a:rPr lang="en-US" sz="2400" dirty="0">
                <a:solidFill>
                  <a:srgbClr val="000000"/>
                </a:solidFill>
                <a:latin typeface="Calibri"/>
                <a:ea typeface="Calibri"/>
              </a:rPr>
              <a:t>x </a:t>
            </a:r>
            <a:r>
              <a:rPr lang="en-US" sz="2400" b="1" dirty="0" smtClean="0">
                <a:solidFill>
                  <a:srgbClr val="000000"/>
                </a:solidFill>
                <a:latin typeface="Calibri"/>
                <a:ea typeface="Calibri"/>
              </a:rPr>
              <a:t>(productivity </a:t>
            </a:r>
            <a:r>
              <a:rPr lang="en-US" sz="2400" b="1" dirty="0">
                <a:solidFill>
                  <a:srgbClr val="000000"/>
                </a:solidFill>
                <a:latin typeface="Calibri"/>
                <a:ea typeface="Calibri"/>
              </a:rPr>
              <a:t>per </a:t>
            </a:r>
            <a:r>
              <a:rPr lang="en-US" sz="2400" b="1" dirty="0" smtClean="0">
                <a:solidFill>
                  <a:srgbClr val="000000"/>
                </a:solidFill>
                <a:latin typeface="Calibri"/>
                <a:ea typeface="Calibri"/>
              </a:rPr>
              <a:t>worker)</a:t>
            </a:r>
            <a:r>
              <a:rPr lang="en-US" sz="2400" dirty="0" smtClean="0">
                <a:solidFill>
                  <a:srgbClr val="000000"/>
                </a:solidFill>
                <a:latin typeface="Calibri"/>
                <a:ea typeface="Calibri"/>
              </a:rPr>
              <a:t/>
            </a:r>
            <a:br>
              <a:rPr lang="en-US" sz="2400" dirty="0" smtClean="0">
                <a:solidFill>
                  <a:srgbClr val="000000"/>
                </a:solidFill>
                <a:latin typeface="Calibri"/>
                <a:ea typeface="Calibri"/>
              </a:rPr>
            </a:br>
            <a:r>
              <a:rPr lang="en-US" sz="2400" dirty="0" smtClean="0">
                <a:solidFill>
                  <a:srgbClr val="000000"/>
                </a:solidFill>
                <a:latin typeface="Calibri"/>
                <a:ea typeface="Calibri"/>
              </a:rPr>
              <a:t/>
            </a:r>
            <a:br>
              <a:rPr lang="en-US" sz="2400" dirty="0" smtClean="0">
                <a:solidFill>
                  <a:srgbClr val="000000"/>
                </a:solidFill>
                <a:latin typeface="Calibri"/>
                <a:ea typeface="Calibri"/>
              </a:rPr>
            </a:br>
            <a:r>
              <a:rPr lang="en-US" sz="2400" b="1" dirty="0" smtClean="0">
                <a:solidFill>
                  <a:srgbClr val="FF0000"/>
                </a:solidFill>
                <a:latin typeface="Calibri"/>
                <a:ea typeface="Calibri"/>
              </a:rPr>
              <a:t>Observed			Must be inferred</a:t>
            </a:r>
          </a:p>
          <a:p>
            <a:pPr algn="ctr">
              <a:lnSpc>
                <a:spcPct val="100000"/>
              </a:lnSpc>
            </a:pPr>
            <a:endParaRPr dirty="0" smtClean="0"/>
          </a:p>
          <a:p>
            <a:pPr>
              <a:lnSpc>
                <a:spcPct val="100000"/>
              </a:lnSpc>
              <a:buFont typeface="Calibri"/>
              <a:buChar char="•"/>
            </a:pPr>
            <a:r>
              <a:rPr lang="en-US" sz="2400" dirty="0" smtClean="0">
                <a:solidFill>
                  <a:srgbClr val="000000"/>
                </a:solidFill>
                <a:latin typeface="Calibri"/>
                <a:ea typeface="Calibri"/>
              </a:rPr>
              <a:t>We assume more productive regions are more attractive destinations</a:t>
            </a:r>
            <a:endParaRPr dirty="0"/>
          </a:p>
          <a:p>
            <a:pPr>
              <a:lnSpc>
                <a:spcPct val="100000"/>
              </a:lnSpc>
              <a:buFont typeface="Calibri"/>
              <a:buChar char="•"/>
            </a:pPr>
            <a:r>
              <a:rPr lang="en-US" sz="2400" dirty="0" smtClean="0">
                <a:solidFill>
                  <a:srgbClr val="000000"/>
                </a:solidFill>
                <a:latin typeface="Calibri"/>
                <a:ea typeface="Calibri"/>
              </a:rPr>
              <a:t>Commuting patterns emerge from the trade-off between attractiveness of a workplace and the cost of getting there</a:t>
            </a:r>
            <a:endParaRPr dirty="0" smtClean="0"/>
          </a:p>
          <a:p>
            <a:pPr>
              <a:lnSpc>
                <a:spcPct val="100000"/>
              </a:lnSpc>
            </a:pPr>
            <a:endParaRPr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cxnSp>
        <p:nvCxnSpPr>
          <p:cNvPr id="6" name="Straight Arrow Connector 5"/>
          <p:cNvCxnSpPr/>
          <p:nvPr/>
        </p:nvCxnSpPr>
        <p:spPr>
          <a:xfrm flipV="1">
            <a:off x="2209800" y="29718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257800" y="2971800"/>
            <a:ext cx="7620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3235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4"/>
          <p:cNvSpPr txBox="1"/>
          <p:nvPr/>
        </p:nvSpPr>
        <p:spPr>
          <a:xfrm>
            <a:off x="0" y="76200"/>
            <a:ext cx="9144000" cy="1325520"/>
          </a:xfrm>
          <a:prstGeom prst="rect">
            <a:avLst/>
          </a:prstGeom>
        </p:spPr>
        <p:txBody>
          <a:bodyPr anchor="ctr"/>
          <a:lstStyle/>
          <a:p>
            <a:pPr algn="ctr">
              <a:lnSpc>
                <a:spcPct val="90000"/>
              </a:lnSpc>
            </a:pPr>
            <a:r>
              <a:rPr lang="en-US" sz="3200" dirty="0" smtClean="0">
                <a:solidFill>
                  <a:srgbClr val="000000"/>
                </a:solidFill>
                <a:latin typeface="Calibri"/>
                <a:ea typeface="Calibri"/>
              </a:rPr>
              <a:t>Example of commuting flows from one origin location</a:t>
            </a:r>
            <a:endParaRPr sz="1600" dirty="0"/>
          </a:p>
        </p:txBody>
      </p:sp>
      <p:sp>
        <p:nvSpPr>
          <p:cNvPr id="3" name="TextShape 5"/>
          <p:cNvSpPr txBox="1"/>
          <p:nvPr/>
        </p:nvSpPr>
        <p:spPr>
          <a:xfrm>
            <a:off x="628560" y="1825560"/>
            <a:ext cx="8332200" cy="4350960"/>
          </a:xfrm>
          <a:prstGeom prst="rect">
            <a:avLst/>
          </a:prstGeom>
        </p:spPr>
        <p:txBody>
          <a:bodyPr/>
          <a:lstStyle/>
          <a:p>
            <a:pPr>
              <a:lnSpc>
                <a:spcPct val="90000"/>
              </a:lnSpc>
            </a:pPr>
            <a:r>
              <a:rPr lang="en-US" sz="2800" dirty="0">
                <a:solidFill>
                  <a:srgbClr val="000000"/>
                </a:solidFill>
                <a:latin typeface="Calibri"/>
                <a:ea typeface="Calibri"/>
              </a:rPr>
              <a:t>
</a:t>
            </a:r>
            <a:endParaRPr dirty="0"/>
          </a:p>
          <a:p>
            <a:pPr>
              <a:lnSpc>
                <a:spcPct val="90000"/>
              </a:lnSpc>
            </a:pPr>
            <a:endParaRPr dirty="0"/>
          </a:p>
          <a:p>
            <a:endParaRPr dirty="0"/>
          </a:p>
        </p:txBody>
      </p:sp>
      <p:sp>
        <p:nvSpPr>
          <p:cNvPr id="17" name="Slide Number Placeholder 16"/>
          <p:cNvSpPr>
            <a:spLocks noGrp="1"/>
          </p:cNvSpPr>
          <p:nvPr>
            <p:ph type="sldNum" sz="quarter" idx="12"/>
          </p:nvPr>
        </p:nvSpPr>
        <p:spPr/>
        <p:txBody>
          <a:bodyPr/>
          <a:lstStyle/>
          <a:p>
            <a:fld id="{B6F15528-21DE-4FAA-801E-634DDDAF4B2B}" type="slidenum">
              <a:rPr lang="en-US" smtClean="0"/>
              <a:pPr/>
              <a:t>41</a:t>
            </a:fld>
            <a:endParaRPr lang="en-US"/>
          </a:p>
        </p:txBody>
      </p:sp>
      <p:grpSp>
        <p:nvGrpSpPr>
          <p:cNvPr id="4" name="Group 3"/>
          <p:cNvGrpSpPr/>
          <p:nvPr/>
        </p:nvGrpSpPr>
        <p:grpSpPr>
          <a:xfrm>
            <a:off x="1469174" y="1007779"/>
            <a:ext cx="6650972" cy="5348571"/>
            <a:chOff x="1716743" y="1388780"/>
            <a:chExt cx="6155833" cy="4950391"/>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8910" t="5202"/>
            <a:stretch/>
          </p:blipFill>
          <p:spPr>
            <a:xfrm>
              <a:off x="1716743" y="1388780"/>
              <a:ext cx="6155833" cy="4950391"/>
            </a:xfrm>
            <a:prstGeom prst="rect">
              <a:avLst/>
            </a:prstGeom>
          </p:spPr>
        </p:pic>
        <p:sp>
          <p:nvSpPr>
            <p:cNvPr id="19" name="Freeform 18"/>
            <p:cNvSpPr/>
            <p:nvPr/>
          </p:nvSpPr>
          <p:spPr>
            <a:xfrm>
              <a:off x="3959225" y="4997450"/>
              <a:ext cx="218563" cy="191801"/>
            </a:xfrm>
            <a:custGeom>
              <a:avLst/>
              <a:gdLst>
                <a:gd name="connsiteX0" fmla="*/ 0 w 218563"/>
                <a:gd name="connsiteY0" fmla="*/ 84749 h 191801"/>
                <a:gd name="connsiteX1" fmla="*/ 124893 w 218563"/>
                <a:gd name="connsiteY1" fmla="*/ 191801 h 191801"/>
                <a:gd name="connsiteX2" fmla="*/ 218563 w 218563"/>
                <a:gd name="connsiteY2" fmla="*/ 17842 h 191801"/>
                <a:gd name="connsiteX3" fmla="*/ 53525 w 218563"/>
                <a:gd name="connsiteY3" fmla="*/ 0 h 191801"/>
                <a:gd name="connsiteX4" fmla="*/ 0 w 218563"/>
                <a:gd name="connsiteY4" fmla="*/ 84749 h 191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63" h="191801">
                  <a:moveTo>
                    <a:pt x="0" y="84749"/>
                  </a:moveTo>
                  <a:lnTo>
                    <a:pt x="124893" y="191801"/>
                  </a:lnTo>
                  <a:lnTo>
                    <a:pt x="218563" y="17842"/>
                  </a:lnTo>
                  <a:lnTo>
                    <a:pt x="53525" y="0"/>
                  </a:lnTo>
                  <a:lnTo>
                    <a:pt x="0" y="84749"/>
                  </a:lnTo>
                  <a:close/>
                </a:path>
              </a:pathLst>
            </a:cu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p:cNvSpPr/>
          <p:nvPr/>
        </p:nvSpPr>
        <p:spPr>
          <a:xfrm>
            <a:off x="5791200" y="1271789"/>
            <a:ext cx="11430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6825301" y="2224477"/>
            <a:ext cx="993014" cy="5604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41085" y="2453881"/>
            <a:ext cx="1524776" cy="1323439"/>
          </a:xfrm>
          <a:prstGeom prst="rect">
            <a:avLst/>
          </a:prstGeom>
          <a:noFill/>
        </p:spPr>
        <p:txBody>
          <a:bodyPr wrap="none" rtlCol="0">
            <a:spAutoFit/>
          </a:bodyPr>
          <a:lstStyle/>
          <a:p>
            <a:pPr algn="ctr"/>
            <a:r>
              <a:rPr lang="en-US" sz="2000" dirty="0" err="1" smtClean="0"/>
              <a:t>Biyagama</a:t>
            </a:r>
            <a:r>
              <a:rPr lang="en-US" sz="2000" dirty="0"/>
              <a:t/>
            </a:r>
            <a:br>
              <a:rPr lang="en-US" sz="2000" dirty="0"/>
            </a:br>
            <a:r>
              <a:rPr lang="en-US" sz="2000" dirty="0" smtClean="0"/>
              <a:t>Export </a:t>
            </a:r>
            <a:br>
              <a:rPr lang="en-US" sz="2000" dirty="0" smtClean="0"/>
            </a:br>
            <a:r>
              <a:rPr lang="en-US" sz="2000" dirty="0" smtClean="0"/>
              <a:t>Processing </a:t>
            </a:r>
            <a:br>
              <a:rPr lang="en-US" sz="2000" dirty="0" smtClean="0"/>
            </a:br>
            <a:r>
              <a:rPr lang="en-US" sz="2000" dirty="0" smtClean="0"/>
              <a:t>Zone</a:t>
            </a:r>
            <a:endParaRPr lang="en-US" sz="2000" dirty="0"/>
          </a:p>
        </p:txBody>
      </p:sp>
    </p:spTree>
    <p:extLst>
      <p:ext uri="{BB962C8B-B14F-4D97-AF65-F5344CB8AC3E}">
        <p14:creationId xmlns:p14="http://schemas.microsoft.com/office/powerpoint/2010/main" val="3444865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628560" y="179640"/>
            <a:ext cx="7886520" cy="1325520"/>
          </a:xfrm>
          <a:prstGeom prst="rect">
            <a:avLst/>
          </a:prstGeom>
        </p:spPr>
        <p:txBody>
          <a:bodyPr anchor="ctr"/>
          <a:lstStyle/>
          <a:p>
            <a:pPr algn="ctr">
              <a:lnSpc>
                <a:spcPct val="90000"/>
              </a:lnSpc>
            </a:pPr>
            <a:r>
              <a:rPr lang="en-US" sz="4400" dirty="0">
                <a:solidFill>
                  <a:srgbClr val="000000"/>
                </a:solidFill>
                <a:latin typeface="Calibri"/>
                <a:ea typeface="Calibri"/>
              </a:rPr>
              <a:t>Theoretical </a:t>
            </a:r>
            <a:r>
              <a:rPr lang="en-US" sz="4400" dirty="0" smtClean="0">
                <a:solidFill>
                  <a:srgbClr val="000000"/>
                </a:solidFill>
                <a:latin typeface="Calibri"/>
                <a:ea typeface="Calibri"/>
              </a:rPr>
              <a:t>model </a:t>
            </a:r>
            <a:r>
              <a:rPr lang="en-US" sz="4400" dirty="0">
                <a:solidFill>
                  <a:srgbClr val="000000"/>
                </a:solidFill>
                <a:latin typeface="Calibri"/>
                <a:ea typeface="Calibri"/>
              </a:rPr>
              <a:t>o</a:t>
            </a:r>
            <a:r>
              <a:rPr lang="en-US" sz="4400" dirty="0" smtClean="0">
                <a:solidFill>
                  <a:srgbClr val="000000"/>
                </a:solidFill>
                <a:latin typeface="Calibri"/>
                <a:ea typeface="Calibri"/>
              </a:rPr>
              <a:t>utline</a:t>
            </a:r>
            <a:endParaRPr dirty="0"/>
          </a:p>
        </p:txBody>
      </p:sp>
      <p:sp>
        <p:nvSpPr>
          <p:cNvPr id="3" name="Shape 189"/>
          <p:cNvSpPr txBox="1">
            <a:spLocks noGrp="1"/>
          </p:cNvSpPr>
          <p:nvPr/>
        </p:nvSpPr>
        <p:spPr>
          <a:xfrm>
            <a:off x="145004" y="1335061"/>
            <a:ext cx="8900100" cy="5203799"/>
          </a:xfrm>
          <a:prstGeom prst="rect">
            <a:avLst/>
          </a:prstGeom>
          <a:blipFill rotWithShape="1">
            <a:blip r:embed="rId2">
              <a:alphaModFix/>
            </a:blip>
            <a:stretch>
              <a:fillRect l="-1229" t="-1759" r="-1439"/>
            </a:stretch>
          </a:blipFill>
          <a:ln>
            <a:noFill/>
          </a:ln>
        </p:spPr>
        <p:txBody>
          <a:bodyPr lIns="91425" tIns="45700" rIns="91425" bIns="45700" anchor="t" anchorCtr="0">
            <a:noAutofit/>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0" marR="0" lvl="0" indent="0" algn="l" rtl="0">
              <a:lnSpc>
                <a:spcPct val="90000"/>
              </a:lnSpc>
              <a:spcBef>
                <a:spcPts val="0"/>
              </a:spcBef>
              <a:buNone/>
            </a:pPr>
            <a:r>
              <a:rPr lang="en"/>
              <a:t>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1269959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B6F15528-21DE-4FAA-801E-634DDDAF4B2B}" type="slidenum">
              <a:rPr lang="en-US" smtClean="0"/>
              <a:pPr/>
              <a:t>43</a:t>
            </a:fld>
            <a:endParaRPr lang="en-US"/>
          </a:p>
        </p:txBody>
      </p:sp>
      <p:sp>
        <p:nvSpPr>
          <p:cNvPr id="11" name="TextShape 1"/>
          <p:cNvSpPr txBox="1"/>
          <p:nvPr/>
        </p:nvSpPr>
        <p:spPr>
          <a:xfrm>
            <a:off x="628560" y="228960"/>
            <a:ext cx="7886520" cy="1325520"/>
          </a:xfrm>
          <a:prstGeom prst="rect">
            <a:avLst/>
          </a:prstGeom>
        </p:spPr>
        <p:txBody>
          <a:bodyPr anchor="ctr"/>
          <a:lstStyle/>
          <a:p>
            <a:pPr algn="ctr">
              <a:lnSpc>
                <a:spcPct val="90000"/>
              </a:lnSpc>
            </a:pPr>
            <a:r>
              <a:rPr lang="en-US" sz="4000" dirty="0" smtClean="0">
                <a:solidFill>
                  <a:srgbClr val="000000"/>
                </a:solidFill>
                <a:latin typeface="Calibri"/>
                <a:ea typeface="Calibri"/>
              </a:rPr>
              <a:t>Economic activity/km</a:t>
            </a:r>
            <a:r>
              <a:rPr lang="en-US" sz="4000" baseline="30000" dirty="0" smtClean="0">
                <a:solidFill>
                  <a:srgbClr val="000000"/>
                </a:solidFill>
                <a:latin typeface="Calibri"/>
                <a:ea typeface="Calibri"/>
              </a:rPr>
              <a:t>2</a:t>
            </a:r>
            <a:endParaRPr baseline="30000" dirty="0"/>
          </a:p>
        </p:txBody>
      </p:sp>
      <p:grpSp>
        <p:nvGrpSpPr>
          <p:cNvPr id="5" name="Group 4"/>
          <p:cNvGrpSpPr/>
          <p:nvPr/>
        </p:nvGrpSpPr>
        <p:grpSpPr>
          <a:xfrm>
            <a:off x="3000240" y="6215746"/>
            <a:ext cx="3276600" cy="461665"/>
            <a:chOff x="4800600" y="3048000"/>
            <a:chExt cx="2286000" cy="461665"/>
          </a:xfrm>
        </p:grpSpPr>
        <p:sp>
          <p:nvSpPr>
            <p:cNvPr id="6" name="Right Arrow 5"/>
            <p:cNvSpPr>
              <a:spLocks noChangeAspect="1"/>
            </p:cNvSpPr>
            <p:nvPr/>
          </p:nvSpPr>
          <p:spPr>
            <a:xfrm>
              <a:off x="5334000" y="3048000"/>
              <a:ext cx="1158240" cy="304800"/>
            </a:xfrm>
            <a:prstGeom prst="rightArrow">
              <a:avLst/>
            </a:prstGeom>
            <a:gradFill>
              <a:gsLst>
                <a:gs pos="0">
                  <a:schemeClr val="tx1">
                    <a:lumMod val="85000"/>
                    <a:lumOff val="15000"/>
                  </a:schemeClr>
                </a:gs>
                <a:gs pos="34000">
                  <a:schemeClr val="tx1">
                    <a:lumMod val="75000"/>
                    <a:lumOff val="25000"/>
                  </a:schemeClr>
                </a:gs>
                <a:gs pos="100000">
                  <a:schemeClr val="bg1"/>
                </a:gs>
              </a:gsLst>
              <a:lin ang="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7" name="TextBox 6"/>
            <p:cNvSpPr txBox="1"/>
            <p:nvPr/>
          </p:nvSpPr>
          <p:spPr>
            <a:xfrm>
              <a:off x="4800600" y="3048000"/>
              <a:ext cx="609600" cy="461665"/>
            </a:xfrm>
            <a:prstGeom prst="rect">
              <a:avLst/>
            </a:prstGeom>
            <a:noFill/>
          </p:spPr>
          <p:txBody>
            <a:bodyPr wrap="square" rtlCol="0">
              <a:spAutoFit/>
            </a:bodyPr>
            <a:lstStyle/>
            <a:p>
              <a:r>
                <a:rPr lang="en-US" b="1" dirty="0" smtClean="0"/>
                <a:t>Low</a:t>
              </a:r>
              <a:endParaRPr lang="en-US" b="1" dirty="0"/>
            </a:p>
          </p:txBody>
        </p:sp>
        <p:sp>
          <p:nvSpPr>
            <p:cNvPr id="8" name="TextBox 7"/>
            <p:cNvSpPr txBox="1"/>
            <p:nvPr/>
          </p:nvSpPr>
          <p:spPr>
            <a:xfrm>
              <a:off x="6477000" y="3048000"/>
              <a:ext cx="609600" cy="461665"/>
            </a:xfrm>
            <a:prstGeom prst="rect">
              <a:avLst/>
            </a:prstGeom>
            <a:noFill/>
          </p:spPr>
          <p:txBody>
            <a:bodyPr wrap="square" rtlCol="0">
              <a:spAutoFit/>
            </a:bodyPr>
            <a:lstStyle/>
            <a:p>
              <a:r>
                <a:rPr lang="en-US" b="1" dirty="0" smtClean="0"/>
                <a:t>High</a:t>
              </a:r>
              <a:endParaRPr lang="en-US" b="1" dirty="0"/>
            </a:p>
          </p:txBody>
        </p:sp>
      </p:grpSp>
      <p:pic>
        <p:nvPicPr>
          <p:cNvPr id="2" name="Picture 1"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228344"/>
            <a:ext cx="5486400" cy="5096256"/>
          </a:xfrm>
          <a:prstGeom prst="rect">
            <a:avLst/>
          </a:prstGeom>
        </p:spPr>
      </p:pic>
    </p:spTree>
    <p:extLst>
      <p:ext uri="{BB962C8B-B14F-4D97-AF65-F5344CB8AC3E}">
        <p14:creationId xmlns:p14="http://schemas.microsoft.com/office/powerpoint/2010/main" val="4256649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6F15528-21DE-4FAA-801E-634DDDAF4B2B}" type="slidenum">
              <a:rPr lang="en-US" smtClean="0"/>
              <a:pPr/>
              <a:t>44</a:t>
            </a:fld>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838" r="15405" b="4902"/>
          <a:stretch/>
        </p:blipFill>
        <p:spPr>
          <a:xfrm>
            <a:off x="894" y="1737350"/>
            <a:ext cx="4572000" cy="443485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9422" r="16083"/>
          <a:stretch/>
        </p:blipFill>
        <p:spPr>
          <a:xfrm>
            <a:off x="4572894" y="1737350"/>
            <a:ext cx="4495800" cy="4663450"/>
          </a:xfrm>
          <a:prstGeom prst="rect">
            <a:avLst/>
          </a:prstGeom>
        </p:spPr>
      </p:pic>
      <p:sp>
        <p:nvSpPr>
          <p:cNvPr id="11" name="TextShape 1"/>
          <p:cNvSpPr txBox="1"/>
          <p:nvPr/>
        </p:nvSpPr>
        <p:spPr>
          <a:xfrm>
            <a:off x="990600" y="1074590"/>
            <a:ext cx="7886520" cy="1325520"/>
          </a:xfrm>
          <a:prstGeom prst="rect">
            <a:avLst/>
          </a:prstGeom>
        </p:spPr>
        <p:txBody>
          <a:bodyPr anchor="ctr"/>
          <a:lstStyle/>
          <a:p>
            <a:pPr>
              <a:lnSpc>
                <a:spcPct val="90000"/>
              </a:lnSpc>
            </a:pPr>
            <a:r>
              <a:rPr lang="en-US" sz="4000" dirty="0" smtClean="0">
                <a:solidFill>
                  <a:srgbClr val="000000"/>
                </a:solidFill>
                <a:latin typeface="Calibri"/>
                <a:ea typeface="Calibri"/>
              </a:rPr>
              <a:t>Nightlights   		      Mean income</a:t>
            </a:r>
            <a:endParaRPr dirty="0"/>
          </a:p>
        </p:txBody>
      </p:sp>
      <p:sp>
        <p:nvSpPr>
          <p:cNvPr id="12" name="TextShape 1"/>
          <p:cNvSpPr txBox="1"/>
          <p:nvPr/>
        </p:nvSpPr>
        <p:spPr>
          <a:xfrm>
            <a:off x="629634" y="34097"/>
            <a:ext cx="7886520" cy="1325520"/>
          </a:xfrm>
          <a:prstGeom prst="rect">
            <a:avLst/>
          </a:prstGeom>
        </p:spPr>
        <p:txBody>
          <a:bodyPr anchor="ctr"/>
          <a:lstStyle/>
          <a:p>
            <a:pPr algn="ctr">
              <a:lnSpc>
                <a:spcPct val="90000"/>
              </a:lnSpc>
            </a:pPr>
            <a:r>
              <a:rPr lang="en-US" sz="4000" dirty="0" smtClean="0">
                <a:solidFill>
                  <a:srgbClr val="000000"/>
                </a:solidFill>
                <a:latin typeface="Calibri"/>
                <a:ea typeface="Calibri"/>
              </a:rPr>
              <a:t>Model validation </a:t>
            </a:r>
            <a:r>
              <a:rPr lang="en-US" sz="4000" dirty="0">
                <a:solidFill>
                  <a:srgbClr val="000000"/>
                </a:solidFill>
                <a:latin typeface="Calibri"/>
                <a:ea typeface="Calibri"/>
              </a:rPr>
              <a:t>using </a:t>
            </a:r>
            <a:r>
              <a:rPr lang="en-US" sz="4000" dirty="0" smtClean="0">
                <a:solidFill>
                  <a:srgbClr val="000000"/>
                </a:solidFill>
                <a:latin typeface="Calibri"/>
                <a:ea typeface="Calibri"/>
              </a:rPr>
              <a:t/>
            </a:r>
            <a:br>
              <a:rPr lang="en-US" sz="4000" dirty="0" smtClean="0">
                <a:solidFill>
                  <a:srgbClr val="000000"/>
                </a:solidFill>
                <a:latin typeface="Calibri"/>
                <a:ea typeface="Calibri"/>
              </a:rPr>
            </a:br>
            <a:r>
              <a:rPr lang="en-US" sz="4000" dirty="0" smtClean="0">
                <a:solidFill>
                  <a:srgbClr val="000000"/>
                </a:solidFill>
                <a:latin typeface="Calibri"/>
                <a:ea typeface="Calibri"/>
              </a:rPr>
              <a:t>nightlight data from satellites</a:t>
            </a:r>
            <a:endParaRPr dirty="0"/>
          </a:p>
        </p:txBody>
      </p:sp>
      <p:grpSp>
        <p:nvGrpSpPr>
          <p:cNvPr id="16" name="Group 15"/>
          <p:cNvGrpSpPr/>
          <p:nvPr/>
        </p:nvGrpSpPr>
        <p:grpSpPr>
          <a:xfrm>
            <a:off x="3000240" y="6215746"/>
            <a:ext cx="3276600" cy="461665"/>
            <a:chOff x="4800600" y="3048000"/>
            <a:chExt cx="2286000" cy="461665"/>
          </a:xfrm>
        </p:grpSpPr>
        <p:sp>
          <p:nvSpPr>
            <p:cNvPr id="17" name="Right Arrow 16"/>
            <p:cNvSpPr>
              <a:spLocks noChangeAspect="1"/>
            </p:cNvSpPr>
            <p:nvPr/>
          </p:nvSpPr>
          <p:spPr>
            <a:xfrm>
              <a:off x="5334000" y="3048000"/>
              <a:ext cx="1158240" cy="304800"/>
            </a:xfrm>
            <a:prstGeom prst="rightArrow">
              <a:avLst/>
            </a:prstGeom>
            <a:gradFill>
              <a:gsLst>
                <a:gs pos="0">
                  <a:schemeClr val="tx1">
                    <a:lumMod val="85000"/>
                    <a:lumOff val="15000"/>
                  </a:schemeClr>
                </a:gs>
                <a:gs pos="34000">
                  <a:schemeClr val="tx1">
                    <a:lumMod val="75000"/>
                    <a:lumOff val="25000"/>
                  </a:schemeClr>
                </a:gs>
                <a:gs pos="100000">
                  <a:schemeClr val="bg1"/>
                </a:gs>
              </a:gsLst>
              <a:lin ang="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18" name="TextBox 17"/>
            <p:cNvSpPr txBox="1"/>
            <p:nvPr/>
          </p:nvSpPr>
          <p:spPr>
            <a:xfrm>
              <a:off x="4800600" y="3048000"/>
              <a:ext cx="609600" cy="461665"/>
            </a:xfrm>
            <a:prstGeom prst="rect">
              <a:avLst/>
            </a:prstGeom>
            <a:noFill/>
          </p:spPr>
          <p:txBody>
            <a:bodyPr wrap="square" rtlCol="0">
              <a:spAutoFit/>
            </a:bodyPr>
            <a:lstStyle/>
            <a:p>
              <a:r>
                <a:rPr lang="en-US" b="1" dirty="0" smtClean="0"/>
                <a:t>Low</a:t>
              </a:r>
              <a:endParaRPr lang="en-US" b="1" dirty="0"/>
            </a:p>
          </p:txBody>
        </p:sp>
        <p:sp>
          <p:nvSpPr>
            <p:cNvPr id="19" name="TextBox 18"/>
            <p:cNvSpPr txBox="1"/>
            <p:nvPr/>
          </p:nvSpPr>
          <p:spPr>
            <a:xfrm>
              <a:off x="6477000" y="3048000"/>
              <a:ext cx="609600" cy="461665"/>
            </a:xfrm>
            <a:prstGeom prst="rect">
              <a:avLst/>
            </a:prstGeom>
            <a:noFill/>
          </p:spPr>
          <p:txBody>
            <a:bodyPr wrap="square" rtlCol="0">
              <a:spAutoFit/>
            </a:bodyPr>
            <a:lstStyle/>
            <a:p>
              <a:r>
                <a:rPr lang="en-US" b="1" dirty="0" smtClean="0"/>
                <a:t>High</a:t>
              </a:r>
              <a:endParaRPr lang="en-US" b="1" dirty="0"/>
            </a:p>
          </p:txBody>
        </p:sp>
      </p:grpSp>
    </p:spTree>
    <p:extLst>
      <p:ext uri="{BB962C8B-B14F-4D97-AF65-F5344CB8AC3E}">
        <p14:creationId xmlns:p14="http://schemas.microsoft.com/office/powerpoint/2010/main" val="22162773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a:p>
        </p:txBody>
      </p:sp>
      <p:graphicFrame>
        <p:nvGraphicFramePr>
          <p:cNvPr id="5" name="Table 4"/>
          <p:cNvGraphicFramePr>
            <a:graphicFrameLocks noGrp="1"/>
          </p:cNvGraphicFramePr>
          <p:nvPr>
            <p:extLst/>
          </p:nvPr>
        </p:nvGraphicFramePr>
        <p:xfrm>
          <a:off x="381595" y="2500774"/>
          <a:ext cx="7769628" cy="3770719"/>
        </p:xfrm>
        <a:graphic>
          <a:graphicData uri="http://schemas.openxmlformats.org/drawingml/2006/table">
            <a:tbl>
              <a:tblPr firstRow="1" bandRow="1">
                <a:tableStyleId>{9D7B26C5-4107-4FEC-AEDC-1716B250A1EF}</a:tableStyleId>
              </a:tblPr>
              <a:tblGrid>
                <a:gridCol w="2396439"/>
                <a:gridCol w="1524000"/>
                <a:gridCol w="2078473"/>
                <a:gridCol w="1770716"/>
              </a:tblGrid>
              <a:tr h="733493">
                <a:tc>
                  <a:txBody>
                    <a:bodyPr/>
                    <a:lstStyle/>
                    <a:p>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Nightlights</a:t>
                      </a:r>
                    </a:p>
                  </a:txBody>
                  <a:tcPr anchor="ctr"/>
                </a:tc>
                <a:tc>
                  <a:txBody>
                    <a:bodyPr/>
                    <a:lstStyle/>
                    <a:p>
                      <a:pPr algn="ctr"/>
                      <a:r>
                        <a:rPr lang="en-US" sz="2000" dirty="0" smtClean="0"/>
                        <a:t>Household</a:t>
                      </a:r>
                      <a:r>
                        <a:rPr lang="en-US" sz="2000" baseline="0" dirty="0" smtClean="0"/>
                        <a:t> data</a:t>
                      </a:r>
                      <a:endParaRPr lang="en-US" sz="2000" dirty="0"/>
                    </a:p>
                  </a:txBody>
                  <a:tcPr anchor="ctr"/>
                </a:tc>
                <a:tc>
                  <a:txBody>
                    <a:bodyPr/>
                    <a:lstStyle/>
                    <a:p>
                      <a:pPr algn="ctr"/>
                      <a:r>
                        <a:rPr lang="en-US" sz="2000" dirty="0" smtClean="0"/>
                        <a:t>Industrial Data</a:t>
                      </a:r>
                      <a:endParaRPr lang="en-US" sz="2000" dirty="0"/>
                    </a:p>
                  </a:txBody>
                  <a:tcPr anchor="ctr"/>
                </a:tc>
              </a:tr>
              <a:tr h="688293">
                <a:tc>
                  <a:txBody>
                    <a:bodyPr/>
                    <a:lstStyle/>
                    <a:p>
                      <a:pPr algn="l"/>
                      <a:r>
                        <a:rPr lang="en-US" sz="2000" dirty="0" smtClean="0"/>
                        <a:t>Geographic</a:t>
                      </a:r>
                      <a:r>
                        <a:rPr lang="en-US" sz="2000" baseline="0" dirty="0" smtClean="0"/>
                        <a:t> variation</a:t>
                      </a:r>
                      <a:endParaRPr lang="en-US" sz="2000" dirty="0"/>
                    </a:p>
                  </a:txBody>
                  <a:tcPr anchor="ctr">
                    <a:solidFill>
                      <a:schemeClr val="bg1">
                        <a:lumMod val="75000"/>
                        <a:alpha val="20000"/>
                      </a:schemeClr>
                    </a:solidFill>
                  </a:tcPr>
                </a:tc>
                <a:tc>
                  <a:txBody>
                    <a:bodyPr/>
                    <a:lstStyle/>
                    <a:p>
                      <a:pPr algn="ctr"/>
                      <a:r>
                        <a:rPr lang="en-US" sz="2800" baseline="0" dirty="0" smtClean="0"/>
                        <a:t>    </a:t>
                      </a:r>
                      <a:endParaRPr lang="en-US" sz="2800" dirty="0" smtClean="0"/>
                    </a:p>
                  </a:txBody>
                  <a:tcPr anchor="ctr">
                    <a:solidFill>
                      <a:schemeClr val="bg1">
                        <a:lumMod val="75000"/>
                        <a:alpha val="20000"/>
                      </a:schemeClr>
                    </a:solidFill>
                  </a:tcPr>
                </a:tc>
                <a:tc>
                  <a:txBody>
                    <a:bodyPr/>
                    <a:lstStyle/>
                    <a:p>
                      <a:pPr algn="ctr"/>
                      <a:r>
                        <a:rPr lang="en-US" sz="2400" dirty="0" smtClean="0"/>
                        <a:t>           </a:t>
                      </a:r>
                      <a:endParaRPr lang="en-US" dirty="0"/>
                    </a:p>
                  </a:txBody>
                  <a:tcPr anchor="ctr">
                    <a:solidFill>
                      <a:schemeClr val="bg1">
                        <a:lumMod val="75000"/>
                        <a:alpha val="20000"/>
                      </a:schemeClr>
                    </a:solidFill>
                  </a:tcPr>
                </a:tc>
                <a:tc>
                  <a:txBody>
                    <a:bodyPr/>
                    <a:lstStyle/>
                    <a:p>
                      <a:pPr algn="ctr"/>
                      <a:endParaRPr lang="en-US" dirty="0"/>
                    </a:p>
                  </a:txBody>
                  <a:tcPr anchor="ctr">
                    <a:solidFill>
                      <a:schemeClr val="bg1">
                        <a:lumMod val="75000"/>
                        <a:alpha val="20000"/>
                      </a:schemeClr>
                    </a:solidFill>
                  </a:tcPr>
                </a:tc>
              </a:tr>
              <a:tr h="733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Time</a:t>
                      </a:r>
                      <a:r>
                        <a:rPr lang="en-US" sz="2000" baseline="0" dirty="0" smtClean="0"/>
                        <a:t> variation</a:t>
                      </a:r>
                      <a:endParaRPr lang="en-US" sz="2000" dirty="0" smtClean="0"/>
                    </a:p>
                  </a:txBody>
                  <a:tcPr anchor="ctr"/>
                </a:tc>
                <a:tc>
                  <a:txBody>
                    <a:bodyPr/>
                    <a:lstStyle/>
                    <a:p>
                      <a:pPr algn="ctr"/>
                      <a:r>
                        <a:rPr lang="en-US" sz="2000" dirty="0" smtClean="0"/>
                        <a:t>yearly</a:t>
                      </a:r>
                      <a:endParaRPr lang="en-US" sz="1600" dirty="0"/>
                    </a:p>
                  </a:txBody>
                  <a:tcPr anchor="ctr"/>
                </a:tc>
                <a:tc>
                  <a:txBody>
                    <a:bodyPr/>
                    <a:lstStyle/>
                    <a:p>
                      <a:pPr algn="ctr"/>
                      <a:r>
                        <a:rPr lang="en-US" sz="2000" dirty="0" smtClean="0"/>
                        <a:t>quarterly/</a:t>
                      </a:r>
                      <a:br>
                        <a:rPr lang="en-US" sz="2000" dirty="0" smtClean="0"/>
                      </a:br>
                      <a:r>
                        <a:rPr lang="en-US" sz="2000" dirty="0" smtClean="0"/>
                        <a:t>2-3yrs/decade</a:t>
                      </a:r>
                      <a:endParaRPr lang="en-US" sz="2400" dirty="0"/>
                    </a:p>
                  </a:txBody>
                  <a:tcPr anchor="ctr"/>
                </a:tc>
                <a:tc>
                  <a:txBody>
                    <a:bodyPr/>
                    <a:lstStyle/>
                    <a:p>
                      <a:pPr algn="ctr"/>
                      <a:r>
                        <a:rPr lang="en-US" sz="2000" dirty="0" smtClean="0"/>
                        <a:t>yearly/decade</a:t>
                      </a:r>
                      <a:endParaRPr lang="en-US" sz="2000" dirty="0"/>
                    </a:p>
                  </a:txBody>
                  <a:tcPr anchor="ctr"/>
                </a:tc>
              </a:tr>
              <a:tr h="6882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Relevant variables</a:t>
                      </a:r>
                    </a:p>
                  </a:txBody>
                  <a:tcPr anchor="ctr">
                    <a:solidFill>
                      <a:schemeClr val="bg1">
                        <a:lumMod val="75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solidFill>
                      <a:schemeClr val="bg1">
                        <a:lumMod val="75000"/>
                        <a:alpha val="20000"/>
                      </a:schemeClr>
                    </a:solidFill>
                  </a:tcPr>
                </a:tc>
                <a:tc>
                  <a:txBody>
                    <a:bodyPr/>
                    <a:lstStyle/>
                    <a:p>
                      <a:pPr algn="ctr"/>
                      <a:r>
                        <a:rPr lang="en-US" b="1" dirty="0" smtClean="0"/>
                        <a:t>Education, (un)employment, skill levels</a:t>
                      </a:r>
                      <a:endParaRPr lang="en-US" b="1" dirty="0"/>
                    </a:p>
                  </a:txBody>
                  <a:tcPr anchor="ctr">
                    <a:solidFill>
                      <a:schemeClr val="bg1">
                        <a:lumMod val="75000"/>
                        <a:alpha val="20000"/>
                      </a:schemeClr>
                    </a:solidFill>
                  </a:tcPr>
                </a:tc>
                <a:tc>
                  <a:txBody>
                    <a:bodyPr/>
                    <a:lstStyle/>
                    <a:p>
                      <a:pPr algn="ctr"/>
                      <a:r>
                        <a:rPr lang="en-US" b="1" dirty="0" smtClean="0"/>
                        <a:t>Employment, capital intensity</a:t>
                      </a:r>
                      <a:r>
                        <a:rPr lang="en-US" b="0" dirty="0" smtClean="0"/>
                        <a:t>  </a:t>
                      </a:r>
                      <a:endParaRPr lang="en-US" b="0" dirty="0"/>
                    </a:p>
                  </a:txBody>
                  <a:tcPr anchor="ctr">
                    <a:solidFill>
                      <a:schemeClr val="bg1">
                        <a:lumMod val="75000"/>
                        <a:alpha val="20000"/>
                      </a:schemeClr>
                    </a:solidFill>
                  </a:tcPr>
                </a:tc>
              </a:tr>
              <a:tr h="6882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Ideal for:</a:t>
                      </a:r>
                    </a:p>
                  </a:txBody>
                  <a:tcPr anchor="ctr"/>
                </a:tc>
                <a:tc>
                  <a:txBody>
                    <a:bodyPr/>
                    <a:lstStyle/>
                    <a:p>
                      <a:pPr algn="ctr"/>
                      <a:endParaRPr lang="en-US" dirty="0"/>
                    </a:p>
                  </a:txBody>
                  <a:tcPr anchor="ctr"/>
                </a:tc>
                <a:tc>
                  <a:txBody>
                    <a:bodyPr/>
                    <a:lstStyle/>
                    <a:p>
                      <a:pPr algn="ctr"/>
                      <a:r>
                        <a:rPr lang="en-US" sz="2000" dirty="0" smtClean="0"/>
                        <a:t>Improving Measure</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Improving &amp; </a:t>
                      </a:r>
                      <a:endParaRPr lang="en-US" sz="2000" b="1" dirty="0" smtClean="0"/>
                    </a:p>
                    <a:p>
                      <a:pPr algn="ctr"/>
                      <a:r>
                        <a:rPr lang="en-US" sz="2000" dirty="0" smtClean="0"/>
                        <a:t>Validation</a:t>
                      </a:r>
                      <a:endParaRPr lang="en-US" b="1" dirty="0"/>
                    </a:p>
                  </a:txBody>
                  <a:tcPr anchor="ct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914" y="3329334"/>
            <a:ext cx="463310" cy="48563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0701" y="3333348"/>
            <a:ext cx="463310" cy="485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8256" y="3331658"/>
            <a:ext cx="463310" cy="485638"/>
          </a:xfrm>
          <a:prstGeom prst="rect">
            <a:avLst/>
          </a:prstGeom>
        </p:spPr>
      </p:pic>
      <p:sp>
        <p:nvSpPr>
          <p:cNvPr id="15" name="TextShape 1"/>
          <p:cNvSpPr txBox="1"/>
          <p:nvPr/>
        </p:nvSpPr>
        <p:spPr>
          <a:xfrm>
            <a:off x="609600" y="228600"/>
            <a:ext cx="7886520" cy="1460160"/>
          </a:xfrm>
          <a:prstGeom prst="rect">
            <a:avLst/>
          </a:prstGeom>
        </p:spPr>
        <p:txBody>
          <a:bodyPr tIns="91440" bIns="91440" anchor="ctr"/>
          <a:lstStyle/>
          <a:p>
            <a:pPr algn="ctr">
              <a:lnSpc>
                <a:spcPct val="100000"/>
              </a:lnSpc>
            </a:pPr>
            <a:r>
              <a:rPr lang="en-US" sz="4000" dirty="0">
                <a:solidFill>
                  <a:srgbClr val="000000"/>
                </a:solidFill>
                <a:latin typeface="Calibri"/>
                <a:ea typeface="Calibri"/>
              </a:rPr>
              <a:t>Incorporating other data can give further insights</a:t>
            </a:r>
            <a:endParaRPr dirty="0"/>
          </a:p>
        </p:txBody>
      </p:sp>
      <p:sp>
        <p:nvSpPr>
          <p:cNvPr id="16" name="TextShape 2"/>
          <p:cNvSpPr txBox="1"/>
          <p:nvPr/>
        </p:nvSpPr>
        <p:spPr>
          <a:xfrm>
            <a:off x="457200" y="1688760"/>
            <a:ext cx="7886520" cy="4498560"/>
          </a:xfrm>
          <a:prstGeom prst="rect">
            <a:avLst/>
          </a:prstGeom>
        </p:spPr>
        <p:txBody>
          <a:bodyPr tIns="91440" bIns="91440"/>
          <a:lstStyle/>
          <a:p>
            <a:pPr>
              <a:lnSpc>
                <a:spcPct val="100000"/>
              </a:lnSpc>
            </a:pPr>
            <a:r>
              <a:rPr lang="en-US" sz="2400" b="1" dirty="0" smtClean="0">
                <a:solidFill>
                  <a:srgbClr val="000000"/>
                </a:solidFill>
                <a:latin typeface="Calibri"/>
                <a:ea typeface="Calibri"/>
              </a:rPr>
              <a:t>Household data</a:t>
            </a:r>
            <a:r>
              <a:rPr lang="en-US" sz="2400" dirty="0" smtClean="0">
                <a:solidFill>
                  <a:srgbClr val="000000"/>
                </a:solidFill>
                <a:latin typeface="Calibri"/>
                <a:ea typeface="Calibri"/>
              </a:rPr>
              <a:t>: Census/HIES/LFS</a:t>
            </a:r>
          </a:p>
          <a:p>
            <a:pPr>
              <a:lnSpc>
                <a:spcPct val="100000"/>
              </a:lnSpc>
            </a:pPr>
            <a:r>
              <a:rPr lang="en-US" sz="2400" b="1" dirty="0" smtClean="0">
                <a:solidFill>
                  <a:srgbClr val="000000"/>
                </a:solidFill>
                <a:latin typeface="Calibri"/>
                <a:ea typeface="Calibri"/>
              </a:rPr>
              <a:t>Industrial data</a:t>
            </a:r>
            <a:r>
              <a:rPr lang="en-US" sz="2400" dirty="0" smtClean="0">
                <a:solidFill>
                  <a:srgbClr val="000000"/>
                </a:solidFill>
                <a:latin typeface="Calibri"/>
                <a:ea typeface="Calibri"/>
              </a:rPr>
              <a:t>: ASI, Industrial Census</a:t>
            </a:r>
            <a:endParaRPr dirty="0"/>
          </a:p>
        </p:txBody>
      </p:sp>
    </p:spTree>
    <p:extLst>
      <p:ext uri="{BB962C8B-B14F-4D97-AF65-F5344CB8AC3E}">
        <p14:creationId xmlns:p14="http://schemas.microsoft.com/office/powerpoint/2010/main" val="39870951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589"/>
            <a:ext cx="8229600" cy="1143000"/>
          </a:xfrm>
        </p:spPr>
        <p:txBody>
          <a:bodyPr/>
          <a:lstStyle/>
          <a:p>
            <a:r>
              <a:rPr lang="en-US" sz="3600" dirty="0" smtClean="0">
                <a:solidFill>
                  <a:srgbClr val="000000"/>
                </a:solidFill>
              </a:rPr>
              <a:t>Benefit </a:t>
            </a:r>
            <a:r>
              <a:rPr lang="en-US" sz="3600" dirty="0">
                <a:solidFill>
                  <a:srgbClr val="000000"/>
                </a:solidFill>
              </a:rPr>
              <a:t>of an </a:t>
            </a:r>
            <a:r>
              <a:rPr lang="en-US" sz="3600" dirty="0" smtClean="0">
                <a:solidFill>
                  <a:srgbClr val="000000"/>
                </a:solidFill>
              </a:rPr>
              <a:t>improved framework for modeling economic activity</a:t>
            </a:r>
            <a:endParaRPr lang="en-US" sz="3600" dirty="0"/>
          </a:p>
        </p:txBody>
      </p:sp>
      <p:sp>
        <p:nvSpPr>
          <p:cNvPr id="3" name="Content Placeholder 2"/>
          <p:cNvSpPr>
            <a:spLocks noGrp="1"/>
          </p:cNvSpPr>
          <p:nvPr>
            <p:ph idx="1"/>
          </p:nvPr>
        </p:nvSpPr>
        <p:spPr/>
        <p:txBody>
          <a:bodyPr/>
          <a:lstStyle/>
          <a:p>
            <a:r>
              <a:rPr lang="en-US" sz="2800" dirty="0">
                <a:solidFill>
                  <a:srgbClr val="000000"/>
                </a:solidFill>
                <a:latin typeface="Calibri" panose="020F0502020204030204" pitchFamily="34" charset="0"/>
                <a:ea typeface="Calibri"/>
              </a:rPr>
              <a:t>I</a:t>
            </a:r>
            <a:r>
              <a:rPr lang="en-US" sz="2800" b="1" dirty="0" smtClean="0">
                <a:solidFill>
                  <a:srgbClr val="000000"/>
                </a:solidFill>
                <a:latin typeface="Calibri" panose="020F0502020204030204" pitchFamily="34" charset="0"/>
                <a:ea typeface="Calibri"/>
              </a:rPr>
              <a:t>ncrease </a:t>
            </a:r>
            <a:r>
              <a:rPr lang="en-US" sz="2800" b="1" dirty="0">
                <a:solidFill>
                  <a:srgbClr val="000000"/>
                </a:solidFill>
                <a:latin typeface="Calibri" panose="020F0502020204030204" pitchFamily="34" charset="0"/>
                <a:ea typeface="Calibri"/>
              </a:rPr>
              <a:t>the coverage</a:t>
            </a:r>
            <a:r>
              <a:rPr lang="en-US" sz="2800" dirty="0">
                <a:solidFill>
                  <a:srgbClr val="000000"/>
                </a:solidFill>
                <a:latin typeface="Calibri" panose="020F0502020204030204" pitchFamily="34" charset="0"/>
                <a:ea typeface="Calibri"/>
              </a:rPr>
              <a:t> of existing surveys (both temporal and geographic)</a:t>
            </a:r>
          </a:p>
          <a:p>
            <a:pPr lvl="1"/>
            <a:r>
              <a:rPr lang="en-US" sz="2400" dirty="0" smtClean="0">
                <a:solidFill>
                  <a:srgbClr val="000000"/>
                </a:solidFill>
                <a:latin typeface="Calibri" panose="020F0502020204030204" pitchFamily="34" charset="0"/>
                <a:ea typeface="Calibri"/>
              </a:rPr>
              <a:t>By </a:t>
            </a:r>
            <a:r>
              <a:rPr lang="en-US" sz="2400" b="1" dirty="0">
                <a:solidFill>
                  <a:srgbClr val="000000"/>
                </a:solidFill>
                <a:latin typeface="Calibri" panose="020F0502020204030204" pitchFamily="34" charset="0"/>
                <a:ea typeface="Calibri"/>
              </a:rPr>
              <a:t>calibrating</a:t>
            </a:r>
            <a:r>
              <a:rPr lang="en-US" sz="2400" dirty="0">
                <a:solidFill>
                  <a:srgbClr val="000000"/>
                </a:solidFill>
                <a:latin typeface="Calibri" panose="020F0502020204030204" pitchFamily="34" charset="0"/>
                <a:ea typeface="Calibri"/>
              </a:rPr>
              <a:t> </a:t>
            </a:r>
            <a:r>
              <a:rPr lang="en-US" sz="2400" dirty="0" smtClean="0">
                <a:solidFill>
                  <a:srgbClr val="000000"/>
                </a:solidFill>
                <a:latin typeface="Calibri" panose="020F0502020204030204" pitchFamily="34" charset="0"/>
                <a:ea typeface="Calibri"/>
              </a:rPr>
              <a:t>with household, </a:t>
            </a:r>
            <a:r>
              <a:rPr lang="en-US" sz="2400" dirty="0">
                <a:solidFill>
                  <a:srgbClr val="000000"/>
                </a:solidFill>
                <a:latin typeface="Calibri" panose="020F0502020204030204" pitchFamily="34" charset="0"/>
                <a:ea typeface="Calibri"/>
              </a:rPr>
              <a:t>industry census and survey data, when </a:t>
            </a:r>
            <a:r>
              <a:rPr lang="en-US" sz="2400" dirty="0" smtClean="0">
                <a:solidFill>
                  <a:srgbClr val="000000"/>
                </a:solidFill>
                <a:latin typeface="Calibri" panose="020F0502020204030204" pitchFamily="34" charset="0"/>
                <a:ea typeface="Calibri"/>
              </a:rPr>
              <a:t>available</a:t>
            </a:r>
          </a:p>
          <a:p>
            <a:pPr lvl="1"/>
            <a:r>
              <a:rPr lang="en-US" sz="2400" dirty="0">
                <a:solidFill>
                  <a:srgbClr val="000000"/>
                </a:solidFill>
                <a:latin typeface="Calibri" panose="020F0502020204030204" pitchFamily="34" charset="0"/>
                <a:ea typeface="Calibri"/>
              </a:rPr>
              <a:t>Then, </a:t>
            </a:r>
            <a:r>
              <a:rPr lang="en-US" sz="2400" dirty="0" smtClean="0">
                <a:solidFill>
                  <a:srgbClr val="000000"/>
                </a:solidFill>
                <a:latin typeface="Calibri" panose="020F0502020204030204" pitchFamily="34" charset="0"/>
                <a:ea typeface="Calibri"/>
              </a:rPr>
              <a:t>mobile data can be </a:t>
            </a:r>
            <a:r>
              <a:rPr lang="en-US" sz="2400" dirty="0">
                <a:solidFill>
                  <a:srgbClr val="000000"/>
                </a:solidFill>
                <a:latin typeface="Calibri" panose="020F0502020204030204" pitchFamily="34" charset="0"/>
                <a:ea typeface="Calibri"/>
              </a:rPr>
              <a:t>used to </a:t>
            </a:r>
            <a:r>
              <a:rPr lang="en-US" sz="2400" b="1" dirty="0">
                <a:solidFill>
                  <a:srgbClr val="000000"/>
                </a:solidFill>
                <a:latin typeface="Calibri" panose="020F0502020204030204" pitchFamily="34" charset="0"/>
                <a:ea typeface="Calibri"/>
              </a:rPr>
              <a:t>predict/extrapolate</a:t>
            </a:r>
            <a:r>
              <a:rPr lang="en-US" sz="2400" dirty="0">
                <a:solidFill>
                  <a:srgbClr val="000000"/>
                </a:solidFill>
                <a:latin typeface="Calibri" panose="020F0502020204030204" pitchFamily="34" charset="0"/>
                <a:ea typeface="Calibri"/>
              </a:rPr>
              <a:t> for time </a:t>
            </a:r>
            <a:r>
              <a:rPr lang="en-US" sz="2400" dirty="0" smtClean="0">
                <a:solidFill>
                  <a:srgbClr val="000000"/>
                </a:solidFill>
                <a:latin typeface="Calibri" panose="020F0502020204030204" pitchFamily="34" charset="0"/>
                <a:ea typeface="Calibri"/>
              </a:rPr>
              <a:t>periods </a:t>
            </a:r>
            <a:r>
              <a:rPr lang="en-US" sz="2400" dirty="0">
                <a:solidFill>
                  <a:srgbClr val="000000"/>
                </a:solidFill>
                <a:latin typeface="Calibri" panose="020F0502020204030204" pitchFamily="34" charset="0"/>
                <a:ea typeface="Calibri"/>
              </a:rPr>
              <a:t>and regions without survey </a:t>
            </a:r>
            <a:r>
              <a:rPr lang="en-US" sz="2400" dirty="0" smtClean="0">
                <a:solidFill>
                  <a:srgbClr val="000000"/>
                </a:solidFill>
                <a:latin typeface="Calibri" panose="020F0502020204030204" pitchFamily="34" charset="0"/>
                <a:ea typeface="Calibri"/>
              </a:rPr>
              <a:t>data</a:t>
            </a:r>
          </a:p>
          <a:p>
            <a:r>
              <a:rPr lang="en-US" sz="2800" dirty="0" smtClean="0">
                <a:solidFill>
                  <a:srgbClr val="000000"/>
                </a:solidFill>
                <a:latin typeface="Calibri" panose="020F0502020204030204" pitchFamily="34" charset="0"/>
                <a:ea typeface="Calibri"/>
              </a:rPr>
              <a:t>Can capture </a:t>
            </a:r>
            <a:r>
              <a:rPr lang="en-US" sz="2800" b="1" dirty="0" smtClean="0">
                <a:solidFill>
                  <a:srgbClr val="000000"/>
                </a:solidFill>
                <a:latin typeface="Calibri" panose="020F0502020204030204" pitchFamily="34" charset="0"/>
                <a:ea typeface="Calibri"/>
              </a:rPr>
              <a:t>informal economic activity</a:t>
            </a:r>
          </a:p>
          <a:p>
            <a:pPr lvl="1"/>
            <a:r>
              <a:rPr lang="en-US" sz="2400" dirty="0" smtClean="0">
                <a:solidFill>
                  <a:srgbClr val="000000"/>
                </a:solidFill>
                <a:latin typeface="Calibri" panose="020F0502020204030204" pitchFamily="34" charset="0"/>
                <a:ea typeface="Calibri"/>
              </a:rPr>
              <a:t>Other research suggests informal economy is almost 30% of GDP in Sri Lanka</a:t>
            </a:r>
            <a:endParaRPr lang="en-US" sz="2400" dirty="0">
              <a:solidFill>
                <a:srgbClr val="000000"/>
              </a:solidFill>
              <a:latin typeface="Calibri" panose="020F0502020204030204" pitchFamily="34" charset="0"/>
              <a:ea typeface="Calibri"/>
            </a:endParaRPr>
          </a:p>
          <a:p>
            <a:endParaRPr lang="en-US" sz="28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46</a:t>
            </a:fld>
            <a:endParaRPr lang="en-US"/>
          </a:p>
        </p:txBody>
      </p:sp>
    </p:spTree>
    <p:extLst>
      <p:ext uri="{BB962C8B-B14F-4D97-AF65-F5344CB8AC3E}">
        <p14:creationId xmlns:p14="http://schemas.microsoft.com/office/powerpoint/2010/main" val="3170808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628560" y="365040"/>
            <a:ext cx="7886520" cy="1325520"/>
          </a:xfrm>
          <a:prstGeom prst="rect">
            <a:avLst/>
          </a:prstGeom>
        </p:spPr>
        <p:txBody>
          <a:bodyPr anchor="ctr"/>
          <a:lstStyle/>
          <a:p>
            <a:pPr algn="ctr">
              <a:lnSpc>
                <a:spcPct val="90000"/>
              </a:lnSpc>
            </a:pPr>
            <a:r>
              <a:rPr lang="en-US" sz="4400" dirty="0" smtClean="0">
                <a:solidFill>
                  <a:srgbClr val="000000"/>
                </a:solidFill>
                <a:latin typeface="Calibri"/>
                <a:ea typeface="Calibri"/>
              </a:rPr>
              <a:t>Implications</a:t>
            </a:r>
            <a:endParaRPr dirty="0"/>
          </a:p>
        </p:txBody>
      </p:sp>
      <p:sp>
        <p:nvSpPr>
          <p:cNvPr id="3" name="TextShape 2"/>
          <p:cNvSpPr txBox="1"/>
          <p:nvPr/>
        </p:nvSpPr>
        <p:spPr>
          <a:xfrm>
            <a:off x="628560" y="1586826"/>
            <a:ext cx="7886520" cy="4350960"/>
          </a:xfrm>
          <a:prstGeom prst="rect">
            <a:avLst/>
          </a:prstGeom>
        </p:spPr>
        <p:txBody>
          <a:bodyPr/>
          <a:lstStyle/>
          <a:p>
            <a:pPr>
              <a:buFont typeface="Arial"/>
              <a:buChar char="•"/>
            </a:pPr>
            <a:r>
              <a:rPr lang="en-US" sz="2800" dirty="0">
                <a:solidFill>
                  <a:srgbClr val="000000"/>
                </a:solidFill>
                <a:latin typeface="Calibri"/>
                <a:ea typeface="Calibri"/>
              </a:rPr>
              <a:t>A </a:t>
            </a:r>
            <a:r>
              <a:rPr lang="en-US" sz="2800" b="1" dirty="0">
                <a:solidFill>
                  <a:srgbClr val="000000"/>
                </a:solidFill>
                <a:latin typeface="Calibri"/>
                <a:ea typeface="Calibri"/>
              </a:rPr>
              <a:t>new measure </a:t>
            </a:r>
            <a:r>
              <a:rPr lang="en-US" sz="2800" dirty="0">
                <a:solidFill>
                  <a:srgbClr val="000000"/>
                </a:solidFill>
                <a:latin typeface="Calibri"/>
                <a:ea typeface="Calibri"/>
              </a:rPr>
              <a:t>of economic activity from commuting flows (from </a:t>
            </a:r>
            <a:r>
              <a:rPr lang="en-US" sz="2800" dirty="0" smtClean="0">
                <a:solidFill>
                  <a:srgbClr val="000000"/>
                </a:solidFill>
                <a:latin typeface="Calibri"/>
                <a:ea typeface="Calibri"/>
              </a:rPr>
              <a:t>mobile </a:t>
            </a:r>
            <a:r>
              <a:rPr lang="en-US" sz="2800" dirty="0">
                <a:solidFill>
                  <a:srgbClr val="000000"/>
                </a:solidFill>
                <a:latin typeface="Calibri"/>
                <a:ea typeface="Calibri"/>
              </a:rPr>
              <a:t>phone data)</a:t>
            </a:r>
            <a:endParaRPr dirty="0"/>
          </a:p>
          <a:p>
            <a:pPr lvl="1">
              <a:buFont typeface="Arial"/>
              <a:buChar char="•"/>
            </a:pPr>
            <a:r>
              <a:rPr lang="en-US" sz="2400" dirty="0">
                <a:solidFill>
                  <a:srgbClr val="000000"/>
                </a:solidFill>
                <a:latin typeface="Calibri"/>
                <a:ea typeface="Calibri"/>
              </a:rPr>
              <a:t>Significant potential use for policy and research</a:t>
            </a:r>
            <a:r>
              <a:rPr lang="en-US" sz="2400" dirty="0" smtClean="0">
                <a:solidFill>
                  <a:srgbClr val="000000"/>
                </a:solidFill>
                <a:latin typeface="Calibri"/>
                <a:ea typeface="Calibri"/>
              </a:rPr>
              <a:t>.</a:t>
            </a:r>
            <a:endParaRPr dirty="0"/>
          </a:p>
          <a:p>
            <a:pPr lvl="1">
              <a:buFont typeface="Arial"/>
              <a:buChar char="•"/>
            </a:pPr>
            <a:r>
              <a:rPr lang="en-US" sz="2400" dirty="0">
                <a:solidFill>
                  <a:srgbClr val="000000"/>
                </a:solidFill>
                <a:latin typeface="Calibri"/>
                <a:ea typeface="Calibri"/>
              </a:rPr>
              <a:t>Fine temporal and spatial resolution</a:t>
            </a:r>
            <a:r>
              <a:rPr lang="en-US" sz="2400" dirty="0" smtClean="0">
                <a:solidFill>
                  <a:srgbClr val="000000"/>
                </a:solidFill>
                <a:latin typeface="Calibri"/>
                <a:ea typeface="Calibri"/>
              </a:rPr>
              <a:t>.</a:t>
            </a:r>
            <a:br>
              <a:rPr lang="en-US" sz="2400" dirty="0" smtClean="0">
                <a:solidFill>
                  <a:srgbClr val="000000"/>
                </a:solidFill>
                <a:latin typeface="Calibri"/>
                <a:ea typeface="Calibri"/>
              </a:rPr>
            </a:br>
            <a:endParaRPr dirty="0"/>
          </a:p>
          <a:p>
            <a:pPr>
              <a:buFont typeface="Arial"/>
              <a:buChar char="•"/>
            </a:pPr>
            <a:r>
              <a:rPr lang="en-US" sz="2800" b="1" dirty="0">
                <a:solidFill>
                  <a:srgbClr val="000000"/>
                </a:solidFill>
                <a:latin typeface="Calibri"/>
                <a:ea typeface="Calibri"/>
              </a:rPr>
              <a:t>Preliminary validation</a:t>
            </a:r>
            <a:r>
              <a:rPr lang="en-US" sz="2800" dirty="0">
                <a:solidFill>
                  <a:srgbClr val="000000"/>
                </a:solidFill>
                <a:latin typeface="Calibri"/>
                <a:ea typeface="Calibri"/>
              </a:rPr>
              <a:t> with the best available data looks </a:t>
            </a:r>
            <a:r>
              <a:rPr lang="en-US" sz="2800" dirty="0" smtClean="0">
                <a:solidFill>
                  <a:srgbClr val="000000"/>
                </a:solidFill>
                <a:latin typeface="Calibri"/>
                <a:ea typeface="Calibri"/>
              </a:rPr>
              <a:t>promising</a:t>
            </a:r>
            <a:br>
              <a:rPr lang="en-US" sz="2800" dirty="0" smtClean="0">
                <a:solidFill>
                  <a:srgbClr val="000000"/>
                </a:solidFill>
                <a:latin typeface="Calibri"/>
                <a:ea typeface="Calibri"/>
              </a:rPr>
            </a:br>
            <a:endParaRPr dirty="0"/>
          </a:p>
          <a:p>
            <a:pPr>
              <a:buFont typeface="Arial"/>
              <a:buChar char="•"/>
            </a:pPr>
            <a:r>
              <a:rPr lang="en-US" sz="2800" b="1" dirty="0">
                <a:solidFill>
                  <a:srgbClr val="000000"/>
                </a:solidFill>
                <a:latin typeface="Calibri"/>
                <a:ea typeface="Calibri"/>
              </a:rPr>
              <a:t>Additional data</a:t>
            </a:r>
            <a:r>
              <a:rPr lang="en-US" sz="2800" dirty="0">
                <a:solidFill>
                  <a:srgbClr val="000000"/>
                </a:solidFill>
                <a:latin typeface="Calibri"/>
                <a:ea typeface="Calibri"/>
              </a:rPr>
              <a:t> (Industrial, Household) will allow </a:t>
            </a:r>
            <a:r>
              <a:rPr lang="en-US" sz="2800" dirty="0" smtClean="0">
                <a:solidFill>
                  <a:srgbClr val="000000"/>
                </a:solidFill>
                <a:latin typeface="Calibri"/>
                <a:ea typeface="Calibri"/>
              </a:rPr>
              <a:t>measure to be taken to </a:t>
            </a:r>
            <a:r>
              <a:rPr lang="en-US" sz="2800" dirty="0">
                <a:solidFill>
                  <a:srgbClr val="000000"/>
                </a:solidFill>
                <a:latin typeface="Calibri"/>
                <a:ea typeface="Calibri"/>
              </a:rPr>
              <a:t>next </a:t>
            </a:r>
            <a:r>
              <a:rPr lang="en-US" sz="2800" dirty="0" smtClean="0">
                <a:solidFill>
                  <a:srgbClr val="000000"/>
                </a:solidFill>
                <a:latin typeface="Calibri"/>
                <a:ea typeface="Calibri"/>
              </a:rPr>
              <a:t>level</a:t>
            </a:r>
            <a:endParaRPr dirty="0"/>
          </a:p>
          <a:p>
            <a:pPr>
              <a:lnSpc>
                <a:spcPct val="90000"/>
              </a:lnSpc>
            </a:pPr>
            <a:endParaRPr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2216534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solidFill>
                  <a:schemeClr val="bg1">
                    <a:lumMod val="65000"/>
                  </a:schemeClr>
                </a:solidFill>
              </a:rPr>
              <a:t>Understanding population density &amp; mobility</a:t>
            </a:r>
          </a:p>
          <a:p>
            <a:pPr lvl="1"/>
            <a:r>
              <a:rPr lang="en-US" sz="2000" dirty="0">
                <a:solidFill>
                  <a:schemeClr val="bg1">
                    <a:lumMod val="65000"/>
                  </a:schemeClr>
                </a:solidFill>
              </a:rPr>
              <a:t>Population density</a:t>
            </a:r>
          </a:p>
          <a:p>
            <a:pPr lvl="1"/>
            <a:r>
              <a:rPr lang="en-US" sz="2000" dirty="0">
                <a:solidFill>
                  <a:schemeClr val="bg1">
                    <a:lumMod val="65000"/>
                  </a:schemeClr>
                </a:solidFill>
              </a:rPr>
              <a:t>Commuting patterns: where do people live and work</a:t>
            </a:r>
          </a:p>
          <a:p>
            <a:pPr lvl="1"/>
            <a:r>
              <a:rPr lang="en-US" sz="2000" dirty="0">
                <a:solidFill>
                  <a:schemeClr val="bg1">
                    <a:lumMod val="65000"/>
                  </a:schemeClr>
                </a:solidFill>
              </a:rPr>
              <a:t>Mobility changes during important events: Case study of “</a:t>
            </a:r>
            <a:r>
              <a:rPr lang="en-US" sz="2000" dirty="0" err="1">
                <a:solidFill>
                  <a:schemeClr val="bg1">
                    <a:lumMod val="65000"/>
                  </a:schemeClr>
                </a:solidFill>
              </a:rPr>
              <a:t>Avurudu</a:t>
            </a:r>
            <a:r>
              <a:rPr lang="en-US" sz="2000" dirty="0">
                <a:solidFill>
                  <a:schemeClr val="bg1">
                    <a:lumMod val="65000"/>
                  </a:schemeClr>
                </a:solidFill>
              </a:rPr>
              <a:t>”</a:t>
            </a:r>
          </a:p>
          <a:p>
            <a:r>
              <a:rPr lang="en-US" sz="2400" dirty="0">
                <a:solidFill>
                  <a:schemeClr val="bg1">
                    <a:lumMod val="65000"/>
                  </a:schemeClr>
                </a:solidFill>
              </a:rPr>
              <a:t>Understanding land use characteristics</a:t>
            </a:r>
          </a:p>
          <a:p>
            <a:r>
              <a:rPr lang="en-US" sz="2400" dirty="0">
                <a:solidFill>
                  <a:schemeClr val="bg1">
                    <a:lumMod val="65000"/>
                  </a:schemeClr>
                </a:solidFill>
              </a:rPr>
              <a:t>Understanding communities</a:t>
            </a:r>
          </a:p>
          <a:p>
            <a:r>
              <a:rPr lang="en-US" sz="2400" dirty="0">
                <a:solidFill>
                  <a:schemeClr val="bg1">
                    <a:lumMod val="65000"/>
                  </a:schemeClr>
                </a:solidFill>
              </a:rPr>
              <a:t>Preliminary work on gaining insights on economic activity</a:t>
            </a:r>
          </a:p>
          <a:p>
            <a:r>
              <a:rPr lang="en-US" sz="2400" dirty="0">
                <a:solidFill>
                  <a:srgbClr val="FF0000"/>
                </a:solidFill>
              </a:rPr>
              <a:t>Exploratory work on gaining insights from reload data</a:t>
            </a:r>
            <a:endParaRPr lang="en-US" dirty="0">
              <a:solidFill>
                <a:srgbClr val="FF0000"/>
              </a:solidFill>
            </a:endParaRP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48</a:t>
            </a:fld>
            <a:endParaRPr lang="en-US"/>
          </a:p>
        </p:txBody>
      </p:sp>
    </p:spTree>
    <p:extLst>
      <p:ext uri="{BB962C8B-B14F-4D97-AF65-F5344CB8AC3E}">
        <p14:creationId xmlns:p14="http://schemas.microsoft.com/office/powerpoint/2010/main" val="2588001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800" dirty="0" smtClean="0"/>
              <a:t>Average monthly reload by residents of Colombo &amp; adjacent region is high, as is variability</a:t>
            </a:r>
            <a:endParaRPr lang="en-US" sz="28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49</a:t>
            </a:fld>
            <a:endParaRPr lang="en-US"/>
          </a:p>
        </p:txBody>
      </p:sp>
      <p:grpSp>
        <p:nvGrpSpPr>
          <p:cNvPr id="8" name="Group 7"/>
          <p:cNvGrpSpPr/>
          <p:nvPr/>
        </p:nvGrpSpPr>
        <p:grpSpPr>
          <a:xfrm>
            <a:off x="3390181" y="5869577"/>
            <a:ext cx="2971800" cy="646331"/>
            <a:chOff x="4800600" y="3048000"/>
            <a:chExt cx="2286000" cy="646331"/>
          </a:xfrm>
        </p:grpSpPr>
        <p:sp>
          <p:nvSpPr>
            <p:cNvPr id="9" name="Right Arrow 8"/>
            <p:cNvSpPr>
              <a:spLocks noChangeAspect="1"/>
            </p:cNvSpPr>
            <p:nvPr/>
          </p:nvSpPr>
          <p:spPr>
            <a:xfrm>
              <a:off x="5334000" y="3048000"/>
              <a:ext cx="1158240" cy="304800"/>
            </a:xfrm>
            <a:prstGeom prst="rightArrow">
              <a:avLst/>
            </a:prstGeom>
            <a:gradFill>
              <a:gsLst>
                <a:gs pos="0">
                  <a:schemeClr val="tx2">
                    <a:lumMod val="60000"/>
                    <a:lumOff val="40000"/>
                  </a:schemeClr>
                </a:gs>
                <a:gs pos="30000">
                  <a:schemeClr val="accent1">
                    <a:shade val="93000"/>
                    <a:satMod val="130000"/>
                  </a:schemeClr>
                </a:gs>
                <a:gs pos="100000">
                  <a:srgbClr val="FF0000"/>
                </a:gs>
              </a:gsLst>
              <a:lin ang="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TextBox 9"/>
            <p:cNvSpPr txBox="1"/>
            <p:nvPr/>
          </p:nvSpPr>
          <p:spPr>
            <a:xfrm>
              <a:off x="4800600" y="3048000"/>
              <a:ext cx="609600" cy="646331"/>
            </a:xfrm>
            <a:prstGeom prst="rect">
              <a:avLst/>
            </a:prstGeom>
            <a:noFill/>
          </p:spPr>
          <p:txBody>
            <a:bodyPr wrap="square" rtlCol="0">
              <a:spAutoFit/>
            </a:bodyPr>
            <a:lstStyle/>
            <a:p>
              <a:r>
                <a:rPr lang="en-US" sz="1800" b="1" dirty="0" smtClean="0"/>
                <a:t>Low</a:t>
              </a:r>
              <a:endParaRPr lang="en-US" sz="1800" b="1" dirty="0"/>
            </a:p>
          </p:txBody>
        </p:sp>
        <p:sp>
          <p:nvSpPr>
            <p:cNvPr id="11" name="TextBox 10"/>
            <p:cNvSpPr txBox="1"/>
            <p:nvPr/>
          </p:nvSpPr>
          <p:spPr>
            <a:xfrm>
              <a:off x="6477000" y="3048000"/>
              <a:ext cx="609600" cy="646331"/>
            </a:xfrm>
            <a:prstGeom prst="rect">
              <a:avLst/>
            </a:prstGeom>
            <a:noFill/>
          </p:spPr>
          <p:txBody>
            <a:bodyPr wrap="square" rtlCol="0">
              <a:spAutoFit/>
            </a:bodyPr>
            <a:lstStyle/>
            <a:p>
              <a:r>
                <a:rPr lang="en-US" sz="1800" b="1" dirty="0" smtClean="0"/>
                <a:t>High</a:t>
              </a:r>
              <a:endParaRPr lang="en-US" sz="1800" b="1" dirty="0"/>
            </a:p>
          </p:txBody>
        </p:sp>
      </p:grpSp>
      <p:sp>
        <p:nvSpPr>
          <p:cNvPr id="12" name="TextBox 11"/>
          <p:cNvSpPr txBox="1"/>
          <p:nvPr/>
        </p:nvSpPr>
        <p:spPr>
          <a:xfrm>
            <a:off x="609600" y="1447800"/>
            <a:ext cx="2895600" cy="646331"/>
          </a:xfrm>
          <a:prstGeom prst="rect">
            <a:avLst/>
          </a:prstGeom>
          <a:noFill/>
        </p:spPr>
        <p:txBody>
          <a:bodyPr wrap="square" rtlCol="0">
            <a:spAutoFit/>
          </a:bodyPr>
          <a:lstStyle/>
          <a:p>
            <a:pPr algn="ctr"/>
            <a:r>
              <a:rPr lang="en-US" sz="1800" b="1" dirty="0" smtClean="0"/>
              <a:t>Average monthly reload amount</a:t>
            </a:r>
            <a:endParaRPr lang="en-US" sz="1800" b="1" dirty="0"/>
          </a:p>
        </p:txBody>
      </p:sp>
      <p:sp>
        <p:nvSpPr>
          <p:cNvPr id="13" name="TextBox 12"/>
          <p:cNvSpPr txBox="1"/>
          <p:nvPr/>
        </p:nvSpPr>
        <p:spPr>
          <a:xfrm>
            <a:off x="5181600" y="1447800"/>
            <a:ext cx="2895600" cy="646331"/>
          </a:xfrm>
          <a:prstGeom prst="rect">
            <a:avLst/>
          </a:prstGeom>
          <a:noFill/>
        </p:spPr>
        <p:txBody>
          <a:bodyPr wrap="square" rtlCol="0">
            <a:spAutoFit/>
          </a:bodyPr>
          <a:lstStyle/>
          <a:p>
            <a:pPr algn="ctr"/>
            <a:r>
              <a:rPr lang="en-US" sz="1800" b="1" dirty="0" smtClean="0"/>
              <a:t>Co-efficient of Variation (COV)</a:t>
            </a:r>
            <a:endParaRPr lang="en-US" sz="1800" b="1" dirty="0"/>
          </a:p>
        </p:txBody>
      </p:sp>
      <p:pic>
        <p:nvPicPr>
          <p:cNvPr id="3" name="Picture 2"/>
          <p:cNvPicPr>
            <a:picLocks noChangeAspect="1"/>
          </p:cNvPicPr>
          <p:nvPr/>
        </p:nvPicPr>
        <p:blipFill rotWithShape="1">
          <a:blip r:embed="rId2"/>
          <a:srcRect l="9143" t="5278"/>
          <a:stretch/>
        </p:blipFill>
        <p:spPr>
          <a:xfrm>
            <a:off x="0" y="2133600"/>
            <a:ext cx="4572000" cy="3257893"/>
          </a:xfrm>
          <a:prstGeom prst="rect">
            <a:avLst/>
          </a:prstGeom>
        </p:spPr>
      </p:pic>
      <p:pic>
        <p:nvPicPr>
          <p:cNvPr id="5" name="Picture 4"/>
          <p:cNvPicPr>
            <a:picLocks noChangeAspect="1"/>
          </p:cNvPicPr>
          <p:nvPr/>
        </p:nvPicPr>
        <p:blipFill rotWithShape="1">
          <a:blip r:embed="rId3"/>
          <a:srcRect l="5652" t="3764"/>
          <a:stretch/>
        </p:blipFill>
        <p:spPr>
          <a:xfrm>
            <a:off x="4536000" y="2133600"/>
            <a:ext cx="4608000" cy="3256775"/>
          </a:xfrm>
          <a:prstGeom prst="rect">
            <a:avLst/>
          </a:prstGeom>
        </p:spPr>
      </p:pic>
    </p:spTree>
    <p:extLst>
      <p:ext uri="{BB962C8B-B14F-4D97-AF65-F5344CB8AC3E}">
        <p14:creationId xmlns:p14="http://schemas.microsoft.com/office/powerpoint/2010/main" val="1735687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457200" y="274638"/>
            <a:ext cx="8229600" cy="868362"/>
          </a:xfrm>
        </p:spPr>
        <p:txBody>
          <a:bodyPr/>
          <a:lstStyle/>
          <a:p>
            <a:r>
              <a:rPr lang="en-US" dirty="0" smtClean="0">
                <a:latin typeface="Calibri" charset="0"/>
              </a:rPr>
              <a:t>Data used in the research</a:t>
            </a:r>
            <a:endParaRPr lang="en-US" dirty="0">
              <a:latin typeface="Calibri" charset="0"/>
            </a:endParaRPr>
          </a:p>
        </p:txBody>
      </p:sp>
      <p:sp>
        <p:nvSpPr>
          <p:cNvPr id="4099" name="Content Placeholder 4"/>
          <p:cNvSpPr>
            <a:spLocks noGrp="1"/>
          </p:cNvSpPr>
          <p:nvPr>
            <p:ph idx="1"/>
          </p:nvPr>
        </p:nvSpPr>
        <p:spPr>
          <a:xfrm>
            <a:off x="457200" y="1143000"/>
            <a:ext cx="8229600" cy="4876800"/>
          </a:xfrm>
        </p:spPr>
        <p:txBody>
          <a:bodyPr/>
          <a:lstStyle/>
          <a:p>
            <a:r>
              <a:rPr lang="en-US" sz="2000" dirty="0" smtClean="0">
                <a:latin typeface="Calibri" charset="0"/>
              </a:rPr>
              <a:t>Multiple mobile operators in Sri Lanka have provided four different types of meta-data</a:t>
            </a:r>
          </a:p>
          <a:p>
            <a:pPr lvl="1"/>
            <a:r>
              <a:rPr lang="en-US" sz="1800" dirty="0" smtClean="0">
                <a:latin typeface="Calibri" charset="0"/>
              </a:rPr>
              <a:t>Call Detail Records (CDRs)</a:t>
            </a:r>
          </a:p>
          <a:p>
            <a:pPr lvl="2"/>
            <a:r>
              <a:rPr lang="en-US" sz="1600" dirty="0" smtClean="0">
                <a:latin typeface="Calibri" charset="0"/>
              </a:rPr>
              <a:t>Records of calls</a:t>
            </a:r>
          </a:p>
          <a:p>
            <a:pPr lvl="2"/>
            <a:r>
              <a:rPr lang="en-US" sz="1600" dirty="0" smtClean="0">
                <a:latin typeface="Calibri" charset="0"/>
              </a:rPr>
              <a:t>SMS</a:t>
            </a:r>
          </a:p>
          <a:p>
            <a:pPr lvl="2"/>
            <a:r>
              <a:rPr lang="en-US" sz="1600" dirty="0" smtClean="0">
                <a:latin typeface="Calibri" charset="0"/>
              </a:rPr>
              <a:t>Internet access</a:t>
            </a:r>
          </a:p>
          <a:p>
            <a:pPr lvl="1"/>
            <a:r>
              <a:rPr lang="en-US" sz="1800" dirty="0" smtClean="0">
                <a:latin typeface="Calibri" charset="0"/>
              </a:rPr>
              <a:t>Airtime recharge records</a:t>
            </a:r>
          </a:p>
          <a:p>
            <a:r>
              <a:rPr lang="en-US" sz="2000" dirty="0" smtClean="0">
                <a:latin typeface="Calibri" charset="0"/>
              </a:rPr>
              <a:t>Data sets do not include any Personally Identifiable Information</a:t>
            </a:r>
          </a:p>
          <a:p>
            <a:pPr lvl="1"/>
            <a:r>
              <a:rPr lang="en-US" sz="1800" dirty="0" smtClean="0">
                <a:latin typeface="Calibri" charset="0"/>
              </a:rPr>
              <a:t>All phone numbers are pseudonymized </a:t>
            </a:r>
          </a:p>
          <a:p>
            <a:pPr lvl="1"/>
            <a:r>
              <a:rPr lang="en-US" sz="1800" dirty="0" smtClean="0">
                <a:latin typeface="Calibri" charset="0"/>
              </a:rPr>
              <a:t>LIRNE</a:t>
            </a:r>
            <a:r>
              <a:rPr lang="en-US" sz="1800" i="1" dirty="0" smtClean="0">
                <a:latin typeface="Calibri" charset="0"/>
              </a:rPr>
              <a:t>asia</a:t>
            </a:r>
            <a:r>
              <a:rPr lang="en-US" sz="1800" dirty="0" smtClean="0">
                <a:latin typeface="Calibri" charset="0"/>
              </a:rPr>
              <a:t> does not maintain any mappings of identifiers to original phone numbers</a:t>
            </a:r>
          </a:p>
          <a:p>
            <a:r>
              <a:rPr lang="en-US" sz="2000" dirty="0" smtClean="0">
                <a:latin typeface="Calibri" charset="0"/>
              </a:rPr>
              <a:t>Cover 50-60% of users; very high coverage in Western (where Colombo the capital city in located) &amp; Northern (most affected by civil conflict) Provinces, based on correlation with census data</a:t>
            </a:r>
            <a:endParaRPr lang="en-US" sz="2000" dirty="0">
              <a:latin typeface="Calibri" charset="0"/>
            </a:endParaRPr>
          </a:p>
        </p:txBody>
      </p:sp>
      <p:sp>
        <p:nvSpPr>
          <p:cNvPr id="2" name="Slide Number Placeholder 1"/>
          <p:cNvSpPr>
            <a:spLocks noGrp="1"/>
          </p:cNvSpPr>
          <p:nvPr>
            <p:ph type="sldNum" sz="quarter" idx="12"/>
          </p:nvPr>
        </p:nvSpPr>
        <p:spPr/>
        <p:txBody>
          <a:bodyPr/>
          <a:lstStyle/>
          <a:p>
            <a:pPr>
              <a:defRPr/>
            </a:pPr>
            <a:fld id="{0853DD39-F415-994B-A097-73636BAA17B4}" type="slidenum">
              <a:rPr lang="en-US" smtClean="0"/>
              <a:pPr>
                <a:defRPr/>
              </a:pPr>
              <a:t>5</a:t>
            </a:fld>
            <a:endParaRPr lang="en-US"/>
          </a:p>
        </p:txBody>
      </p:sp>
    </p:spTree>
    <p:extLst>
      <p:ext uri="{BB962C8B-B14F-4D97-AF65-F5344CB8AC3E}">
        <p14:creationId xmlns:p14="http://schemas.microsoft.com/office/powerpoint/2010/main" val="40720410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800" dirty="0" smtClean="0"/>
              <a:t>Similar story for Northern Province residents, but average monthly reload is higher than Colombo district</a:t>
            </a:r>
            <a:endParaRPr lang="en-US" sz="28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50</a:t>
            </a:fld>
            <a:endParaRPr lang="en-US"/>
          </a:p>
        </p:txBody>
      </p:sp>
      <p:grpSp>
        <p:nvGrpSpPr>
          <p:cNvPr id="8" name="Group 7"/>
          <p:cNvGrpSpPr/>
          <p:nvPr/>
        </p:nvGrpSpPr>
        <p:grpSpPr>
          <a:xfrm>
            <a:off x="3200400" y="6248400"/>
            <a:ext cx="2286000" cy="304800"/>
            <a:chOff x="4800600" y="3048000"/>
            <a:chExt cx="2286000" cy="304800"/>
          </a:xfrm>
        </p:grpSpPr>
        <p:sp>
          <p:nvSpPr>
            <p:cNvPr id="9" name="Right Arrow 8"/>
            <p:cNvSpPr>
              <a:spLocks noChangeAspect="1"/>
            </p:cNvSpPr>
            <p:nvPr/>
          </p:nvSpPr>
          <p:spPr>
            <a:xfrm>
              <a:off x="5334000" y="3048000"/>
              <a:ext cx="1158240" cy="304800"/>
            </a:xfrm>
            <a:prstGeom prst="rightArrow">
              <a:avLst/>
            </a:prstGeom>
            <a:gradFill>
              <a:gsLst>
                <a:gs pos="0">
                  <a:schemeClr val="tx2">
                    <a:lumMod val="60000"/>
                    <a:lumOff val="40000"/>
                  </a:schemeClr>
                </a:gs>
                <a:gs pos="30000">
                  <a:schemeClr val="accent1">
                    <a:shade val="93000"/>
                    <a:satMod val="130000"/>
                  </a:schemeClr>
                </a:gs>
                <a:gs pos="100000">
                  <a:srgbClr val="FF0000"/>
                </a:gs>
              </a:gsLst>
              <a:lin ang="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00600" y="3048000"/>
              <a:ext cx="609600" cy="304800"/>
            </a:xfrm>
            <a:prstGeom prst="rect">
              <a:avLst/>
            </a:prstGeom>
            <a:noFill/>
          </p:spPr>
          <p:txBody>
            <a:bodyPr wrap="square" rtlCol="0">
              <a:spAutoFit/>
            </a:bodyPr>
            <a:lstStyle/>
            <a:p>
              <a:r>
                <a:rPr lang="en-US" sz="1400" b="1" dirty="0" smtClean="0"/>
                <a:t>Low</a:t>
              </a:r>
              <a:endParaRPr lang="en-US" sz="1400" b="1" dirty="0"/>
            </a:p>
          </p:txBody>
        </p:sp>
        <p:sp>
          <p:nvSpPr>
            <p:cNvPr id="11" name="TextBox 10"/>
            <p:cNvSpPr txBox="1"/>
            <p:nvPr/>
          </p:nvSpPr>
          <p:spPr>
            <a:xfrm>
              <a:off x="6477000" y="3048000"/>
              <a:ext cx="609600" cy="304800"/>
            </a:xfrm>
            <a:prstGeom prst="rect">
              <a:avLst/>
            </a:prstGeom>
            <a:noFill/>
          </p:spPr>
          <p:txBody>
            <a:bodyPr wrap="square" rtlCol="0">
              <a:spAutoFit/>
            </a:bodyPr>
            <a:lstStyle/>
            <a:p>
              <a:r>
                <a:rPr lang="en-US" sz="1400" b="1" dirty="0" smtClean="0"/>
                <a:t>High</a:t>
              </a:r>
              <a:endParaRPr lang="en-US" sz="1400" b="1" dirty="0"/>
            </a:p>
          </p:txBody>
        </p:sp>
      </p:grpSp>
      <p:sp>
        <p:nvSpPr>
          <p:cNvPr id="12" name="TextBox 11"/>
          <p:cNvSpPr txBox="1"/>
          <p:nvPr/>
        </p:nvSpPr>
        <p:spPr>
          <a:xfrm>
            <a:off x="609600" y="1447800"/>
            <a:ext cx="2895600" cy="646331"/>
          </a:xfrm>
          <a:prstGeom prst="rect">
            <a:avLst/>
          </a:prstGeom>
          <a:noFill/>
        </p:spPr>
        <p:txBody>
          <a:bodyPr wrap="square" rtlCol="0">
            <a:spAutoFit/>
          </a:bodyPr>
          <a:lstStyle/>
          <a:p>
            <a:pPr algn="ctr"/>
            <a:r>
              <a:rPr lang="en-US" sz="1800" b="1" dirty="0" smtClean="0"/>
              <a:t>Average monthly reload amount</a:t>
            </a:r>
            <a:endParaRPr lang="en-US" sz="1800" b="1" dirty="0"/>
          </a:p>
        </p:txBody>
      </p:sp>
      <p:sp>
        <p:nvSpPr>
          <p:cNvPr id="13" name="TextBox 12"/>
          <p:cNvSpPr txBox="1"/>
          <p:nvPr/>
        </p:nvSpPr>
        <p:spPr>
          <a:xfrm>
            <a:off x="5181600" y="1447800"/>
            <a:ext cx="2895600" cy="646331"/>
          </a:xfrm>
          <a:prstGeom prst="rect">
            <a:avLst/>
          </a:prstGeom>
          <a:noFill/>
        </p:spPr>
        <p:txBody>
          <a:bodyPr wrap="square" rtlCol="0">
            <a:spAutoFit/>
          </a:bodyPr>
          <a:lstStyle/>
          <a:p>
            <a:pPr algn="ctr"/>
            <a:r>
              <a:rPr lang="en-US" sz="1800" b="1" dirty="0" smtClean="0"/>
              <a:t>Co-efficient of Variation (COV)</a:t>
            </a:r>
            <a:endParaRPr lang="en-US" sz="1800" b="1" dirty="0"/>
          </a:p>
        </p:txBody>
      </p:sp>
      <p:pic>
        <p:nvPicPr>
          <p:cNvPr id="6" name="Picture 5"/>
          <p:cNvPicPr>
            <a:picLocks noChangeAspect="1"/>
          </p:cNvPicPr>
          <p:nvPr/>
        </p:nvPicPr>
        <p:blipFill rotWithShape="1">
          <a:blip r:embed="rId2"/>
          <a:srcRect l="5135" t="7031" r="-1179" b="-417"/>
          <a:stretch/>
        </p:blipFill>
        <p:spPr>
          <a:xfrm>
            <a:off x="4575479" y="2133600"/>
            <a:ext cx="4568521" cy="3960000"/>
          </a:xfrm>
          <a:prstGeom prst="rect">
            <a:avLst/>
          </a:prstGeom>
        </p:spPr>
      </p:pic>
      <p:pic>
        <p:nvPicPr>
          <p:cNvPr id="7" name="Picture 6"/>
          <p:cNvPicPr>
            <a:picLocks noChangeAspect="1"/>
          </p:cNvPicPr>
          <p:nvPr/>
        </p:nvPicPr>
        <p:blipFill rotWithShape="1">
          <a:blip r:embed="rId3"/>
          <a:srcRect l="5338" t="7715"/>
          <a:stretch/>
        </p:blipFill>
        <p:spPr>
          <a:xfrm>
            <a:off x="0" y="2133600"/>
            <a:ext cx="4490737" cy="3960000"/>
          </a:xfrm>
          <a:prstGeom prst="rect">
            <a:avLst/>
          </a:prstGeom>
        </p:spPr>
      </p:pic>
    </p:spTree>
    <p:extLst>
      <p:ext uri="{BB962C8B-B14F-4D97-AF65-F5344CB8AC3E}">
        <p14:creationId xmlns:p14="http://schemas.microsoft.com/office/powerpoint/2010/main" val="35704002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Autofit/>
          </a:bodyPr>
          <a:lstStyle/>
          <a:p>
            <a:r>
              <a:rPr lang="en-US" sz="2800" noProof="0" dirty="0" smtClean="0"/>
              <a:t>Research in other countries suggest differential reload behavior may be correlated to household income</a:t>
            </a:r>
            <a:endParaRPr lang="en-US" sz="2800" noProof="0" dirty="0"/>
          </a:p>
        </p:txBody>
      </p:sp>
      <p:sp>
        <p:nvSpPr>
          <p:cNvPr id="8" name="Oval 7"/>
          <p:cNvSpPr/>
          <p:nvPr/>
        </p:nvSpPr>
        <p:spPr>
          <a:xfrm>
            <a:off x="2555776" y="1532893"/>
            <a:ext cx="792088" cy="792088"/>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10</a:t>
            </a:r>
            <a:endParaRPr lang="en-US" sz="2400" dirty="0"/>
          </a:p>
        </p:txBody>
      </p:sp>
      <p:sp>
        <p:nvSpPr>
          <p:cNvPr id="9" name="Oval 8"/>
          <p:cNvSpPr/>
          <p:nvPr/>
        </p:nvSpPr>
        <p:spPr>
          <a:xfrm>
            <a:off x="6875496" y="3902047"/>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sp>
        <p:nvSpPr>
          <p:cNvPr id="10" name="Oval 9"/>
          <p:cNvSpPr/>
          <p:nvPr/>
        </p:nvSpPr>
        <p:spPr>
          <a:xfrm>
            <a:off x="6565892" y="4198788"/>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sp>
        <p:nvSpPr>
          <p:cNvPr id="11" name="Oval 10"/>
          <p:cNvSpPr/>
          <p:nvPr/>
        </p:nvSpPr>
        <p:spPr>
          <a:xfrm>
            <a:off x="6180768" y="4084939"/>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sp>
        <p:nvSpPr>
          <p:cNvPr id="12" name="Oval 11"/>
          <p:cNvSpPr/>
          <p:nvPr/>
        </p:nvSpPr>
        <p:spPr>
          <a:xfrm>
            <a:off x="6219635" y="4489614"/>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sp>
        <p:nvSpPr>
          <p:cNvPr id="13" name="Oval 12"/>
          <p:cNvSpPr/>
          <p:nvPr/>
        </p:nvSpPr>
        <p:spPr>
          <a:xfrm>
            <a:off x="7394896" y="4427340"/>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sp>
        <p:nvSpPr>
          <p:cNvPr id="14" name="Oval 13"/>
          <p:cNvSpPr/>
          <p:nvPr/>
        </p:nvSpPr>
        <p:spPr>
          <a:xfrm>
            <a:off x="6965355" y="4314861"/>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sp>
        <p:nvSpPr>
          <p:cNvPr id="15" name="Oval 14"/>
          <p:cNvSpPr/>
          <p:nvPr/>
        </p:nvSpPr>
        <p:spPr>
          <a:xfrm>
            <a:off x="6466793" y="3802898"/>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sp>
        <p:nvSpPr>
          <p:cNvPr id="16" name="Oval 15"/>
          <p:cNvSpPr/>
          <p:nvPr/>
        </p:nvSpPr>
        <p:spPr>
          <a:xfrm>
            <a:off x="7061459" y="4727675"/>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sp>
        <p:nvSpPr>
          <p:cNvPr id="17" name="Oval 16"/>
          <p:cNvSpPr/>
          <p:nvPr/>
        </p:nvSpPr>
        <p:spPr>
          <a:xfrm>
            <a:off x="6631918" y="4623557"/>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sp>
        <p:nvSpPr>
          <p:cNvPr id="18" name="Oval 17"/>
          <p:cNvSpPr/>
          <p:nvPr/>
        </p:nvSpPr>
        <p:spPr>
          <a:xfrm>
            <a:off x="7274959" y="4014526"/>
            <a:ext cx="360040" cy="360040"/>
          </a:xfrm>
          <a:prstGeom prst="ellipse">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endParaRPr lang="en-US" dirty="0"/>
          </a:p>
        </p:txBody>
      </p:sp>
      <p:cxnSp>
        <p:nvCxnSpPr>
          <p:cNvPr id="4" name="Straight Arrow Connector 3"/>
          <p:cNvCxnSpPr/>
          <p:nvPr/>
        </p:nvCxnSpPr>
        <p:spPr>
          <a:xfrm flipV="1">
            <a:off x="2123728" y="1289405"/>
            <a:ext cx="0" cy="40947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123728" y="5374053"/>
            <a:ext cx="563632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84767" y="5529840"/>
            <a:ext cx="2191690" cy="430887"/>
          </a:xfrm>
          <a:prstGeom prst="rect">
            <a:avLst/>
          </a:prstGeom>
          <a:noFill/>
        </p:spPr>
        <p:txBody>
          <a:bodyPr wrap="none" rtlCol="0">
            <a:spAutoFit/>
          </a:bodyPr>
          <a:lstStyle/>
          <a:p>
            <a:r>
              <a:rPr lang="en-US" sz="2200" dirty="0" smtClean="0"/>
              <a:t>Top-up frequency</a:t>
            </a:r>
            <a:endParaRPr lang="en-US" sz="2200" dirty="0"/>
          </a:p>
        </p:txBody>
      </p:sp>
      <p:sp>
        <p:nvSpPr>
          <p:cNvPr id="29" name="TextBox 28"/>
          <p:cNvSpPr txBox="1"/>
          <p:nvPr/>
        </p:nvSpPr>
        <p:spPr>
          <a:xfrm>
            <a:off x="545437" y="1652933"/>
            <a:ext cx="1524436" cy="769441"/>
          </a:xfrm>
          <a:prstGeom prst="rect">
            <a:avLst/>
          </a:prstGeom>
          <a:noFill/>
        </p:spPr>
        <p:txBody>
          <a:bodyPr wrap="square" rtlCol="0">
            <a:spAutoFit/>
          </a:bodyPr>
          <a:lstStyle/>
          <a:p>
            <a:r>
              <a:rPr lang="en-US" sz="2200" dirty="0" smtClean="0"/>
              <a:t>Average</a:t>
            </a:r>
            <a:br>
              <a:rPr lang="en-US" sz="2200" dirty="0" smtClean="0"/>
            </a:br>
            <a:r>
              <a:rPr lang="en-US" sz="2200" dirty="0" smtClean="0"/>
              <a:t>top-up size</a:t>
            </a:r>
            <a:endParaRPr lang="en-US" sz="2200" dirty="0"/>
          </a:p>
        </p:txBody>
      </p:sp>
      <p:sp>
        <p:nvSpPr>
          <p:cNvPr id="32" name="TextBox 31"/>
          <p:cNvSpPr txBox="1"/>
          <p:nvPr/>
        </p:nvSpPr>
        <p:spPr>
          <a:xfrm>
            <a:off x="3455574" y="1219200"/>
            <a:ext cx="1641908" cy="523220"/>
          </a:xfrm>
          <a:prstGeom prst="rect">
            <a:avLst/>
          </a:prstGeom>
          <a:noFill/>
        </p:spPr>
        <p:txBody>
          <a:bodyPr wrap="none" rtlCol="0">
            <a:spAutoFit/>
          </a:bodyPr>
          <a:lstStyle/>
          <a:p>
            <a:r>
              <a:rPr lang="en-US" sz="1400" dirty="0" smtClean="0"/>
              <a:t>Higher</a:t>
            </a:r>
          </a:p>
          <a:p>
            <a:r>
              <a:rPr lang="en-US" sz="1400" dirty="0" smtClean="0"/>
              <a:t>household income</a:t>
            </a:r>
            <a:endParaRPr lang="en-US" sz="1400" dirty="0"/>
          </a:p>
        </p:txBody>
      </p:sp>
      <p:sp>
        <p:nvSpPr>
          <p:cNvPr id="33" name="TextBox 32"/>
          <p:cNvSpPr txBox="1"/>
          <p:nvPr/>
        </p:nvSpPr>
        <p:spPr>
          <a:xfrm>
            <a:off x="6248400" y="3242005"/>
            <a:ext cx="1641908" cy="523220"/>
          </a:xfrm>
          <a:prstGeom prst="rect">
            <a:avLst/>
          </a:prstGeom>
          <a:noFill/>
        </p:spPr>
        <p:txBody>
          <a:bodyPr wrap="none" rtlCol="0">
            <a:spAutoFit/>
          </a:bodyPr>
          <a:lstStyle/>
          <a:p>
            <a:r>
              <a:rPr lang="en-US" sz="1400" dirty="0" smtClean="0"/>
              <a:t>Lower</a:t>
            </a:r>
          </a:p>
          <a:p>
            <a:r>
              <a:rPr lang="en-US" sz="1400" dirty="0" smtClean="0"/>
              <a:t>household income</a:t>
            </a:r>
            <a:endParaRPr lang="en-US" sz="1400" dirty="0"/>
          </a:p>
        </p:txBody>
      </p:sp>
      <p:sp>
        <p:nvSpPr>
          <p:cNvPr id="53" name="Freeform 52"/>
          <p:cNvSpPr/>
          <p:nvPr/>
        </p:nvSpPr>
        <p:spPr>
          <a:xfrm>
            <a:off x="2336537" y="1613349"/>
            <a:ext cx="5084962" cy="3615120"/>
          </a:xfrm>
          <a:custGeom>
            <a:avLst/>
            <a:gdLst>
              <a:gd name="connsiteX0" fmla="*/ 0 w 3968885"/>
              <a:gd name="connsiteY0" fmla="*/ 0 h 3414408"/>
              <a:gd name="connsiteX1" fmla="*/ 875490 w 3968885"/>
              <a:gd name="connsiteY1" fmla="*/ 2276272 h 3414408"/>
              <a:gd name="connsiteX2" fmla="*/ 3968885 w 3968885"/>
              <a:gd name="connsiteY2" fmla="*/ 3414408 h 3414408"/>
            </a:gdLst>
            <a:ahLst/>
            <a:cxnLst>
              <a:cxn ang="0">
                <a:pos x="connsiteX0" y="connsiteY0"/>
              </a:cxn>
              <a:cxn ang="0">
                <a:pos x="connsiteX1" y="connsiteY1"/>
              </a:cxn>
              <a:cxn ang="0">
                <a:pos x="connsiteX2" y="connsiteY2"/>
              </a:cxn>
            </a:cxnLst>
            <a:rect l="l" t="t" r="r" b="b"/>
            <a:pathLst>
              <a:path w="3968885" h="3414408">
                <a:moveTo>
                  <a:pt x="0" y="0"/>
                </a:moveTo>
                <a:cubicBezTo>
                  <a:pt x="107004" y="853602"/>
                  <a:pt x="214009" y="1707204"/>
                  <a:pt x="875490" y="2276272"/>
                </a:cubicBezTo>
                <a:cubicBezTo>
                  <a:pt x="1536971" y="2845340"/>
                  <a:pt x="3279843" y="3296055"/>
                  <a:pt x="3968885" y="3414408"/>
                </a:cubicBezTo>
              </a:path>
            </a:pathLst>
          </a:custGeom>
          <a:noFill/>
          <a:ln>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86000" y="6324600"/>
            <a:ext cx="6553200" cy="430887"/>
          </a:xfrm>
          <a:prstGeom prst="rect">
            <a:avLst/>
          </a:prstGeom>
          <a:noFill/>
        </p:spPr>
        <p:txBody>
          <a:bodyPr wrap="square" rtlCol="0">
            <a:spAutoFit/>
          </a:bodyPr>
          <a:lstStyle/>
          <a:p>
            <a:r>
              <a:rPr lang="en-US" sz="1100" dirty="0"/>
              <a:t>Source: Gutierrez, T., </a:t>
            </a:r>
            <a:r>
              <a:rPr lang="en-US" sz="1100" dirty="0" err="1"/>
              <a:t>Krings</a:t>
            </a:r>
            <a:r>
              <a:rPr lang="en-US" sz="1100" dirty="0"/>
              <a:t>, G., &amp; </a:t>
            </a:r>
            <a:r>
              <a:rPr lang="en-US" sz="1100" dirty="0" err="1"/>
              <a:t>Blondel</a:t>
            </a:r>
            <a:r>
              <a:rPr lang="en-US" sz="1100" dirty="0"/>
              <a:t>, V. D. (2013). Evaluating socio-economic state of a country analyzing airtime credit and mobile phone datasets, 1–6. Retrieved from http://</a:t>
            </a:r>
            <a:r>
              <a:rPr lang="en-US" sz="1100" dirty="0" err="1"/>
              <a:t>arxiv.org</a:t>
            </a:r>
            <a:r>
              <a:rPr lang="en-US" sz="1100" dirty="0"/>
              <a:t>/abs/</a:t>
            </a:r>
            <a:r>
              <a:rPr lang="en-US" sz="1100" dirty="0" smtClean="0"/>
              <a:t>1309.4496   </a:t>
            </a:r>
            <a:endParaRPr lang="en-US" sz="1100" dirty="0"/>
          </a:p>
        </p:txBody>
      </p:sp>
    </p:spTree>
    <p:extLst>
      <p:ext uri="{BB962C8B-B14F-4D97-AF65-F5344CB8AC3E}">
        <p14:creationId xmlns:p14="http://schemas.microsoft.com/office/powerpoint/2010/main" val="29634319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But preliminary LK results are inconclusive</a:t>
            </a:r>
            <a:endParaRPr lang="en-US" sz="4000" dirty="0"/>
          </a:p>
        </p:txBody>
      </p:sp>
      <p:sp>
        <p:nvSpPr>
          <p:cNvPr id="3" name="Content Placeholder 2"/>
          <p:cNvSpPr>
            <a:spLocks noGrp="1"/>
          </p:cNvSpPr>
          <p:nvPr>
            <p:ph idx="1"/>
          </p:nvPr>
        </p:nvSpPr>
        <p:spPr>
          <a:noFill/>
        </p:spPr>
        <p:txBody>
          <a:bodyPr/>
          <a:lstStyle/>
          <a:p>
            <a:r>
              <a:rPr lang="en-US" sz="2400" dirty="0" smtClean="0"/>
              <a:t>Large majority of LK mobile users reload using recharge cards and higher denomination cards are not easy to come by</a:t>
            </a:r>
          </a:p>
          <a:p>
            <a:r>
              <a:rPr lang="en-US" sz="2400" dirty="0" smtClean="0"/>
              <a:t>High reload spending in Northern Province meshes with</a:t>
            </a:r>
          </a:p>
          <a:p>
            <a:pPr lvl="1"/>
            <a:r>
              <a:rPr lang="en-US" sz="2000" dirty="0" smtClean="0"/>
              <a:t>Findings from Department of Census and </a:t>
            </a:r>
            <a:r>
              <a:rPr lang="en-US" sz="2000" smtClean="0"/>
              <a:t>Statistics </a:t>
            </a:r>
          </a:p>
          <a:p>
            <a:pPr lvl="1"/>
            <a:r>
              <a:rPr lang="en-US" sz="2000" smtClean="0"/>
              <a:t>LIRNEasia </a:t>
            </a:r>
            <a:r>
              <a:rPr lang="en-US" sz="2000" dirty="0" smtClean="0"/>
              <a:t>research on high communication expenditures</a:t>
            </a:r>
          </a:p>
          <a:p>
            <a:r>
              <a:rPr lang="en-US" sz="2400" dirty="0" smtClean="0"/>
              <a:t>Addition work required:</a:t>
            </a:r>
          </a:p>
          <a:p>
            <a:pPr lvl="1"/>
            <a:r>
              <a:rPr lang="en-US" sz="2000" dirty="0" smtClean="0"/>
              <a:t>Ideally we would have user-level socio-economic data through phone surveys, but difficult to implement </a:t>
            </a:r>
          </a:p>
          <a:p>
            <a:pPr lvl="1"/>
            <a:r>
              <a:rPr lang="en-US" sz="2000" dirty="0"/>
              <a:t>Co-relate fine grained MNBD behavioral data </a:t>
            </a:r>
            <a:r>
              <a:rPr lang="en-US" sz="2000" dirty="0" smtClean="0"/>
              <a:t>(not just reload but also mobility and social) with </a:t>
            </a:r>
            <a:r>
              <a:rPr lang="en-US" sz="2000" dirty="0"/>
              <a:t>census-block level data from HIES and </a:t>
            </a:r>
            <a:r>
              <a:rPr lang="en-US" sz="2000" dirty="0" smtClean="0"/>
              <a:t>Census</a:t>
            </a:r>
          </a:p>
          <a:p>
            <a:pPr lvl="2"/>
            <a:r>
              <a:rPr lang="en-US" sz="1600" dirty="0"/>
              <a:t>V. Soto, V. </a:t>
            </a:r>
            <a:r>
              <a:rPr lang="en-US" sz="1600" dirty="0" err="1"/>
              <a:t>Frias</a:t>
            </a:r>
            <a:r>
              <a:rPr lang="en-US" sz="1600" dirty="0"/>
              <a:t>-Martinez, J. </a:t>
            </a:r>
            <a:r>
              <a:rPr lang="en-US" sz="1600" dirty="0" err="1"/>
              <a:t>Virseda</a:t>
            </a:r>
            <a:r>
              <a:rPr lang="en-US" sz="1600" dirty="0"/>
              <a:t>, and E. </a:t>
            </a:r>
            <a:r>
              <a:rPr lang="en-US" sz="1600" dirty="0" err="1"/>
              <a:t>Frias</a:t>
            </a:r>
            <a:r>
              <a:rPr lang="en-US" sz="1600" dirty="0"/>
              <a:t>-Martinez. 2011. Prediction of socioeconomic levels using cell phone records. In Proceedings of the 19th International Conference on User Modeling, Adaption, and Personalization (UMAP’11). Springer-</a:t>
            </a:r>
            <a:r>
              <a:rPr lang="en-US" sz="1600" dirty="0" err="1"/>
              <a:t>Verlag</a:t>
            </a:r>
            <a:r>
              <a:rPr lang="en-US" sz="1600" dirty="0"/>
              <a:t>, Berlin, 377–388</a:t>
            </a:r>
          </a:p>
          <a:p>
            <a:pPr lvl="1"/>
            <a:endParaRPr lang="en-US" sz="2000" dirty="0" smtClean="0"/>
          </a:p>
          <a:p>
            <a:endParaRPr lang="en-US" sz="24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52</a:t>
            </a:fld>
            <a:endParaRPr lang="en-US"/>
          </a:p>
        </p:txBody>
      </p:sp>
    </p:spTree>
    <p:extLst>
      <p:ext uri="{BB962C8B-B14F-4D97-AF65-F5344CB8AC3E}">
        <p14:creationId xmlns:p14="http://schemas.microsoft.com/office/powerpoint/2010/main" val="2531965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lstStyle/>
          <a:p>
            <a:r>
              <a:rPr lang="en-US" sz="3200" smtClean="0"/>
              <a:t>Selected Publications </a:t>
            </a:r>
            <a:r>
              <a:rPr lang="en-US" sz="3200" dirty="0" smtClean="0"/>
              <a:t>&amp; Reports</a:t>
            </a:r>
            <a:endParaRPr lang="en-US" sz="3200" dirty="0"/>
          </a:p>
        </p:txBody>
      </p:sp>
      <p:sp>
        <p:nvSpPr>
          <p:cNvPr id="3" name="Content Placeholder 2"/>
          <p:cNvSpPr>
            <a:spLocks noGrp="1"/>
          </p:cNvSpPr>
          <p:nvPr>
            <p:ph idx="1"/>
          </p:nvPr>
        </p:nvSpPr>
        <p:spPr>
          <a:xfrm>
            <a:off x="457200" y="838200"/>
            <a:ext cx="8229600" cy="5287963"/>
          </a:xfrm>
        </p:spPr>
        <p:txBody>
          <a:bodyPr/>
          <a:lstStyle/>
          <a:p>
            <a:r>
              <a:rPr lang="en-US" sz="1600" dirty="0"/>
              <a:t>Lokanathan, S., </a:t>
            </a:r>
            <a:r>
              <a:rPr lang="en-US" sz="1600" dirty="0" err="1"/>
              <a:t>Kreindler</a:t>
            </a:r>
            <a:r>
              <a:rPr lang="en-US" sz="1600" dirty="0"/>
              <a:t>, G., de Silva, N. D., </a:t>
            </a:r>
            <a:r>
              <a:rPr lang="en-US" sz="1600" dirty="0" err="1"/>
              <a:t>Miyauchi</a:t>
            </a:r>
            <a:r>
              <a:rPr lang="en-US" sz="1600" dirty="0"/>
              <a:t>, Y., </a:t>
            </a:r>
            <a:r>
              <a:rPr lang="en-US" sz="1600" dirty="0" err="1"/>
              <a:t>Dhananjaya</a:t>
            </a:r>
            <a:r>
              <a:rPr lang="en-US" sz="1600" dirty="0"/>
              <a:t>, D., &amp; Samarajiva, R. (forthcoming). Using Mobile Network Big Data for Informing Transportation and Urban Planning in Colombo. </a:t>
            </a:r>
            <a:r>
              <a:rPr lang="en-US" sz="1600" i="1" dirty="0"/>
              <a:t>Information Technologies &amp; International Development</a:t>
            </a:r>
          </a:p>
          <a:p>
            <a:r>
              <a:rPr lang="en-US" sz="1600" dirty="0" smtClean="0"/>
              <a:t>Samarajiva</a:t>
            </a:r>
            <a:r>
              <a:rPr lang="en-US" sz="1600" dirty="0"/>
              <a:t>, R., Lokanathan, S., </a:t>
            </a:r>
            <a:r>
              <a:rPr lang="en-US" sz="1600" dirty="0" err="1"/>
              <a:t>Madhawa</a:t>
            </a:r>
            <a:r>
              <a:rPr lang="en-US" sz="1600" dirty="0"/>
              <a:t>, K., </a:t>
            </a:r>
            <a:r>
              <a:rPr lang="en-US" sz="1600" dirty="0" err="1"/>
              <a:t>Kriendler</a:t>
            </a:r>
            <a:r>
              <a:rPr lang="en-US" sz="1600" dirty="0"/>
              <a:t>, G., &amp; </a:t>
            </a:r>
            <a:r>
              <a:rPr lang="en-US" sz="1600" dirty="0" err="1"/>
              <a:t>Maldeniya</a:t>
            </a:r>
            <a:r>
              <a:rPr lang="en-US" sz="1600" dirty="0"/>
              <a:t>, D. (2015). Big data to improve urban planning. </a:t>
            </a:r>
            <a:r>
              <a:rPr lang="en-US" sz="1600" i="1" dirty="0"/>
              <a:t>Economic and Political Weekly</a:t>
            </a:r>
            <a:r>
              <a:rPr lang="en-US" sz="1600" dirty="0"/>
              <a:t>, </a:t>
            </a:r>
            <a:r>
              <a:rPr lang="en-US" sz="1600" dirty="0" err="1"/>
              <a:t>Vol</a:t>
            </a:r>
            <a:r>
              <a:rPr lang="en-US" sz="1600" dirty="0"/>
              <a:t> L. No. 22, May 30 </a:t>
            </a:r>
            <a:endParaRPr lang="en-US" sz="1600" dirty="0" smtClean="0"/>
          </a:p>
          <a:p>
            <a:r>
              <a:rPr lang="en-US" sz="1600" dirty="0" err="1" smtClean="0"/>
              <a:t>Maldeniya</a:t>
            </a:r>
            <a:r>
              <a:rPr lang="en-US" sz="1600" dirty="0"/>
              <a:t>, D., Lokanathan, S., &amp; </a:t>
            </a:r>
            <a:r>
              <a:rPr lang="en-US" sz="1600" dirty="0" err="1"/>
              <a:t>Kumarage</a:t>
            </a:r>
            <a:r>
              <a:rPr lang="en-US" sz="1600" dirty="0"/>
              <a:t>, A. (2015). Origin-Destination matrix estimation for Sri Lanka using mobile network big data. 13th International Conference on Social Implications of Computers in Developing Countries. </a:t>
            </a:r>
            <a:r>
              <a:rPr lang="en-US" sz="1600" dirty="0" smtClean="0"/>
              <a:t>Colombo</a:t>
            </a:r>
          </a:p>
          <a:p>
            <a:r>
              <a:rPr lang="en-US" sz="1600" dirty="0" err="1" smtClean="0"/>
              <a:t>Kreindler</a:t>
            </a:r>
            <a:r>
              <a:rPr lang="en-US" sz="1600" dirty="0"/>
              <a:t>, G. &amp; </a:t>
            </a:r>
            <a:r>
              <a:rPr lang="en-US" sz="1600" dirty="0" err="1"/>
              <a:t>Miyauchi</a:t>
            </a:r>
            <a:r>
              <a:rPr lang="en-US" sz="1600" dirty="0"/>
              <a:t>, Y. (2015). Commuting and Productivity: Quantifying Urban Economic Activity using Cell Phone Data. LIRNEasia </a:t>
            </a:r>
            <a:endParaRPr lang="en-US" sz="1600" dirty="0" smtClean="0"/>
          </a:p>
          <a:p>
            <a:r>
              <a:rPr lang="en-US" sz="1600" dirty="0" smtClean="0"/>
              <a:t>Lokanathan</a:t>
            </a:r>
            <a:r>
              <a:rPr lang="en-US" sz="1600" dirty="0"/>
              <a:t>, S &amp; </a:t>
            </a:r>
            <a:r>
              <a:rPr lang="en-US" sz="1600" dirty="0" err="1"/>
              <a:t>Gunaratne</a:t>
            </a:r>
            <a:r>
              <a:rPr lang="en-US" sz="1600" dirty="0"/>
              <a:t>, R. L. (2015). Mobile Network Big Data for Development: Demystifying the Uses and Challenges. </a:t>
            </a:r>
            <a:r>
              <a:rPr lang="en-US" sz="1600" i="1" dirty="0"/>
              <a:t>Communications &amp; Strategies</a:t>
            </a:r>
            <a:r>
              <a:rPr lang="en-US" sz="1600" dirty="0" smtClean="0"/>
              <a:t>.</a:t>
            </a:r>
          </a:p>
          <a:p>
            <a:r>
              <a:rPr lang="en-US" sz="1600" dirty="0" smtClean="0"/>
              <a:t>Lokanathan</a:t>
            </a:r>
            <a:r>
              <a:rPr lang="en-US" sz="1600" dirty="0"/>
              <a:t>, S. (2014). The role of big data for ICT monitoring and for development. In </a:t>
            </a:r>
            <a:r>
              <a:rPr lang="en-US" sz="1600" i="1" dirty="0"/>
              <a:t>Measuring the Information Society 2014</a:t>
            </a:r>
            <a:r>
              <a:rPr lang="en-US" sz="1600" dirty="0"/>
              <a:t>. International Telecommunication Union.</a:t>
            </a:r>
            <a:endParaRPr lang="en-US" sz="1600" dirty="0" smtClean="0"/>
          </a:p>
          <a:p>
            <a:endParaRPr lang="en-US" sz="1600" dirty="0" smtClean="0"/>
          </a:p>
          <a:p>
            <a:pPr marL="0" indent="0" algn="ctr">
              <a:buNone/>
            </a:pPr>
            <a:r>
              <a:rPr lang="en-US" sz="2400" b="1" dirty="0"/>
              <a:t>More information: </a:t>
            </a:r>
            <a:endParaRPr lang="en-US" sz="2400" b="1" dirty="0" smtClean="0"/>
          </a:p>
          <a:p>
            <a:pPr marL="0" indent="0" algn="ctr">
              <a:buNone/>
            </a:pPr>
            <a:r>
              <a:rPr lang="en-US" sz="2400" b="1" dirty="0" smtClean="0">
                <a:hlinkClick r:id="rId2"/>
              </a:rPr>
              <a:t>http://lirneasia.net</a:t>
            </a:r>
            <a:r>
              <a:rPr lang="en-US" sz="2400" b="1" dirty="0">
                <a:hlinkClick r:id="rId2"/>
              </a:rPr>
              <a:t>/projects/bd4d</a:t>
            </a:r>
            <a:r>
              <a:rPr lang="en-US" sz="2400" b="1" dirty="0" smtClean="0">
                <a:hlinkClick r:id="rId2"/>
              </a:rPr>
              <a:t>/</a:t>
            </a:r>
            <a:endParaRPr lang="en-US" sz="2400" b="1" dirty="0" smtClean="0"/>
          </a:p>
          <a:p>
            <a:pPr marL="0" indent="0">
              <a:buNone/>
            </a:pPr>
            <a:endParaRPr lang="en-US" sz="1600" dirty="0" smtClean="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53</a:t>
            </a:fld>
            <a:endParaRPr lang="en-US"/>
          </a:p>
        </p:txBody>
      </p:sp>
    </p:spTree>
    <p:extLst>
      <p:ext uri="{BB962C8B-B14F-4D97-AF65-F5344CB8AC3E}">
        <p14:creationId xmlns:p14="http://schemas.microsoft.com/office/powerpoint/2010/main" val="177432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 to improve data sharing</a:t>
            </a:r>
            <a:endParaRPr lang="en-US" dirty="0"/>
          </a:p>
        </p:txBody>
      </p:sp>
      <p:sp>
        <p:nvSpPr>
          <p:cNvPr id="3" name="Content Placeholder 2"/>
          <p:cNvSpPr>
            <a:spLocks noGrp="1"/>
          </p:cNvSpPr>
          <p:nvPr>
            <p:ph idx="1"/>
          </p:nvPr>
        </p:nvSpPr>
        <p:spPr/>
        <p:txBody>
          <a:bodyPr/>
          <a:lstStyle/>
          <a:p>
            <a:r>
              <a:rPr lang="en-US" dirty="0" smtClean="0"/>
              <a:t>Reduce transaction costs</a:t>
            </a:r>
          </a:p>
          <a:p>
            <a:pPr lvl="1"/>
            <a:r>
              <a:rPr lang="en-US" dirty="0"/>
              <a:t>G</a:t>
            </a:r>
            <a:r>
              <a:rPr lang="en-US" dirty="0" smtClean="0"/>
              <a:t>uidelines on managing privacy and competitive implications developed; being consulted with experts and stakeholders</a:t>
            </a:r>
          </a:p>
          <a:p>
            <a:pPr lvl="2"/>
            <a:r>
              <a:rPr lang="en-US" dirty="0" smtClean="0"/>
              <a:t>Language can be used in non-disclosure agreements</a:t>
            </a:r>
          </a:p>
          <a:p>
            <a:pPr lvl="1"/>
            <a:r>
              <a:rPr lang="en-US" dirty="0" smtClean="0"/>
              <a:t>Work ongoing to reduce pseudonymization burdens to companies  </a:t>
            </a:r>
            <a:endParaRPr lang="en-US"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6</a:t>
            </a:fld>
            <a:endParaRPr lang="en-US"/>
          </a:p>
        </p:txBody>
      </p:sp>
    </p:spTree>
    <p:extLst>
      <p:ext uri="{BB962C8B-B14F-4D97-AF65-F5344CB8AC3E}">
        <p14:creationId xmlns:p14="http://schemas.microsoft.com/office/powerpoint/2010/main" val="906030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600" dirty="0"/>
              <a:t>W</a:t>
            </a:r>
            <a:r>
              <a:rPr lang="en-US" sz="3600" dirty="0" smtClean="0"/>
              <a:t>ork performed by collaborative inter-disciplinary teams</a:t>
            </a:r>
            <a:endParaRPr lang="en-US" sz="3600" dirty="0"/>
          </a:p>
        </p:txBody>
      </p:sp>
      <p:sp>
        <p:nvSpPr>
          <p:cNvPr id="3" name="Content Placeholder 2"/>
          <p:cNvSpPr>
            <a:spLocks noGrp="1"/>
          </p:cNvSpPr>
          <p:nvPr>
            <p:ph idx="1"/>
          </p:nvPr>
        </p:nvSpPr>
        <p:spPr>
          <a:xfrm>
            <a:off x="4648200" y="1371601"/>
            <a:ext cx="3810000" cy="4876800"/>
          </a:xfrm>
          <a:ln>
            <a:solidFill>
              <a:srgbClr val="4F81BD"/>
            </a:solidFill>
          </a:ln>
        </p:spPr>
        <p:txBody>
          <a:bodyPr/>
          <a:lstStyle/>
          <a:p>
            <a:r>
              <a:rPr lang="en-US" sz="1800" dirty="0"/>
              <a:t>LIRNE</a:t>
            </a:r>
            <a:r>
              <a:rPr lang="en-US" sz="1800" i="1" dirty="0"/>
              <a:t>asia</a:t>
            </a:r>
            <a:r>
              <a:rPr lang="en-US" sz="1800" dirty="0"/>
              <a:t>/ MIT</a:t>
            </a:r>
          </a:p>
          <a:p>
            <a:pPr lvl="1"/>
            <a:r>
              <a:rPr lang="en-US" sz="1600" dirty="0"/>
              <a:t>Gabriel </a:t>
            </a:r>
            <a:r>
              <a:rPr lang="en-US" sz="1600" dirty="0" err="1"/>
              <a:t>Kreindler</a:t>
            </a:r>
            <a:r>
              <a:rPr lang="en-US" sz="1600" dirty="0"/>
              <a:t> (Economics)</a:t>
            </a:r>
          </a:p>
          <a:p>
            <a:pPr lvl="1"/>
            <a:r>
              <a:rPr lang="en-US" sz="1600" dirty="0" err="1"/>
              <a:t>Yuhei</a:t>
            </a:r>
            <a:r>
              <a:rPr lang="en-US" sz="1600" dirty="0"/>
              <a:t> </a:t>
            </a:r>
            <a:r>
              <a:rPr lang="en-US" sz="1600" dirty="0" err="1"/>
              <a:t>Miyauchi</a:t>
            </a:r>
            <a:r>
              <a:rPr lang="en-US" sz="1600" dirty="0"/>
              <a:t> (Economics)</a:t>
            </a:r>
          </a:p>
          <a:p>
            <a:endParaRPr lang="en-US" sz="2000" dirty="0"/>
          </a:p>
          <a:p>
            <a:r>
              <a:rPr lang="en-US" sz="1800" dirty="0" smtClean="0"/>
              <a:t>Other US Universities</a:t>
            </a:r>
          </a:p>
          <a:p>
            <a:pPr lvl="1"/>
            <a:r>
              <a:rPr lang="en-US" sz="1600" dirty="0" smtClean="0"/>
              <a:t>Prof. Joshua </a:t>
            </a:r>
            <a:r>
              <a:rPr lang="en-US" sz="1600" dirty="0" err="1" smtClean="0"/>
              <a:t>Blumenstock</a:t>
            </a:r>
            <a:r>
              <a:rPr lang="en-US" sz="1600" dirty="0" smtClean="0"/>
              <a:t> (U Washington, School of Information)</a:t>
            </a:r>
          </a:p>
          <a:p>
            <a:pPr lvl="2"/>
            <a:r>
              <a:rPr lang="en-US" sz="1400" dirty="0" smtClean="0"/>
              <a:t>Data Science</a:t>
            </a:r>
          </a:p>
          <a:p>
            <a:pPr lvl="1"/>
            <a:r>
              <a:rPr lang="en-US" sz="1600" dirty="0" err="1" smtClean="0"/>
              <a:t>Saad</a:t>
            </a:r>
            <a:r>
              <a:rPr lang="en-US" sz="1600" dirty="0" smtClean="0"/>
              <a:t> </a:t>
            </a:r>
            <a:r>
              <a:rPr lang="en-US" sz="1600" dirty="0" err="1" smtClean="0"/>
              <a:t>Gulzar</a:t>
            </a:r>
            <a:r>
              <a:rPr lang="en-US" sz="1600" dirty="0" smtClean="0"/>
              <a:t> (NYU </a:t>
            </a:r>
            <a:r>
              <a:rPr lang="en-US" sz="1600" dirty="0" err="1" smtClean="0"/>
              <a:t>Poli</a:t>
            </a:r>
            <a:r>
              <a:rPr lang="en-US" sz="1600" dirty="0" smtClean="0"/>
              <a:t> </a:t>
            </a:r>
            <a:r>
              <a:rPr lang="en-US" sz="1600" dirty="0" err="1" smtClean="0"/>
              <a:t>Sci</a:t>
            </a:r>
            <a:r>
              <a:rPr lang="en-US" sz="1600" dirty="0" smtClean="0"/>
              <a:t>) </a:t>
            </a:r>
          </a:p>
          <a:p>
            <a:pPr lvl="2"/>
            <a:r>
              <a:rPr lang="en-US" sz="1400" dirty="0" smtClean="0"/>
              <a:t>Political Science</a:t>
            </a:r>
          </a:p>
          <a:p>
            <a:pPr marL="914400" lvl="2" indent="0">
              <a:buNone/>
            </a:pPr>
            <a:endParaRPr lang="en-US" sz="1400" dirty="0" smtClean="0"/>
          </a:p>
          <a:p>
            <a:r>
              <a:rPr lang="en-US" sz="1800" dirty="0"/>
              <a:t>Advisors:</a:t>
            </a:r>
          </a:p>
          <a:p>
            <a:pPr lvl="1"/>
            <a:r>
              <a:rPr lang="en-US" sz="1600" dirty="0" smtClean="0"/>
              <a:t>Dr</a:t>
            </a:r>
            <a:r>
              <a:rPr lang="en-US" sz="1600" dirty="0"/>
              <a:t>. </a:t>
            </a:r>
            <a:r>
              <a:rPr lang="en-US" sz="1600" dirty="0" err="1"/>
              <a:t>Srinath</a:t>
            </a:r>
            <a:r>
              <a:rPr lang="en-US" sz="1600" dirty="0"/>
              <a:t> </a:t>
            </a:r>
            <a:r>
              <a:rPr lang="en-US" sz="1600" dirty="0" err="1" smtClean="0"/>
              <a:t>Perera</a:t>
            </a:r>
            <a:r>
              <a:rPr lang="en-US" sz="1600" dirty="0" smtClean="0"/>
              <a:t> (WSO2)</a:t>
            </a:r>
          </a:p>
          <a:p>
            <a:pPr lvl="1"/>
            <a:r>
              <a:rPr lang="en-US" sz="1600" dirty="0" smtClean="0"/>
              <a:t>Prof. </a:t>
            </a:r>
            <a:r>
              <a:rPr lang="en-US" sz="1600" dirty="0" err="1" smtClean="0"/>
              <a:t>Louiqa</a:t>
            </a:r>
            <a:r>
              <a:rPr lang="en-US" sz="1600" dirty="0" smtClean="0"/>
              <a:t> Rashid (U of Maryland)</a:t>
            </a:r>
            <a:endParaRPr lang="en-US" sz="1600" dirty="0"/>
          </a:p>
          <a:p>
            <a:endParaRPr lang="en-US" sz="2400" dirty="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7</a:t>
            </a:fld>
            <a:endParaRPr lang="en-US" dirty="0"/>
          </a:p>
        </p:txBody>
      </p:sp>
      <p:sp>
        <p:nvSpPr>
          <p:cNvPr id="5" name="Content Placeholder 2"/>
          <p:cNvSpPr txBox="1">
            <a:spLocks/>
          </p:cNvSpPr>
          <p:nvPr/>
        </p:nvSpPr>
        <p:spPr bwMode="auto">
          <a:xfrm>
            <a:off x="381000" y="1371601"/>
            <a:ext cx="3810000" cy="4876800"/>
          </a:xfrm>
          <a:prstGeom prst="rect">
            <a:avLst/>
          </a:prstGeom>
          <a:noFill/>
          <a:ln w="9525">
            <a:solidFill>
              <a:srgbClr val="4F81BD"/>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LIRNE</a:t>
            </a:r>
            <a:r>
              <a:rPr lang="en-US" sz="1800" i="1" dirty="0" smtClean="0"/>
              <a:t>asia</a:t>
            </a:r>
          </a:p>
          <a:p>
            <a:pPr lvl="1"/>
            <a:r>
              <a:rPr lang="en-US" sz="1600" dirty="0" err="1" smtClean="0"/>
              <a:t>Sriganesh</a:t>
            </a:r>
            <a:r>
              <a:rPr lang="en-US" sz="1600" dirty="0" smtClean="0"/>
              <a:t> Lokanathan</a:t>
            </a:r>
            <a:endParaRPr lang="en-US" sz="1600" dirty="0"/>
          </a:p>
          <a:p>
            <a:pPr lvl="1"/>
            <a:r>
              <a:rPr lang="en-US" sz="1600" dirty="0" err="1" smtClean="0"/>
              <a:t>Kaushalya</a:t>
            </a:r>
            <a:r>
              <a:rPr lang="en-US" sz="1600" dirty="0" smtClean="0"/>
              <a:t> </a:t>
            </a:r>
            <a:r>
              <a:rPr lang="en-US" sz="1600" dirty="0" err="1" smtClean="0"/>
              <a:t>Madhawa</a:t>
            </a:r>
            <a:endParaRPr lang="en-US" sz="1600" dirty="0" smtClean="0"/>
          </a:p>
          <a:p>
            <a:pPr lvl="1"/>
            <a:r>
              <a:rPr lang="en-US" sz="1600" dirty="0" err="1"/>
              <a:t>Danaja</a:t>
            </a:r>
            <a:r>
              <a:rPr lang="en-US" sz="1600" dirty="0"/>
              <a:t> </a:t>
            </a:r>
            <a:r>
              <a:rPr lang="en-US" sz="1600" dirty="0" err="1" smtClean="0"/>
              <a:t>Maldeniya</a:t>
            </a:r>
            <a:endParaRPr lang="en-US" sz="1600" dirty="0" smtClean="0"/>
          </a:p>
          <a:p>
            <a:pPr lvl="1"/>
            <a:r>
              <a:rPr lang="en-US" sz="1600" dirty="0" smtClean="0"/>
              <a:t>Prof. Rohan Samarajiva</a:t>
            </a:r>
          </a:p>
          <a:p>
            <a:pPr lvl="1"/>
            <a:r>
              <a:rPr lang="en-US" sz="1600" dirty="0" err="1"/>
              <a:t>Dedunu</a:t>
            </a:r>
            <a:r>
              <a:rPr lang="en-US" sz="1600" dirty="0"/>
              <a:t> </a:t>
            </a:r>
            <a:r>
              <a:rPr lang="en-US" sz="1600" dirty="0" err="1"/>
              <a:t>Dhananjaya</a:t>
            </a:r>
            <a:r>
              <a:rPr lang="en-US" sz="1600" dirty="0"/>
              <a:t> </a:t>
            </a:r>
            <a:endParaRPr lang="en-US" sz="1600" dirty="0" smtClean="0"/>
          </a:p>
          <a:p>
            <a:pPr lvl="1"/>
            <a:r>
              <a:rPr lang="en-US" sz="1600" dirty="0" err="1"/>
              <a:t>Madhushi</a:t>
            </a:r>
            <a:r>
              <a:rPr lang="en-US" sz="1600" dirty="0"/>
              <a:t> </a:t>
            </a:r>
            <a:r>
              <a:rPr lang="en-US" sz="1600" dirty="0" err="1"/>
              <a:t>Bandara</a:t>
            </a:r>
            <a:endParaRPr lang="en-US" sz="1600" dirty="0" smtClean="0"/>
          </a:p>
          <a:p>
            <a:pPr lvl="1"/>
            <a:r>
              <a:rPr lang="en-US" sz="1600" dirty="0" err="1" smtClean="0"/>
              <a:t>Nisansa</a:t>
            </a:r>
            <a:r>
              <a:rPr lang="en-US" sz="1600" dirty="0" smtClean="0"/>
              <a:t> </a:t>
            </a:r>
            <a:r>
              <a:rPr lang="en-US" sz="1600" dirty="0"/>
              <a:t>de Silva (moved on to U of Oregon</a:t>
            </a:r>
            <a:r>
              <a:rPr lang="en-US" sz="1600" dirty="0" smtClean="0"/>
              <a:t>)</a:t>
            </a:r>
          </a:p>
          <a:p>
            <a:pPr lvl="1"/>
            <a:endParaRPr lang="en-US" sz="1600" dirty="0"/>
          </a:p>
          <a:p>
            <a:r>
              <a:rPr lang="en-US" sz="1800" dirty="0" smtClean="0"/>
              <a:t>University </a:t>
            </a:r>
            <a:r>
              <a:rPr lang="en-US" sz="1800" dirty="0"/>
              <a:t>of </a:t>
            </a:r>
            <a:r>
              <a:rPr lang="en-US" sz="1800" dirty="0" err="1"/>
              <a:t>Moratuwa</a:t>
            </a:r>
            <a:endParaRPr lang="en-US" sz="1800" dirty="0"/>
          </a:p>
          <a:p>
            <a:pPr lvl="1"/>
            <a:r>
              <a:rPr lang="en-US" sz="1600" dirty="0"/>
              <a:t>Prof. </a:t>
            </a:r>
            <a:r>
              <a:rPr lang="en-US" sz="1600" dirty="0" err="1"/>
              <a:t>Amal</a:t>
            </a:r>
            <a:r>
              <a:rPr lang="en-US" sz="1600" dirty="0"/>
              <a:t> </a:t>
            </a:r>
            <a:r>
              <a:rPr lang="en-US" sz="1600" dirty="0" err="1" smtClean="0"/>
              <a:t>Kumarage</a:t>
            </a:r>
            <a:endParaRPr lang="en-US" sz="1600" dirty="0" smtClean="0"/>
          </a:p>
          <a:p>
            <a:pPr lvl="2"/>
            <a:r>
              <a:rPr lang="en-US" sz="1400" dirty="0" smtClean="0"/>
              <a:t>Transport </a:t>
            </a:r>
          </a:p>
          <a:p>
            <a:pPr lvl="1"/>
            <a:r>
              <a:rPr lang="en-US" sz="1600" dirty="0" smtClean="0"/>
              <a:t>Dr</a:t>
            </a:r>
            <a:r>
              <a:rPr lang="en-US" sz="1600" dirty="0"/>
              <a:t>. </a:t>
            </a:r>
            <a:r>
              <a:rPr lang="en-US" sz="1600" dirty="0" err="1"/>
              <a:t>Amal</a:t>
            </a:r>
            <a:r>
              <a:rPr lang="en-US" sz="1600" dirty="0"/>
              <a:t> </a:t>
            </a:r>
            <a:r>
              <a:rPr lang="en-US" sz="1600" dirty="0" err="1"/>
              <a:t>Shehan</a:t>
            </a:r>
            <a:r>
              <a:rPr lang="en-US" sz="1600" dirty="0"/>
              <a:t> </a:t>
            </a:r>
            <a:r>
              <a:rPr lang="en-US" sz="1600" dirty="0" err="1" smtClean="0"/>
              <a:t>Perera</a:t>
            </a:r>
            <a:endParaRPr lang="en-US" sz="1600" dirty="0"/>
          </a:p>
          <a:p>
            <a:pPr lvl="2"/>
            <a:r>
              <a:rPr lang="en-US" sz="1400" dirty="0"/>
              <a:t>Data Mining</a:t>
            </a:r>
          </a:p>
          <a:p>
            <a:pPr lvl="1"/>
            <a:r>
              <a:rPr lang="en-US" sz="1600" dirty="0"/>
              <a:t>Undergraduates working on projects</a:t>
            </a:r>
            <a:endParaRPr lang="en-US" sz="1800" dirty="0"/>
          </a:p>
          <a:p>
            <a:endParaRPr lang="en-US" sz="2200" dirty="0"/>
          </a:p>
        </p:txBody>
      </p:sp>
    </p:spTree>
    <p:extLst>
      <p:ext uri="{BB962C8B-B14F-4D97-AF65-F5344CB8AC3E}">
        <p14:creationId xmlns:p14="http://schemas.microsoft.com/office/powerpoint/2010/main" val="3188124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sz="3600" dirty="0" smtClean="0"/>
              <a:t>Illustrative findings</a:t>
            </a:r>
            <a:endParaRPr lang="en-US" sz="3600" dirty="0"/>
          </a:p>
        </p:txBody>
      </p:sp>
      <p:sp>
        <p:nvSpPr>
          <p:cNvPr id="3" name="Content Placeholder 2"/>
          <p:cNvSpPr>
            <a:spLocks noGrp="1"/>
          </p:cNvSpPr>
          <p:nvPr>
            <p:ph idx="1"/>
          </p:nvPr>
        </p:nvSpPr>
        <p:spPr>
          <a:xfrm>
            <a:off x="457200" y="914400"/>
            <a:ext cx="8229600" cy="5334000"/>
          </a:xfrm>
        </p:spPr>
        <p:txBody>
          <a:bodyPr/>
          <a:lstStyle/>
          <a:p>
            <a:r>
              <a:rPr lang="en-US" sz="2400" dirty="0" smtClean="0"/>
              <a:t>Understanding population density &amp; mobility</a:t>
            </a:r>
          </a:p>
          <a:p>
            <a:pPr lvl="1"/>
            <a:r>
              <a:rPr lang="en-US" sz="2000" dirty="0" smtClean="0"/>
              <a:t>Population density</a:t>
            </a:r>
          </a:p>
          <a:p>
            <a:pPr lvl="1"/>
            <a:r>
              <a:rPr lang="en-US" sz="2000" dirty="0" smtClean="0"/>
              <a:t>Commuting </a:t>
            </a:r>
            <a:r>
              <a:rPr lang="en-US" sz="2000" dirty="0"/>
              <a:t>patterns: where do people live and </a:t>
            </a:r>
            <a:r>
              <a:rPr lang="en-US" sz="2000" dirty="0" smtClean="0"/>
              <a:t>work</a:t>
            </a:r>
          </a:p>
          <a:p>
            <a:pPr lvl="1"/>
            <a:r>
              <a:rPr lang="en-US" sz="2000" dirty="0" smtClean="0"/>
              <a:t>Mobility </a:t>
            </a:r>
            <a:r>
              <a:rPr lang="en-US" sz="2000" dirty="0"/>
              <a:t>changes during important events: Case study of </a:t>
            </a:r>
            <a:r>
              <a:rPr lang="en-US" sz="2000" dirty="0" smtClean="0"/>
              <a:t>“</a:t>
            </a:r>
            <a:r>
              <a:rPr lang="en-US" sz="2000" dirty="0" err="1" smtClean="0"/>
              <a:t>Avurudu</a:t>
            </a:r>
            <a:r>
              <a:rPr lang="en-US" sz="2000" dirty="0" smtClean="0"/>
              <a:t>”</a:t>
            </a:r>
          </a:p>
          <a:p>
            <a:r>
              <a:rPr lang="en-US" sz="2400" dirty="0" smtClean="0"/>
              <a:t>Understanding </a:t>
            </a:r>
            <a:r>
              <a:rPr lang="en-US" sz="2400" dirty="0"/>
              <a:t>land use characteristics</a:t>
            </a:r>
          </a:p>
          <a:p>
            <a:r>
              <a:rPr lang="en-US" sz="2400" dirty="0" smtClean="0"/>
              <a:t>Understanding communities</a:t>
            </a:r>
          </a:p>
          <a:p>
            <a:r>
              <a:rPr lang="en-US" sz="2400" dirty="0" smtClean="0"/>
              <a:t>Preliminary work on gaining insights on economic activity</a:t>
            </a:r>
          </a:p>
          <a:p>
            <a:r>
              <a:rPr lang="en-US" sz="2400" dirty="0" smtClean="0"/>
              <a:t>Exploratory work on gaining insights from reload data</a:t>
            </a:r>
          </a:p>
          <a:p>
            <a:pPr marL="0" indent="0">
              <a:buNone/>
            </a:pPr>
            <a:endParaRPr lang="en-US" sz="2400" dirty="0" smtClean="0"/>
          </a:p>
          <a:p>
            <a:pPr marL="0" indent="0">
              <a:buNone/>
            </a:pPr>
            <a:endParaRPr lang="en-US" sz="2400" dirty="0" smtClean="0"/>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8</a:t>
            </a:fld>
            <a:endParaRPr lang="en-US"/>
          </a:p>
        </p:txBody>
      </p:sp>
    </p:spTree>
    <p:extLst>
      <p:ext uri="{BB962C8B-B14F-4D97-AF65-F5344CB8AC3E}">
        <p14:creationId xmlns:p14="http://schemas.microsoft.com/office/powerpoint/2010/main" val="2960518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endParaRPr lang="en-US" sz="3600" dirty="0"/>
          </a:p>
        </p:txBody>
      </p:sp>
      <p:sp>
        <p:nvSpPr>
          <p:cNvPr id="3" name="Content Placeholder 2"/>
          <p:cNvSpPr>
            <a:spLocks noGrp="1"/>
          </p:cNvSpPr>
          <p:nvPr>
            <p:ph idx="1"/>
          </p:nvPr>
        </p:nvSpPr>
        <p:spPr>
          <a:xfrm>
            <a:off x="457200" y="914400"/>
            <a:ext cx="8229600" cy="5334000"/>
          </a:xfrm>
        </p:spPr>
        <p:txBody>
          <a:bodyPr/>
          <a:lstStyle/>
          <a:p>
            <a:r>
              <a:rPr lang="en-US" sz="2400" dirty="0">
                <a:solidFill>
                  <a:srgbClr val="FF0000"/>
                </a:solidFill>
              </a:rPr>
              <a:t>Understanding population density &amp; mobility</a:t>
            </a:r>
          </a:p>
          <a:p>
            <a:pPr lvl="1"/>
            <a:r>
              <a:rPr lang="en-US" sz="2000" dirty="0">
                <a:solidFill>
                  <a:srgbClr val="FF0000"/>
                </a:solidFill>
              </a:rPr>
              <a:t>Population density</a:t>
            </a:r>
          </a:p>
          <a:p>
            <a:pPr lvl="1"/>
            <a:r>
              <a:rPr lang="en-US" sz="2000" dirty="0">
                <a:solidFill>
                  <a:schemeClr val="bg1">
                    <a:lumMod val="75000"/>
                  </a:schemeClr>
                </a:solidFill>
              </a:rPr>
              <a:t>Commuting patterns: where do people live and work</a:t>
            </a:r>
          </a:p>
          <a:p>
            <a:pPr lvl="1"/>
            <a:r>
              <a:rPr lang="en-US" sz="2000" dirty="0">
                <a:solidFill>
                  <a:schemeClr val="bg1">
                    <a:lumMod val="75000"/>
                  </a:schemeClr>
                </a:solidFill>
              </a:rPr>
              <a:t>Mobility changes during important events: Case study of “</a:t>
            </a:r>
            <a:r>
              <a:rPr lang="en-US" sz="2000" dirty="0" err="1">
                <a:solidFill>
                  <a:schemeClr val="bg1">
                    <a:lumMod val="75000"/>
                  </a:schemeClr>
                </a:solidFill>
              </a:rPr>
              <a:t>Avurudu</a:t>
            </a:r>
            <a:r>
              <a:rPr lang="en-US" sz="2000" dirty="0">
                <a:solidFill>
                  <a:schemeClr val="bg1">
                    <a:lumMod val="75000"/>
                  </a:schemeClr>
                </a:solidFill>
              </a:rPr>
              <a:t>”</a:t>
            </a:r>
          </a:p>
          <a:p>
            <a:r>
              <a:rPr lang="en-US" sz="2400" dirty="0">
                <a:solidFill>
                  <a:schemeClr val="bg1">
                    <a:lumMod val="75000"/>
                  </a:schemeClr>
                </a:solidFill>
              </a:rPr>
              <a:t>Understanding land use characteristics</a:t>
            </a:r>
          </a:p>
          <a:p>
            <a:r>
              <a:rPr lang="en-US" sz="2400" dirty="0">
                <a:solidFill>
                  <a:schemeClr val="bg1">
                    <a:lumMod val="75000"/>
                  </a:schemeClr>
                </a:solidFill>
              </a:rPr>
              <a:t>Understanding communities</a:t>
            </a:r>
          </a:p>
          <a:p>
            <a:r>
              <a:rPr lang="en-US" sz="2400" dirty="0">
                <a:solidFill>
                  <a:schemeClr val="bg1">
                    <a:lumMod val="75000"/>
                  </a:schemeClr>
                </a:solidFill>
              </a:rPr>
              <a:t>Preliminary work on gaining insights on economic activity</a:t>
            </a:r>
          </a:p>
          <a:p>
            <a:r>
              <a:rPr lang="en-US" sz="2400" dirty="0">
                <a:solidFill>
                  <a:schemeClr val="bg1">
                    <a:lumMod val="75000"/>
                  </a:schemeClr>
                </a:solidFill>
              </a:rPr>
              <a:t>Exploratory work on gaining insights from reload data</a:t>
            </a:r>
            <a:endParaRPr lang="en-US" sz="2400" dirty="0" smtClean="0">
              <a:solidFill>
                <a:schemeClr val="bg1">
                  <a:lumMod val="75000"/>
                </a:schemeClr>
              </a:solidFill>
            </a:endParaRPr>
          </a:p>
          <a:p>
            <a:endParaRPr lang="en-US" sz="2400" dirty="0" smtClean="0">
              <a:solidFill>
                <a:schemeClr val="bg1">
                  <a:lumMod val="75000"/>
                </a:schemeClr>
              </a:solidFill>
            </a:endParaRPr>
          </a:p>
          <a:p>
            <a:pPr marL="0" indent="0">
              <a:buNone/>
            </a:pPr>
            <a:endParaRPr lang="en-US" sz="2400" dirty="0" smtClean="0">
              <a:solidFill>
                <a:schemeClr val="bg1">
                  <a:lumMod val="75000"/>
                </a:schemeClr>
              </a:solidFill>
            </a:endParaRPr>
          </a:p>
        </p:txBody>
      </p:sp>
      <p:sp>
        <p:nvSpPr>
          <p:cNvPr id="4" name="Slide Number Placeholder 3"/>
          <p:cNvSpPr>
            <a:spLocks noGrp="1"/>
          </p:cNvSpPr>
          <p:nvPr>
            <p:ph type="sldNum" sz="quarter" idx="12"/>
          </p:nvPr>
        </p:nvSpPr>
        <p:spPr/>
        <p:txBody>
          <a:bodyPr/>
          <a:lstStyle/>
          <a:p>
            <a:pPr>
              <a:defRPr/>
            </a:pPr>
            <a:fld id="{ADF4ADE3-1344-4A96-8BFE-21EC26C73527}" type="slidenum">
              <a:rPr lang="en-US" smtClean="0"/>
              <a:pPr>
                <a:defRPr/>
              </a:pPr>
              <a:t>9</a:t>
            </a:fld>
            <a:endParaRPr lang="en-US"/>
          </a:p>
        </p:txBody>
      </p:sp>
    </p:spTree>
    <p:extLst>
      <p:ext uri="{BB962C8B-B14F-4D97-AF65-F5344CB8AC3E}">
        <p14:creationId xmlns:p14="http://schemas.microsoft.com/office/powerpoint/2010/main" val="767887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LA-presentationTemplate-1401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LA-presentationTemplate-140130.potx</Template>
  <TotalTime>28540</TotalTime>
  <Words>2909</Words>
  <Application>Microsoft Office PowerPoint</Application>
  <PresentationFormat>On-screen Show (4:3)</PresentationFormat>
  <Paragraphs>542</Paragraphs>
  <Slides>53</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ＭＳ Ｐゴシック</vt:lpstr>
      <vt:lpstr>Arial</vt:lpstr>
      <vt:lpstr>Calibri</vt:lpstr>
      <vt:lpstr>Wingdings</vt:lpstr>
      <vt:lpstr>LA-presentationTemplate-140130</vt:lpstr>
      <vt:lpstr>Big Data for Development: New opportunities for emerging markets</vt:lpstr>
      <vt:lpstr>What kinds of comprehensive big data are available in emerging economies?</vt:lpstr>
      <vt:lpstr>Currently only mobile network big data satisfies criterion of broad population coverage</vt:lpstr>
      <vt:lpstr>Mobile network big data + other data   rich, timely insights that serve private as well as public purposes</vt:lpstr>
      <vt:lpstr>Data used in the research</vt:lpstr>
      <vt:lpstr>Actions to improve data sharing</vt:lpstr>
      <vt:lpstr>Work performed by collaborative inter-disciplinary teams</vt:lpstr>
      <vt:lpstr>Illustrative findings</vt:lpstr>
      <vt:lpstr>PowerPoint Presentation</vt:lpstr>
      <vt:lpstr>Population density changes in Colombo region: weekday/ weekend Pictures depict the change in population density at a particular time relative to midnight</vt:lpstr>
      <vt:lpstr>Population density changes in Jaffna &amp; Kandy regions on a normal weekday Pictures depict the change in population density at a particular time relative to midnight</vt:lpstr>
      <vt:lpstr>Our findings closely match results from expensive &amp; infrequent transportation surveys </vt:lpstr>
      <vt:lpstr>MNBD data can give us granular &amp; high-frequency estimates of population density</vt:lpstr>
      <vt:lpstr>PowerPoint Presentation</vt:lpstr>
      <vt:lpstr>46.9% of Colombo City’s daytime population comes from the surrounding regions</vt:lpstr>
      <vt:lpstr>PowerPoint Presentation</vt:lpstr>
      <vt:lpstr>People travel greater distances during major holiday</vt:lpstr>
      <vt:lpstr>More people travel greater distances during “Avurudu”</vt:lpstr>
      <vt:lpstr>Net inflow during Avurudu weekend</vt:lpstr>
      <vt:lpstr>Implications for public policy </vt:lpstr>
      <vt:lpstr>Implications for public policy</vt:lpstr>
      <vt:lpstr>PowerPoint Presentation</vt:lpstr>
      <vt:lpstr>Hourly loading of base stations reveals distinct patterns</vt:lpstr>
      <vt:lpstr>Methodology</vt:lpstr>
      <vt:lpstr>Three spatial clusters in Colombo District</vt:lpstr>
      <vt:lpstr>Our results show Central Business District (CBD) in Colombo city has expanded</vt:lpstr>
      <vt:lpstr>Small area in NE corner of Colombo District classified as belonging to Cluster 1?</vt:lpstr>
      <vt:lpstr>Internal variations in mixed use regions:  More commercial or more residential?</vt:lpstr>
      <vt:lpstr>Plans &amp; reality</vt:lpstr>
      <vt:lpstr>Implications for urban policy</vt:lpstr>
      <vt:lpstr>PowerPoint Presentation</vt:lpstr>
      <vt:lpstr>Prima facie, Colombo city (Colombo &amp; Thimbirigasyaya DSDs) seems to be the center of  Sri Lanka’s social network</vt:lpstr>
      <vt:lpstr>A different picture emerges when call volume is normalized by population</vt:lpstr>
      <vt:lpstr>Identifying communities: methodology</vt:lpstr>
      <vt:lpstr>We find Sri Lanka is made up of 11 communities</vt:lpstr>
      <vt:lpstr>How do communities match existing administrative divisions?</vt:lpstr>
      <vt:lpstr>With some exceptions, boundaries of  communities differ from existing  administrative divisions</vt:lpstr>
      <vt:lpstr>More differences appear when we zoom in further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 of an improved framework for modeling economic activity</vt:lpstr>
      <vt:lpstr>PowerPoint Presentation</vt:lpstr>
      <vt:lpstr>PowerPoint Presentation</vt:lpstr>
      <vt:lpstr>Average monthly reload by residents of Colombo &amp; adjacent region is high, as is variability</vt:lpstr>
      <vt:lpstr>Similar story for Northern Province residents, but average monthly reload is higher than Colombo district</vt:lpstr>
      <vt:lpstr>Research in other countries suggest differential reload behavior may be correlated to household income</vt:lpstr>
      <vt:lpstr>But preliminary LK results are inconclusive</vt:lpstr>
      <vt:lpstr>Selected Publications &amp; Reports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rsp</dc:creator>
  <cp:lastModifiedBy>Rohan Samarajiva</cp:lastModifiedBy>
  <cp:revision>478</cp:revision>
  <dcterms:created xsi:type="dcterms:W3CDTF">2014-01-10T06:39:50Z</dcterms:created>
  <dcterms:modified xsi:type="dcterms:W3CDTF">2015-10-07T12:07:35Z</dcterms:modified>
</cp:coreProperties>
</file>