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960" r:id="rId1"/>
  </p:sldMasterIdLst>
  <p:notesMasterIdLst>
    <p:notesMasterId r:id="rId27"/>
  </p:notesMasterIdLst>
  <p:handoutMasterIdLst>
    <p:handoutMasterId r:id="rId28"/>
  </p:handoutMasterIdLst>
  <p:sldIdLst>
    <p:sldId id="256" r:id="rId2"/>
    <p:sldId id="396" r:id="rId3"/>
    <p:sldId id="398" r:id="rId4"/>
    <p:sldId id="399" r:id="rId5"/>
    <p:sldId id="371" r:id="rId6"/>
    <p:sldId id="397" r:id="rId7"/>
    <p:sldId id="379" r:id="rId8"/>
    <p:sldId id="380" r:id="rId9"/>
    <p:sldId id="386" r:id="rId10"/>
    <p:sldId id="383" r:id="rId11"/>
    <p:sldId id="401" r:id="rId12"/>
    <p:sldId id="391" r:id="rId13"/>
    <p:sldId id="387" r:id="rId14"/>
    <p:sldId id="388" r:id="rId15"/>
    <p:sldId id="353" r:id="rId16"/>
    <p:sldId id="393" r:id="rId17"/>
    <p:sldId id="394" r:id="rId18"/>
    <p:sldId id="403" r:id="rId19"/>
    <p:sldId id="402" r:id="rId20"/>
    <p:sldId id="365" r:id="rId21"/>
    <p:sldId id="367" r:id="rId22"/>
    <p:sldId id="354" r:id="rId23"/>
    <p:sldId id="359" r:id="rId24"/>
    <p:sldId id="392" r:id="rId25"/>
    <p:sldId id="40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66"/>
    <a:srgbClr val="FF7C80"/>
    <a:srgbClr val="3B2623"/>
    <a:srgbClr val="A86A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8" autoAdjust="0"/>
    <p:restoredTop sz="94660"/>
  </p:normalViewPr>
  <p:slideViewPr>
    <p:cSldViewPr>
      <p:cViewPr>
        <p:scale>
          <a:sx n="75" d="100"/>
          <a:sy n="75" d="100"/>
        </p:scale>
        <p:origin x="864"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8" d="100"/>
          <a:sy n="78" d="100"/>
        </p:scale>
        <p:origin x="-30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C9665C-F572-47C4-B68A-4DD4033F15E4}" type="datetimeFigureOut">
              <a:rPr lang="en-SG" smtClean="0"/>
              <a:t>11/2/2016</a:t>
            </a:fld>
            <a:endParaRPr lang="en-SG"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F0A523-5270-48BF-9E0A-DC8974EF7B9F}" type="slidenum">
              <a:rPr lang="en-SG" smtClean="0"/>
              <a:t>‹#›</a:t>
            </a:fld>
            <a:endParaRPr lang="en-SG" dirty="0"/>
          </a:p>
        </p:txBody>
      </p:sp>
    </p:spTree>
    <p:extLst>
      <p:ext uri="{BB962C8B-B14F-4D97-AF65-F5344CB8AC3E}">
        <p14:creationId xmlns:p14="http://schemas.microsoft.com/office/powerpoint/2010/main" val="29578138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42C169-5F29-4B27-876A-54285AAF9139}" type="datetimeFigureOut">
              <a:rPr lang="en-SG" smtClean="0"/>
              <a:t>11/2/2016</a:t>
            </a:fld>
            <a:endParaRPr lang="en-S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AEAE1-2712-428C-A72C-A6E89219BE09}" type="slidenum">
              <a:rPr lang="en-SG" smtClean="0"/>
              <a:t>‹#›</a:t>
            </a:fld>
            <a:endParaRPr lang="en-SG" dirty="0"/>
          </a:p>
        </p:txBody>
      </p:sp>
    </p:spTree>
    <p:extLst>
      <p:ext uri="{BB962C8B-B14F-4D97-AF65-F5344CB8AC3E}">
        <p14:creationId xmlns:p14="http://schemas.microsoft.com/office/powerpoint/2010/main" val="26585494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AEAE1-2712-428C-A72C-A6E89219BE09}" type="slidenum">
              <a:rPr lang="en-SG" smtClean="0"/>
              <a:t>6</a:t>
            </a:fld>
            <a:endParaRPr lang="en-SG" dirty="0"/>
          </a:p>
        </p:txBody>
      </p:sp>
    </p:spTree>
    <p:extLst>
      <p:ext uri="{BB962C8B-B14F-4D97-AF65-F5344CB8AC3E}">
        <p14:creationId xmlns:p14="http://schemas.microsoft.com/office/powerpoint/2010/main" val="10781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AEAE1-2712-428C-A72C-A6E89219BE09}" type="slidenum">
              <a:rPr lang="en-SG" smtClean="0"/>
              <a:t>7</a:t>
            </a:fld>
            <a:endParaRPr lang="en-SG" dirty="0"/>
          </a:p>
        </p:txBody>
      </p:sp>
    </p:spTree>
    <p:extLst>
      <p:ext uri="{BB962C8B-B14F-4D97-AF65-F5344CB8AC3E}">
        <p14:creationId xmlns:p14="http://schemas.microsoft.com/office/powerpoint/2010/main" val="10781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AEAE1-2712-428C-A72C-A6E89219BE09}" type="slidenum">
              <a:rPr lang="en-SG" smtClean="0"/>
              <a:t>8</a:t>
            </a:fld>
            <a:endParaRPr lang="en-SG" dirty="0"/>
          </a:p>
        </p:txBody>
      </p:sp>
    </p:spTree>
    <p:extLst>
      <p:ext uri="{BB962C8B-B14F-4D97-AF65-F5344CB8AC3E}">
        <p14:creationId xmlns:p14="http://schemas.microsoft.com/office/powerpoint/2010/main" val="10781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AEAE1-2712-428C-A72C-A6E89219BE09}" type="slidenum">
              <a:rPr lang="en-SG" smtClean="0"/>
              <a:t>10</a:t>
            </a:fld>
            <a:endParaRPr lang="en-SG" dirty="0"/>
          </a:p>
        </p:txBody>
      </p:sp>
    </p:spTree>
    <p:extLst>
      <p:ext uri="{BB962C8B-B14F-4D97-AF65-F5344CB8AC3E}">
        <p14:creationId xmlns:p14="http://schemas.microsoft.com/office/powerpoint/2010/main" val="349067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AEAE1-2712-428C-A72C-A6E89219BE09}" type="slidenum">
              <a:rPr lang="en-SG" smtClean="0"/>
              <a:t>14</a:t>
            </a:fld>
            <a:endParaRPr lang="en-SG" dirty="0"/>
          </a:p>
        </p:txBody>
      </p:sp>
    </p:spTree>
    <p:extLst>
      <p:ext uri="{BB962C8B-B14F-4D97-AF65-F5344CB8AC3E}">
        <p14:creationId xmlns:p14="http://schemas.microsoft.com/office/powerpoint/2010/main" val="1105574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EE7C3D-0690-E54B-9B8A-0220A3C5F9B2}" type="datetime2">
              <a:rPr lang="en-US" smtClean="0"/>
              <a:t>Thursday, February 11,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36604-61E3-0040-BA1C-B1DED3F3C6C3}" type="datetime2">
              <a:rPr lang="en-US" smtClean="0"/>
              <a:t>Thursday, February 11,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078346-8AB8-7E44-BD66-49DFEC067B1D}" type="datetime2">
              <a:rPr lang="en-US" smtClean="0"/>
              <a:t>Thursday, February 11,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DC3C1-2207-CF47-B350-A80E995636B6}" type="datetime2">
              <a:rPr lang="en-US" smtClean="0"/>
              <a:t>Thursday, February 11,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EE49DA-898B-BF40-85E2-790ADC7A8377}" type="datetime2">
              <a:rPr lang="en-US" smtClean="0"/>
              <a:t>Thursday, February 11,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40D181-9975-3540-A43F-52467577E9ED}" type="datetime2">
              <a:rPr lang="en-US" smtClean="0"/>
              <a:t>Thursday, February 11,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0E267F-9F42-2D43-B02E-7AC0C5797402}" type="datetime2">
              <a:rPr lang="en-US" smtClean="0"/>
              <a:t>Thursday, February 11, 2016</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24919-84A1-D24D-BEC1-2855979D01E7}" type="datetime2">
              <a:rPr lang="en-US" smtClean="0"/>
              <a:t>Thursday, February 11, 2016</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4841F-0187-9248-B51A-2E24309CA6DA}" type="datetime2">
              <a:rPr lang="en-US" smtClean="0"/>
              <a:t>Thursday, February 11, 2016</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F7341D-653B-FC4A-B8DB-9BCFDCE526C3}" type="datetime2">
              <a:rPr lang="en-US" smtClean="0"/>
              <a:t>Thursday, February 11,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DC9DE-C813-AC45-9D0F-3020152A1200}" type="datetime2">
              <a:rPr lang="en-US" smtClean="0"/>
              <a:t>Thursday, February 11,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13EE25-9BE5-C143-9A59-371B9F4F0F02}" type="datetime2">
              <a:rPr lang="en-US" smtClean="0"/>
              <a:t>Thursday, February 11,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jata@lirneasia.net" TargetMode="External"/><Relationship Id="rId2" Type="http://schemas.openxmlformats.org/officeDocument/2006/relationships/hyperlink" Target="mailto:gamag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916832"/>
            <a:ext cx="9289032" cy="1381993"/>
          </a:xfrm>
        </p:spPr>
        <p:txBody>
          <a:bodyPr/>
          <a:lstStyle/>
          <a:p>
            <a:pPr>
              <a:tabLst>
                <a:tab pos="1165225" algn="l"/>
              </a:tabLst>
            </a:pPr>
            <a:r>
              <a:rPr lang="en-US" sz="2800" dirty="0" smtClean="0">
                <a:solidFill>
                  <a:srgbClr val="FF0000"/>
                </a:solidFill>
              </a:rPr>
              <a:t>Issues in transitioning From </a:t>
            </a:r>
            <a:br>
              <a:rPr lang="en-US" sz="2800" dirty="0" smtClean="0">
                <a:solidFill>
                  <a:srgbClr val="FF0000"/>
                </a:solidFill>
              </a:rPr>
            </a:br>
            <a:r>
              <a:rPr lang="en-US" sz="2800" dirty="0" smtClean="0">
                <a:solidFill>
                  <a:srgbClr val="7F7F7F"/>
                </a:solidFill>
              </a:rPr>
              <a:t>proportional</a:t>
            </a:r>
            <a:r>
              <a:rPr lang="en-US" sz="2800" dirty="0" smtClean="0">
                <a:solidFill>
                  <a:srgbClr val="FF0000"/>
                </a:solidFill>
              </a:rPr>
              <a:t> </a:t>
            </a:r>
            <a:r>
              <a:rPr lang="en-US" sz="2800" dirty="0" smtClean="0">
                <a:solidFill>
                  <a:schemeClr val="bg1">
                    <a:lumMod val="50000"/>
                  </a:schemeClr>
                </a:solidFill>
              </a:rPr>
              <a:t>TO</a:t>
            </a:r>
            <a:r>
              <a:rPr lang="en-US" sz="2800" dirty="0" smtClean="0">
                <a:solidFill>
                  <a:srgbClr val="FF0000"/>
                </a:solidFill>
              </a:rPr>
              <a:t> </a:t>
            </a:r>
            <a:r>
              <a:rPr lang="en-US" sz="2800" dirty="0" smtClean="0">
                <a:solidFill>
                  <a:schemeClr val="bg1">
                    <a:lumMod val="50000"/>
                  </a:schemeClr>
                </a:solidFill>
                <a:latin typeface="+mn-lt"/>
              </a:rPr>
              <a:t>mixed-member proportional </a:t>
            </a:r>
            <a:br>
              <a:rPr lang="en-US" sz="2800" dirty="0" smtClean="0">
                <a:solidFill>
                  <a:schemeClr val="bg1">
                    <a:lumMod val="50000"/>
                  </a:schemeClr>
                </a:solidFill>
                <a:latin typeface="+mn-lt"/>
              </a:rPr>
            </a:br>
            <a:r>
              <a:rPr lang="en-US" sz="2800" dirty="0" smtClean="0">
                <a:solidFill>
                  <a:srgbClr val="FF0000"/>
                </a:solidFill>
                <a:latin typeface="+mn-lt"/>
              </a:rPr>
              <a:t>Electoral System in in sri lanka</a:t>
            </a:r>
            <a:endParaRPr lang="en-SG" sz="2800" dirty="0">
              <a:solidFill>
                <a:srgbClr val="FF0000"/>
              </a:solidFill>
              <a:latin typeface="+mn-lt"/>
            </a:endParaRPr>
          </a:p>
        </p:txBody>
      </p:sp>
      <p:sp>
        <p:nvSpPr>
          <p:cNvPr id="3" name="Subtitle 2"/>
          <p:cNvSpPr>
            <a:spLocks noGrp="1"/>
          </p:cNvSpPr>
          <p:nvPr>
            <p:ph type="subTitle" idx="1"/>
          </p:nvPr>
        </p:nvSpPr>
        <p:spPr>
          <a:xfrm>
            <a:off x="395536" y="4077072"/>
            <a:ext cx="6400800" cy="2300064"/>
          </a:xfrm>
        </p:spPr>
        <p:txBody>
          <a:bodyPr>
            <a:normAutofit fontScale="92500" lnSpcReduction="10000"/>
          </a:bodyPr>
          <a:lstStyle/>
          <a:p>
            <a:r>
              <a:rPr lang="en-US" dirty="0" smtClean="0"/>
              <a:t>Sujata Gamage, PhD MPA</a:t>
            </a:r>
            <a:endParaRPr lang="en-US" dirty="0" smtClean="0">
              <a:hlinkClick r:id="rId2"/>
            </a:endParaRPr>
          </a:p>
          <a:p>
            <a:r>
              <a:rPr lang="en-US" dirty="0" smtClean="0">
                <a:hlinkClick r:id="rId3"/>
              </a:rPr>
              <a:t>sujata@lirneasia.net</a:t>
            </a:r>
            <a:r>
              <a:rPr lang="en-US" dirty="0" smtClean="0"/>
              <a:t> </a:t>
            </a:r>
            <a:endParaRPr lang="en-US" dirty="0" smtClean="0"/>
          </a:p>
          <a:p>
            <a:endParaRPr lang="en-US" dirty="0" smtClean="0"/>
          </a:p>
          <a:p>
            <a:r>
              <a:rPr lang="en-US" dirty="0" smtClean="0"/>
              <a:t>Dr. Sunil </a:t>
            </a:r>
            <a:r>
              <a:rPr lang="en-US" dirty="0" err="1" smtClean="0"/>
              <a:t>Gunaratne</a:t>
            </a:r>
            <a:r>
              <a:rPr lang="en-US" dirty="0" smtClean="0"/>
              <a:t> </a:t>
            </a:r>
            <a:r>
              <a:rPr lang="en-US" dirty="0" smtClean="0"/>
              <a:t>Memorial Lecture</a:t>
            </a:r>
            <a:endParaRPr lang="en-US" dirty="0"/>
          </a:p>
          <a:p>
            <a:r>
              <a:rPr lang="en-US" dirty="0" smtClean="0"/>
              <a:t>National Archives </a:t>
            </a:r>
            <a:r>
              <a:rPr lang="en-US" dirty="0" smtClean="0"/>
              <a:t>Auditorium</a:t>
            </a:r>
            <a:endParaRPr lang="en-US" dirty="0" smtClean="0"/>
          </a:p>
          <a:p>
            <a:r>
              <a:rPr lang="en-US" dirty="0" smtClean="0"/>
              <a:t>February 11, 2016</a:t>
            </a:r>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dirty="0"/>
          </a:p>
        </p:txBody>
      </p:sp>
    </p:spTree>
    <p:extLst>
      <p:ext uri="{BB962C8B-B14F-4D97-AF65-F5344CB8AC3E}">
        <p14:creationId xmlns:p14="http://schemas.microsoft.com/office/powerpoint/2010/main" val="2840193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a:bodyPr>
          <a:lstStyle/>
          <a:p>
            <a:r>
              <a:rPr lang="en-US" dirty="0" smtClean="0">
                <a:solidFill>
                  <a:schemeClr val="tx1"/>
                </a:solidFill>
              </a:rPr>
              <a:t>Evaluating electoral reforms </a:t>
            </a:r>
            <a:br>
              <a:rPr lang="en-US" dirty="0" smtClean="0">
                <a:solidFill>
                  <a:schemeClr val="tx1"/>
                </a:solidFill>
              </a:rPr>
            </a:br>
            <a:r>
              <a:rPr lang="en-US" sz="2200" dirty="0" smtClean="0">
                <a:solidFill>
                  <a:srgbClr val="FF0000"/>
                </a:solidFill>
              </a:rPr>
              <a:t>Aurel Croissant, 2002; Donald L. Horowitz, 2003</a:t>
            </a:r>
            <a:endParaRPr lang="en-SG" sz="2200" dirty="0">
              <a:solidFill>
                <a:srgbClr val="FF0000"/>
              </a:solidFill>
            </a:endParaRPr>
          </a:p>
        </p:txBody>
      </p:sp>
      <p:sp>
        <p:nvSpPr>
          <p:cNvPr id="8" name="Content Placeholder 2"/>
          <p:cNvSpPr>
            <a:spLocks noGrp="1"/>
          </p:cNvSpPr>
          <p:nvPr>
            <p:ph idx="1"/>
          </p:nvPr>
        </p:nvSpPr>
        <p:spPr>
          <a:xfrm>
            <a:off x="539552" y="1988840"/>
            <a:ext cx="7862936" cy="3024336"/>
          </a:xfrm>
        </p:spPr>
        <p:txBody>
          <a:bodyPr>
            <a:noAutofit/>
          </a:bodyPr>
          <a:lstStyle/>
          <a:p>
            <a:pPr marL="625475" indent="-625475">
              <a:buClr>
                <a:schemeClr val="tx2"/>
              </a:buClr>
              <a:buSzPct val="99000"/>
              <a:buFont typeface="Wingdings" panose="05000000000000000000" pitchFamily="2" charset="2"/>
              <a:buChar char="q"/>
            </a:pPr>
            <a:r>
              <a:rPr lang="en-US" sz="2800" dirty="0" smtClean="0"/>
              <a:t>Representation</a:t>
            </a:r>
          </a:p>
          <a:p>
            <a:pPr marL="625475" indent="-625475">
              <a:buClr>
                <a:schemeClr val="tx2"/>
              </a:buClr>
              <a:buSzPct val="99000"/>
              <a:buFont typeface="Wingdings" panose="05000000000000000000" pitchFamily="2" charset="2"/>
              <a:buChar char="q"/>
            </a:pPr>
            <a:r>
              <a:rPr lang="en-US" sz="2800" dirty="0" smtClean="0"/>
              <a:t>Party-building</a:t>
            </a:r>
          </a:p>
          <a:p>
            <a:pPr marL="625475" indent="-625475">
              <a:buClr>
                <a:schemeClr val="tx2"/>
              </a:buClr>
              <a:buSzPct val="99000"/>
              <a:buFont typeface="Wingdings" panose="05000000000000000000" pitchFamily="2" charset="2"/>
              <a:buChar char="q"/>
            </a:pPr>
            <a:r>
              <a:rPr lang="en-US" sz="2800" dirty="0" smtClean="0"/>
              <a:t>Governability</a:t>
            </a:r>
          </a:p>
          <a:p>
            <a:pPr marL="899795" lvl="1" indent="-625475">
              <a:buClr>
                <a:schemeClr val="tx2"/>
              </a:buClr>
              <a:buSzPct val="99000"/>
              <a:buFont typeface="Wingdings" panose="05000000000000000000" pitchFamily="2" charset="2"/>
              <a:buChar char="q"/>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11</a:t>
            </a:fld>
            <a:endParaRPr lang="en-US" dirty="0"/>
          </a:p>
        </p:txBody>
      </p:sp>
    </p:spTree>
    <p:extLst>
      <p:ext uri="{BB962C8B-B14F-4D97-AF65-F5344CB8AC3E}">
        <p14:creationId xmlns:p14="http://schemas.microsoft.com/office/powerpoint/2010/main" val="267826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fontScale="90000"/>
          </a:bodyPr>
          <a:lstStyle/>
          <a:p>
            <a:r>
              <a:rPr lang="en-US" dirty="0" smtClean="0">
                <a:solidFill>
                  <a:schemeClr val="tx1"/>
                </a:solidFill>
              </a:rPr>
              <a:t>Evaluating proposed 20A-2015 Method in the Sri Lankan context</a:t>
            </a:r>
            <a:endParaRPr lang="en-SG" sz="2200" dirty="0">
              <a:solidFill>
                <a:srgbClr val="FF0000"/>
              </a:solidFill>
            </a:endParaRPr>
          </a:p>
        </p:txBody>
      </p:sp>
      <p:sp>
        <p:nvSpPr>
          <p:cNvPr id="8" name="Content Placeholder 2"/>
          <p:cNvSpPr>
            <a:spLocks noGrp="1"/>
          </p:cNvSpPr>
          <p:nvPr>
            <p:ph idx="1"/>
          </p:nvPr>
        </p:nvSpPr>
        <p:spPr>
          <a:xfrm>
            <a:off x="539552" y="2420888"/>
            <a:ext cx="7862936" cy="2520280"/>
          </a:xfrm>
        </p:spPr>
        <p:txBody>
          <a:bodyPr>
            <a:noAutofit/>
          </a:bodyPr>
          <a:lstStyle/>
          <a:p>
            <a:pPr marL="625475" indent="-625475">
              <a:buClr>
                <a:schemeClr val="tx2"/>
              </a:buClr>
              <a:buSzPct val="99000"/>
              <a:buFont typeface="Wingdings" panose="05000000000000000000" pitchFamily="2" charset="2"/>
              <a:buChar char="q"/>
            </a:pPr>
            <a:r>
              <a:rPr lang="en-US" sz="2800" dirty="0" smtClean="0"/>
              <a:t>Representation</a:t>
            </a:r>
          </a:p>
          <a:p>
            <a:pPr marL="625475" indent="-625475">
              <a:buClr>
                <a:schemeClr val="tx2"/>
              </a:buClr>
              <a:buSzPct val="99000"/>
              <a:buFont typeface="Wingdings" panose="05000000000000000000" pitchFamily="2" charset="2"/>
              <a:buChar char="q"/>
            </a:pPr>
            <a:r>
              <a:rPr lang="en-US" sz="2800" dirty="0" smtClean="0"/>
              <a:t>Governability</a:t>
            </a:r>
          </a:p>
          <a:p>
            <a:pPr marL="625475" indent="-625475">
              <a:buClr>
                <a:schemeClr val="tx2"/>
              </a:buClr>
              <a:buSzPct val="99000"/>
              <a:buFont typeface="Wingdings" panose="05000000000000000000" pitchFamily="2" charset="2"/>
              <a:buChar char="q"/>
            </a:pPr>
            <a:r>
              <a:rPr lang="en-US" sz="2800" dirty="0" smtClean="0">
                <a:solidFill>
                  <a:schemeClr val="bg1">
                    <a:lumMod val="65000"/>
                  </a:schemeClr>
                </a:solidFill>
              </a:rPr>
              <a:t>Party-building</a:t>
            </a:r>
          </a:p>
          <a:p>
            <a:pPr marL="625475" indent="-625475">
              <a:buClr>
                <a:schemeClr val="tx2"/>
              </a:buClr>
              <a:buSzPct val="99000"/>
              <a:buFont typeface="Wingdings" panose="05000000000000000000" pitchFamily="2" charset="2"/>
              <a:buChar char="q"/>
            </a:pPr>
            <a:r>
              <a:rPr lang="en-US" sz="2800" dirty="0" smtClean="0">
                <a:solidFill>
                  <a:schemeClr val="bg1">
                    <a:lumMod val="65000"/>
                  </a:schemeClr>
                </a:solidFill>
              </a:rPr>
              <a:t>[National identity]</a:t>
            </a:r>
          </a:p>
          <a:p>
            <a:pPr marL="0" indent="0">
              <a:buClr>
                <a:schemeClr val="tx2"/>
              </a:buClr>
              <a:buSzPct val="99000"/>
              <a:buNone/>
            </a:pPr>
            <a:endParaRPr lang="en-US" sz="2800" dirty="0" smtClean="0"/>
          </a:p>
          <a:p>
            <a:pPr marL="899795" lvl="1" indent="-625475">
              <a:buClr>
                <a:schemeClr val="tx2"/>
              </a:buClr>
              <a:buSzPct val="99000"/>
              <a:buFont typeface="Wingdings" panose="05000000000000000000" pitchFamily="2" charset="2"/>
              <a:buChar char="q"/>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12</a:t>
            </a:fld>
            <a:endParaRPr lang="en-US" dirty="0"/>
          </a:p>
        </p:txBody>
      </p:sp>
    </p:spTree>
    <p:extLst>
      <p:ext uri="{BB962C8B-B14F-4D97-AF65-F5344CB8AC3E}">
        <p14:creationId xmlns:p14="http://schemas.microsoft.com/office/powerpoint/2010/main" val="60977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36912"/>
            <a:ext cx="5005064" cy="1296144"/>
          </a:xfrm>
        </p:spPr>
        <p:txBody>
          <a:bodyPr>
            <a:normAutofit/>
          </a:bodyPr>
          <a:lstStyle/>
          <a:p>
            <a:pPr algn="ctr"/>
            <a:r>
              <a:rPr lang="en-US" dirty="0" smtClean="0">
                <a:solidFill>
                  <a:schemeClr val="tx1"/>
                </a:solidFill>
              </a:rPr>
              <a:t>Representation</a:t>
            </a:r>
            <a:endParaRPr lang="en-SG" sz="2200" dirty="0">
              <a:solidFill>
                <a:srgbClr val="FF0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13</a:t>
            </a:fld>
            <a:endParaRPr lang="en-US" dirty="0"/>
          </a:p>
        </p:txBody>
      </p:sp>
    </p:spTree>
    <p:extLst>
      <p:ext uri="{BB962C8B-B14F-4D97-AF65-F5344CB8AC3E}">
        <p14:creationId xmlns:p14="http://schemas.microsoft.com/office/powerpoint/2010/main" val="28203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9217024" cy="1080120"/>
          </a:xfrm>
        </p:spPr>
        <p:txBody>
          <a:bodyPr>
            <a:normAutofit fontScale="90000"/>
          </a:bodyPr>
          <a:lstStyle/>
          <a:p>
            <a:r>
              <a:rPr lang="en-US" dirty="0" smtClean="0">
                <a:solidFill>
                  <a:schemeClr val="tx1"/>
                </a:solidFill>
              </a:rPr>
              <a:t>PR</a:t>
            </a:r>
            <a:r>
              <a:rPr lang="en-US" dirty="0" smtClean="0">
                <a:solidFill>
                  <a:schemeClr val="tx1"/>
                </a:solidFill>
                <a:sym typeface="Wingdings"/>
              </a:rPr>
              <a:t> MMPR affects different groups differently</a:t>
            </a:r>
            <a:br>
              <a:rPr lang="en-US" dirty="0" smtClean="0">
                <a:solidFill>
                  <a:schemeClr val="tx1"/>
                </a:solidFill>
                <a:sym typeface="Wingdings"/>
              </a:rPr>
            </a:br>
            <a:r>
              <a:rPr lang="en-US" dirty="0" smtClean="0">
                <a:sym typeface="Wingdings"/>
              </a:rPr>
              <a:t>although the final result is proportional</a:t>
            </a:r>
            <a:endParaRPr lang="en-SG" sz="2200" dirty="0"/>
          </a:p>
        </p:txBody>
      </p:sp>
      <p:sp>
        <p:nvSpPr>
          <p:cNvPr id="8" name="Content Placeholder 2"/>
          <p:cNvSpPr>
            <a:spLocks noGrp="1"/>
          </p:cNvSpPr>
          <p:nvPr>
            <p:ph idx="1"/>
          </p:nvPr>
        </p:nvSpPr>
        <p:spPr>
          <a:xfrm>
            <a:off x="107504" y="2060848"/>
            <a:ext cx="9679559" cy="4032448"/>
          </a:xfrm>
        </p:spPr>
        <p:txBody>
          <a:bodyPr>
            <a:noAutofit/>
          </a:bodyPr>
          <a:lstStyle/>
          <a:p>
            <a:pPr marL="625475" indent="-625475">
              <a:buClr>
                <a:schemeClr val="tx2"/>
              </a:buClr>
              <a:buSzPct val="99000"/>
              <a:buFont typeface="Wingdings" panose="05000000000000000000" pitchFamily="2" charset="2"/>
              <a:buChar char="q"/>
            </a:pPr>
            <a:r>
              <a:rPr lang="en-US" sz="2800" dirty="0" smtClean="0"/>
              <a:t>Small Parties: </a:t>
            </a:r>
          </a:p>
          <a:p>
            <a:pPr marL="898525" lvl="1" indent="-271463">
              <a:buClr>
                <a:schemeClr val="tx2"/>
              </a:buClr>
              <a:buSzPct val="99000"/>
              <a:buFont typeface="Wingdings" panose="05000000000000000000" pitchFamily="2" charset="2"/>
              <a:buChar char="q"/>
              <a:tabLst>
                <a:tab pos="985838" algn="l"/>
              </a:tabLst>
            </a:pPr>
            <a:r>
              <a:rPr lang="en-US" dirty="0" smtClean="0"/>
              <a:t>MMPR with one ballot is seen as bad</a:t>
            </a:r>
          </a:p>
          <a:p>
            <a:pPr marL="625475" indent="-625475">
              <a:buClr>
                <a:schemeClr val="tx2"/>
              </a:buClr>
              <a:buSzPct val="99000"/>
              <a:buFont typeface="Wingdings" panose="05000000000000000000" pitchFamily="2" charset="2"/>
              <a:buChar char="q"/>
            </a:pPr>
            <a:r>
              <a:rPr lang="en-US" sz="2800" dirty="0" smtClean="0"/>
              <a:t>Minorities</a:t>
            </a:r>
          </a:p>
          <a:p>
            <a:pPr marL="896938" indent="-358775">
              <a:buClr>
                <a:schemeClr val="tx2"/>
              </a:buClr>
              <a:buSzPct val="99000"/>
              <a:buFont typeface="Wingdings" panose="05000000000000000000" pitchFamily="2" charset="2"/>
              <a:buChar char="q"/>
            </a:pPr>
            <a:r>
              <a:rPr lang="en-US" sz="2000" dirty="0" smtClean="0"/>
              <a:t>Territorial (Jaffna) –not very worried</a:t>
            </a:r>
            <a:endParaRPr lang="en-US" sz="2000" dirty="0"/>
          </a:p>
          <a:p>
            <a:pPr marL="896938" indent="-358775">
              <a:buClr>
                <a:schemeClr val="tx2"/>
              </a:buClr>
              <a:buSzPct val="99000"/>
              <a:buFont typeface="Wingdings" panose="05000000000000000000" pitchFamily="2" charset="2"/>
              <a:buChar char="q"/>
            </a:pPr>
            <a:r>
              <a:rPr lang="en-US" sz="2000" dirty="0"/>
              <a:t>Partially </a:t>
            </a:r>
            <a:r>
              <a:rPr lang="en-US" sz="2000" dirty="0" smtClean="0"/>
              <a:t>territorial (N-E) –very worried</a:t>
            </a:r>
            <a:endParaRPr lang="en-US" sz="2000" dirty="0"/>
          </a:p>
          <a:p>
            <a:pPr marL="896938" indent="-358775">
              <a:buClr>
                <a:schemeClr val="tx2"/>
              </a:buClr>
              <a:buSzPct val="99000"/>
              <a:buFont typeface="Wingdings" panose="05000000000000000000" pitchFamily="2" charset="2"/>
              <a:buChar char="q"/>
            </a:pPr>
            <a:r>
              <a:rPr lang="en-US" sz="2000" dirty="0" smtClean="0"/>
              <a:t>Dispersed (Mahanuwara, Badulla) –very worried</a:t>
            </a:r>
            <a:endParaRPr lang="en-US" sz="2000" dirty="0"/>
          </a:p>
          <a:p>
            <a:pPr marL="896938" indent="-358775">
              <a:buClr>
                <a:schemeClr val="tx2"/>
              </a:buClr>
              <a:buSzPct val="99000"/>
              <a:buFont typeface="Wingdings" panose="05000000000000000000" pitchFamily="2" charset="2"/>
              <a:buChar char="q"/>
            </a:pPr>
            <a:r>
              <a:rPr lang="en-US" sz="2000" dirty="0"/>
              <a:t>Highly </a:t>
            </a:r>
            <a:r>
              <a:rPr lang="en-US" sz="2000" dirty="0" smtClean="0"/>
              <a:t>dispersed (Puttlam, K’galle, R’pura &amp; other) –looking to improve</a:t>
            </a:r>
            <a:endParaRPr lang="en-US" sz="2000" dirty="0"/>
          </a:p>
          <a:p>
            <a:pPr marL="625475" indent="-625475">
              <a:buClr>
                <a:schemeClr val="tx2"/>
              </a:buClr>
              <a:buSzPct val="99000"/>
              <a:buFont typeface="Wingdings" panose="05000000000000000000" pitchFamily="2" charset="2"/>
              <a:buChar char="q"/>
            </a:pPr>
            <a:r>
              <a:rPr lang="en-US" sz="2800" dirty="0" smtClean="0"/>
              <a:t>Women</a:t>
            </a:r>
          </a:p>
          <a:p>
            <a:pPr marL="898525" lvl="1" indent="-271463">
              <a:buClr>
                <a:schemeClr val="tx2"/>
              </a:buClr>
              <a:buSzPct val="99000"/>
              <a:buFont typeface="Wingdings" panose="05000000000000000000" pitchFamily="2" charset="2"/>
              <a:buChar char="q"/>
            </a:pPr>
            <a:r>
              <a:rPr lang="en-US" dirty="0"/>
              <a:t>M</a:t>
            </a:r>
            <a:r>
              <a:rPr lang="en-US" dirty="0" smtClean="0"/>
              <a:t>ixed results for women’s representation</a:t>
            </a:r>
          </a:p>
          <a:p>
            <a:pPr marL="625475" indent="-625475">
              <a:buClr>
                <a:schemeClr val="tx2"/>
              </a:buClr>
              <a:buSzPct val="99000"/>
              <a:buFont typeface="Wingdings" panose="05000000000000000000" pitchFamily="2" charset="2"/>
              <a:buChar char="q"/>
            </a:pPr>
            <a:endParaRPr lang="en-US" dirty="0" smtClean="0"/>
          </a:p>
          <a:p>
            <a:pPr marL="898525" lvl="1" indent="-271463">
              <a:buClr>
                <a:schemeClr val="tx2"/>
              </a:buClr>
              <a:buSzPct val="99000"/>
              <a:buFont typeface="Wingdings" panose="05000000000000000000" pitchFamily="2" charset="2"/>
              <a:buChar char="q"/>
            </a:pPr>
            <a:endParaRPr lang="en-US" dirty="0" smtClean="0"/>
          </a:p>
          <a:p>
            <a:pPr marL="899795" lvl="1" indent="-625475">
              <a:buClr>
                <a:schemeClr val="tx2"/>
              </a:buClr>
              <a:buSzPct val="99000"/>
              <a:buFont typeface="Wingdings" panose="05000000000000000000" pitchFamily="2" charset="2"/>
              <a:buChar char="q"/>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14</a:t>
            </a:fld>
            <a:endParaRPr lang="en-US" dirty="0"/>
          </a:p>
        </p:txBody>
      </p:sp>
    </p:spTree>
    <p:extLst>
      <p:ext uri="{BB962C8B-B14F-4D97-AF65-F5344CB8AC3E}">
        <p14:creationId xmlns:p14="http://schemas.microsoft.com/office/powerpoint/2010/main" val="337327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FEC368-1D7A-4F81-ABF6-AE0E36BAF64C}"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89268584"/>
              </p:ext>
            </p:extLst>
          </p:nvPr>
        </p:nvGraphicFramePr>
        <p:xfrm>
          <a:off x="323528" y="1556792"/>
          <a:ext cx="8280920" cy="4990035"/>
        </p:xfrm>
        <a:graphic>
          <a:graphicData uri="http://schemas.openxmlformats.org/drawingml/2006/table">
            <a:tbl>
              <a:tblPr firstRow="1" bandRow="1">
                <a:tableStyleId>{5C22544A-7EE6-4342-B048-85BDC9FD1C3A}</a:tableStyleId>
              </a:tblPr>
              <a:tblGrid>
                <a:gridCol w="1944216"/>
                <a:gridCol w="1440160"/>
                <a:gridCol w="1296144"/>
                <a:gridCol w="877906"/>
                <a:gridCol w="1361247"/>
                <a:gridCol w="1361247"/>
              </a:tblGrid>
              <a:tr h="354747">
                <a:tc>
                  <a:txBody>
                    <a:bodyPr/>
                    <a:lstStyle/>
                    <a:p>
                      <a:pPr>
                        <a:lnSpc>
                          <a:spcPct val="115000"/>
                        </a:lnSpc>
                        <a:spcAft>
                          <a:spcPts val="0"/>
                        </a:spcAft>
                      </a:pPr>
                      <a:r>
                        <a:rPr lang="en-SG" sz="1600" dirty="0">
                          <a:solidFill>
                            <a:srgbClr val="000000"/>
                          </a:solidFill>
                          <a:effectLst/>
                          <a:latin typeface="Calibri"/>
                          <a:ea typeface="Calibri"/>
                          <a:cs typeface="Calibri"/>
                        </a:rPr>
                        <a:t> </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1600" b="1" dirty="0">
                          <a:solidFill>
                            <a:srgbClr val="000000"/>
                          </a:solidFill>
                          <a:effectLst/>
                          <a:latin typeface="Calibri"/>
                          <a:ea typeface="Calibri"/>
                          <a:cs typeface="Calibri"/>
                        </a:rPr>
                        <a:t>Sinhalese</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1600" b="1" dirty="0">
                          <a:solidFill>
                            <a:srgbClr val="000000"/>
                          </a:solidFill>
                          <a:effectLst/>
                          <a:latin typeface="Calibri"/>
                          <a:ea typeface="Calibri"/>
                          <a:cs typeface="Calibri"/>
                        </a:rPr>
                        <a:t>SL Tamil</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1600" b="1" dirty="0">
                          <a:solidFill>
                            <a:srgbClr val="000000"/>
                          </a:solidFill>
                          <a:effectLst/>
                          <a:latin typeface="Calibri"/>
                          <a:ea typeface="Calibri"/>
                          <a:cs typeface="Calibri"/>
                        </a:rPr>
                        <a:t>IOT</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1600" b="1" dirty="0">
                          <a:solidFill>
                            <a:srgbClr val="000000"/>
                          </a:solidFill>
                          <a:effectLst/>
                          <a:latin typeface="Calibri"/>
                          <a:ea typeface="Calibri"/>
                          <a:cs typeface="Calibri"/>
                        </a:rPr>
                        <a:t>Muslim</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1600" b="1" dirty="0">
                          <a:solidFill>
                            <a:srgbClr val="000000"/>
                          </a:solidFill>
                          <a:effectLst/>
                          <a:latin typeface="Calibri"/>
                          <a:ea typeface="Calibri"/>
                          <a:cs typeface="Calibri"/>
                        </a:rPr>
                        <a:t>ALL</a:t>
                      </a:r>
                      <a:endParaRPr lang="en-US" sz="1600" dirty="0">
                        <a:effectLst/>
                        <a:latin typeface="Calibri"/>
                        <a:ea typeface="Calibri"/>
                        <a:cs typeface="Latha"/>
                      </a:endParaRPr>
                    </a:p>
                  </a:txBody>
                  <a:tcPr marL="68580" marR="68580" marT="0" marB="0">
                    <a:lnB w="12700" cap="flat" cmpd="sng" algn="ctr">
                      <a:solidFill>
                        <a:scrgbClr r="0" g="0" b="0"/>
                      </a:solidFill>
                      <a:prstDash val="solid"/>
                      <a:round/>
                      <a:headEnd type="none" w="med" len="med"/>
                      <a:tailEnd type="none" w="med" len="med"/>
                    </a:lnB>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Jaffna &amp; Vanni</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11</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2</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13</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452111">
                <a:tc>
                  <a:txBody>
                    <a:bodyPr/>
                    <a:lstStyle/>
                    <a:p>
                      <a:pPr>
                        <a:lnSpc>
                          <a:spcPct val="115000"/>
                        </a:lnSpc>
                        <a:spcAft>
                          <a:spcPts val="0"/>
                        </a:spcAft>
                      </a:pPr>
                      <a:r>
                        <a:rPr lang="en-SG" sz="1600" dirty="0">
                          <a:solidFill>
                            <a:srgbClr val="000000"/>
                          </a:solidFill>
                          <a:effectLst/>
                          <a:latin typeface="Calibri"/>
                          <a:ea typeface="Calibri"/>
                          <a:cs typeface="Calibri"/>
                        </a:rPr>
                        <a:t>Batticaloa, Digamadulla, Trinco </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4</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5</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7</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16</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Nuwara Eliya</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3</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5</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8</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Mahanuwara</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9</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2</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12</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Badulla</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6</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2</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8</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Colombo </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16</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2</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19</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52111">
                <a:tc>
                  <a:txBody>
                    <a:bodyPr/>
                    <a:lstStyle/>
                    <a:p>
                      <a:pPr>
                        <a:lnSpc>
                          <a:spcPct val="115000"/>
                        </a:lnSpc>
                        <a:spcAft>
                          <a:spcPts val="0"/>
                        </a:spcAft>
                      </a:pPr>
                      <a:r>
                        <a:rPr lang="en-US" sz="1600" dirty="0" smtClean="0">
                          <a:effectLst/>
                          <a:latin typeface="Calibri"/>
                          <a:ea typeface="Calibri"/>
                          <a:cs typeface="Latha"/>
                        </a:rPr>
                        <a:t>Kegalle</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US" sz="2400" dirty="0" smtClean="0">
                          <a:effectLst/>
                          <a:latin typeface="Calibri"/>
                          <a:ea typeface="Calibri"/>
                          <a:cs typeface="Latha"/>
                        </a:rPr>
                        <a:t>1</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52111">
                <a:tc>
                  <a:txBody>
                    <a:bodyPr/>
                    <a:lstStyle/>
                    <a:p>
                      <a:pPr>
                        <a:lnSpc>
                          <a:spcPct val="115000"/>
                        </a:lnSpc>
                        <a:spcAft>
                          <a:spcPts val="0"/>
                        </a:spcAft>
                      </a:pPr>
                      <a:r>
                        <a:rPr lang="en-SG" sz="1600" dirty="0">
                          <a:solidFill>
                            <a:srgbClr val="000000"/>
                          </a:solidFill>
                          <a:effectLst/>
                          <a:latin typeface="Calibri"/>
                          <a:ea typeface="Calibri"/>
                          <a:cs typeface="Calibri"/>
                        </a:rPr>
                        <a:t>Other </a:t>
                      </a:r>
                      <a:r>
                        <a:rPr lang="en-SG" sz="1600" dirty="0" smtClean="0">
                          <a:solidFill>
                            <a:srgbClr val="000000"/>
                          </a:solidFill>
                          <a:effectLst/>
                          <a:latin typeface="Calibri"/>
                          <a:ea typeface="Calibri"/>
                          <a:cs typeface="Calibri"/>
                        </a:rPr>
                        <a:t>12 </a:t>
                      </a:r>
                      <a:r>
                        <a:rPr lang="en-SG" sz="1600" dirty="0">
                          <a:solidFill>
                            <a:srgbClr val="000000"/>
                          </a:solidFill>
                          <a:effectLst/>
                          <a:latin typeface="Calibri"/>
                          <a:ea typeface="Calibri"/>
                          <a:cs typeface="Calibri"/>
                        </a:rPr>
                        <a:t>electoral districts</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119</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2400" dirty="0" smtClean="0">
                          <a:effectLst/>
                          <a:latin typeface="Calibri"/>
                          <a:ea typeface="Calibri"/>
                          <a:cs typeface="Latha"/>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120</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r>
              <a:tr h="437359">
                <a:tc>
                  <a:txBody>
                    <a:bodyPr/>
                    <a:lstStyle/>
                    <a:p>
                      <a:pPr>
                        <a:lnSpc>
                          <a:spcPct val="115000"/>
                        </a:lnSpc>
                        <a:spcAft>
                          <a:spcPts val="0"/>
                        </a:spcAft>
                      </a:pPr>
                      <a:r>
                        <a:rPr lang="en-SG" sz="1600" dirty="0">
                          <a:solidFill>
                            <a:srgbClr val="000000"/>
                          </a:solidFill>
                          <a:effectLst/>
                          <a:latin typeface="Calibri"/>
                          <a:ea typeface="Calibri"/>
                          <a:cs typeface="Calibri"/>
                        </a:rPr>
                        <a:t>National List</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19</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4</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Calibri"/>
                          <a:cs typeface="Calibri"/>
                        </a:rPr>
                        <a:t>6</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SG" sz="2400" dirty="0">
                          <a:solidFill>
                            <a:srgbClr val="000000"/>
                          </a:solidFill>
                          <a:effectLst/>
                          <a:latin typeface="Calibri"/>
                          <a:ea typeface="Times New Roman"/>
                          <a:cs typeface="Calibri"/>
                        </a:rPr>
                        <a:t>29</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437359">
                <a:tc>
                  <a:txBody>
                    <a:bodyPr/>
                    <a:lstStyle/>
                    <a:p>
                      <a:pPr>
                        <a:lnSpc>
                          <a:spcPct val="115000"/>
                        </a:lnSpc>
                        <a:spcAft>
                          <a:spcPts val="0"/>
                        </a:spcAft>
                      </a:pPr>
                      <a:r>
                        <a:rPr lang="en-SG" sz="1600" b="1" dirty="0">
                          <a:solidFill>
                            <a:srgbClr val="000000"/>
                          </a:solidFill>
                          <a:effectLst/>
                          <a:latin typeface="Calibri"/>
                          <a:ea typeface="Calibri"/>
                          <a:cs typeface="Calibri"/>
                        </a:rPr>
                        <a:t>ALL</a:t>
                      </a:r>
                      <a:endParaRPr lang="en-US" sz="16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SG" sz="2400" b="1" dirty="0">
                          <a:solidFill>
                            <a:srgbClr val="000000"/>
                          </a:solidFill>
                          <a:effectLst/>
                          <a:latin typeface="Calibri"/>
                          <a:ea typeface="Calibri"/>
                          <a:cs typeface="Calibri"/>
                        </a:rPr>
                        <a:t>176</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2400" b="1" dirty="0">
                          <a:solidFill>
                            <a:srgbClr val="000000"/>
                          </a:solidFill>
                          <a:effectLst/>
                          <a:latin typeface="Calibri"/>
                          <a:ea typeface="Calibri"/>
                          <a:cs typeface="Calibri"/>
                        </a:rPr>
                        <a:t>20</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2400" b="1" dirty="0">
                          <a:solidFill>
                            <a:srgbClr val="000000"/>
                          </a:solidFill>
                          <a:effectLst/>
                          <a:latin typeface="Calibri"/>
                          <a:ea typeface="Calibri"/>
                          <a:cs typeface="Calibri"/>
                        </a:rPr>
                        <a:t>9</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2400" b="1" dirty="0">
                          <a:solidFill>
                            <a:srgbClr val="000000"/>
                          </a:solidFill>
                          <a:effectLst/>
                          <a:latin typeface="Calibri"/>
                          <a:ea typeface="Calibri"/>
                          <a:cs typeface="Calibri"/>
                        </a:rPr>
                        <a:t>20</a:t>
                      </a:r>
                      <a:endParaRPr lang="en-US" sz="2400" dirty="0">
                        <a:effectLst/>
                        <a:latin typeface="Calibri"/>
                        <a:ea typeface="Calibri"/>
                        <a:cs typeface="Latha"/>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0"/>
                        </a:spcAft>
                      </a:pPr>
                      <a:r>
                        <a:rPr lang="en-SG" sz="2400" b="1" dirty="0">
                          <a:solidFill>
                            <a:srgbClr val="000000"/>
                          </a:solidFill>
                          <a:effectLst/>
                          <a:latin typeface="Calibri"/>
                          <a:ea typeface="Times New Roman"/>
                          <a:cs typeface="Calibri"/>
                        </a:rPr>
                        <a:t>225</a:t>
                      </a:r>
                      <a:endParaRPr lang="en-US" sz="2400" dirty="0">
                        <a:effectLst/>
                        <a:latin typeface="Calibri"/>
                        <a:ea typeface="Calibri"/>
                        <a:cs typeface="Latha"/>
                      </a:endParaRPr>
                    </a:p>
                  </a:txBody>
                  <a:tcPr marL="68580" marR="68580" marT="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tangle 6"/>
          <p:cNvSpPr/>
          <p:nvPr/>
        </p:nvSpPr>
        <p:spPr>
          <a:xfrm>
            <a:off x="251520" y="620688"/>
            <a:ext cx="8208912" cy="707886"/>
          </a:xfrm>
          <a:prstGeom prst="rect">
            <a:avLst/>
          </a:prstGeom>
        </p:spPr>
        <p:txBody>
          <a:bodyPr wrap="square">
            <a:spAutoFit/>
          </a:bodyPr>
          <a:lstStyle/>
          <a:p>
            <a:r>
              <a:rPr lang="en-US" sz="4000" dirty="0" smtClean="0"/>
              <a:t>Ethnic Distribution of MPs, 2015</a:t>
            </a:r>
            <a:endParaRPr lang="en-US" sz="2000" dirty="0"/>
          </a:p>
        </p:txBody>
      </p:sp>
    </p:spTree>
    <p:extLst>
      <p:ext uri="{BB962C8B-B14F-4D97-AF65-F5344CB8AC3E}">
        <p14:creationId xmlns:p14="http://schemas.microsoft.com/office/powerpoint/2010/main" val="299441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712968" cy="1296144"/>
          </a:xfrm>
        </p:spPr>
        <p:txBody>
          <a:bodyPr>
            <a:normAutofit/>
          </a:bodyPr>
          <a:lstStyle/>
          <a:p>
            <a:r>
              <a:rPr lang="en-US" dirty="0" smtClean="0">
                <a:solidFill>
                  <a:schemeClr val="tx1"/>
                </a:solidFill>
              </a:rPr>
              <a:t>Implications &amp; Recommendations</a:t>
            </a:r>
            <a:br>
              <a:rPr lang="en-US" dirty="0" smtClean="0">
                <a:solidFill>
                  <a:schemeClr val="tx1"/>
                </a:solidFill>
              </a:rPr>
            </a:br>
            <a:r>
              <a:rPr lang="en-US" sz="2400" dirty="0" smtClean="0">
                <a:solidFill>
                  <a:srgbClr val="D2533C"/>
                </a:solidFill>
              </a:rPr>
              <a:t>Small Parties </a:t>
            </a:r>
            <a:endParaRPr lang="en-SG" sz="2400" dirty="0">
              <a:solidFill>
                <a:srgbClr val="D2533C"/>
              </a:solidFill>
            </a:endParaRPr>
          </a:p>
        </p:txBody>
      </p:sp>
      <p:sp>
        <p:nvSpPr>
          <p:cNvPr id="8" name="Content Placeholder 2"/>
          <p:cNvSpPr>
            <a:spLocks noGrp="1"/>
          </p:cNvSpPr>
          <p:nvPr>
            <p:ph idx="1"/>
          </p:nvPr>
        </p:nvSpPr>
        <p:spPr>
          <a:xfrm>
            <a:off x="165448" y="1988840"/>
            <a:ext cx="8948712" cy="4320480"/>
          </a:xfrm>
        </p:spPr>
        <p:txBody>
          <a:bodyPr>
            <a:noAutofit/>
          </a:bodyPr>
          <a:lstStyle/>
          <a:p>
            <a:pPr marL="625475" indent="-625475">
              <a:buClr>
                <a:schemeClr val="tx2"/>
              </a:buClr>
              <a:buSzPct val="99000"/>
              <a:buFont typeface="Wingdings" panose="05000000000000000000" pitchFamily="2" charset="2"/>
              <a:buChar char="q"/>
            </a:pPr>
            <a:r>
              <a:rPr lang="en-US" dirty="0" smtClean="0"/>
              <a:t>One-ballot is highly recommended. JVP, e.g., should educate their cadres</a:t>
            </a:r>
          </a:p>
        </p:txBody>
      </p:sp>
      <p:sp>
        <p:nvSpPr>
          <p:cNvPr id="3" name="Slide Number Placeholder 2"/>
          <p:cNvSpPr>
            <a:spLocks noGrp="1"/>
          </p:cNvSpPr>
          <p:nvPr>
            <p:ph type="sldNum" sz="quarter" idx="12"/>
          </p:nvPr>
        </p:nvSpPr>
        <p:spPr/>
        <p:txBody>
          <a:bodyPr/>
          <a:lstStyle/>
          <a:p>
            <a:fld id="{0CFEC368-1D7A-4F81-ABF6-AE0E36BAF64C}" type="slidenum">
              <a:rPr lang="en-US" smtClean="0"/>
              <a:pPr/>
              <a:t>16</a:t>
            </a:fld>
            <a:endParaRPr lang="en-US" dirty="0"/>
          </a:p>
        </p:txBody>
      </p:sp>
    </p:spTree>
    <p:extLst>
      <p:ext uri="{BB962C8B-B14F-4D97-AF65-F5344CB8AC3E}">
        <p14:creationId xmlns:p14="http://schemas.microsoft.com/office/powerpoint/2010/main" val="21512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712968" cy="1008112"/>
          </a:xfrm>
        </p:spPr>
        <p:txBody>
          <a:bodyPr>
            <a:normAutofit fontScale="90000"/>
          </a:bodyPr>
          <a:lstStyle/>
          <a:p>
            <a:r>
              <a:rPr lang="en-US" dirty="0" smtClean="0">
                <a:solidFill>
                  <a:schemeClr val="tx1"/>
                </a:solidFill>
              </a:rPr>
              <a:t>Implications &amp; Recommendations</a:t>
            </a:r>
            <a:br>
              <a:rPr lang="en-US" dirty="0" smtClean="0">
                <a:solidFill>
                  <a:schemeClr val="tx1"/>
                </a:solidFill>
              </a:rPr>
            </a:br>
            <a:r>
              <a:rPr lang="en-US" sz="2400" dirty="0" smtClean="0">
                <a:solidFill>
                  <a:srgbClr val="D2533C"/>
                </a:solidFill>
              </a:rPr>
              <a:t>Minorities</a:t>
            </a:r>
            <a:endParaRPr lang="en-SG" sz="2400" dirty="0">
              <a:solidFill>
                <a:srgbClr val="D2533C"/>
              </a:solidFill>
            </a:endParaRPr>
          </a:p>
        </p:txBody>
      </p:sp>
      <p:sp>
        <p:nvSpPr>
          <p:cNvPr id="8" name="Content Placeholder 2"/>
          <p:cNvSpPr>
            <a:spLocks noGrp="1"/>
          </p:cNvSpPr>
          <p:nvPr>
            <p:ph idx="1"/>
          </p:nvPr>
        </p:nvSpPr>
        <p:spPr>
          <a:xfrm>
            <a:off x="179512" y="1916832"/>
            <a:ext cx="8568952" cy="4248472"/>
          </a:xfrm>
        </p:spPr>
        <p:txBody>
          <a:bodyPr>
            <a:noAutofit/>
          </a:bodyPr>
          <a:lstStyle/>
          <a:p>
            <a:pPr marL="625475" indent="-625475">
              <a:buClr>
                <a:schemeClr val="tx2"/>
              </a:buClr>
              <a:buSzPct val="99000"/>
              <a:buFont typeface="Wingdings" panose="05000000000000000000" pitchFamily="2" charset="2"/>
              <a:buChar char="q"/>
            </a:pPr>
            <a:r>
              <a:rPr lang="en-US" sz="1800" dirty="0" smtClean="0"/>
              <a:t>Territorial</a:t>
            </a:r>
          </a:p>
          <a:p>
            <a:pPr marL="901382" lvl="2" indent="0">
              <a:buClr>
                <a:schemeClr val="tx2"/>
              </a:buClr>
              <a:buSzPct val="99000"/>
              <a:buNone/>
            </a:pPr>
            <a:r>
              <a:rPr lang="en-US" sz="1600" dirty="0"/>
              <a:t>PDs will change </a:t>
            </a:r>
            <a:r>
              <a:rPr lang="en-US" sz="1600" dirty="0" smtClean="0"/>
              <a:t>(say from </a:t>
            </a:r>
            <a:r>
              <a:rPr lang="en-US" sz="1600" dirty="0"/>
              <a:t>historical 9 to 5 or </a:t>
            </a:r>
            <a:r>
              <a:rPr lang="en-US" sz="1600" dirty="0" smtClean="0"/>
              <a:t>so in Jaffna). Point out that the number of total MPs will be allocated as usual according to §99 (3). Seek changes to 99(3) or its implementation</a:t>
            </a:r>
          </a:p>
          <a:p>
            <a:pPr marL="625475" indent="-625475">
              <a:buClr>
                <a:schemeClr val="tx2"/>
              </a:buClr>
              <a:buSzPct val="99000"/>
              <a:buFont typeface="Wingdings" panose="05000000000000000000" pitchFamily="2" charset="2"/>
              <a:buChar char="q"/>
            </a:pPr>
            <a:r>
              <a:rPr lang="en-US" sz="1800" dirty="0" smtClean="0"/>
              <a:t>Partially territorial</a:t>
            </a:r>
          </a:p>
          <a:p>
            <a:pPr marL="1172845" lvl="2" indent="-274638">
              <a:buClr>
                <a:schemeClr val="tx2"/>
              </a:buClr>
              <a:buSzPct val="99000"/>
              <a:buFont typeface="Wingdings" panose="05000000000000000000" pitchFamily="2" charset="2"/>
              <a:buChar char="q"/>
            </a:pPr>
            <a:r>
              <a:rPr lang="en-US" sz="1600" dirty="0" smtClean="0"/>
              <a:t>Build trust in the delimitation process (independent Commission now; Delimitation principle from 1946 (14)1 is included in Gazette20A-2015)</a:t>
            </a:r>
          </a:p>
          <a:p>
            <a:pPr marL="1172845" lvl="2" indent="-274638">
              <a:buClr>
                <a:schemeClr val="tx2"/>
              </a:buClr>
              <a:buSzPct val="99000"/>
              <a:buFont typeface="Wingdings" panose="05000000000000000000" pitchFamily="2" charset="2"/>
              <a:buChar char="q"/>
            </a:pPr>
            <a:r>
              <a:rPr lang="en-US" sz="1600" dirty="0"/>
              <a:t>C</a:t>
            </a:r>
            <a:r>
              <a:rPr lang="x-none" sz="1600" smtClean="0"/>
              <a:t>lose and rank</a:t>
            </a:r>
            <a:r>
              <a:rPr lang="en-US" sz="1600" dirty="0" smtClean="0"/>
              <a:t> the</a:t>
            </a:r>
            <a:r>
              <a:rPr lang="x-none" sz="1600" smtClean="0"/>
              <a:t> </a:t>
            </a:r>
            <a:r>
              <a:rPr lang="x-none" sz="1600" dirty="0" smtClean="0"/>
              <a:t>District Lists</a:t>
            </a:r>
            <a:endParaRPr lang="is-IS" sz="1600" dirty="0" smtClean="0"/>
          </a:p>
          <a:p>
            <a:pPr marL="1172845" lvl="2" indent="-274638">
              <a:buClr>
                <a:schemeClr val="tx2"/>
              </a:buClr>
              <a:buSzPct val="99000"/>
              <a:buFont typeface="Wingdings" panose="05000000000000000000" pitchFamily="2" charset="2"/>
              <a:buChar char="q"/>
            </a:pPr>
            <a:r>
              <a:rPr lang="en-US" sz="1600" dirty="0" smtClean="0"/>
              <a:t>Close the </a:t>
            </a:r>
            <a:r>
              <a:rPr lang="x-none" sz="1600" smtClean="0"/>
              <a:t>Natio</a:t>
            </a:r>
            <a:r>
              <a:rPr lang="en-US" sz="1600" dirty="0" smtClean="0"/>
              <a:t>n</a:t>
            </a:r>
            <a:r>
              <a:rPr lang="x-none" sz="1600" smtClean="0"/>
              <a:t>al </a:t>
            </a:r>
            <a:r>
              <a:rPr lang="x-none" sz="1600" dirty="0" smtClean="0"/>
              <a:t>Lists</a:t>
            </a:r>
            <a:endParaRPr lang="en-US" sz="1600" dirty="0"/>
          </a:p>
          <a:p>
            <a:pPr marL="625475" indent="-625475">
              <a:buClr>
                <a:schemeClr val="tx2"/>
              </a:buClr>
              <a:buSzPct val="99000"/>
              <a:buFont typeface="Wingdings" panose="05000000000000000000" pitchFamily="2" charset="2"/>
              <a:buChar char="q"/>
            </a:pPr>
            <a:r>
              <a:rPr lang="en-US" sz="1800" dirty="0" smtClean="0"/>
              <a:t>Dispersed</a:t>
            </a:r>
          </a:p>
          <a:p>
            <a:pPr marL="1172845" lvl="2" indent="-274638">
              <a:buClr>
                <a:schemeClr val="tx2"/>
              </a:buClr>
              <a:buSzPct val="99000"/>
              <a:buFont typeface="Wingdings" panose="05000000000000000000" pitchFamily="2" charset="2"/>
              <a:buChar char="q"/>
            </a:pPr>
            <a:r>
              <a:rPr lang="en-US" sz="1600" dirty="0" smtClean="0"/>
              <a:t>Same as above</a:t>
            </a:r>
          </a:p>
          <a:p>
            <a:pPr marL="625475" indent="-625475">
              <a:buClr>
                <a:schemeClr val="tx2"/>
              </a:buClr>
              <a:buSzPct val="99000"/>
              <a:buFont typeface="Wingdings" panose="05000000000000000000" pitchFamily="2" charset="2"/>
              <a:buChar char="q"/>
            </a:pPr>
            <a:r>
              <a:rPr lang="en-US" sz="1800" dirty="0" smtClean="0"/>
              <a:t>Highly dispersed</a:t>
            </a:r>
          </a:p>
          <a:p>
            <a:pPr marL="1172845" lvl="2" indent="-274638">
              <a:buClr>
                <a:schemeClr val="tx2"/>
              </a:buClr>
              <a:buSzPct val="99000"/>
              <a:buFont typeface="Wingdings" panose="05000000000000000000" pitchFamily="2" charset="2"/>
              <a:buChar char="q"/>
            </a:pPr>
            <a:r>
              <a:rPr lang="en-US" sz="1600" dirty="0"/>
              <a:t>C</a:t>
            </a:r>
            <a:r>
              <a:rPr lang="x-none" sz="1600" smtClean="0"/>
              <a:t>lose </a:t>
            </a:r>
            <a:r>
              <a:rPr lang="x-none" sz="1600"/>
              <a:t>and </a:t>
            </a:r>
            <a:r>
              <a:rPr lang="x-none" sz="1600" smtClean="0"/>
              <a:t>rank </a:t>
            </a:r>
            <a:r>
              <a:rPr lang="x-none" sz="1600" dirty="0"/>
              <a:t>District </a:t>
            </a:r>
            <a:r>
              <a:rPr lang="x-none" sz="1600" dirty="0" smtClean="0"/>
              <a:t>Lists</a:t>
            </a:r>
            <a:endParaRPr lang="is-IS" sz="1600"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17</a:t>
            </a:fld>
            <a:endParaRPr lang="en-US" dirty="0"/>
          </a:p>
        </p:txBody>
      </p:sp>
    </p:spTree>
    <p:extLst>
      <p:ext uri="{BB962C8B-B14F-4D97-AF65-F5344CB8AC3E}">
        <p14:creationId xmlns:p14="http://schemas.microsoft.com/office/powerpoint/2010/main" val="39340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7885384" cy="864096"/>
          </a:xfrm>
        </p:spPr>
        <p:txBody>
          <a:bodyPr>
            <a:normAutofit fontScale="90000"/>
          </a:bodyPr>
          <a:lstStyle/>
          <a:p>
            <a:r>
              <a:rPr lang="en-US" sz="3200" dirty="0" smtClean="0">
                <a:solidFill>
                  <a:schemeClr val="tx1"/>
                </a:solidFill>
              </a:rPr>
              <a:t>Article 14(c) of 1946 </a:t>
            </a:r>
            <a:r>
              <a:rPr lang="en-US" sz="3200" dirty="0" err="1" smtClean="0">
                <a:solidFill>
                  <a:schemeClr val="tx1"/>
                </a:solidFill>
              </a:rPr>
              <a:t>Soulbury</a:t>
            </a:r>
            <a:r>
              <a:rPr lang="en-US" sz="3200" dirty="0" smtClean="0">
                <a:solidFill>
                  <a:schemeClr val="tx1"/>
                </a:solidFill>
              </a:rPr>
              <a:t> Constitution is in </a:t>
            </a:r>
            <a:br>
              <a:rPr lang="en-US" sz="3200" dirty="0" smtClean="0">
                <a:solidFill>
                  <a:schemeClr val="tx1"/>
                </a:solidFill>
              </a:rPr>
            </a:br>
            <a:r>
              <a:rPr lang="en-US" sz="3200" dirty="0" smtClean="0">
                <a:solidFill>
                  <a:schemeClr val="tx1"/>
                </a:solidFill>
              </a:rPr>
              <a:t>Gazette 20A-2015, word to word</a:t>
            </a:r>
            <a:endParaRPr lang="en-SG" sz="3200" dirty="0">
              <a:solidFill>
                <a:srgbClr val="D2533C"/>
              </a:solidFill>
            </a:endParaRPr>
          </a:p>
        </p:txBody>
      </p:sp>
      <p:sp>
        <p:nvSpPr>
          <p:cNvPr id="8" name="Content Placeholder 2"/>
          <p:cNvSpPr>
            <a:spLocks noGrp="1"/>
          </p:cNvSpPr>
          <p:nvPr>
            <p:ph idx="1"/>
          </p:nvPr>
        </p:nvSpPr>
        <p:spPr>
          <a:xfrm>
            <a:off x="195288" y="2060848"/>
            <a:ext cx="8193136" cy="3456384"/>
          </a:xfrm>
        </p:spPr>
        <p:txBody>
          <a:bodyPr>
            <a:noAutofit/>
          </a:bodyPr>
          <a:lstStyle/>
          <a:p>
            <a:pPr marL="352742" indent="0" algn="just">
              <a:buClr>
                <a:schemeClr val="tx2"/>
              </a:buClr>
              <a:buSzPct val="99000"/>
              <a:buNone/>
            </a:pPr>
            <a:r>
              <a:rPr lang="en-SG" sz="2000" dirty="0" smtClean="0"/>
              <a:t>96A</a:t>
            </a:r>
            <a:r>
              <a:rPr lang="en-SG" sz="2000" dirty="0"/>
              <a:t>. (1) In the division of electoral </a:t>
            </a:r>
            <a:r>
              <a:rPr lang="en-SG" sz="2000" dirty="0" smtClean="0"/>
              <a:t>districts into </a:t>
            </a:r>
            <a:r>
              <a:rPr lang="en-SG" sz="2000" dirty="0"/>
              <a:t>polling divisions, the following </a:t>
            </a:r>
            <a:r>
              <a:rPr lang="en-SG" sz="2000" dirty="0" smtClean="0"/>
              <a:t>factors shall </a:t>
            </a:r>
            <a:r>
              <a:rPr lang="en-SG" sz="2000" dirty="0"/>
              <a:t>be taken into consideration by </a:t>
            </a:r>
            <a:r>
              <a:rPr lang="en-SG" sz="2000" dirty="0" smtClean="0"/>
              <a:t>the Delimitation </a:t>
            </a:r>
            <a:r>
              <a:rPr lang="en-SG" sz="2000" dirty="0"/>
              <a:t>Commission</a:t>
            </a:r>
            <a:r>
              <a:rPr lang="en-SG" sz="2000" dirty="0" smtClean="0"/>
              <a:t>:- (</a:t>
            </a:r>
            <a:r>
              <a:rPr lang="en-SG" sz="2000" dirty="0"/>
              <a:t>a) where it appears to the </a:t>
            </a:r>
            <a:r>
              <a:rPr lang="en-SG" sz="2000" dirty="0" smtClean="0"/>
              <a:t>Delimitation Commission </a:t>
            </a:r>
            <a:r>
              <a:rPr lang="en-SG" sz="2000" dirty="0"/>
              <a:t>that there is, in any </a:t>
            </a:r>
            <a:r>
              <a:rPr lang="en-SG" sz="2000" dirty="0" smtClean="0"/>
              <a:t>area of </a:t>
            </a:r>
            <a:r>
              <a:rPr lang="en-SG" sz="2000" dirty="0"/>
              <a:t>an electoral district, a </a:t>
            </a:r>
            <a:r>
              <a:rPr lang="en-SG" sz="2000" dirty="0" smtClean="0"/>
              <a:t>substantial concentration </a:t>
            </a:r>
            <a:r>
              <a:rPr lang="en-SG" sz="2000" dirty="0"/>
              <a:t>of persons united by </a:t>
            </a:r>
            <a:r>
              <a:rPr lang="en-SG" sz="2000" dirty="0" smtClean="0"/>
              <a:t>a community </a:t>
            </a:r>
            <a:r>
              <a:rPr lang="en-SG" sz="2000" dirty="0"/>
              <a:t>of interest, whether </a:t>
            </a:r>
            <a:r>
              <a:rPr lang="en-SG" sz="2000" dirty="0" smtClean="0"/>
              <a:t>racial, religious </a:t>
            </a:r>
            <a:r>
              <a:rPr lang="en-SG" sz="2000" dirty="0"/>
              <a:t>or otherwise, but differing </a:t>
            </a:r>
            <a:r>
              <a:rPr lang="en-SG" sz="2000" dirty="0" smtClean="0"/>
              <a:t>in one </a:t>
            </a:r>
            <a:r>
              <a:rPr lang="en-SG" sz="2000" dirty="0"/>
              <a:t>or more of these respects from </a:t>
            </a:r>
            <a:r>
              <a:rPr lang="en-SG" sz="2000" dirty="0" smtClean="0"/>
              <a:t>the majority </a:t>
            </a:r>
            <a:r>
              <a:rPr lang="en-SG" sz="2000" dirty="0"/>
              <a:t>of the inhabitants of that </a:t>
            </a:r>
            <a:r>
              <a:rPr lang="en-SG" sz="2000" dirty="0" smtClean="0"/>
              <a:t>area, the </a:t>
            </a:r>
            <a:r>
              <a:rPr lang="en-SG" sz="2000" dirty="0"/>
              <a:t>Commission may make </a:t>
            </a:r>
            <a:r>
              <a:rPr lang="en-SG" sz="2000" dirty="0" smtClean="0"/>
              <a:t>such division </a:t>
            </a:r>
            <a:r>
              <a:rPr lang="en-SG" sz="2000" dirty="0"/>
              <a:t>of the electoral districts </a:t>
            </a:r>
            <a:r>
              <a:rPr lang="en-SG" sz="2000" dirty="0" smtClean="0"/>
              <a:t>into polling </a:t>
            </a:r>
            <a:r>
              <a:rPr lang="en-SG" sz="2000" dirty="0"/>
              <a:t>divisions, as may be </a:t>
            </a:r>
            <a:r>
              <a:rPr lang="en-SG" sz="2000" dirty="0" smtClean="0"/>
              <a:t>necessary to </a:t>
            </a:r>
            <a:r>
              <a:rPr lang="en-SG" sz="2000" dirty="0"/>
              <a:t>render possible the representation </a:t>
            </a:r>
            <a:r>
              <a:rPr lang="en-SG" sz="2000" dirty="0" smtClean="0"/>
              <a:t>of that </a:t>
            </a:r>
            <a:r>
              <a:rPr lang="en-SG" sz="2000" dirty="0"/>
              <a:t>interest</a:t>
            </a:r>
            <a:r>
              <a:rPr lang="en-SG" dirty="0"/>
              <a:t>;</a:t>
            </a: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18</a:t>
            </a:fld>
            <a:endParaRPr lang="en-US" dirty="0"/>
          </a:p>
        </p:txBody>
      </p:sp>
    </p:spTree>
    <p:extLst>
      <p:ext uri="{BB962C8B-B14F-4D97-AF65-F5344CB8AC3E}">
        <p14:creationId xmlns:p14="http://schemas.microsoft.com/office/powerpoint/2010/main" val="121286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7885384" cy="864096"/>
          </a:xfrm>
        </p:spPr>
        <p:txBody>
          <a:bodyPr>
            <a:normAutofit/>
          </a:bodyPr>
          <a:lstStyle/>
          <a:p>
            <a:r>
              <a:rPr lang="en-US" sz="3200" dirty="0" smtClean="0">
                <a:solidFill>
                  <a:schemeClr val="tx1"/>
                </a:solidFill>
              </a:rPr>
              <a:t>District list</a:t>
            </a:r>
            <a:endParaRPr lang="en-SG" sz="3200" dirty="0">
              <a:solidFill>
                <a:srgbClr val="D2533C"/>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19</a:t>
            </a:fld>
            <a:endParaRPr lang="en-US" dirty="0"/>
          </a:p>
        </p:txBody>
      </p:sp>
      <p:sp>
        <p:nvSpPr>
          <p:cNvPr id="5" name="Rectangle 4"/>
          <p:cNvSpPr/>
          <p:nvPr/>
        </p:nvSpPr>
        <p:spPr>
          <a:xfrm>
            <a:off x="513744" y="1340768"/>
            <a:ext cx="8162711" cy="5509200"/>
          </a:xfrm>
          <a:prstGeom prst="rect">
            <a:avLst/>
          </a:prstGeom>
        </p:spPr>
        <p:txBody>
          <a:bodyPr wrap="square">
            <a:spAutoFit/>
          </a:bodyPr>
          <a:lstStyle/>
          <a:p>
            <a:r>
              <a:rPr lang="en-SG" sz="1600" dirty="0"/>
              <a:t>99 (7) Where the number of members of a recognized political party or independent group elected to represent the polling divisions within a particular electoral district according to the resulting number under paragraph (2) is less than the number of members to be elected under the proportional </a:t>
            </a:r>
            <a:r>
              <a:rPr lang="en-SG" sz="1600" dirty="0">
                <a:latin typeface="Calibri" panose="020F0502020204030204" pitchFamily="34" charset="0"/>
                <a:cs typeface="Calibri" panose="020F0502020204030204" pitchFamily="34" charset="0"/>
              </a:rPr>
              <a:t>representation</a:t>
            </a:r>
            <a:r>
              <a:rPr lang="en-SG" sz="1600" dirty="0"/>
              <a:t> system, the determination of the balance number of members each recognized political party or independent group which contested such election but not elected becomes entitled to shall be based on the percentage of votes received in relevant polling divisions (reference to the valid number of votes of the polling divisions) by the candidates from such recognized political party or independent group for each polling division and members shall be elected on descending order starting from the candidate who received the highest percentage until the total number of members entitled to represent the Parliament from such recognized political party or independent group under the proportional representation system is arrived at: Provided that the </a:t>
            </a:r>
            <a:r>
              <a:rPr lang="en-SG" sz="1600" dirty="0">
                <a:solidFill>
                  <a:srgbClr val="FF0000"/>
                </a:solidFill>
              </a:rPr>
              <a:t>Secretary of a recognized political party or a leader of an independent group shall be entitled to nominate not more than half the number of members to be elected under proportional representation system from among candidate who was not elected but secured highest percentage of valid vote cast under this paragraph and where such recognized political party or independent group is entitled to only one additional member in terms of the proportional representation system, the Secretary of such recognized political party or the leader of the independent group may instead of the member who obtained the </a:t>
            </a:r>
            <a:r>
              <a:rPr lang="en-SG" sz="1600" dirty="0" smtClean="0">
                <a:solidFill>
                  <a:srgbClr val="FF0000"/>
                </a:solidFill>
              </a:rPr>
              <a:t>highest </a:t>
            </a:r>
            <a:r>
              <a:rPr lang="en-SG" sz="1600" dirty="0">
                <a:solidFill>
                  <a:srgbClr val="FF0000"/>
                </a:solidFill>
              </a:rPr>
              <a:t>percentage and elected, nominate a suitable candidate who contested at such polling division but not elected </a:t>
            </a:r>
            <a:r>
              <a:rPr lang="en-SG" sz="1600" dirty="0" smtClean="0"/>
              <a:t>[Gazette20A-June2015</a:t>
            </a:r>
            <a:r>
              <a:rPr lang="en-SG" sz="1600" dirty="0"/>
              <a:t>].</a:t>
            </a:r>
          </a:p>
        </p:txBody>
      </p:sp>
    </p:spTree>
    <p:extLst>
      <p:ext uri="{BB962C8B-B14F-4D97-AF65-F5344CB8AC3E}">
        <p14:creationId xmlns:p14="http://schemas.microsoft.com/office/powerpoint/2010/main" val="4163688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712968" cy="1296144"/>
          </a:xfrm>
        </p:spPr>
        <p:txBody>
          <a:bodyPr>
            <a:normAutofit/>
          </a:bodyPr>
          <a:lstStyle/>
          <a:p>
            <a:r>
              <a:rPr lang="en-US" dirty="0" smtClean="0">
                <a:solidFill>
                  <a:schemeClr val="tx1"/>
                </a:solidFill>
              </a:rPr>
              <a:t>Implications &amp; Recommendations</a:t>
            </a:r>
            <a:br>
              <a:rPr lang="en-US" dirty="0" smtClean="0">
                <a:solidFill>
                  <a:schemeClr val="tx1"/>
                </a:solidFill>
              </a:rPr>
            </a:br>
            <a:r>
              <a:rPr lang="en-US" sz="2400" dirty="0" smtClean="0">
                <a:solidFill>
                  <a:srgbClr val="D2533C"/>
                </a:solidFill>
              </a:rPr>
              <a:t>Women</a:t>
            </a:r>
            <a:endParaRPr lang="en-SG" sz="2400" dirty="0">
              <a:solidFill>
                <a:srgbClr val="D2533C"/>
              </a:solidFill>
            </a:endParaRPr>
          </a:p>
        </p:txBody>
      </p:sp>
      <p:sp>
        <p:nvSpPr>
          <p:cNvPr id="8" name="Content Placeholder 2"/>
          <p:cNvSpPr>
            <a:spLocks noGrp="1"/>
          </p:cNvSpPr>
          <p:nvPr>
            <p:ph idx="1"/>
          </p:nvPr>
        </p:nvSpPr>
        <p:spPr>
          <a:xfrm>
            <a:off x="165448" y="1988840"/>
            <a:ext cx="8948712" cy="4320480"/>
          </a:xfrm>
        </p:spPr>
        <p:txBody>
          <a:bodyPr>
            <a:noAutofit/>
          </a:bodyPr>
          <a:lstStyle/>
          <a:p>
            <a:pPr marL="625475" indent="-625475">
              <a:buClr>
                <a:schemeClr val="tx2"/>
              </a:buClr>
              <a:buSzPct val="99000"/>
              <a:buFont typeface="Wingdings" panose="05000000000000000000" pitchFamily="2" charset="2"/>
              <a:buChar char="q"/>
            </a:pPr>
            <a:r>
              <a:rPr lang="en-US" sz="2800" dirty="0" smtClean="0"/>
              <a:t>Latest proposal (20A-2015 Gazette)</a:t>
            </a:r>
          </a:p>
          <a:p>
            <a:pPr marL="898525" lvl="1" indent="-271463">
              <a:buClr>
                <a:schemeClr val="tx2"/>
              </a:buClr>
              <a:buSzPct val="99000"/>
              <a:buFont typeface="Wingdings" panose="05000000000000000000" pitchFamily="2" charset="2"/>
              <a:buChar char="q"/>
            </a:pPr>
            <a:r>
              <a:rPr lang="en-US" dirty="0"/>
              <a:t>(b) Notwithstanding any provision to the contrary not less than ten per centum of the total number of candidates (any fraction not being taken in to account) or in any case a minimum of one on each nomination paper submitted under paragraph (1)(a) shall consist of women or a woman, as the case may be</a:t>
            </a:r>
            <a:r>
              <a:rPr lang="en-US" dirty="0" smtClean="0"/>
              <a:t>.</a:t>
            </a:r>
          </a:p>
          <a:p>
            <a:pPr marL="898525" lvl="1" indent="-271463">
              <a:buClr>
                <a:schemeClr val="tx2"/>
              </a:buClr>
              <a:buSzPct val="99000"/>
              <a:buFont typeface="Wingdings" panose="05000000000000000000" pitchFamily="2" charset="2"/>
              <a:buChar char="q"/>
            </a:pPr>
            <a:r>
              <a:rPr lang="en-US" dirty="0" smtClean="0"/>
              <a:t>[In the event not even one woman is  nominated as a candidate for a PD,  a woman should be ranked #1 in the district list.]</a:t>
            </a:r>
          </a:p>
        </p:txBody>
      </p:sp>
      <p:sp>
        <p:nvSpPr>
          <p:cNvPr id="3" name="Slide Number Placeholder 2"/>
          <p:cNvSpPr>
            <a:spLocks noGrp="1"/>
          </p:cNvSpPr>
          <p:nvPr>
            <p:ph type="sldNum" sz="quarter" idx="12"/>
          </p:nvPr>
        </p:nvSpPr>
        <p:spPr/>
        <p:txBody>
          <a:bodyPr/>
          <a:lstStyle/>
          <a:p>
            <a:fld id="{0CFEC368-1D7A-4F81-ABF6-AE0E36BAF64C}" type="slidenum">
              <a:rPr lang="en-US" smtClean="0"/>
              <a:pPr/>
              <a:t>20</a:t>
            </a:fld>
            <a:endParaRPr lang="en-US" dirty="0"/>
          </a:p>
        </p:txBody>
      </p:sp>
    </p:spTree>
    <p:extLst>
      <p:ext uri="{BB962C8B-B14F-4D97-AF65-F5344CB8AC3E}">
        <p14:creationId xmlns:p14="http://schemas.microsoft.com/office/powerpoint/2010/main" val="234866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a:bodyPr>
          <a:lstStyle/>
          <a:p>
            <a:r>
              <a:rPr lang="en-US" dirty="0" smtClean="0">
                <a:solidFill>
                  <a:schemeClr val="tx1"/>
                </a:solidFill>
              </a:rPr>
              <a:t>Context</a:t>
            </a:r>
            <a:endParaRPr lang="en-SG" sz="2700" dirty="0">
              <a:solidFill>
                <a:srgbClr val="FF0000"/>
              </a:solidFill>
            </a:endParaRPr>
          </a:p>
        </p:txBody>
      </p:sp>
      <p:sp>
        <p:nvSpPr>
          <p:cNvPr id="8" name="Content Placeholder 2"/>
          <p:cNvSpPr>
            <a:spLocks noGrp="1"/>
          </p:cNvSpPr>
          <p:nvPr>
            <p:ph idx="1"/>
          </p:nvPr>
        </p:nvSpPr>
        <p:spPr>
          <a:xfrm>
            <a:off x="395536" y="1268760"/>
            <a:ext cx="7704856" cy="5112568"/>
          </a:xfrm>
        </p:spPr>
        <p:txBody>
          <a:bodyPr>
            <a:noAutofit/>
          </a:bodyPr>
          <a:lstStyle/>
          <a:p>
            <a:pPr marL="625475" indent="-625475">
              <a:buClr>
                <a:schemeClr val="tx2"/>
              </a:buClr>
              <a:buSzPct val="99000"/>
              <a:buFont typeface="Wingdings" panose="05000000000000000000" pitchFamily="2" charset="2"/>
              <a:buChar char="q"/>
            </a:pPr>
            <a:r>
              <a:rPr lang="en-US" sz="2000" dirty="0" smtClean="0"/>
              <a:t>2003-2007</a:t>
            </a:r>
            <a:endParaRPr lang="en-US" sz="2000" dirty="0"/>
          </a:p>
          <a:p>
            <a:pPr marL="822960" lvl="3" indent="0">
              <a:buClr>
                <a:schemeClr val="tx2"/>
              </a:buClr>
              <a:buSzPct val="99000"/>
              <a:buNone/>
            </a:pPr>
            <a:r>
              <a:rPr lang="en-US" sz="1400" dirty="0" smtClean="0"/>
              <a:t>Interim Report of Parliamentary </a:t>
            </a:r>
            <a:r>
              <a:rPr lang="en-US" sz="1400" dirty="0" smtClean="0"/>
              <a:t>Select Committee </a:t>
            </a:r>
            <a:r>
              <a:rPr lang="en-US" sz="1400" dirty="0" smtClean="0"/>
              <a:t>on Electoral Reforms</a:t>
            </a:r>
          </a:p>
          <a:p>
            <a:pPr marL="822960" lvl="3" indent="0">
              <a:buClr>
                <a:schemeClr val="tx2"/>
              </a:buClr>
              <a:buSzPct val="99000"/>
              <a:buNone/>
            </a:pPr>
            <a:r>
              <a:rPr lang="en-US" sz="1400" dirty="0" smtClean="0"/>
              <a:t>140</a:t>
            </a:r>
            <a:r>
              <a:rPr lang="en-US" sz="1400" dirty="0" smtClean="0"/>
              <a:t>+(70+15</a:t>
            </a:r>
            <a:r>
              <a:rPr lang="en-US" sz="1400" dirty="0" smtClean="0"/>
              <a:t>)=225</a:t>
            </a:r>
            <a:endParaRPr lang="en-US" sz="1400" dirty="0"/>
          </a:p>
          <a:p>
            <a:pPr marL="822960" lvl="3" indent="0">
              <a:buClr>
                <a:schemeClr val="tx2"/>
              </a:buClr>
              <a:buSzPct val="99000"/>
              <a:buNone/>
            </a:pPr>
            <a:r>
              <a:rPr lang="en-US" sz="1400" dirty="0" smtClean="0"/>
              <a:t>Dissenting comments by SLMC and CWC</a:t>
            </a:r>
          </a:p>
          <a:p>
            <a:pPr marL="625475" indent="-625475">
              <a:buClr>
                <a:schemeClr val="tx2"/>
              </a:buClr>
              <a:buSzPct val="99000"/>
              <a:buFont typeface="Wingdings" panose="05000000000000000000" pitchFamily="2" charset="2"/>
              <a:buChar char="q"/>
            </a:pPr>
            <a:r>
              <a:rPr lang="en-US" sz="2000" dirty="0" smtClean="0"/>
              <a:t>April 19, 2015</a:t>
            </a:r>
          </a:p>
          <a:p>
            <a:pPr marL="822960" lvl="3" indent="0">
              <a:buClr>
                <a:schemeClr val="tx2"/>
              </a:buClr>
              <a:buSzPct val="99000"/>
              <a:buNone/>
            </a:pPr>
            <a:r>
              <a:rPr lang="en-US" sz="1400" dirty="0" smtClean="0"/>
              <a:t>SLFP</a:t>
            </a:r>
          </a:p>
          <a:p>
            <a:pPr marL="822960" lvl="3" indent="0">
              <a:buClr>
                <a:schemeClr val="tx2"/>
              </a:buClr>
              <a:buSzPct val="99000"/>
              <a:buNone/>
            </a:pPr>
            <a:r>
              <a:rPr lang="en-US" sz="1400" dirty="0" smtClean="0"/>
              <a:t>165</a:t>
            </a:r>
            <a:r>
              <a:rPr lang="en-US" sz="1400" dirty="0"/>
              <a:t>+(65+25)=</a:t>
            </a:r>
            <a:r>
              <a:rPr lang="en-US" sz="1400" dirty="0" smtClean="0"/>
              <a:t>255</a:t>
            </a:r>
          </a:p>
          <a:p>
            <a:pPr marL="822960" lvl="3" indent="0">
              <a:buClr>
                <a:schemeClr val="tx2"/>
              </a:buClr>
              <a:buSzPct val="99000"/>
              <a:buNone/>
            </a:pPr>
            <a:r>
              <a:rPr lang="en-US" sz="1400" dirty="0" smtClean="0"/>
              <a:t>Presented to Cabinet and published </a:t>
            </a:r>
            <a:r>
              <a:rPr lang="en-US" sz="1400" dirty="0"/>
              <a:t>in </a:t>
            </a:r>
            <a:r>
              <a:rPr lang="en-US" sz="1400" dirty="0" smtClean="0"/>
              <a:t>Sunday Times</a:t>
            </a:r>
          </a:p>
          <a:p>
            <a:pPr marL="625475" indent="-625475">
              <a:buClr>
                <a:schemeClr val="tx2"/>
              </a:buClr>
              <a:buSzPct val="99000"/>
              <a:buFont typeface="Wingdings" panose="05000000000000000000" pitchFamily="2" charset="2"/>
              <a:buChar char="q"/>
            </a:pPr>
            <a:r>
              <a:rPr lang="en-US" sz="2000" dirty="0" smtClean="0"/>
              <a:t>June 12, 2015</a:t>
            </a:r>
          </a:p>
          <a:p>
            <a:pPr marL="822960" lvl="3" indent="0">
              <a:buClr>
                <a:schemeClr val="tx2"/>
              </a:buClr>
              <a:buSzPct val="99000"/>
              <a:buNone/>
            </a:pPr>
            <a:r>
              <a:rPr lang="en-US" sz="1400" dirty="0" smtClean="0"/>
              <a:t>UNP</a:t>
            </a:r>
          </a:p>
          <a:p>
            <a:pPr marL="822960" lvl="3" indent="0">
              <a:buClr>
                <a:schemeClr val="tx2"/>
              </a:buClr>
              <a:buSzPct val="99000"/>
              <a:buNone/>
            </a:pPr>
            <a:r>
              <a:rPr lang="en-US" sz="1400" dirty="0" smtClean="0"/>
              <a:t>145</a:t>
            </a:r>
            <a:r>
              <a:rPr lang="en-US" sz="1400" dirty="0"/>
              <a:t>+(55+37)=237</a:t>
            </a:r>
          </a:p>
          <a:p>
            <a:pPr marL="822960" lvl="3" indent="0">
              <a:buClr>
                <a:schemeClr val="tx2"/>
              </a:buClr>
              <a:buSzPct val="99000"/>
              <a:buNone/>
            </a:pPr>
            <a:r>
              <a:rPr lang="en-US" sz="1400" dirty="0" smtClean="0"/>
              <a:t>Gazetted as the 20</a:t>
            </a:r>
            <a:r>
              <a:rPr lang="en-US" sz="1400" baseline="30000" dirty="0" smtClean="0"/>
              <a:t>th</a:t>
            </a:r>
            <a:r>
              <a:rPr lang="en-US" sz="1400" dirty="0" smtClean="0"/>
              <a:t> Amendment to the Constitution</a:t>
            </a:r>
          </a:p>
          <a:p>
            <a:pPr marL="625475" indent="-625475">
              <a:buClr>
                <a:schemeClr val="tx2"/>
              </a:buClr>
              <a:buSzPct val="99000"/>
              <a:buFont typeface="Wingdings" panose="05000000000000000000" pitchFamily="2" charset="2"/>
              <a:buChar char="q"/>
            </a:pPr>
            <a:r>
              <a:rPr lang="en-US" sz="2000" dirty="0"/>
              <a:t>June </a:t>
            </a:r>
            <a:r>
              <a:rPr lang="en-US" sz="2000" dirty="0" smtClean="0"/>
              <a:t>26, </a:t>
            </a:r>
            <a:r>
              <a:rPr lang="en-US" sz="2000" dirty="0"/>
              <a:t>2015</a:t>
            </a:r>
          </a:p>
          <a:p>
            <a:pPr marL="822960" lvl="3" indent="0">
              <a:buClr>
                <a:schemeClr val="tx2"/>
              </a:buClr>
              <a:buSzPct val="99000"/>
              <a:buNone/>
            </a:pPr>
            <a:r>
              <a:rPr lang="en-US" sz="1400" dirty="0" smtClean="0"/>
              <a:t>Parliament dissolved</a:t>
            </a:r>
          </a:p>
          <a:p>
            <a:pPr marL="625475" indent="-625475">
              <a:buClr>
                <a:schemeClr val="tx2"/>
              </a:buClr>
              <a:buSzPct val="99000"/>
              <a:buFont typeface="Wingdings" panose="05000000000000000000" pitchFamily="2" charset="2"/>
              <a:buChar char="q"/>
            </a:pPr>
            <a:r>
              <a:rPr lang="en-US" sz="2000" dirty="0" smtClean="0"/>
              <a:t>2015--2016</a:t>
            </a:r>
            <a:endParaRPr lang="en-US" sz="2000" dirty="0"/>
          </a:p>
          <a:p>
            <a:pPr marL="822960" lvl="3" indent="0">
              <a:buClr>
                <a:schemeClr val="tx2"/>
              </a:buClr>
              <a:buSzPct val="99000"/>
              <a:buNone/>
            </a:pPr>
            <a:r>
              <a:rPr lang="en-US" sz="1400" dirty="0" smtClean="0"/>
              <a:t>Public opinion sought for a new constitution </a:t>
            </a:r>
            <a:endParaRPr lang="en-US" sz="1400" dirty="0"/>
          </a:p>
          <a:p>
            <a:pPr marL="548640" lvl="2" indent="0">
              <a:buClr>
                <a:schemeClr val="tx2"/>
              </a:buClr>
              <a:buSzPct val="99000"/>
              <a:buNone/>
            </a:pPr>
            <a:endParaRPr lang="en-US" sz="2000" dirty="0"/>
          </a:p>
          <a:p>
            <a:pPr marL="0" indent="0">
              <a:buClr>
                <a:schemeClr val="tx2"/>
              </a:buClr>
              <a:buSzPct val="99000"/>
              <a:buNone/>
            </a:pPr>
            <a:endParaRPr lang="en-US" sz="2000" dirty="0" smtClean="0"/>
          </a:p>
          <a:p>
            <a:pPr marL="0" indent="0">
              <a:buClr>
                <a:schemeClr val="tx2"/>
              </a:buClr>
              <a:buSzPct val="99000"/>
              <a:buNone/>
            </a:pPr>
            <a:endParaRPr lang="en-US" sz="2000" dirty="0"/>
          </a:p>
          <a:p>
            <a:pPr marL="0" indent="0">
              <a:buClr>
                <a:schemeClr val="tx2"/>
              </a:buClr>
              <a:buSzPct val="99000"/>
              <a:buNone/>
            </a:pPr>
            <a:endParaRPr lang="en-US" sz="2000" dirty="0"/>
          </a:p>
          <a:p>
            <a:pPr marL="0" indent="0">
              <a:buClr>
                <a:schemeClr val="tx2"/>
              </a:buClr>
              <a:buSzPct val="99000"/>
              <a:buNone/>
            </a:pPr>
            <a:endParaRPr lang="en-US" sz="2000"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3</a:t>
            </a:fld>
            <a:endParaRPr lang="en-US" dirty="0"/>
          </a:p>
        </p:txBody>
      </p:sp>
    </p:spTree>
    <p:extLst>
      <p:ext uri="{BB962C8B-B14F-4D97-AF65-F5344CB8AC3E}">
        <p14:creationId xmlns:p14="http://schemas.microsoft.com/office/powerpoint/2010/main" val="175413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750284" cy="1584176"/>
          </a:xfrm>
        </p:spPr>
        <p:txBody>
          <a:bodyPr>
            <a:normAutofit/>
          </a:bodyPr>
          <a:lstStyle/>
          <a:p>
            <a:pPr algn="ctr"/>
            <a:r>
              <a:rPr lang="en-US" dirty="0" smtClean="0"/>
              <a:t>Governability</a:t>
            </a:r>
            <a:endParaRPr lang="en-SG" sz="2700"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21</a:t>
            </a:fld>
            <a:endParaRPr lang="en-US" dirty="0"/>
          </a:p>
        </p:txBody>
      </p:sp>
    </p:spTree>
    <p:extLst>
      <p:ext uri="{BB962C8B-B14F-4D97-AF65-F5344CB8AC3E}">
        <p14:creationId xmlns:p14="http://schemas.microsoft.com/office/powerpoint/2010/main" val="2646913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fontScale="90000"/>
          </a:bodyPr>
          <a:lstStyle/>
          <a:p>
            <a:r>
              <a:rPr lang="en-US" dirty="0" smtClean="0">
                <a:solidFill>
                  <a:schemeClr val="tx1"/>
                </a:solidFill>
              </a:rPr>
              <a:t>Governability is an issue with PR or MMPR</a:t>
            </a:r>
            <a:endParaRPr lang="en-SG" sz="2700" dirty="0">
              <a:solidFill>
                <a:srgbClr val="FF0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22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60118714"/>
              </p:ext>
            </p:extLst>
          </p:nvPr>
        </p:nvGraphicFramePr>
        <p:xfrm>
          <a:off x="611560" y="2204863"/>
          <a:ext cx="7560839" cy="3953138"/>
        </p:xfrm>
        <a:graphic>
          <a:graphicData uri="http://schemas.openxmlformats.org/drawingml/2006/table">
            <a:tbl>
              <a:tblPr firstRow="1" bandRow="1">
                <a:tableStyleId>{5C22544A-7EE6-4342-B048-85BDC9FD1C3A}</a:tableStyleId>
              </a:tblPr>
              <a:tblGrid>
                <a:gridCol w="889510"/>
                <a:gridCol w="698901"/>
                <a:gridCol w="825974"/>
                <a:gridCol w="698901"/>
                <a:gridCol w="762437"/>
                <a:gridCol w="762437"/>
                <a:gridCol w="698901"/>
                <a:gridCol w="825974"/>
                <a:gridCol w="762437"/>
                <a:gridCol w="635367"/>
              </a:tblGrid>
              <a:tr h="644719">
                <a:tc>
                  <a:txBody>
                    <a:bodyPr/>
                    <a:lstStyle/>
                    <a:p>
                      <a:endParaRPr lang="en-SG" sz="1400" dirty="0"/>
                    </a:p>
                  </a:txBody>
                  <a:tcPr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1-UNP/UNF</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2-SLFP/PA/UPFA/MEP </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3-ITAK&amp;OTHER</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4-JVP/DNA</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5-JHU/SU</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6-EPDP</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6-SLMC/NUA</a:t>
                      </a: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S Sans Serif"/>
                        </a:rPr>
                        <a:t>7-</a:t>
                      </a:r>
                      <a:r>
                        <a:rPr lang="en-US" sz="1400" b="1" i="0" u="none" strike="noStrike" dirty="0" smtClean="0">
                          <a:solidFill>
                            <a:srgbClr val="000000"/>
                          </a:solidFill>
                          <a:effectLst/>
                          <a:latin typeface="MS Sans Serif"/>
                        </a:rPr>
                        <a:t>CWC/OTHER</a:t>
                      </a:r>
                      <a:endParaRPr lang="en-US" sz="1400" b="1" i="0" u="none" strike="noStrike" dirty="0">
                        <a:solidFill>
                          <a:srgbClr val="000000"/>
                        </a:solidFill>
                        <a:effectLst/>
                        <a:latin typeface="MS Sans Serif"/>
                      </a:endParaRPr>
                    </a:p>
                  </a:txBody>
                  <a:tcPr marL="0" marR="0" marT="0" marB="0" anchor="ctr">
                    <a:lnB w="12700" cap="flat" cmpd="sng" algn="ctr">
                      <a:solidFill>
                        <a:scrgbClr r="0" g="0" b="0"/>
                      </a:solidFill>
                      <a:prstDash val="solid"/>
                      <a:round/>
                      <a:headEnd type="none" w="med" len="med"/>
                      <a:tailEnd type="none" w="med" len="med"/>
                    </a:lnB>
                  </a:tcPr>
                </a:tc>
                <a:tc>
                  <a:txBody>
                    <a:bodyPr/>
                    <a:lstStyle/>
                    <a:p>
                      <a:pPr algn="ctr" fontAlgn="b"/>
                      <a:r>
                        <a:rPr lang="de-DE" sz="1400" b="1" i="0" u="none" strike="noStrike" dirty="0">
                          <a:solidFill>
                            <a:srgbClr val="000000"/>
                          </a:solidFill>
                          <a:effectLst/>
                          <a:latin typeface="MS Sans Serif"/>
                        </a:rPr>
                        <a:t>8-IND</a:t>
                      </a:r>
                    </a:p>
                  </a:txBody>
                  <a:tcPr marL="0" marR="0" marT="0" marB="0" anchor="ctr">
                    <a:lnB w="12700" cap="flat" cmpd="sng" algn="ctr">
                      <a:solidFill>
                        <a:scrgbClr r="0" g="0" b="0"/>
                      </a:solidFill>
                      <a:prstDash val="solid"/>
                      <a:round/>
                      <a:headEnd type="none" w="med" len="med"/>
                      <a:tailEnd type="none" w="med" len="med"/>
                    </a:lnB>
                  </a:tcPr>
                </a:tc>
              </a:tr>
              <a:tr h="442814">
                <a:tc>
                  <a:txBody>
                    <a:bodyPr/>
                    <a:lstStyle/>
                    <a:p>
                      <a:pPr algn="ctr"/>
                      <a:r>
                        <a:rPr lang="en-SG" sz="1400" dirty="0" smtClean="0">
                          <a:latin typeface="Calibri" panose="020F0502020204030204" pitchFamily="34" charset="0"/>
                          <a:cs typeface="Calibri" panose="020F0502020204030204" pitchFamily="34" charset="0"/>
                        </a:rPr>
                        <a:t>1989</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r>
                        <a:rPr lang="cs-CZ" sz="1400" b="0" i="0" u="none" strike="noStrike" dirty="0" smtClean="0">
                          <a:solidFill>
                            <a:srgbClr val="D2533C"/>
                          </a:solidFill>
                          <a:effectLst/>
                          <a:latin typeface="MS Sans Serif"/>
                        </a:rPr>
                        <a:t>125</a:t>
                      </a:r>
                    </a:p>
                    <a:p>
                      <a:pPr algn="ctr" fontAlgn="b"/>
                      <a:r>
                        <a:rPr lang="cs-CZ" sz="1400" b="0" i="0" u="none" strike="noStrike" dirty="0" smtClean="0">
                          <a:solidFill>
                            <a:schemeClr val="tx1"/>
                          </a:solidFill>
                          <a:effectLst/>
                          <a:latin typeface="MS Sans Serif"/>
                        </a:rPr>
                        <a:t>(51.6%)</a:t>
                      </a:r>
                      <a:endParaRPr lang="cs-CZ" sz="1400" b="0" i="0" u="none" strike="noStrike" dirty="0">
                        <a:solidFill>
                          <a:schemeClr val="tx1"/>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is-IS" sz="1400" b="0" i="0" u="none" strike="noStrike" dirty="0">
                        <a:solidFill>
                          <a:srgbClr val="D2533C"/>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SG" sz="1400" dirty="0" smtClean="0">
                          <a:latin typeface="Calibri" panose="020F0502020204030204" pitchFamily="34" charset="0"/>
                          <a:cs typeface="Calibri" panose="020F0502020204030204" pitchFamily="34" charset="0"/>
                        </a:rPr>
                        <a:t>1994</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endParaRPr lang="cs-CZ"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1400" b="0" i="0" u="none" strike="noStrike" dirty="0" smtClean="0">
                          <a:solidFill>
                            <a:schemeClr val="tx2"/>
                          </a:solidFill>
                          <a:effectLst/>
                          <a:latin typeface="MS Sans Serif"/>
                        </a:rPr>
                        <a:t>105</a:t>
                      </a:r>
                    </a:p>
                    <a:p>
                      <a:pPr marL="0" marR="0" indent="0" algn="ctr" defTabSz="914400" rtl="0" eaLnBrk="1" fontAlgn="b" latinLnBrk="0" hangingPunct="1">
                        <a:lnSpc>
                          <a:spcPct val="100000"/>
                        </a:lnSpc>
                        <a:spcBef>
                          <a:spcPts val="0"/>
                        </a:spcBef>
                        <a:spcAft>
                          <a:spcPts val="0"/>
                        </a:spcAft>
                        <a:buClrTx/>
                        <a:buSzTx/>
                        <a:buFontTx/>
                        <a:buNone/>
                        <a:tabLst/>
                        <a:defRPr/>
                      </a:pPr>
                      <a:r>
                        <a:rPr lang="is-IS" sz="1400" b="0" i="0" u="none" strike="noStrike" dirty="0" smtClean="0">
                          <a:solidFill>
                            <a:srgbClr val="292934"/>
                          </a:solidFill>
                          <a:effectLst/>
                          <a:latin typeface="MS Sans Serif"/>
                        </a:rPr>
                        <a:t>(49.8%)</a:t>
                      </a:r>
                      <a:endParaRPr lang="cs-CZ" sz="1400" b="0" i="0" u="none" strike="noStrike" dirty="0" smtClean="0">
                        <a:solidFill>
                          <a:srgbClr val="292934"/>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US" sz="1400" dirty="0" smtClean="0">
                          <a:latin typeface="Calibri" panose="020F0502020204030204" pitchFamily="34" charset="0"/>
                          <a:cs typeface="Calibri" panose="020F0502020204030204" pitchFamily="34" charset="0"/>
                        </a:rPr>
                        <a:t>2000</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r>
                        <a:rPr lang="cs-CZ" sz="1400" b="0" i="0" u="none" strike="noStrike" dirty="0">
                          <a:solidFill>
                            <a:schemeClr val="tx1"/>
                          </a:solidFill>
                          <a:effectLst/>
                          <a:latin typeface="MS Sans Serif"/>
                        </a:rPr>
                        <a:t>89</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is-IS" sz="1400" b="0" i="0" u="none" strike="noStrike" dirty="0" smtClean="0">
                          <a:solidFill>
                            <a:schemeClr val="tx2"/>
                          </a:solidFill>
                          <a:effectLst/>
                          <a:latin typeface="MS Sans Serif"/>
                        </a:rPr>
                        <a:t>107</a:t>
                      </a:r>
                    </a:p>
                    <a:p>
                      <a:pPr algn="ctr" fontAlgn="b"/>
                      <a:r>
                        <a:rPr lang="is-IS" sz="1400" b="0" i="0" u="none" strike="noStrike" dirty="0" smtClean="0">
                          <a:solidFill>
                            <a:schemeClr val="tx1"/>
                          </a:solidFill>
                          <a:effectLst/>
                          <a:latin typeface="MS Sans Serif"/>
                        </a:rPr>
                        <a:t>(45.1%)</a:t>
                      </a:r>
                      <a:endParaRPr lang="is-IS" sz="1400" b="0" i="0" u="none" strike="noStrike" dirty="0">
                        <a:solidFill>
                          <a:schemeClr val="tx1"/>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8</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10</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4</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4</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US" sz="1400" dirty="0" smtClean="0">
                          <a:latin typeface="Calibri" panose="020F0502020204030204" pitchFamily="34" charset="0"/>
                          <a:cs typeface="Calibri" panose="020F0502020204030204" pitchFamily="34" charset="0"/>
                        </a:rPr>
                        <a:t>2001</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r>
                        <a:rPr lang="is-IS" sz="1400" b="0" i="0" u="none" strike="noStrike" dirty="0" smtClean="0">
                          <a:solidFill>
                            <a:srgbClr val="D2533C"/>
                          </a:solidFill>
                          <a:effectLst/>
                          <a:latin typeface="MS Sans Serif"/>
                        </a:rPr>
                        <a:t>109</a:t>
                      </a:r>
                    </a:p>
                    <a:p>
                      <a:pPr algn="ctr" fontAlgn="b"/>
                      <a:r>
                        <a:rPr lang="is-IS" sz="1400" b="0" i="0" u="none" strike="noStrike" dirty="0" smtClean="0">
                          <a:solidFill>
                            <a:schemeClr val="tx1"/>
                          </a:solidFill>
                          <a:effectLst/>
                          <a:latin typeface="MS Sans Serif"/>
                        </a:rPr>
                        <a:t>(45.6%)</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uk-UA" sz="1400" b="0" i="0" u="none" strike="noStrike" dirty="0">
                          <a:solidFill>
                            <a:schemeClr val="tx1"/>
                          </a:solidFill>
                          <a:effectLst/>
                          <a:latin typeface="MS Sans Serif"/>
                        </a:rPr>
                        <a:t>77</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16</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16</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is-IS" sz="1400" b="0" i="0" u="none" strike="noStrike" dirty="0">
                          <a:effectLst/>
                          <a:latin typeface="MS Sans Serif"/>
                        </a:rPr>
                        <a:t>2</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5</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US" sz="1400" dirty="0" smtClean="0">
                          <a:latin typeface="Calibri" panose="020F0502020204030204" pitchFamily="34" charset="0"/>
                          <a:cs typeface="Calibri" panose="020F0502020204030204" pitchFamily="34" charset="0"/>
                        </a:rPr>
                        <a:t>2004</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r>
                        <a:rPr lang="is-IS" sz="1400" b="0" i="0" u="none" strike="noStrike" dirty="0">
                          <a:solidFill>
                            <a:schemeClr val="tx1"/>
                          </a:solidFill>
                          <a:effectLst/>
                          <a:latin typeface="MS Sans Serif"/>
                        </a:rPr>
                        <a:t>82</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is-IS" sz="1400" b="0" i="0" u="none" strike="noStrike" dirty="0" smtClean="0">
                          <a:solidFill>
                            <a:srgbClr val="D2533C"/>
                          </a:solidFill>
                          <a:effectLst/>
                          <a:latin typeface="MS Sans Serif"/>
                        </a:rPr>
                        <a:t>105</a:t>
                      </a:r>
                    </a:p>
                    <a:p>
                      <a:pPr algn="ctr" fontAlgn="b"/>
                      <a:r>
                        <a:rPr lang="is-IS" sz="1400" b="0" i="0" u="none" strike="noStrike" dirty="0" smtClean="0">
                          <a:solidFill>
                            <a:schemeClr val="tx1"/>
                          </a:solidFill>
                          <a:effectLst/>
                          <a:latin typeface="MS Sans Serif"/>
                        </a:rPr>
                        <a:t>(45.6%)</a:t>
                      </a:r>
                      <a:endParaRPr lang="is-IS" sz="1400" b="0" i="0" u="none" strike="noStrike" dirty="0">
                        <a:solidFill>
                          <a:schemeClr val="tx1"/>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is-IS" sz="1400" b="0" i="0" u="none" strike="noStrike" dirty="0">
                          <a:effectLst/>
                          <a:latin typeface="MS Sans Serif"/>
                        </a:rPr>
                        <a:t>22</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9</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5</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US" sz="1400" dirty="0" smtClean="0">
                          <a:latin typeface="Calibri" panose="020F0502020204030204" pitchFamily="34" charset="0"/>
                          <a:cs typeface="Calibri" panose="020F0502020204030204" pitchFamily="34" charset="0"/>
                        </a:rPr>
                        <a:t>2010</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b"/>
                      <a:r>
                        <a:rPr lang="en-US" sz="1400" b="0" i="0" u="none" strike="noStrike" dirty="0">
                          <a:solidFill>
                            <a:schemeClr val="tx1"/>
                          </a:solidFill>
                          <a:effectLst/>
                          <a:latin typeface="MS Sans Serif"/>
                        </a:rPr>
                        <a:t>60</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smtClean="0">
                          <a:solidFill>
                            <a:srgbClr val="D2533C"/>
                          </a:solidFill>
                          <a:effectLst/>
                          <a:latin typeface="MS Sans Serif"/>
                        </a:rPr>
                        <a:t>144</a:t>
                      </a:r>
                    </a:p>
                    <a:p>
                      <a:pPr algn="ctr" fontAlgn="b"/>
                      <a:r>
                        <a:rPr lang="en-US" sz="1400" b="0" i="0" u="none" strike="noStrike" dirty="0" smtClean="0">
                          <a:solidFill>
                            <a:schemeClr val="tx1"/>
                          </a:solidFill>
                          <a:effectLst/>
                          <a:latin typeface="MS Sans Serif"/>
                        </a:rPr>
                        <a:t>(60.3%)</a:t>
                      </a:r>
                      <a:endParaRPr lang="en-US" sz="1400" b="0" i="0" u="none" strike="noStrike" dirty="0">
                        <a:solidFill>
                          <a:schemeClr val="tx1"/>
                        </a:solidFill>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14</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effectLst/>
                          <a:latin typeface="MS Sans Serif"/>
                        </a:rPr>
                        <a:t>7</a:t>
                      </a: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effectLst/>
                        <a:latin typeface="MS Sans Serif"/>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2814">
                <a:tc>
                  <a:txBody>
                    <a:bodyPr/>
                    <a:lstStyle/>
                    <a:p>
                      <a:pPr algn="ctr"/>
                      <a:r>
                        <a:rPr lang="en-SG" sz="1400" dirty="0" smtClean="0">
                          <a:latin typeface="Calibri" panose="020F0502020204030204" pitchFamily="34" charset="0"/>
                          <a:cs typeface="Calibri" panose="020F0502020204030204" pitchFamily="34" charset="0"/>
                        </a:rPr>
                        <a:t>2015</a:t>
                      </a:r>
                      <a:endParaRPr lang="en-SG" sz="1400" dirty="0">
                        <a:latin typeface="Calibri" panose="020F0502020204030204" pitchFamily="34" charset="0"/>
                        <a:cs typeface="Calibri" panose="020F0502020204030204" pitchFamily="34" charset="0"/>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solidFill>
                  </a:tcPr>
                </a:tc>
                <a:tc>
                  <a:txBody>
                    <a:bodyPr/>
                    <a:lstStyle/>
                    <a:p>
                      <a:pPr algn="ctr" fontAlgn="ctr"/>
                      <a:r>
                        <a:rPr lang="is-IS" sz="1400" b="0" i="0" u="none" strike="noStrike" dirty="0" smtClean="0">
                          <a:solidFill>
                            <a:srgbClr val="D2533C"/>
                          </a:solidFill>
                          <a:effectLst/>
                          <a:latin typeface="Calibri"/>
                        </a:rPr>
                        <a:t>106</a:t>
                      </a:r>
                    </a:p>
                    <a:p>
                      <a:pPr algn="ctr" fontAlgn="ctr"/>
                      <a:r>
                        <a:rPr lang="is-IS" sz="1400" b="0" i="0" u="none" strike="noStrike" dirty="0" smtClean="0">
                          <a:solidFill>
                            <a:schemeClr val="tx1"/>
                          </a:solidFill>
                          <a:effectLst/>
                          <a:latin typeface="Calibri"/>
                        </a:rPr>
                        <a:t>(45.7%)</a:t>
                      </a:r>
                      <a:endParaRPr lang="is-IS" sz="1400" b="0" i="0" u="none" strike="noStrike" dirty="0">
                        <a:solidFill>
                          <a:schemeClr val="tx1"/>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chemeClr val="tx1"/>
                          </a:solidFill>
                          <a:effectLst/>
                          <a:latin typeface="Calibri"/>
                        </a:rPr>
                        <a:t>95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smtClean="0">
                          <a:solidFill>
                            <a:srgbClr val="292934"/>
                          </a:solidFill>
                          <a:effectLst/>
                          <a:latin typeface="Calibri"/>
                        </a:rPr>
                        <a:t>16</a:t>
                      </a:r>
                      <a:endParaRPr lang="en-US" sz="1400" b="0" i="0" u="none" strike="noStrike" dirty="0">
                        <a:solidFill>
                          <a:srgbClr val="292934"/>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292934"/>
                          </a:solidFill>
                          <a:effectLst/>
                          <a:latin typeface="Calibri"/>
                        </a:rPr>
                        <a:t>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ctr"/>
                      <a:r>
                        <a:rPr lang="en-US" sz="1400" b="0" i="0" u="none" strike="noStrike" dirty="0">
                          <a:solidFill>
                            <a:srgbClr val="292934"/>
                          </a:solidFill>
                          <a:effectLst/>
                          <a:latin typeface="Calibri"/>
                        </a:rPr>
                        <a:t>-</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smtClean="0">
                          <a:solidFill>
                            <a:srgbClr val="292934"/>
                          </a:solidFill>
                          <a:effectLst/>
                          <a:latin typeface="Calibri"/>
                        </a:rPr>
                        <a:t>1</a:t>
                      </a:r>
                      <a:endParaRPr lang="en-US" sz="1400" b="0" i="0" u="none" strike="noStrike" dirty="0">
                        <a:solidFill>
                          <a:srgbClr val="292934"/>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292934"/>
                          </a:solidFill>
                          <a:effectLst/>
                          <a:latin typeface="Calibri"/>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0" i="0" u="none" strike="noStrike" dirty="0">
                          <a:solidFill>
                            <a:srgbClr val="292934"/>
                          </a:solidFill>
                          <a:effectLst/>
                          <a:latin typeface="Calibri"/>
                        </a:rPr>
                        <a:t>-</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endParaRPr lang="en-US" sz="1400" b="0" i="0" u="none" strike="noStrike" dirty="0">
                        <a:solidFill>
                          <a:srgbClr val="292934"/>
                        </a:solidFill>
                        <a:effectLst/>
                        <a:latin typeface="Calibri"/>
                      </a:endParaRP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Title 1"/>
          <p:cNvSpPr txBox="1">
            <a:spLocks/>
          </p:cNvSpPr>
          <p:nvPr/>
        </p:nvSpPr>
        <p:spPr>
          <a:xfrm>
            <a:off x="323528" y="1052736"/>
            <a:ext cx="8219256" cy="792088"/>
          </a:xfrm>
          <a:prstGeom prst="rect">
            <a:avLst/>
          </a:prstGeom>
        </p:spPr>
        <p:txBody>
          <a:bodyPr vert="horz" lIns="91440" tIns="45720" rIns="91440" bIns="45720" rtlCol="0" anchor="ctr">
            <a:normAutofit fontScale="975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dirty="0" smtClean="0">
                <a:solidFill>
                  <a:srgbClr val="FF0000"/>
                </a:solidFill>
              </a:rPr>
              <a:t>Even with 22 bonus seats winning Party gets less than </a:t>
            </a:r>
            <a:r>
              <a:rPr lang="en-US" sz="2400" dirty="0" smtClean="0">
                <a:solidFill>
                  <a:srgbClr val="FF0000"/>
                </a:solidFill>
              </a:rPr>
              <a:t>the 113 </a:t>
            </a:r>
            <a:r>
              <a:rPr lang="en-US" sz="2400" dirty="0" smtClean="0">
                <a:solidFill>
                  <a:srgbClr val="FF0000"/>
                </a:solidFill>
              </a:rPr>
              <a:t>required for a majority, except in 1989 and 2010.</a:t>
            </a:r>
            <a:endParaRPr lang="en-SG" sz="2400" dirty="0">
              <a:solidFill>
                <a:srgbClr val="FF0000"/>
              </a:solidFill>
            </a:endParaRPr>
          </a:p>
        </p:txBody>
      </p:sp>
    </p:spTree>
    <p:extLst>
      <p:ext uri="{BB962C8B-B14F-4D97-AF65-F5344CB8AC3E}">
        <p14:creationId xmlns:p14="http://schemas.microsoft.com/office/powerpoint/2010/main" val="82786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712968" cy="1296144"/>
          </a:xfrm>
        </p:spPr>
        <p:txBody>
          <a:bodyPr>
            <a:normAutofit/>
          </a:bodyPr>
          <a:lstStyle/>
          <a:p>
            <a:r>
              <a:rPr lang="en-US" dirty="0" smtClean="0">
                <a:solidFill>
                  <a:schemeClr val="tx1"/>
                </a:solidFill>
              </a:rPr>
              <a:t>Majority Bonus System, Italy -2005, </a:t>
            </a:r>
            <a:endParaRPr lang="en-SG" dirty="0"/>
          </a:p>
        </p:txBody>
      </p:sp>
      <p:sp>
        <p:nvSpPr>
          <p:cNvPr id="8" name="Content Placeholder 2"/>
          <p:cNvSpPr>
            <a:spLocks noGrp="1"/>
          </p:cNvSpPr>
          <p:nvPr>
            <p:ph idx="1"/>
          </p:nvPr>
        </p:nvSpPr>
        <p:spPr>
          <a:xfrm>
            <a:off x="165448" y="1988840"/>
            <a:ext cx="8948712" cy="4320480"/>
          </a:xfrm>
        </p:spPr>
        <p:txBody>
          <a:bodyPr>
            <a:noAutofit/>
          </a:bodyPr>
          <a:lstStyle/>
          <a:p>
            <a:pPr marL="625475" indent="-625475">
              <a:buClr>
                <a:schemeClr val="tx2"/>
              </a:buClr>
              <a:buSzPct val="99000"/>
              <a:buFont typeface="Wingdings" panose="05000000000000000000" pitchFamily="2" charset="2"/>
              <a:buChar char="q"/>
            </a:pPr>
            <a:r>
              <a:rPr lang="en-US" sz="2800" dirty="0" smtClean="0"/>
              <a:t>A 54% of the seats are awarded to winning party if it receives more than 40</a:t>
            </a:r>
            <a:r>
              <a:rPr lang="en-US" sz="2800" dirty="0"/>
              <a:t>% </a:t>
            </a:r>
            <a:r>
              <a:rPr lang="en-US" sz="2800" dirty="0" smtClean="0"/>
              <a:t>of the votes. If </a:t>
            </a:r>
            <a:r>
              <a:rPr lang="en-US" sz="2800" dirty="0" smtClean="0"/>
              <a:t>not</a:t>
            </a:r>
            <a:r>
              <a:rPr lang="en-US" sz="2800" dirty="0" smtClean="0"/>
              <a:t>, a </a:t>
            </a:r>
            <a:r>
              <a:rPr lang="en-US" sz="2800" dirty="0"/>
              <a:t>runoff ballot between the two most voted parties </a:t>
            </a:r>
            <a:r>
              <a:rPr lang="en-US" sz="2800" dirty="0" smtClean="0"/>
              <a:t>is carried out to determine the winner. Rest of seats are divided according to the results of the first round.</a:t>
            </a:r>
          </a:p>
          <a:p>
            <a:pPr marL="625475" indent="-625475">
              <a:buClr>
                <a:schemeClr val="tx2"/>
              </a:buClr>
              <a:buSzPct val="99000"/>
              <a:buFont typeface="Wingdings" panose="05000000000000000000" pitchFamily="2" charset="2"/>
              <a:buChar char="q"/>
            </a:pPr>
            <a:r>
              <a:rPr lang="en-US" sz="2400" dirty="0" smtClean="0"/>
              <a:t>The Simple Majority Bonus </a:t>
            </a:r>
            <a:r>
              <a:rPr lang="en-US" sz="2400" dirty="0"/>
              <a:t>system </a:t>
            </a:r>
            <a:r>
              <a:rPr lang="en-US" sz="2400" dirty="0" smtClean="0"/>
              <a:t>awards </a:t>
            </a:r>
            <a:r>
              <a:rPr lang="en-US" sz="2400" dirty="0"/>
              <a:t>a fixed number of seats to the winning party or alliance. </a:t>
            </a:r>
            <a:endParaRPr lang="en-US" sz="2400" dirty="0" smtClean="0"/>
          </a:p>
          <a:p>
            <a:pPr marL="625475" indent="-625475">
              <a:buClr>
                <a:schemeClr val="tx2"/>
              </a:buClr>
              <a:buSzPct val="99000"/>
              <a:buFont typeface="Wingdings" panose="05000000000000000000" pitchFamily="2" charset="2"/>
              <a:buChar char="q"/>
            </a:pPr>
            <a:r>
              <a:rPr lang="en-US" sz="2400" dirty="0" smtClean="0"/>
              <a:t>The </a:t>
            </a:r>
            <a:r>
              <a:rPr lang="en-US" sz="2400" dirty="0"/>
              <a:t>J</a:t>
            </a:r>
            <a:r>
              <a:rPr lang="en-US" sz="2400" dirty="0" smtClean="0"/>
              <a:t>ackpot </a:t>
            </a:r>
            <a:r>
              <a:rPr lang="en-US" sz="2400" dirty="0"/>
              <a:t>S</a:t>
            </a:r>
            <a:r>
              <a:rPr lang="en-US" sz="2400" dirty="0" smtClean="0"/>
              <a:t>ystem adds a flexible number of seats to give a fixed number </a:t>
            </a:r>
            <a:r>
              <a:rPr lang="en-US" sz="2400" dirty="0"/>
              <a:t>of total seats to the winning party or </a:t>
            </a:r>
            <a:r>
              <a:rPr lang="en-US" sz="2400" dirty="0" smtClean="0"/>
              <a:t>alliance. (e.g. increase UNP seats from </a:t>
            </a:r>
            <a:endParaRPr lang="en-US" sz="2400" dirty="0"/>
          </a:p>
          <a:p>
            <a:pPr marL="625475" indent="-625475">
              <a:buClr>
                <a:schemeClr val="tx2"/>
              </a:buClr>
              <a:buSzPct val="99000"/>
              <a:buFont typeface="Wingdings" panose="05000000000000000000" pitchFamily="2" charset="2"/>
              <a:buChar char="q"/>
            </a:pPr>
            <a:endParaRPr lang="en-US" sz="2800"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23</a:t>
            </a:fld>
            <a:endParaRPr lang="en-US" dirty="0"/>
          </a:p>
        </p:txBody>
      </p:sp>
    </p:spTree>
    <p:extLst>
      <p:ext uri="{BB962C8B-B14F-4D97-AF65-F5344CB8AC3E}">
        <p14:creationId xmlns:p14="http://schemas.microsoft.com/office/powerpoint/2010/main" val="338021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605464" cy="1008112"/>
          </a:xfrm>
        </p:spPr>
        <p:txBody>
          <a:bodyPr>
            <a:normAutofit/>
          </a:bodyPr>
          <a:lstStyle/>
          <a:p>
            <a:r>
              <a:rPr lang="en-US" dirty="0" smtClean="0">
                <a:solidFill>
                  <a:schemeClr val="tx1"/>
                </a:solidFill>
              </a:rPr>
              <a:t>Way forward</a:t>
            </a:r>
            <a:endParaRPr lang="en-SG" dirty="0"/>
          </a:p>
        </p:txBody>
      </p:sp>
      <p:sp>
        <p:nvSpPr>
          <p:cNvPr id="8" name="Content Placeholder 2"/>
          <p:cNvSpPr>
            <a:spLocks noGrp="1"/>
          </p:cNvSpPr>
          <p:nvPr>
            <p:ph idx="1"/>
          </p:nvPr>
        </p:nvSpPr>
        <p:spPr>
          <a:xfrm>
            <a:off x="179512" y="1700808"/>
            <a:ext cx="8655024" cy="4752528"/>
          </a:xfrm>
        </p:spPr>
        <p:txBody>
          <a:bodyPr>
            <a:noAutofit/>
          </a:bodyPr>
          <a:lstStyle/>
          <a:p>
            <a:pPr marL="899795" lvl="1" indent="-625475">
              <a:buClr>
                <a:schemeClr val="tx2"/>
              </a:buClr>
              <a:buSzPct val="99000"/>
              <a:buFont typeface="Wingdings" panose="05000000000000000000" pitchFamily="2" charset="2"/>
              <a:buChar char="q"/>
            </a:pPr>
            <a:r>
              <a:rPr lang="en-US" sz="2800" dirty="0"/>
              <a:t>P</a:t>
            </a:r>
            <a:r>
              <a:rPr lang="en-US" sz="2800" dirty="0" smtClean="0"/>
              <a:t>resent </a:t>
            </a:r>
            <a:r>
              <a:rPr lang="en-US" sz="2800" dirty="0"/>
              <a:t>politicians and civil society with a slate of choices in the form of </a:t>
            </a:r>
            <a:r>
              <a:rPr lang="en-US" sz="2800" dirty="0" smtClean="0"/>
              <a:t>a Web </a:t>
            </a:r>
            <a:r>
              <a:rPr lang="en-US" sz="2800" dirty="0"/>
              <a:t>site for doing what-if scenarios </a:t>
            </a:r>
            <a:r>
              <a:rPr lang="en-US" sz="2800" dirty="0" smtClean="0"/>
              <a:t>for:</a:t>
            </a:r>
          </a:p>
          <a:p>
            <a:pPr marL="1447483" lvl="3" indent="-546100">
              <a:buClr>
                <a:schemeClr val="tx2"/>
              </a:buClr>
              <a:buSzPct val="99000"/>
              <a:buFont typeface="Wingdings" panose="05000000000000000000" pitchFamily="2" charset="2"/>
              <a:buChar char="q"/>
            </a:pPr>
            <a:r>
              <a:rPr lang="en-US" dirty="0"/>
              <a:t>dividing up 200 seats across districts</a:t>
            </a:r>
          </a:p>
          <a:p>
            <a:pPr marL="1447483" lvl="3" indent="-546100">
              <a:buClr>
                <a:schemeClr val="tx2"/>
              </a:buClr>
              <a:buSzPct val="99000"/>
              <a:buFont typeface="Wingdings" panose="05000000000000000000" pitchFamily="2" charset="2"/>
              <a:buChar char="q"/>
            </a:pPr>
            <a:r>
              <a:rPr lang="en-US" dirty="0"/>
              <a:t>allocating 145 FPP seats</a:t>
            </a:r>
          </a:p>
          <a:p>
            <a:pPr marL="1447483" lvl="3" indent="-546100">
              <a:buClr>
                <a:schemeClr val="tx2"/>
              </a:buClr>
              <a:buSzPct val="99000"/>
              <a:buFont typeface="Wingdings" panose="05000000000000000000" pitchFamily="2" charset="2"/>
              <a:buChar char="q"/>
            </a:pPr>
            <a:r>
              <a:rPr lang="en-US" dirty="0"/>
              <a:t>PR calculation at the Province level not district</a:t>
            </a:r>
          </a:p>
          <a:p>
            <a:pPr marL="1447483" lvl="3" indent="-546100">
              <a:buClr>
                <a:schemeClr val="tx2"/>
              </a:buClr>
              <a:buSzPct val="99000"/>
              <a:buFont typeface="Wingdings" panose="05000000000000000000" pitchFamily="2" charset="2"/>
              <a:buChar char="q"/>
            </a:pPr>
            <a:r>
              <a:rPr lang="en-US" dirty="0"/>
              <a:t>D’Hondt or St-Lague method in place of HR method</a:t>
            </a:r>
          </a:p>
          <a:p>
            <a:pPr marL="1447483" lvl="3" indent="-546100">
              <a:buClr>
                <a:schemeClr val="tx2"/>
              </a:buClr>
              <a:buSzPct val="99000"/>
              <a:buFont typeface="Wingdings" panose="05000000000000000000" pitchFamily="2" charset="2"/>
              <a:buChar char="q"/>
            </a:pPr>
            <a:r>
              <a:rPr lang="en-US" dirty="0" smtClean="0"/>
              <a:t>Other</a:t>
            </a:r>
            <a:endParaRPr lang="en-US" sz="2800" dirty="0" smtClean="0"/>
          </a:p>
          <a:p>
            <a:pPr marL="899795" lvl="1" indent="-625475">
              <a:buClr>
                <a:schemeClr val="tx2"/>
              </a:buClr>
              <a:buSzPct val="99000"/>
              <a:buFont typeface="Wingdings" panose="05000000000000000000" pitchFamily="2" charset="2"/>
              <a:buChar char="q"/>
            </a:pPr>
            <a:r>
              <a:rPr lang="en-US" sz="2800" dirty="0" smtClean="0"/>
              <a:t>Stress the importance of balancing representation with governability</a:t>
            </a:r>
          </a:p>
          <a:p>
            <a:pPr marL="899795" lvl="1" indent="-625475">
              <a:buClr>
                <a:schemeClr val="tx2"/>
              </a:buClr>
              <a:buSzPct val="99000"/>
              <a:buFont typeface="Wingdings" panose="05000000000000000000" pitchFamily="2" charset="2"/>
              <a:buChar char="q"/>
            </a:pPr>
            <a:r>
              <a:rPr lang="en-US" sz="2800" dirty="0" smtClean="0"/>
              <a:t>Technical committee to evaluate and present to politicians</a:t>
            </a:r>
            <a:endParaRPr lang="en-US" sz="2800" dirty="0"/>
          </a:p>
          <a:p>
            <a:pPr marL="625475" indent="-625475">
              <a:buClr>
                <a:schemeClr val="tx2"/>
              </a:buClr>
              <a:buSzPct val="99000"/>
              <a:buFont typeface="Wingdings" panose="05000000000000000000" pitchFamily="2" charset="2"/>
              <a:buChar char="q"/>
            </a:pPr>
            <a:endParaRPr lang="en-US" sz="2800"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24</a:t>
            </a:fld>
            <a:endParaRPr lang="en-US" dirty="0"/>
          </a:p>
        </p:txBody>
      </p:sp>
    </p:spTree>
    <p:extLst>
      <p:ext uri="{BB962C8B-B14F-4D97-AF65-F5344CB8AC3E}">
        <p14:creationId xmlns:p14="http://schemas.microsoft.com/office/powerpoint/2010/main" val="152395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3"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492896"/>
            <a:ext cx="4573016" cy="1296144"/>
          </a:xfrm>
        </p:spPr>
        <p:txBody>
          <a:bodyPr>
            <a:normAutofit/>
          </a:bodyPr>
          <a:lstStyle/>
          <a:p>
            <a:pPr algn="ctr"/>
            <a:r>
              <a:rPr lang="en-US" dirty="0" smtClean="0">
                <a:solidFill>
                  <a:schemeClr val="tx1"/>
                </a:solidFill>
              </a:rPr>
              <a:t>Thank you</a:t>
            </a:r>
            <a:endParaRPr lang="en-SG"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25</a:t>
            </a:fld>
            <a:endParaRPr lang="en-US" dirty="0"/>
          </a:p>
        </p:txBody>
      </p:sp>
    </p:spTree>
    <p:extLst>
      <p:ext uri="{BB962C8B-B14F-4D97-AF65-F5344CB8AC3E}">
        <p14:creationId xmlns:p14="http://schemas.microsoft.com/office/powerpoint/2010/main" val="2154934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a:bodyPr>
          <a:lstStyle/>
          <a:p>
            <a:r>
              <a:rPr lang="en-US" dirty="0" smtClean="0">
                <a:solidFill>
                  <a:schemeClr val="tx1"/>
                </a:solidFill>
              </a:rPr>
              <a:t>Mixed Member (MM) methods</a:t>
            </a:r>
            <a:endParaRPr lang="en-SG" sz="2700" dirty="0">
              <a:solidFill>
                <a:srgbClr val="FF0000"/>
              </a:solidFill>
            </a:endParaRPr>
          </a:p>
        </p:txBody>
      </p:sp>
      <p:sp>
        <p:nvSpPr>
          <p:cNvPr id="8" name="Content Placeholder 2"/>
          <p:cNvSpPr>
            <a:spLocks noGrp="1"/>
          </p:cNvSpPr>
          <p:nvPr>
            <p:ph idx="1"/>
          </p:nvPr>
        </p:nvSpPr>
        <p:spPr>
          <a:xfrm>
            <a:off x="180976" y="1268760"/>
            <a:ext cx="8783512" cy="5400600"/>
          </a:xfrm>
          <a:ln>
            <a:solidFill>
              <a:srgbClr val="93A299"/>
            </a:solidFill>
          </a:ln>
        </p:spPr>
        <p:txBody>
          <a:bodyPr>
            <a:noAutofit/>
          </a:bodyPr>
          <a:lstStyle/>
          <a:p>
            <a:pPr marL="0" indent="0">
              <a:buClr>
                <a:schemeClr val="tx2"/>
              </a:buClr>
              <a:buSzPct val="99000"/>
              <a:buNone/>
            </a:pPr>
            <a:r>
              <a:rPr lang="en-US" sz="2000" dirty="0" smtClean="0"/>
              <a:t>When MPs are elected solely on an FPP basis, the result is more often than not disproportionate to the votes received by each party.  (2014, India; 1997 and before in Sri Lanka). PR methods give a proportionate result, but, there is no constituency basis for MPs returned.  MM methods are combined to get best of FPP and PR methods. Essentially a set number of MPs are returned on an FPP basis. Next, additional members are returned to make the final result partly or nearly proportionate. There are two ways to achieve this. </a:t>
            </a:r>
          </a:p>
          <a:p>
            <a:pPr marL="625475" indent="-625475">
              <a:buClr>
                <a:schemeClr val="tx2"/>
              </a:buClr>
              <a:buSzPct val="99000"/>
              <a:buFont typeface="Wingdings" panose="05000000000000000000" pitchFamily="2" charset="2"/>
              <a:buChar char="q"/>
            </a:pPr>
            <a:r>
              <a:rPr lang="en-US" sz="2000" dirty="0" smtClean="0"/>
              <a:t>MM-Parallel </a:t>
            </a:r>
          </a:p>
          <a:p>
            <a:pPr marL="1076325" lvl="2" indent="-449263" algn="just">
              <a:buClr>
                <a:schemeClr val="tx2"/>
              </a:buClr>
              <a:buSzPct val="99000"/>
              <a:buFont typeface="Wingdings" panose="05000000000000000000" pitchFamily="2" charset="2"/>
              <a:buChar char="q"/>
            </a:pPr>
            <a:r>
              <a:rPr lang="en-US" sz="1600" dirty="0" smtClean="0"/>
              <a:t>FPP members are returned by election at constituency level and Additional Members are returned on a PR basis in two parallel processes. The proportionality of final result is determined by FPP:PR ratio and the method used to allocate PR seats. This method is also called MM-Majoritarian because FPP result would drive the final result most of the time.</a:t>
            </a:r>
          </a:p>
          <a:p>
            <a:pPr marL="625475" indent="-625475">
              <a:buClr>
                <a:schemeClr val="tx2"/>
              </a:buClr>
              <a:buSzPct val="99000"/>
              <a:buFont typeface="Wingdings" panose="05000000000000000000" pitchFamily="2" charset="2"/>
              <a:buChar char="q"/>
            </a:pPr>
            <a:r>
              <a:rPr lang="en-US" sz="2000" dirty="0"/>
              <a:t>MM</a:t>
            </a:r>
            <a:r>
              <a:rPr lang="en-US" sz="2000" dirty="0" smtClean="0"/>
              <a:t>-Proportional</a:t>
            </a:r>
            <a:endParaRPr lang="en-US" sz="2000" dirty="0"/>
          </a:p>
          <a:p>
            <a:pPr marL="1076325" lvl="2" indent="-449263">
              <a:buClr>
                <a:schemeClr val="tx2"/>
              </a:buClr>
              <a:buSzPct val="99000"/>
              <a:buFont typeface="Wingdings" panose="05000000000000000000" pitchFamily="2" charset="2"/>
              <a:buChar char="q"/>
            </a:pPr>
            <a:r>
              <a:rPr lang="en-US" sz="1600" dirty="0" smtClean="0"/>
              <a:t>Seats in the Parliament are allocated according to PR.  Those who win FPP are returned first; </a:t>
            </a:r>
            <a:r>
              <a:rPr lang="en-US" sz="1600" dirty="0"/>
              <a:t>A</a:t>
            </a:r>
            <a:r>
              <a:rPr lang="en-US" sz="1600" dirty="0" smtClean="0"/>
              <a:t>dditional </a:t>
            </a:r>
            <a:r>
              <a:rPr lang="en-US" sz="1600" dirty="0"/>
              <a:t>members are </a:t>
            </a:r>
            <a:r>
              <a:rPr lang="en-US" sz="1600" dirty="0" smtClean="0"/>
              <a:t>returned to fill the other seats while maintaining the original proportionality  more or less.</a:t>
            </a:r>
            <a:endParaRPr lang="en-US" sz="1600" dirty="0"/>
          </a:p>
          <a:p>
            <a:pPr marL="0" indent="0">
              <a:buClr>
                <a:schemeClr val="tx2"/>
              </a:buClr>
              <a:buSzPct val="99000"/>
              <a:buNone/>
            </a:pPr>
            <a:endParaRPr lang="en-US" dirty="0"/>
          </a:p>
          <a:p>
            <a:pPr marL="0" indent="0">
              <a:buClr>
                <a:schemeClr val="tx2"/>
              </a:buClr>
              <a:buSzPct val="99000"/>
              <a:buNone/>
            </a:pPr>
            <a:endParaRPr lang="en-US" dirty="0"/>
          </a:p>
          <a:p>
            <a:pPr marL="0" indent="0">
              <a:buClr>
                <a:schemeClr val="tx2"/>
              </a:buClr>
              <a:buSzPct val="99000"/>
              <a:buNone/>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26</a:t>
            </a:fld>
            <a:endParaRPr lang="en-US" dirty="0"/>
          </a:p>
        </p:txBody>
      </p:sp>
    </p:spTree>
    <p:extLst>
      <p:ext uri="{BB962C8B-B14F-4D97-AF65-F5344CB8AC3E}">
        <p14:creationId xmlns:p14="http://schemas.microsoft.com/office/powerpoint/2010/main" val="360120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a:bodyPr>
          <a:lstStyle/>
          <a:p>
            <a:r>
              <a:rPr lang="en-US" dirty="0" smtClean="0">
                <a:solidFill>
                  <a:schemeClr val="tx1"/>
                </a:solidFill>
              </a:rPr>
              <a:t>Terminology - familiar</a:t>
            </a:r>
            <a:endParaRPr lang="en-SG" sz="2700" dirty="0">
              <a:solidFill>
                <a:srgbClr val="FF0000"/>
              </a:solidFill>
            </a:endParaRPr>
          </a:p>
        </p:txBody>
      </p:sp>
      <p:sp>
        <p:nvSpPr>
          <p:cNvPr id="8" name="Content Placeholder 2"/>
          <p:cNvSpPr>
            <a:spLocks noGrp="1"/>
          </p:cNvSpPr>
          <p:nvPr>
            <p:ph idx="1"/>
          </p:nvPr>
        </p:nvSpPr>
        <p:spPr>
          <a:xfrm>
            <a:off x="180976" y="1556792"/>
            <a:ext cx="8567488" cy="4464496"/>
          </a:xfrm>
        </p:spPr>
        <p:txBody>
          <a:bodyPr>
            <a:noAutofit/>
          </a:bodyPr>
          <a:lstStyle/>
          <a:p>
            <a:pPr marL="625475" indent="-625475">
              <a:buClr>
                <a:schemeClr val="tx2"/>
              </a:buClr>
              <a:buSzPct val="99000"/>
              <a:buFont typeface="Wingdings" panose="05000000000000000000" pitchFamily="2" charset="2"/>
              <a:buChar char="q"/>
            </a:pPr>
            <a:r>
              <a:rPr lang="en-US" sz="2800" dirty="0" smtClean="0"/>
              <a:t>Level (District, 22; National, 1)</a:t>
            </a:r>
          </a:p>
          <a:p>
            <a:pPr marL="625475" indent="-625475">
              <a:buClr>
                <a:schemeClr val="tx2"/>
              </a:buClr>
              <a:buSzPct val="99000"/>
              <a:buFont typeface="Wingdings" panose="05000000000000000000" pitchFamily="2" charset="2"/>
              <a:buChar char="q"/>
            </a:pPr>
            <a:r>
              <a:rPr lang="en-US" sz="2800" dirty="0" smtClean="0"/>
              <a:t>Seats (District MPs,196); National List, 29)</a:t>
            </a:r>
            <a:endParaRPr lang="en-US" sz="2800" dirty="0"/>
          </a:p>
          <a:p>
            <a:pPr marL="625475" indent="-625475">
              <a:buClr>
                <a:schemeClr val="tx2"/>
              </a:buClr>
              <a:buSzPct val="99000"/>
              <a:buFont typeface="Wingdings" panose="05000000000000000000" pitchFamily="2" charset="2"/>
              <a:buChar char="q"/>
            </a:pPr>
            <a:r>
              <a:rPr lang="en-US" sz="2800" dirty="0" smtClean="0"/>
              <a:t>PR is used to allocate </a:t>
            </a:r>
            <a:r>
              <a:rPr lang="en-US" sz="2800" dirty="0" smtClean="0"/>
              <a:t>both </a:t>
            </a:r>
            <a:r>
              <a:rPr lang="en-US" sz="2800" dirty="0" smtClean="0"/>
              <a:t>types among the parties</a:t>
            </a:r>
          </a:p>
          <a:p>
            <a:pPr marL="625475" indent="-625475">
              <a:buClr>
                <a:schemeClr val="tx2"/>
              </a:buClr>
              <a:buSzPct val="99000"/>
              <a:buFont typeface="Wingdings" panose="05000000000000000000" pitchFamily="2" charset="2"/>
              <a:buChar char="q"/>
            </a:pPr>
            <a:r>
              <a:rPr lang="en-US" sz="2800" dirty="0"/>
              <a:t>Cut-off point for qualifying for PR </a:t>
            </a:r>
            <a:r>
              <a:rPr lang="en-US" sz="2800" dirty="0" smtClean="0"/>
              <a:t>seats is 5%</a:t>
            </a:r>
          </a:p>
          <a:p>
            <a:pPr marL="625475" indent="-625475">
              <a:buClr>
                <a:schemeClr val="tx2"/>
              </a:buClr>
              <a:buSzPct val="99000"/>
              <a:buFont typeface="Wingdings" panose="05000000000000000000" pitchFamily="2" charset="2"/>
              <a:buChar char="q"/>
            </a:pPr>
            <a:r>
              <a:rPr lang="en-US" sz="2800" dirty="0" smtClean="0"/>
              <a:t>Highest remainder method is used to assign PR seats (5.51+4.49 ~ 6+4)</a:t>
            </a:r>
          </a:p>
          <a:p>
            <a:pPr marL="625475" indent="-625475">
              <a:buClr>
                <a:schemeClr val="tx2"/>
              </a:buClr>
              <a:buSzPct val="99000"/>
              <a:buFont typeface="Wingdings" panose="05000000000000000000" pitchFamily="2" charset="2"/>
              <a:buChar char="q"/>
            </a:pPr>
            <a:r>
              <a:rPr lang="en-US" sz="2800" dirty="0" smtClean="0"/>
              <a:t>Preferential votes used to select individuals to be returned as </a:t>
            </a:r>
            <a:r>
              <a:rPr lang="en-US" sz="2800" dirty="0" smtClean="0"/>
              <a:t>MPs </a:t>
            </a:r>
            <a:endParaRPr lang="en-US" sz="2800" dirty="0" smtClean="0"/>
          </a:p>
          <a:p>
            <a:pPr marL="0" indent="0">
              <a:buClr>
                <a:schemeClr val="tx2"/>
              </a:buClr>
              <a:buSzPct val="99000"/>
              <a:buNone/>
            </a:pPr>
            <a:endParaRPr lang="en-US" sz="2800" dirty="0"/>
          </a:p>
          <a:p>
            <a:pPr marL="0" indent="0">
              <a:buClr>
                <a:schemeClr val="tx2"/>
              </a:buClr>
              <a:buSzPct val="99000"/>
              <a:buNone/>
            </a:pPr>
            <a:endParaRPr lang="en-US" sz="2800" dirty="0"/>
          </a:p>
          <a:p>
            <a:pPr marL="0" indent="0">
              <a:buClr>
                <a:schemeClr val="tx2"/>
              </a:buClr>
              <a:buSzPct val="99000"/>
              <a:buNone/>
            </a:pPr>
            <a:endParaRPr lang="en-US" sz="2800"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4</a:t>
            </a:fld>
            <a:endParaRPr lang="en-US" dirty="0"/>
          </a:p>
        </p:txBody>
      </p:sp>
    </p:spTree>
    <p:extLst>
      <p:ext uri="{BB962C8B-B14F-4D97-AF65-F5344CB8AC3E}">
        <p14:creationId xmlns:p14="http://schemas.microsoft.com/office/powerpoint/2010/main" val="32012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a:bodyPr>
          <a:lstStyle/>
          <a:p>
            <a:r>
              <a:rPr lang="en-US" dirty="0" smtClean="0">
                <a:solidFill>
                  <a:schemeClr val="tx1"/>
                </a:solidFill>
              </a:rPr>
              <a:t>Terminology – </a:t>
            </a:r>
            <a:r>
              <a:rPr lang="en-US" dirty="0" smtClean="0">
                <a:solidFill>
                  <a:schemeClr val="tx1"/>
                </a:solidFill>
              </a:rPr>
              <a:t>new</a:t>
            </a:r>
            <a:endParaRPr lang="en-SG" sz="2700" dirty="0">
              <a:solidFill>
                <a:srgbClr val="FF0000"/>
              </a:solidFill>
            </a:endParaRPr>
          </a:p>
        </p:txBody>
      </p:sp>
      <p:sp>
        <p:nvSpPr>
          <p:cNvPr id="8" name="Content Placeholder 2"/>
          <p:cNvSpPr>
            <a:spLocks noGrp="1"/>
          </p:cNvSpPr>
          <p:nvPr>
            <p:ph idx="1"/>
          </p:nvPr>
        </p:nvSpPr>
        <p:spPr>
          <a:xfrm>
            <a:off x="395536" y="1412776"/>
            <a:ext cx="8495480" cy="3888432"/>
          </a:xfrm>
        </p:spPr>
        <p:txBody>
          <a:bodyPr>
            <a:noAutofit/>
          </a:bodyPr>
          <a:lstStyle/>
          <a:p>
            <a:pPr marL="0" indent="0">
              <a:buClr>
                <a:schemeClr val="tx2"/>
              </a:buClr>
              <a:buSzPct val="99000"/>
              <a:buNone/>
            </a:pPr>
            <a:endParaRPr lang="en-US" sz="2200" dirty="0" smtClean="0"/>
          </a:p>
          <a:p>
            <a:pPr marL="625475" indent="-625475">
              <a:buClr>
                <a:schemeClr val="tx2"/>
              </a:buClr>
              <a:buSzPct val="99000"/>
              <a:buFont typeface="Wingdings" panose="05000000000000000000" pitchFamily="2" charset="2"/>
              <a:buChar char="q"/>
            </a:pPr>
            <a:r>
              <a:rPr lang="en-US" sz="2800" dirty="0" smtClean="0"/>
              <a:t>Mixed-member methods</a:t>
            </a:r>
          </a:p>
          <a:p>
            <a:pPr marL="898525" lvl="1" indent="-271463">
              <a:buClr>
                <a:schemeClr val="tx2"/>
              </a:buClr>
              <a:buSzPct val="99000"/>
              <a:buFont typeface="Wingdings" panose="05000000000000000000" pitchFamily="2" charset="2"/>
              <a:buChar char="q"/>
            </a:pPr>
            <a:r>
              <a:rPr lang="en-US" sz="1800" dirty="0" smtClean="0"/>
              <a:t>Mixed Member Majoritarian / Mixed Member Proportional / </a:t>
            </a:r>
            <a:r>
              <a:rPr lang="en-US" sz="1800" dirty="0"/>
              <a:t>V</a:t>
            </a:r>
            <a:r>
              <a:rPr lang="en-US" sz="1800" dirty="0" smtClean="0"/>
              <a:t>ariation</a:t>
            </a:r>
          </a:p>
          <a:p>
            <a:pPr marL="625475" indent="-625475">
              <a:buClr>
                <a:schemeClr val="tx2"/>
              </a:buClr>
              <a:buSzPct val="99000"/>
              <a:buFont typeface="Wingdings" panose="05000000000000000000" pitchFamily="2" charset="2"/>
              <a:buChar char="q"/>
            </a:pPr>
            <a:r>
              <a:rPr lang="en-US" sz="2800" dirty="0" smtClean="0"/>
              <a:t>Types of Members </a:t>
            </a:r>
          </a:p>
          <a:p>
            <a:pPr marL="898525" lvl="1" indent="-271463">
              <a:buClr>
                <a:schemeClr val="tx2"/>
              </a:buClr>
              <a:buSzPct val="99000"/>
              <a:buFont typeface="Wingdings" panose="05000000000000000000" pitchFamily="2" charset="2"/>
              <a:buChar char="q"/>
            </a:pPr>
            <a:r>
              <a:rPr lang="en-US" sz="1800" dirty="0" smtClean="0"/>
              <a:t>FPP  / Additional</a:t>
            </a:r>
          </a:p>
          <a:p>
            <a:pPr marL="625475" indent="-625475">
              <a:buClr>
                <a:schemeClr val="tx2"/>
              </a:buClr>
              <a:buSzPct val="99000"/>
              <a:buFont typeface="Wingdings" panose="05000000000000000000" pitchFamily="2" charset="2"/>
              <a:buChar char="q"/>
            </a:pPr>
            <a:r>
              <a:rPr lang="en-US" sz="2800" dirty="0" smtClean="0"/>
              <a:t>Additional </a:t>
            </a:r>
            <a:r>
              <a:rPr lang="en-US" sz="2800" dirty="0" smtClean="0"/>
              <a:t>MPs</a:t>
            </a:r>
            <a:endParaRPr lang="en-US" sz="2800" dirty="0" smtClean="0"/>
          </a:p>
          <a:p>
            <a:pPr marL="898525" lvl="1" indent="-271463">
              <a:buClr>
                <a:schemeClr val="tx2"/>
              </a:buClr>
              <a:buSzPct val="99000"/>
              <a:buFont typeface="Wingdings" panose="05000000000000000000" pitchFamily="2" charset="2"/>
              <a:buChar char="q"/>
            </a:pPr>
            <a:r>
              <a:rPr lang="en-US" dirty="0" smtClean="0"/>
              <a:t>Best runners-up</a:t>
            </a:r>
            <a:r>
              <a:rPr lang="en-US" dirty="0"/>
              <a:t> </a:t>
            </a:r>
            <a:r>
              <a:rPr lang="en-US" dirty="0" smtClean="0"/>
              <a:t>/ Party list </a:t>
            </a:r>
          </a:p>
          <a:p>
            <a:pPr marL="625475" indent="-625475">
              <a:buClr>
                <a:schemeClr val="tx2"/>
              </a:buClr>
              <a:buSzPct val="99000"/>
              <a:buFont typeface="Wingdings" panose="05000000000000000000" pitchFamily="2" charset="2"/>
              <a:buChar char="q"/>
            </a:pPr>
            <a:r>
              <a:rPr lang="en-US" sz="2800" dirty="0" smtClean="0"/>
              <a:t>Party Lists</a:t>
            </a:r>
          </a:p>
          <a:p>
            <a:pPr marL="898525" lvl="1" indent="-271463">
              <a:buClr>
                <a:schemeClr val="tx2"/>
              </a:buClr>
              <a:buSzPct val="99000"/>
              <a:buFont typeface="Wingdings" panose="05000000000000000000" pitchFamily="2" charset="2"/>
              <a:buChar char="q"/>
            </a:pPr>
            <a:r>
              <a:rPr lang="en-US" dirty="0" smtClean="0"/>
              <a:t>Closed and ranked / Open</a:t>
            </a:r>
          </a:p>
          <a:p>
            <a:pPr marL="0" indent="0">
              <a:buClr>
                <a:schemeClr val="tx2"/>
              </a:buClr>
              <a:buSzPct val="99000"/>
              <a:buNone/>
            </a:pPr>
            <a:endParaRPr lang="en-US" dirty="0"/>
          </a:p>
          <a:p>
            <a:pPr marL="0" indent="0">
              <a:buClr>
                <a:schemeClr val="tx2"/>
              </a:buClr>
              <a:buSzPct val="99000"/>
              <a:buNone/>
            </a:pPr>
            <a:endParaRPr lang="en-US" dirty="0"/>
          </a:p>
          <a:p>
            <a:pPr marL="0" indent="0">
              <a:buClr>
                <a:schemeClr val="tx2"/>
              </a:buClr>
              <a:buSzPct val="99000"/>
              <a:buNone/>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5</a:t>
            </a:fld>
            <a:endParaRPr lang="en-US" dirty="0"/>
          </a:p>
        </p:txBody>
      </p:sp>
    </p:spTree>
    <p:extLst>
      <p:ext uri="{BB962C8B-B14F-4D97-AF65-F5344CB8AC3E}">
        <p14:creationId xmlns:p14="http://schemas.microsoft.com/office/powerpoint/2010/main" val="560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400" y="476672"/>
            <a:ext cx="8712968" cy="1296144"/>
          </a:xfrm>
        </p:spPr>
        <p:txBody>
          <a:bodyPr>
            <a:normAutofit/>
          </a:bodyPr>
          <a:lstStyle/>
          <a:p>
            <a:r>
              <a:rPr lang="en-US" dirty="0" smtClean="0">
                <a:solidFill>
                  <a:schemeClr val="tx1"/>
                </a:solidFill>
              </a:rPr>
              <a:t>Global Trends</a:t>
            </a:r>
            <a:br>
              <a:rPr lang="en-US" dirty="0" smtClean="0">
                <a:solidFill>
                  <a:schemeClr val="tx1"/>
                </a:solidFill>
              </a:rPr>
            </a:br>
            <a:r>
              <a:rPr lang="en-US" sz="2800" dirty="0" smtClean="0">
                <a:solidFill>
                  <a:schemeClr val="tx1"/>
                </a:solidFill>
              </a:rPr>
              <a:t>Shugart &amp; </a:t>
            </a:r>
            <a:r>
              <a:rPr lang="en-US" sz="2800" dirty="0">
                <a:solidFill>
                  <a:schemeClr val="tx1"/>
                </a:solidFill>
              </a:rPr>
              <a:t>W</a:t>
            </a:r>
            <a:r>
              <a:rPr lang="en-US" sz="2800" dirty="0" smtClean="0">
                <a:solidFill>
                  <a:schemeClr val="tx1"/>
                </a:solidFill>
              </a:rPr>
              <a:t>attenburg, 2001</a:t>
            </a:r>
            <a:endParaRPr lang="en-SG" sz="2700" dirty="0">
              <a:solidFill>
                <a:srgbClr val="FF0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85999541"/>
              </p:ext>
            </p:extLst>
          </p:nvPr>
        </p:nvGraphicFramePr>
        <p:xfrm>
          <a:off x="1475656" y="2204864"/>
          <a:ext cx="4824536" cy="3054194"/>
        </p:xfrm>
        <a:graphic>
          <a:graphicData uri="http://schemas.openxmlformats.org/drawingml/2006/table">
            <a:tbl>
              <a:tblPr firstRow="1" bandRow="1">
                <a:tableStyleId>{5C22544A-7EE6-4342-B048-85BDC9FD1C3A}</a:tableStyleId>
              </a:tblPr>
              <a:tblGrid>
                <a:gridCol w="2412268"/>
                <a:gridCol w="2412268"/>
              </a:tblGrid>
              <a:tr h="741458">
                <a:tc>
                  <a:txBody>
                    <a:bodyPr/>
                    <a:lstStyle/>
                    <a:p>
                      <a:pPr algn="ctr">
                        <a:lnSpc>
                          <a:spcPct val="115000"/>
                        </a:lnSpc>
                        <a:spcBef>
                          <a:spcPts val="600"/>
                        </a:spcBef>
                        <a:spcAft>
                          <a:spcPts val="600"/>
                        </a:spcAft>
                      </a:pPr>
                      <a:r>
                        <a:rPr lang="en-US" sz="2800" dirty="0" smtClean="0">
                          <a:solidFill>
                            <a:schemeClr val="tx1"/>
                          </a:solidFill>
                          <a:effectLst/>
                          <a:latin typeface="Calibri"/>
                          <a:ea typeface="Calibri"/>
                          <a:cs typeface="Latha"/>
                        </a:rPr>
                        <a:t>Century</a:t>
                      </a:r>
                      <a:endParaRPr lang="en-US" sz="2800" dirty="0">
                        <a:solidFill>
                          <a:schemeClr val="tx1"/>
                        </a:solidFill>
                        <a:effectLst/>
                        <a:latin typeface="Calibri"/>
                        <a:ea typeface="Calibri"/>
                        <a:cs typeface="Latha"/>
                      </a:endParaRPr>
                    </a:p>
                  </a:txBody>
                  <a:tcPr marL="68580" marR="68580" marT="0" marB="0"/>
                </a:tc>
                <a:tc>
                  <a:txBody>
                    <a:bodyPr/>
                    <a:lstStyle/>
                    <a:p>
                      <a:pPr algn="ctr">
                        <a:lnSpc>
                          <a:spcPct val="115000"/>
                        </a:lnSpc>
                        <a:spcBef>
                          <a:spcPts val="600"/>
                        </a:spcBef>
                        <a:spcAft>
                          <a:spcPts val="600"/>
                        </a:spcAft>
                      </a:pPr>
                      <a:r>
                        <a:rPr lang="en-US" sz="2800" dirty="0" smtClean="0">
                          <a:solidFill>
                            <a:schemeClr val="tx1"/>
                          </a:solidFill>
                          <a:effectLst/>
                          <a:latin typeface="Calibri"/>
                          <a:ea typeface="Calibri"/>
                          <a:cs typeface="Latha"/>
                        </a:rPr>
                        <a:t>Type</a:t>
                      </a:r>
                      <a:endParaRPr lang="en-US" sz="2800" dirty="0">
                        <a:solidFill>
                          <a:schemeClr val="tx1"/>
                        </a:solidFill>
                        <a:effectLst/>
                        <a:latin typeface="Calibri"/>
                        <a:ea typeface="Calibri"/>
                        <a:cs typeface="Latha"/>
                      </a:endParaRPr>
                    </a:p>
                  </a:txBody>
                  <a:tcPr marL="68580" marR="68580" marT="0" marB="0"/>
                </a:tc>
              </a:tr>
              <a:tr h="770912">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Latha"/>
                        </a:rPr>
                        <a:t>19th</a:t>
                      </a:r>
                      <a:endParaRPr lang="en-US" sz="2400" b="0" dirty="0">
                        <a:solidFill>
                          <a:schemeClr val="tx1"/>
                        </a:solidFill>
                        <a:effectLst/>
                        <a:latin typeface="Calibri"/>
                        <a:ea typeface="Calibri"/>
                        <a:cs typeface="Latha"/>
                      </a:endParaRPr>
                    </a:p>
                  </a:txBody>
                  <a:tcPr marL="68580" marR="68580" marT="0" marB="0"/>
                </a:tc>
                <a:tc>
                  <a:txBody>
                    <a:bodyPr/>
                    <a:lstStyle/>
                    <a:p>
                      <a:pPr algn="ctr">
                        <a:lnSpc>
                          <a:spcPct val="115000"/>
                        </a:lnSpc>
                        <a:spcBef>
                          <a:spcPts val="600"/>
                        </a:spcBef>
                        <a:spcAft>
                          <a:spcPts val="600"/>
                        </a:spcAft>
                      </a:pPr>
                      <a:r>
                        <a:rPr lang="en-US" sz="2400" b="0" dirty="0">
                          <a:solidFill>
                            <a:schemeClr val="tx1"/>
                          </a:solidFill>
                          <a:effectLst/>
                          <a:latin typeface="Calibri"/>
                          <a:ea typeface="Calibri"/>
                          <a:cs typeface="Calibri"/>
                        </a:rPr>
                        <a:t>Majoritarian</a:t>
                      </a:r>
                      <a:endParaRPr lang="en-US" sz="2400" b="0" dirty="0">
                        <a:solidFill>
                          <a:schemeClr val="tx1"/>
                        </a:solidFill>
                        <a:effectLst/>
                        <a:latin typeface="Calibri"/>
                        <a:ea typeface="Calibri"/>
                        <a:cs typeface="Latha"/>
                      </a:endParaRPr>
                    </a:p>
                  </a:txBody>
                  <a:tcPr marL="68580" marR="68580" marT="0" marB="0"/>
                </a:tc>
              </a:tr>
              <a:tr h="770912">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Latha"/>
                        </a:rPr>
                        <a:t>20th</a:t>
                      </a:r>
                      <a:endParaRPr lang="en-US" sz="2400" b="0" dirty="0">
                        <a:solidFill>
                          <a:schemeClr val="tx1"/>
                        </a:solidFill>
                        <a:effectLst/>
                        <a:latin typeface="Calibri"/>
                        <a:ea typeface="Calibri"/>
                        <a:cs typeface="Latha"/>
                      </a:endParaRPr>
                    </a:p>
                  </a:txBody>
                  <a:tcPr marL="68580" marR="68580" marT="0" marB="0"/>
                </a:tc>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Calibri"/>
                        </a:rPr>
                        <a:t>Proportional</a:t>
                      </a:r>
                      <a:endParaRPr lang="en-US" sz="2400" b="0" dirty="0">
                        <a:solidFill>
                          <a:schemeClr val="tx1"/>
                        </a:solidFill>
                        <a:effectLst/>
                        <a:latin typeface="Calibri"/>
                        <a:ea typeface="Calibri"/>
                        <a:cs typeface="Latha"/>
                      </a:endParaRPr>
                    </a:p>
                  </a:txBody>
                  <a:tcPr marL="68580" marR="68580" marT="0" marB="0"/>
                </a:tc>
              </a:tr>
              <a:tr h="770912">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Latha"/>
                        </a:rPr>
                        <a:t>21st</a:t>
                      </a:r>
                      <a:endParaRPr lang="en-US" sz="2400" b="0" dirty="0">
                        <a:solidFill>
                          <a:schemeClr val="tx1"/>
                        </a:solidFill>
                        <a:effectLst/>
                        <a:latin typeface="Calibri"/>
                        <a:ea typeface="Calibri"/>
                        <a:cs typeface="Latha"/>
                      </a:endParaRPr>
                    </a:p>
                  </a:txBody>
                  <a:tcPr marL="68580" marR="68580" marT="0" marB="0"/>
                </a:tc>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Calibri"/>
                        </a:rPr>
                        <a:t>Mixed</a:t>
                      </a:r>
                      <a:endParaRPr lang="en-US" sz="2400" b="0" dirty="0">
                        <a:solidFill>
                          <a:schemeClr val="tx1"/>
                        </a:solidFill>
                        <a:effectLst/>
                        <a:latin typeface="Calibri"/>
                        <a:ea typeface="Calibri"/>
                        <a:cs typeface="Latha"/>
                      </a:endParaRPr>
                    </a:p>
                  </a:txBody>
                  <a:tcPr marL="68580" marR="68580" marT="0" marB="0"/>
                </a:tc>
              </a:tr>
            </a:tbl>
          </a:graphicData>
        </a:graphic>
      </p:graphicFrame>
      <p:sp>
        <p:nvSpPr>
          <p:cNvPr id="4" name="Rectangle 3"/>
          <p:cNvSpPr/>
          <p:nvPr/>
        </p:nvSpPr>
        <p:spPr>
          <a:xfrm>
            <a:off x="539552" y="5733256"/>
            <a:ext cx="7560840" cy="400110"/>
          </a:xfrm>
          <a:prstGeom prst="rect">
            <a:avLst/>
          </a:prstGeom>
        </p:spPr>
        <p:txBody>
          <a:bodyPr wrap="square">
            <a:spAutoFit/>
          </a:bodyPr>
          <a:lstStyle/>
          <a:p>
            <a:pPr marL="822325" lvl="3" indent="-822325">
              <a:buClr>
                <a:schemeClr val="tx2"/>
              </a:buClr>
              <a:buSzPct val="99000"/>
              <a:buNone/>
            </a:pPr>
            <a:r>
              <a:rPr lang="en-US" sz="2000" dirty="0" smtClean="0">
                <a:latin typeface="Calibri"/>
                <a:cs typeface="Calibri"/>
              </a:rPr>
              <a:t>Mixed Methods : Germany and NZ as exemplars</a:t>
            </a:r>
            <a:endParaRPr lang="en-US" sz="2000" dirty="0">
              <a:latin typeface="Calibri"/>
              <a:cs typeface="Calibri"/>
            </a:endParaRPr>
          </a:p>
        </p:txBody>
      </p:sp>
    </p:spTree>
    <p:extLst>
      <p:ext uri="{BB962C8B-B14F-4D97-AF65-F5344CB8AC3E}">
        <p14:creationId xmlns:p14="http://schemas.microsoft.com/office/powerpoint/2010/main" val="120816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400" y="476672"/>
            <a:ext cx="8712968" cy="1296144"/>
          </a:xfrm>
        </p:spPr>
        <p:txBody>
          <a:bodyPr>
            <a:normAutofit/>
          </a:bodyPr>
          <a:lstStyle/>
          <a:p>
            <a:r>
              <a:rPr lang="en-US" dirty="0" smtClean="0">
                <a:solidFill>
                  <a:schemeClr val="tx1"/>
                </a:solidFill>
              </a:rPr>
              <a:t>Typology of Mixed Methods</a:t>
            </a:r>
            <a:br>
              <a:rPr lang="en-US" dirty="0" smtClean="0">
                <a:solidFill>
                  <a:schemeClr val="tx1"/>
                </a:solidFill>
              </a:rPr>
            </a:br>
            <a:r>
              <a:rPr lang="en-US" sz="2800" dirty="0" smtClean="0">
                <a:solidFill>
                  <a:schemeClr val="tx1"/>
                </a:solidFill>
              </a:rPr>
              <a:t>Shugart &amp; Wattenberg, 2001</a:t>
            </a:r>
            <a:endParaRPr lang="en-SG" sz="2700" dirty="0">
              <a:solidFill>
                <a:srgbClr val="FF0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36521657"/>
              </p:ext>
            </p:extLst>
          </p:nvPr>
        </p:nvGraphicFramePr>
        <p:xfrm>
          <a:off x="1115618" y="1916832"/>
          <a:ext cx="7488830" cy="4269691"/>
        </p:xfrm>
        <a:graphic>
          <a:graphicData uri="http://schemas.openxmlformats.org/drawingml/2006/table">
            <a:tbl>
              <a:tblPr firstRow="1" bandRow="1">
                <a:tableStyleId>{5C22544A-7EE6-4342-B048-85BDC9FD1C3A}</a:tableStyleId>
              </a:tblPr>
              <a:tblGrid>
                <a:gridCol w="864094"/>
                <a:gridCol w="3326903"/>
                <a:gridCol w="3297833"/>
              </a:tblGrid>
              <a:tr h="1728192">
                <a:tc>
                  <a:txBody>
                    <a:bodyPr/>
                    <a:lstStyle/>
                    <a:p>
                      <a:pPr algn="ctr">
                        <a:lnSpc>
                          <a:spcPct val="115000"/>
                        </a:lnSpc>
                        <a:spcBef>
                          <a:spcPts val="600"/>
                        </a:spcBef>
                        <a:spcAft>
                          <a:spcPts val="600"/>
                        </a:spcAft>
                      </a:pPr>
                      <a:r>
                        <a:rPr lang="en-US" sz="2000" b="0" dirty="0" smtClean="0">
                          <a:solidFill>
                            <a:schemeClr val="tx1"/>
                          </a:solidFill>
                          <a:effectLst/>
                          <a:latin typeface="Calibri"/>
                          <a:ea typeface="Calibri"/>
                          <a:cs typeface="Latha"/>
                        </a:rPr>
                        <a:t>Yes Compensatory</a:t>
                      </a:r>
                      <a:endParaRPr lang="en-US" sz="2000" b="0" dirty="0">
                        <a:solidFill>
                          <a:schemeClr val="tx1"/>
                        </a:solidFill>
                        <a:effectLst/>
                        <a:latin typeface="Calibri"/>
                        <a:ea typeface="Calibri"/>
                        <a:cs typeface="Latha"/>
                      </a:endParaRPr>
                    </a:p>
                  </a:txBody>
                  <a:tcPr marL="68580" marR="68580" marT="0" marB="0" vert="vert270" anchor="ctr">
                    <a:solidFill>
                      <a:srgbClr val="BEC7C2"/>
                    </a:solidFill>
                  </a:tcPr>
                </a:tc>
                <a:tc>
                  <a:txBody>
                    <a:bodyPr/>
                    <a:lstStyle/>
                    <a:p>
                      <a:pPr algn="ctr">
                        <a:lnSpc>
                          <a:spcPct val="115000"/>
                        </a:lnSpc>
                        <a:spcBef>
                          <a:spcPts val="600"/>
                        </a:spcBef>
                        <a:spcAft>
                          <a:spcPts val="600"/>
                        </a:spcAft>
                      </a:pPr>
                      <a:r>
                        <a:rPr lang="en-US" sz="2000" b="0" dirty="0" smtClean="0">
                          <a:solidFill>
                            <a:srgbClr val="FF0000"/>
                          </a:solidFill>
                          <a:effectLst/>
                          <a:latin typeface="Calibri"/>
                          <a:ea typeface="Calibri"/>
                          <a:cs typeface="Latha"/>
                        </a:rPr>
                        <a:t>MM with partial compensation</a:t>
                      </a:r>
                    </a:p>
                    <a:p>
                      <a:pPr algn="ctr">
                        <a:lnSpc>
                          <a:spcPct val="115000"/>
                        </a:lnSpc>
                        <a:spcBef>
                          <a:spcPts val="600"/>
                        </a:spcBef>
                        <a:spcAft>
                          <a:spcPts val="600"/>
                        </a:spcAft>
                      </a:pPr>
                      <a:r>
                        <a:rPr lang="en-US" sz="2000" b="0" dirty="0" smtClean="0">
                          <a:solidFill>
                            <a:schemeClr val="tx1"/>
                          </a:solidFill>
                          <a:effectLst/>
                          <a:latin typeface="Calibri"/>
                          <a:ea typeface="Calibri"/>
                          <a:cs typeface="Latha"/>
                        </a:rPr>
                        <a:t>Hungary, Italy</a:t>
                      </a:r>
                    </a:p>
                    <a:p>
                      <a:pPr algn="ctr">
                        <a:lnSpc>
                          <a:spcPct val="115000"/>
                        </a:lnSpc>
                        <a:spcBef>
                          <a:spcPts val="600"/>
                        </a:spcBef>
                        <a:spcAft>
                          <a:spcPts val="600"/>
                        </a:spcAft>
                      </a:pPr>
                      <a:endParaRPr lang="en-US" sz="2000" b="0" dirty="0">
                        <a:solidFill>
                          <a:schemeClr val="tx1"/>
                        </a:solidFill>
                        <a:effectLst/>
                        <a:latin typeface="Calibri"/>
                        <a:ea typeface="Calibri"/>
                        <a:cs typeface="Latha"/>
                      </a:endParaRPr>
                    </a:p>
                  </a:txBody>
                  <a:tcPr marL="68580" marR="68580" marT="0" marB="0">
                    <a:solidFill>
                      <a:schemeClr val="accent1">
                        <a:lumMod val="20000"/>
                        <a:lumOff val="80000"/>
                      </a:schemeClr>
                    </a:solidFill>
                  </a:tcPr>
                </a:tc>
                <a:tc>
                  <a:txBody>
                    <a:bodyPr/>
                    <a:lstStyle/>
                    <a:p>
                      <a:pPr algn="ctr">
                        <a:lnSpc>
                          <a:spcPct val="115000"/>
                        </a:lnSpc>
                        <a:spcBef>
                          <a:spcPts val="600"/>
                        </a:spcBef>
                        <a:spcAft>
                          <a:spcPts val="600"/>
                        </a:spcAft>
                      </a:pPr>
                      <a:r>
                        <a:rPr lang="en-US" sz="2000" b="0" dirty="0" smtClean="0">
                          <a:solidFill>
                            <a:schemeClr val="tx1"/>
                          </a:solidFill>
                          <a:effectLst/>
                          <a:latin typeface="Calibri"/>
                          <a:ea typeface="Calibri"/>
                          <a:cs typeface="Latha"/>
                        </a:rPr>
                        <a:t>--</a:t>
                      </a:r>
                    </a:p>
                  </a:txBody>
                  <a:tcPr marL="68580" marR="68580" marT="0" marB="0">
                    <a:solidFill>
                      <a:schemeClr val="accent1">
                        <a:lumMod val="20000"/>
                        <a:lumOff val="80000"/>
                      </a:schemeClr>
                    </a:solidFill>
                  </a:tcPr>
                </a:tc>
              </a:tr>
              <a:tr h="1626610">
                <a:tc>
                  <a:txBody>
                    <a:bodyPr/>
                    <a:lstStyle/>
                    <a:p>
                      <a:pPr algn="ctr">
                        <a:lnSpc>
                          <a:spcPct val="115000"/>
                        </a:lnSpc>
                        <a:spcBef>
                          <a:spcPts val="600"/>
                        </a:spcBef>
                        <a:spcAft>
                          <a:spcPts val="600"/>
                        </a:spcAft>
                      </a:pPr>
                      <a:r>
                        <a:rPr lang="en-US" sz="2000" b="0" dirty="0" smtClean="0">
                          <a:solidFill>
                            <a:schemeClr val="tx1"/>
                          </a:solidFill>
                          <a:effectLst/>
                          <a:latin typeface="Calibri"/>
                          <a:ea typeface="Calibri"/>
                          <a:cs typeface="Latha"/>
                        </a:rPr>
                        <a:t>NO</a:t>
                      </a:r>
                      <a:r>
                        <a:rPr lang="en-US" sz="2000" b="0" baseline="0" dirty="0" smtClean="0">
                          <a:solidFill>
                            <a:schemeClr val="tx1"/>
                          </a:solidFill>
                          <a:effectLst/>
                          <a:latin typeface="Calibri"/>
                          <a:ea typeface="Calibri"/>
                          <a:cs typeface="Latha"/>
                        </a:rPr>
                        <a:t>               </a:t>
                      </a:r>
                      <a:r>
                        <a:rPr lang="en-US" sz="2000" b="0" dirty="0" smtClean="0">
                          <a:solidFill>
                            <a:schemeClr val="tx1"/>
                          </a:solidFill>
                          <a:effectLst/>
                          <a:latin typeface="Calibri"/>
                          <a:ea typeface="Calibri"/>
                          <a:cs typeface="Latha"/>
                        </a:rPr>
                        <a:t>Parallel</a:t>
                      </a:r>
                      <a:endParaRPr lang="en-US" sz="2000" b="0" dirty="0">
                        <a:solidFill>
                          <a:schemeClr val="tx1"/>
                        </a:solidFill>
                        <a:effectLst/>
                        <a:latin typeface="Calibri"/>
                        <a:ea typeface="Calibri"/>
                        <a:cs typeface="Latha"/>
                      </a:endParaRPr>
                    </a:p>
                  </a:txBody>
                  <a:tcPr marL="68580" marR="68580" marT="0" marB="0" vert="vert270" anchor="ctr">
                    <a:solidFill>
                      <a:srgbClr val="BEC7C2"/>
                    </a:solidFill>
                  </a:tcPr>
                </a:tc>
                <a:tc>
                  <a:txBody>
                    <a:bodyPr/>
                    <a:lstStyle/>
                    <a:p>
                      <a:pPr algn="ctr">
                        <a:lnSpc>
                          <a:spcPct val="115000"/>
                        </a:lnSpc>
                        <a:spcBef>
                          <a:spcPts val="600"/>
                        </a:spcBef>
                        <a:spcAft>
                          <a:spcPts val="600"/>
                        </a:spcAft>
                      </a:pPr>
                      <a:r>
                        <a:rPr lang="en-US" sz="2000" b="0" dirty="0" smtClean="0">
                          <a:solidFill>
                            <a:srgbClr val="FF0000"/>
                          </a:solidFill>
                          <a:effectLst/>
                          <a:latin typeface="Calibri"/>
                          <a:ea typeface="Calibri"/>
                          <a:cs typeface="Latha"/>
                        </a:rPr>
                        <a:t>MM </a:t>
                      </a:r>
                    </a:p>
                    <a:p>
                      <a:pPr algn="ctr">
                        <a:lnSpc>
                          <a:spcPct val="115000"/>
                        </a:lnSpc>
                        <a:spcBef>
                          <a:spcPts val="600"/>
                        </a:spcBef>
                        <a:spcAft>
                          <a:spcPts val="600"/>
                        </a:spcAft>
                      </a:pPr>
                      <a:r>
                        <a:rPr lang="en-US" sz="2000" b="0" dirty="0" smtClean="0">
                          <a:solidFill>
                            <a:schemeClr val="tx1"/>
                          </a:solidFill>
                          <a:effectLst/>
                          <a:latin typeface="Calibri"/>
                          <a:ea typeface="Calibri"/>
                          <a:cs typeface="Latha"/>
                        </a:rPr>
                        <a:t>Armenia, Georgia, Japan, Lithuania, Macedonia, Mexico, Russian</a:t>
                      </a:r>
                      <a:r>
                        <a:rPr lang="en-US" sz="2000" b="0" baseline="0" dirty="0" smtClean="0">
                          <a:solidFill>
                            <a:schemeClr val="tx1"/>
                          </a:solidFill>
                          <a:effectLst/>
                          <a:latin typeface="Calibri"/>
                          <a:ea typeface="Calibri"/>
                          <a:cs typeface="Latha"/>
                        </a:rPr>
                        <a:t> Federation, Thailand, Ukraine</a:t>
                      </a:r>
                      <a:endParaRPr lang="en-US" sz="2000" b="0" dirty="0" smtClean="0">
                        <a:solidFill>
                          <a:schemeClr val="tx1"/>
                        </a:solidFill>
                        <a:effectLst/>
                        <a:latin typeface="Calibri"/>
                        <a:ea typeface="Calibri"/>
                        <a:cs typeface="Latha"/>
                      </a:endParaRPr>
                    </a:p>
                  </a:txBody>
                  <a:tcPr marL="68580" marR="68580" marT="0" marB="0">
                    <a:solidFill>
                      <a:schemeClr val="accent1">
                        <a:lumMod val="20000"/>
                        <a:lumOff val="80000"/>
                      </a:schemeClr>
                    </a:solidFill>
                  </a:tcPr>
                </a:tc>
                <a:tc>
                  <a:txBody>
                    <a:bodyPr/>
                    <a:lstStyle/>
                    <a:p>
                      <a:pPr algn="ctr">
                        <a:lnSpc>
                          <a:spcPct val="115000"/>
                        </a:lnSpc>
                        <a:spcBef>
                          <a:spcPts val="600"/>
                        </a:spcBef>
                        <a:spcAft>
                          <a:spcPts val="600"/>
                        </a:spcAft>
                      </a:pPr>
                      <a:r>
                        <a:rPr lang="en-US" sz="2000" b="0" dirty="0" smtClean="0">
                          <a:solidFill>
                            <a:srgbClr val="FF0000"/>
                          </a:solidFill>
                          <a:effectLst/>
                          <a:latin typeface="Calibri"/>
                          <a:ea typeface="Calibri"/>
                          <a:cs typeface="Latha"/>
                        </a:rPr>
                        <a:t>MMP</a:t>
                      </a:r>
                    </a:p>
                    <a:p>
                      <a:pPr algn="ctr">
                        <a:lnSpc>
                          <a:spcPct val="115000"/>
                        </a:lnSpc>
                        <a:spcBef>
                          <a:spcPts val="600"/>
                        </a:spcBef>
                        <a:spcAft>
                          <a:spcPts val="600"/>
                        </a:spcAft>
                      </a:pPr>
                      <a:r>
                        <a:rPr lang="en-US" sz="2000" b="0" dirty="0" smtClean="0">
                          <a:solidFill>
                            <a:schemeClr val="tx1"/>
                          </a:solidFill>
                          <a:effectLst/>
                          <a:latin typeface="Calibri"/>
                          <a:ea typeface="Calibri"/>
                          <a:cs typeface="Latha"/>
                        </a:rPr>
                        <a:t>Bolivia, Germany</a:t>
                      </a:r>
                    </a:p>
                    <a:p>
                      <a:pPr algn="ctr">
                        <a:lnSpc>
                          <a:spcPct val="115000"/>
                        </a:lnSpc>
                        <a:spcBef>
                          <a:spcPts val="600"/>
                        </a:spcBef>
                        <a:spcAft>
                          <a:spcPts val="600"/>
                        </a:spcAft>
                      </a:pPr>
                      <a:endParaRPr lang="en-US" sz="2000" b="0" dirty="0" smtClean="0">
                        <a:solidFill>
                          <a:schemeClr val="tx1"/>
                        </a:solidFill>
                        <a:effectLst/>
                        <a:latin typeface="Calibri"/>
                        <a:ea typeface="Calibri"/>
                        <a:cs typeface="Latha"/>
                      </a:endParaRPr>
                    </a:p>
                  </a:txBody>
                  <a:tcPr marL="68580" marR="68580" marT="0" marB="0">
                    <a:solidFill>
                      <a:schemeClr val="accent1">
                        <a:lumMod val="20000"/>
                        <a:lumOff val="80000"/>
                      </a:schemeClr>
                    </a:solidFill>
                  </a:tcPr>
                </a:tc>
              </a:tr>
              <a:tr h="636499">
                <a:tc>
                  <a:txBody>
                    <a:bodyPr/>
                    <a:lstStyle/>
                    <a:p>
                      <a:pPr algn="ctr">
                        <a:lnSpc>
                          <a:spcPct val="115000"/>
                        </a:lnSpc>
                        <a:spcBef>
                          <a:spcPts val="600"/>
                        </a:spcBef>
                        <a:spcAft>
                          <a:spcPts val="600"/>
                        </a:spcAft>
                      </a:pPr>
                      <a:endParaRPr lang="en-US" sz="2400" b="0" dirty="0">
                        <a:solidFill>
                          <a:schemeClr val="tx1"/>
                        </a:solidFill>
                        <a:effectLst/>
                        <a:latin typeface="Calibri"/>
                        <a:ea typeface="Calibri"/>
                        <a:cs typeface="Latha"/>
                      </a:endParaRPr>
                    </a:p>
                  </a:txBody>
                  <a:tcPr marL="68580" marR="68580" marT="0" marB="0" anchor="ctr">
                    <a:solidFill>
                      <a:srgbClr val="BEC7C2"/>
                    </a:solidFill>
                  </a:tcPr>
                </a:tc>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Latha"/>
                        </a:rPr>
                        <a:t>No</a:t>
                      </a:r>
                      <a:endParaRPr lang="en-US" sz="2400" b="0" dirty="0">
                        <a:solidFill>
                          <a:schemeClr val="tx1"/>
                        </a:solidFill>
                        <a:effectLst/>
                        <a:latin typeface="Calibri"/>
                        <a:ea typeface="Calibri"/>
                        <a:cs typeface="Latha"/>
                      </a:endParaRPr>
                    </a:p>
                  </a:txBody>
                  <a:tcPr marL="68580" marR="68580" marT="0" marB="0" anchor="ctr">
                    <a:solidFill>
                      <a:schemeClr val="accent1">
                        <a:lumMod val="60000"/>
                        <a:lumOff val="40000"/>
                      </a:schemeClr>
                    </a:solidFill>
                  </a:tcPr>
                </a:tc>
                <a:tc>
                  <a:txBody>
                    <a:bodyPr/>
                    <a:lstStyle/>
                    <a:p>
                      <a:pPr algn="ctr">
                        <a:lnSpc>
                          <a:spcPct val="115000"/>
                        </a:lnSpc>
                        <a:spcBef>
                          <a:spcPts val="600"/>
                        </a:spcBef>
                        <a:spcAft>
                          <a:spcPts val="600"/>
                        </a:spcAft>
                      </a:pPr>
                      <a:r>
                        <a:rPr lang="en-US" sz="2400" b="0" dirty="0" smtClean="0">
                          <a:solidFill>
                            <a:schemeClr val="tx1"/>
                          </a:solidFill>
                          <a:effectLst/>
                          <a:latin typeface="Calibri"/>
                          <a:ea typeface="Calibri"/>
                          <a:cs typeface="Calibri"/>
                        </a:rPr>
                        <a:t>Yes</a:t>
                      </a:r>
                      <a:endParaRPr lang="en-US" sz="2400" b="0" dirty="0">
                        <a:solidFill>
                          <a:schemeClr val="tx1"/>
                        </a:solidFill>
                        <a:effectLst/>
                        <a:latin typeface="Calibri"/>
                        <a:ea typeface="Calibri"/>
                        <a:cs typeface="Latha"/>
                      </a:endParaRPr>
                    </a:p>
                  </a:txBody>
                  <a:tcPr marL="68580" marR="68580" marT="0" marB="0" anchor="ctr">
                    <a:solidFill>
                      <a:schemeClr val="accent1">
                        <a:lumMod val="60000"/>
                        <a:lumOff val="40000"/>
                      </a:schemeClr>
                    </a:solidFill>
                  </a:tcPr>
                </a:tc>
              </a:tr>
            </a:tbl>
          </a:graphicData>
        </a:graphic>
      </p:graphicFrame>
      <p:sp>
        <p:nvSpPr>
          <p:cNvPr id="5" name="TextBox 4"/>
          <p:cNvSpPr txBox="1"/>
          <p:nvPr/>
        </p:nvSpPr>
        <p:spPr>
          <a:xfrm>
            <a:off x="3851920" y="6309320"/>
            <a:ext cx="2448272" cy="461665"/>
          </a:xfrm>
          <a:prstGeom prst="rect">
            <a:avLst/>
          </a:prstGeom>
          <a:noFill/>
        </p:spPr>
        <p:txBody>
          <a:bodyPr wrap="square" rtlCol="0">
            <a:spAutoFit/>
          </a:bodyPr>
          <a:lstStyle/>
          <a:p>
            <a:pPr algn="ctr"/>
            <a:r>
              <a:rPr lang="en-US" sz="2400" dirty="0" smtClean="0"/>
              <a:t>Seats Linked?</a:t>
            </a:r>
            <a:endParaRPr lang="en-US" sz="2400" dirty="0"/>
          </a:p>
        </p:txBody>
      </p:sp>
      <p:sp>
        <p:nvSpPr>
          <p:cNvPr id="8" name="TextBox 7"/>
          <p:cNvSpPr txBox="1"/>
          <p:nvPr/>
        </p:nvSpPr>
        <p:spPr>
          <a:xfrm rot="16200000">
            <a:off x="-643934" y="3846240"/>
            <a:ext cx="2448272" cy="461665"/>
          </a:xfrm>
          <a:prstGeom prst="rect">
            <a:avLst/>
          </a:prstGeom>
          <a:noFill/>
        </p:spPr>
        <p:txBody>
          <a:bodyPr wrap="square" rtlCol="0">
            <a:spAutoFit/>
          </a:bodyPr>
          <a:lstStyle/>
          <a:p>
            <a:pPr algn="ctr"/>
            <a:r>
              <a:rPr lang="en-US" sz="2400" dirty="0" smtClean="0"/>
              <a:t>Votes Linked?</a:t>
            </a:r>
            <a:endParaRPr lang="en-US" sz="2400" dirty="0"/>
          </a:p>
        </p:txBody>
      </p:sp>
    </p:spTree>
    <p:extLst>
      <p:ext uri="{BB962C8B-B14F-4D97-AF65-F5344CB8AC3E}">
        <p14:creationId xmlns:p14="http://schemas.microsoft.com/office/powerpoint/2010/main" val="300503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400" y="476672"/>
            <a:ext cx="8712968" cy="1296144"/>
          </a:xfrm>
        </p:spPr>
        <p:txBody>
          <a:bodyPr>
            <a:normAutofit fontScale="90000"/>
          </a:bodyPr>
          <a:lstStyle/>
          <a:p>
            <a:r>
              <a:rPr lang="en-US" dirty="0" smtClean="0">
                <a:solidFill>
                  <a:schemeClr val="tx1"/>
                </a:solidFill>
              </a:rPr>
              <a:t>Asia slow to adopt</a:t>
            </a:r>
            <a:br>
              <a:rPr lang="en-US" dirty="0" smtClean="0">
                <a:solidFill>
                  <a:schemeClr val="tx1"/>
                </a:solidFill>
              </a:rPr>
            </a:br>
            <a:r>
              <a:rPr lang="en-US" sz="2800" dirty="0" smtClean="0">
                <a:solidFill>
                  <a:srgbClr val="FF0000"/>
                </a:solidFill>
              </a:rPr>
              <a:t>Electoral methods in 16 ‘Democracies’ in Asia, Croissant, 2003</a:t>
            </a:r>
            <a:endParaRPr lang="en-SG" sz="2700" dirty="0">
              <a:solidFill>
                <a:srgbClr val="FF0000"/>
              </a:solidFill>
            </a:endParaRPr>
          </a:p>
        </p:txBody>
      </p:sp>
      <p:sp>
        <p:nvSpPr>
          <p:cNvPr id="3" name="Slide Number Placeholder 2"/>
          <p:cNvSpPr>
            <a:spLocks noGrp="1"/>
          </p:cNvSpPr>
          <p:nvPr>
            <p:ph type="sldNum" sz="quarter" idx="12"/>
          </p:nvPr>
        </p:nvSpPr>
        <p:spPr/>
        <p:txBody>
          <a:bodyPr/>
          <a:lstStyle/>
          <a:p>
            <a:fld id="{0CFEC368-1D7A-4F81-ABF6-AE0E36BAF64C}"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11699551"/>
              </p:ext>
            </p:extLst>
          </p:nvPr>
        </p:nvGraphicFramePr>
        <p:xfrm>
          <a:off x="395536" y="1844824"/>
          <a:ext cx="8568952" cy="4320480"/>
        </p:xfrm>
        <a:graphic>
          <a:graphicData uri="http://schemas.openxmlformats.org/drawingml/2006/table">
            <a:tbl>
              <a:tblPr firstRow="1" bandRow="1">
                <a:tableStyleId>{5C22544A-7EE6-4342-B048-85BDC9FD1C3A}</a:tableStyleId>
              </a:tblPr>
              <a:tblGrid>
                <a:gridCol w="2556792"/>
                <a:gridCol w="6012160"/>
              </a:tblGrid>
              <a:tr h="504056">
                <a:tc>
                  <a:txBody>
                    <a:bodyPr/>
                    <a:lstStyle/>
                    <a:p>
                      <a:pPr algn="ctr">
                        <a:lnSpc>
                          <a:spcPct val="115000"/>
                        </a:lnSpc>
                        <a:spcBef>
                          <a:spcPts val="600"/>
                        </a:spcBef>
                        <a:spcAft>
                          <a:spcPts val="600"/>
                        </a:spcAft>
                      </a:pPr>
                      <a:r>
                        <a:rPr lang="en-US" sz="2000" b="1" dirty="0">
                          <a:solidFill>
                            <a:schemeClr val="tx1"/>
                          </a:solidFill>
                          <a:effectLst/>
                          <a:latin typeface="Calibri"/>
                          <a:ea typeface="Calibri"/>
                          <a:cs typeface="Calibri"/>
                        </a:rPr>
                        <a:t>MM Method</a:t>
                      </a:r>
                      <a:endParaRPr lang="en-US" sz="2000" dirty="0">
                        <a:solidFill>
                          <a:schemeClr val="tx1"/>
                        </a:solidFill>
                        <a:effectLst/>
                        <a:latin typeface="Calibri"/>
                        <a:ea typeface="Calibri"/>
                        <a:cs typeface="Latha"/>
                      </a:endParaRPr>
                    </a:p>
                  </a:txBody>
                  <a:tcPr marL="68580" marR="68580" marT="0" marB="0"/>
                </a:tc>
                <a:tc>
                  <a:txBody>
                    <a:bodyPr/>
                    <a:lstStyle/>
                    <a:p>
                      <a:pPr algn="ctr">
                        <a:lnSpc>
                          <a:spcPct val="115000"/>
                        </a:lnSpc>
                        <a:spcBef>
                          <a:spcPts val="600"/>
                        </a:spcBef>
                        <a:spcAft>
                          <a:spcPts val="600"/>
                        </a:spcAft>
                      </a:pPr>
                      <a:r>
                        <a:rPr lang="en-US" sz="2000" b="1" dirty="0">
                          <a:solidFill>
                            <a:schemeClr val="tx1"/>
                          </a:solidFill>
                          <a:effectLst/>
                          <a:latin typeface="Calibri"/>
                          <a:ea typeface="Calibri"/>
                          <a:cs typeface="Calibri"/>
                        </a:rPr>
                        <a:t>Country</a:t>
                      </a:r>
                      <a:endParaRPr lang="en-US" sz="2000" dirty="0">
                        <a:solidFill>
                          <a:schemeClr val="tx1"/>
                        </a:solidFill>
                        <a:effectLst/>
                        <a:latin typeface="Calibri"/>
                        <a:ea typeface="Calibri"/>
                        <a:cs typeface="Latha"/>
                      </a:endParaRPr>
                    </a:p>
                  </a:txBody>
                  <a:tcPr marL="68580" marR="68580" marT="0" marB="0"/>
                </a:tc>
              </a:tr>
              <a:tr h="770912">
                <a:tc>
                  <a:txBody>
                    <a:bodyPr/>
                    <a:lstStyle/>
                    <a:p>
                      <a:pPr algn="l">
                        <a:lnSpc>
                          <a:spcPct val="115000"/>
                        </a:lnSpc>
                        <a:spcBef>
                          <a:spcPts val="600"/>
                        </a:spcBef>
                        <a:spcAft>
                          <a:spcPts val="600"/>
                        </a:spcAft>
                      </a:pPr>
                      <a:r>
                        <a:rPr lang="en-US" sz="2000" b="0" dirty="0">
                          <a:solidFill>
                            <a:schemeClr val="tx1"/>
                          </a:solidFill>
                          <a:effectLst/>
                          <a:latin typeface="Calibri"/>
                          <a:ea typeface="Calibri"/>
                          <a:cs typeface="Calibri"/>
                        </a:rPr>
                        <a:t>Majoritarian</a:t>
                      </a:r>
                      <a:endParaRPr lang="en-US" sz="2000" b="0" dirty="0">
                        <a:solidFill>
                          <a:schemeClr val="tx1"/>
                        </a:solidFill>
                        <a:effectLst/>
                        <a:latin typeface="Calibri"/>
                        <a:ea typeface="Calibri"/>
                        <a:cs typeface="Latha"/>
                      </a:endParaRPr>
                    </a:p>
                  </a:txBody>
                  <a:tcPr marL="68580" marR="68580" marT="0" marB="0"/>
                </a:tc>
                <a:tc>
                  <a:txBody>
                    <a:bodyPr/>
                    <a:lstStyle/>
                    <a:p>
                      <a:pPr algn="l">
                        <a:lnSpc>
                          <a:spcPct val="115000"/>
                        </a:lnSpc>
                        <a:spcBef>
                          <a:spcPts val="600"/>
                        </a:spcBef>
                        <a:spcAft>
                          <a:spcPts val="600"/>
                        </a:spcAft>
                      </a:pPr>
                      <a:r>
                        <a:rPr lang="en-US" sz="2000" b="0" dirty="0" smtClean="0">
                          <a:solidFill>
                            <a:schemeClr val="tx1"/>
                          </a:solidFill>
                          <a:effectLst/>
                          <a:latin typeface="Calibri"/>
                          <a:ea typeface="Calibri"/>
                          <a:cs typeface="Calibri"/>
                        </a:rPr>
                        <a:t>Bhutan**, </a:t>
                      </a:r>
                      <a:r>
                        <a:rPr lang="en-US" sz="2000" b="0" dirty="0">
                          <a:solidFill>
                            <a:schemeClr val="tx1"/>
                          </a:solidFill>
                          <a:effectLst/>
                          <a:latin typeface="Calibri"/>
                          <a:ea typeface="Calibri"/>
                          <a:cs typeface="Calibri"/>
                        </a:rPr>
                        <a:t>Bangladesh, India, Maldives, Malaysia, Pakistan, Singapore</a:t>
                      </a:r>
                      <a:endParaRPr lang="en-US" sz="2000" b="0" dirty="0">
                        <a:solidFill>
                          <a:schemeClr val="tx1"/>
                        </a:solidFill>
                        <a:effectLst/>
                        <a:latin typeface="Calibri"/>
                        <a:ea typeface="Calibri"/>
                        <a:cs typeface="Latha"/>
                      </a:endParaRPr>
                    </a:p>
                  </a:txBody>
                  <a:tcPr marL="68580" marR="68580" marT="0" marB="0"/>
                </a:tc>
              </a:tr>
              <a:tr h="770912">
                <a:tc>
                  <a:txBody>
                    <a:bodyPr/>
                    <a:lstStyle/>
                    <a:p>
                      <a:pPr algn="l">
                        <a:lnSpc>
                          <a:spcPct val="115000"/>
                        </a:lnSpc>
                        <a:spcBef>
                          <a:spcPts val="600"/>
                        </a:spcBef>
                        <a:spcAft>
                          <a:spcPts val="600"/>
                        </a:spcAft>
                      </a:pPr>
                      <a:r>
                        <a:rPr lang="en-US" sz="2000" b="0" dirty="0" smtClean="0">
                          <a:solidFill>
                            <a:schemeClr val="tx1"/>
                          </a:solidFill>
                          <a:effectLst/>
                          <a:latin typeface="Calibri"/>
                          <a:ea typeface="Calibri"/>
                          <a:cs typeface="Calibri"/>
                        </a:rPr>
                        <a:t>Mixed-Member</a:t>
                      </a:r>
                      <a:r>
                        <a:rPr lang="en-US" sz="2000" b="0" baseline="0" dirty="0" smtClean="0">
                          <a:solidFill>
                            <a:schemeClr val="tx1"/>
                          </a:solidFill>
                          <a:effectLst/>
                          <a:latin typeface="Calibri"/>
                          <a:ea typeface="Calibri"/>
                          <a:cs typeface="Calibri"/>
                        </a:rPr>
                        <a:t> Majoritarian</a:t>
                      </a:r>
                      <a:endParaRPr lang="en-US" sz="2000" b="0" dirty="0">
                        <a:solidFill>
                          <a:schemeClr val="tx1"/>
                        </a:solidFill>
                        <a:effectLst/>
                        <a:latin typeface="Calibri"/>
                        <a:ea typeface="Calibri"/>
                        <a:cs typeface="Latha"/>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a:ea typeface="Calibri"/>
                          <a:cs typeface="Calibri"/>
                        </a:rPr>
                        <a:t>Thailand**</a:t>
                      </a:r>
                      <a:r>
                        <a:rPr lang="en-US" sz="2000" b="0" baseline="0" dirty="0" smtClean="0">
                          <a:solidFill>
                            <a:schemeClr val="tx1"/>
                          </a:solidFill>
                          <a:effectLst/>
                          <a:latin typeface="Calibri"/>
                          <a:ea typeface="Calibri"/>
                          <a:cs typeface="Calibri"/>
                        </a:rPr>
                        <a:t>    </a:t>
                      </a:r>
                      <a:r>
                        <a:rPr lang="en-US" sz="2000" b="0" dirty="0" smtClean="0">
                          <a:solidFill>
                            <a:schemeClr val="tx1"/>
                          </a:solidFill>
                          <a:effectLst/>
                          <a:latin typeface="Calibri"/>
                          <a:ea typeface="Calibri"/>
                          <a:cs typeface="Calibri"/>
                        </a:rPr>
                        <a:t>83%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a:ea typeface="Calibri"/>
                          <a:cs typeface="Calibri"/>
                        </a:rPr>
                        <a:t>Korea*</a:t>
                      </a:r>
                      <a:r>
                        <a:rPr lang="en-US" sz="2000" b="0" baseline="0" dirty="0" smtClean="0">
                          <a:solidFill>
                            <a:schemeClr val="tx1"/>
                          </a:solidFill>
                          <a:effectLst/>
                          <a:latin typeface="Calibri"/>
                          <a:ea typeface="Calibri"/>
                          <a:cs typeface="Calibri"/>
                        </a:rPr>
                        <a:t>           </a:t>
                      </a:r>
                      <a:r>
                        <a:rPr lang="en-US" sz="2000" b="0" dirty="0" smtClean="0">
                          <a:solidFill>
                            <a:schemeClr val="tx1"/>
                          </a:solidFill>
                          <a:effectLst/>
                          <a:latin typeface="Calibri"/>
                          <a:ea typeface="Calibri"/>
                          <a:cs typeface="Calibri"/>
                        </a:rPr>
                        <a:t>82%</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a:ea typeface="Calibri"/>
                          <a:cs typeface="Calibri"/>
                        </a:rPr>
                        <a:t>Philippines*</a:t>
                      </a:r>
                      <a:r>
                        <a:rPr lang="en-US" sz="2000" b="0" baseline="0" dirty="0" smtClean="0">
                          <a:solidFill>
                            <a:schemeClr val="tx1"/>
                          </a:solidFill>
                          <a:effectLst/>
                          <a:latin typeface="Calibri"/>
                          <a:ea typeface="Calibri"/>
                          <a:cs typeface="Calibri"/>
                        </a:rPr>
                        <a:t>  </a:t>
                      </a:r>
                      <a:r>
                        <a:rPr lang="en-US" sz="2000" b="0" dirty="0" smtClean="0">
                          <a:solidFill>
                            <a:schemeClr val="tx1"/>
                          </a:solidFill>
                          <a:effectLst/>
                          <a:latin typeface="Calibri"/>
                          <a:ea typeface="Calibri"/>
                          <a:cs typeface="Calibri"/>
                        </a:rPr>
                        <a:t>80%</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a:ea typeface="Calibri"/>
                          <a:cs typeface="Calibri"/>
                        </a:rPr>
                        <a:t>Taiwan* </a:t>
                      </a:r>
                      <a:r>
                        <a:rPr lang="en-US" sz="2000" b="0" baseline="0" dirty="0" smtClean="0">
                          <a:solidFill>
                            <a:schemeClr val="tx1"/>
                          </a:solidFill>
                          <a:effectLst/>
                          <a:latin typeface="Calibri"/>
                          <a:ea typeface="Calibri"/>
                          <a:cs typeface="Calibri"/>
                        </a:rPr>
                        <a:t>        </a:t>
                      </a:r>
                      <a:r>
                        <a:rPr lang="en-US" sz="2000" b="0" dirty="0" smtClean="0">
                          <a:solidFill>
                            <a:schemeClr val="tx1"/>
                          </a:solidFill>
                          <a:effectLst/>
                          <a:latin typeface="Calibri"/>
                          <a:ea typeface="Calibri"/>
                          <a:cs typeface="Calibri"/>
                        </a:rPr>
                        <a:t>70% </a:t>
                      </a:r>
                      <a:endParaRPr lang="en-US" sz="2000" b="0" dirty="0" smtClean="0">
                        <a:solidFill>
                          <a:schemeClr val="tx1"/>
                        </a:solidFill>
                        <a:effectLst/>
                        <a:latin typeface="Calibri"/>
                        <a:ea typeface="Calibri"/>
                        <a:cs typeface="Lath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effectLst/>
                          <a:latin typeface="Calibri"/>
                          <a:ea typeface="Calibri"/>
                          <a:cs typeface="Calibri"/>
                        </a:rPr>
                        <a:t>Japan**          62% </a:t>
                      </a:r>
                      <a:endParaRPr lang="en-US" sz="2000" b="0" dirty="0" smtClean="0">
                        <a:solidFill>
                          <a:schemeClr val="tx1"/>
                        </a:solidFill>
                        <a:effectLst/>
                        <a:latin typeface="Calibri"/>
                        <a:ea typeface="Calibri"/>
                        <a:cs typeface="Latha"/>
                      </a:endParaRPr>
                    </a:p>
                    <a:p>
                      <a:pPr algn="l">
                        <a:lnSpc>
                          <a:spcPct val="100000"/>
                        </a:lnSpc>
                        <a:spcBef>
                          <a:spcPts val="0"/>
                        </a:spcBef>
                        <a:spcAft>
                          <a:spcPts val="0"/>
                        </a:spcAft>
                      </a:pPr>
                      <a:r>
                        <a:rPr lang="en-US" sz="2000" b="0" dirty="0" smtClean="0">
                          <a:solidFill>
                            <a:schemeClr val="tx1"/>
                          </a:solidFill>
                          <a:effectLst/>
                          <a:latin typeface="Calibri"/>
                          <a:ea typeface="Calibri"/>
                          <a:cs typeface="Calibri"/>
                        </a:rPr>
                        <a:t>Nepal              40%?</a:t>
                      </a:r>
                      <a:endParaRPr lang="en-US" sz="2000" b="0" dirty="0">
                        <a:solidFill>
                          <a:schemeClr val="tx1"/>
                        </a:solidFill>
                        <a:effectLst/>
                        <a:latin typeface="Calibri"/>
                        <a:ea typeface="Calibri"/>
                        <a:cs typeface="Latha"/>
                      </a:endParaRPr>
                    </a:p>
                  </a:txBody>
                  <a:tcPr marL="68580" marR="68580" marT="0" marB="0"/>
                </a:tc>
              </a:tr>
              <a:tr h="741458">
                <a:tc>
                  <a:txBody>
                    <a:bodyPr/>
                    <a:lstStyle/>
                    <a:p>
                      <a:pPr marL="0" marR="0" indent="0" algn="l" defTabSz="914400" rtl="0" eaLnBrk="1" fontAlgn="auto" latinLnBrk="0" hangingPunct="1">
                        <a:lnSpc>
                          <a:spcPct val="115000"/>
                        </a:lnSpc>
                        <a:spcBef>
                          <a:spcPts val="600"/>
                        </a:spcBef>
                        <a:spcAft>
                          <a:spcPts val="600"/>
                        </a:spcAft>
                        <a:buClrTx/>
                        <a:buSzTx/>
                        <a:buFontTx/>
                        <a:buNone/>
                        <a:tabLst/>
                        <a:defRPr/>
                      </a:pPr>
                      <a:r>
                        <a:rPr lang="en-US" sz="2000" b="0" dirty="0" smtClean="0">
                          <a:solidFill>
                            <a:schemeClr val="tx1"/>
                          </a:solidFill>
                          <a:effectLst/>
                          <a:latin typeface="Calibri"/>
                          <a:ea typeface="Calibri"/>
                          <a:cs typeface="Calibri"/>
                        </a:rPr>
                        <a:t>Mixed-Member</a:t>
                      </a:r>
                      <a:r>
                        <a:rPr lang="en-US" sz="2000" b="0" baseline="0" dirty="0" smtClean="0">
                          <a:solidFill>
                            <a:schemeClr val="tx1"/>
                          </a:solidFill>
                          <a:effectLst/>
                          <a:latin typeface="Calibri"/>
                          <a:ea typeface="Calibri"/>
                          <a:cs typeface="Calibri"/>
                        </a:rPr>
                        <a:t> Proportional</a:t>
                      </a:r>
                      <a:endParaRPr lang="en-US" sz="2000" b="0" dirty="0" smtClean="0">
                        <a:solidFill>
                          <a:schemeClr val="tx1"/>
                        </a:solidFill>
                        <a:effectLst/>
                        <a:latin typeface="Calibri"/>
                        <a:ea typeface="Calibri"/>
                        <a:cs typeface="Latha"/>
                      </a:endParaRPr>
                    </a:p>
                  </a:txBody>
                  <a:tcPr marL="68580" marR="68580" marT="0" marB="0"/>
                </a:tc>
                <a:tc>
                  <a:txBody>
                    <a:bodyPr/>
                    <a:lstStyle/>
                    <a:p>
                      <a:pPr algn="l">
                        <a:lnSpc>
                          <a:spcPct val="115000"/>
                        </a:lnSpc>
                        <a:spcBef>
                          <a:spcPts val="600"/>
                        </a:spcBef>
                        <a:spcAft>
                          <a:spcPts val="600"/>
                        </a:spcAft>
                      </a:pPr>
                      <a:r>
                        <a:rPr lang="en-US" sz="2000" b="0" dirty="0" smtClean="0">
                          <a:solidFill>
                            <a:schemeClr val="tx1"/>
                          </a:solidFill>
                          <a:effectLst/>
                          <a:latin typeface="Calibri"/>
                          <a:ea typeface="Calibri"/>
                          <a:cs typeface="Latha"/>
                        </a:rPr>
                        <a:t>-</a:t>
                      </a:r>
                      <a:endParaRPr lang="en-US" sz="2000" b="0" dirty="0">
                        <a:solidFill>
                          <a:schemeClr val="tx1"/>
                        </a:solidFill>
                        <a:effectLst/>
                        <a:latin typeface="Calibri"/>
                        <a:ea typeface="Calibri"/>
                        <a:cs typeface="Latha"/>
                      </a:endParaRPr>
                    </a:p>
                  </a:txBody>
                  <a:tcPr marL="68580" marR="68580" marT="0" marB="0"/>
                </a:tc>
              </a:tr>
              <a:tr h="475254">
                <a:tc>
                  <a:txBody>
                    <a:bodyPr/>
                    <a:lstStyle/>
                    <a:p>
                      <a:pPr algn="l">
                        <a:lnSpc>
                          <a:spcPct val="115000"/>
                        </a:lnSpc>
                        <a:spcBef>
                          <a:spcPts val="600"/>
                        </a:spcBef>
                        <a:spcAft>
                          <a:spcPts val="600"/>
                        </a:spcAft>
                      </a:pPr>
                      <a:r>
                        <a:rPr lang="en-US" sz="2000" b="0" dirty="0" smtClean="0">
                          <a:solidFill>
                            <a:schemeClr val="tx1"/>
                          </a:solidFill>
                          <a:effectLst/>
                          <a:latin typeface="Calibri"/>
                          <a:ea typeface="Calibri"/>
                          <a:cs typeface="Calibri"/>
                        </a:rPr>
                        <a:t>Proportional</a:t>
                      </a:r>
                      <a:endParaRPr lang="en-US" sz="2000" b="0" dirty="0">
                        <a:solidFill>
                          <a:schemeClr val="tx1"/>
                        </a:solidFill>
                        <a:effectLst/>
                        <a:latin typeface="Calibri"/>
                        <a:ea typeface="Calibri"/>
                        <a:cs typeface="Latha"/>
                      </a:endParaRPr>
                    </a:p>
                  </a:txBody>
                  <a:tcPr marL="68580" marR="68580" marT="0" marB="0"/>
                </a:tc>
                <a:tc>
                  <a:txBody>
                    <a:bodyPr/>
                    <a:lstStyle/>
                    <a:p>
                      <a:pPr algn="l">
                        <a:lnSpc>
                          <a:spcPct val="115000"/>
                        </a:lnSpc>
                        <a:spcBef>
                          <a:spcPts val="600"/>
                        </a:spcBef>
                        <a:spcAft>
                          <a:spcPts val="600"/>
                        </a:spcAft>
                      </a:pPr>
                      <a:r>
                        <a:rPr lang="en-US" sz="2000" b="0" dirty="0" smtClean="0">
                          <a:solidFill>
                            <a:schemeClr val="tx1"/>
                          </a:solidFill>
                          <a:effectLst/>
                          <a:latin typeface="Calibri"/>
                          <a:ea typeface="Calibri"/>
                          <a:cs typeface="Calibri"/>
                        </a:rPr>
                        <a:t>Cambodia [1993]**, Indonesia</a:t>
                      </a:r>
                      <a:r>
                        <a:rPr lang="en-US" sz="2000" b="0" baseline="30000" dirty="0" smtClean="0">
                          <a:solidFill>
                            <a:schemeClr val="tx1"/>
                          </a:solidFill>
                          <a:effectLst/>
                          <a:latin typeface="Calibri"/>
                          <a:ea typeface="Calibri"/>
                          <a:cs typeface="Calibri"/>
                        </a:rPr>
                        <a:t> </a:t>
                      </a:r>
                      <a:r>
                        <a:rPr lang="en-US" sz="2000" b="0" baseline="0" dirty="0" smtClean="0">
                          <a:solidFill>
                            <a:schemeClr val="tx1"/>
                          </a:solidFill>
                          <a:effectLst/>
                          <a:latin typeface="Calibri"/>
                          <a:ea typeface="Calibri"/>
                          <a:cs typeface="Calibri"/>
                        </a:rPr>
                        <a:t>(2004)*</a:t>
                      </a:r>
                      <a:r>
                        <a:rPr lang="en-US" sz="2000" b="0" dirty="0" smtClean="0">
                          <a:solidFill>
                            <a:schemeClr val="tx1"/>
                          </a:solidFill>
                          <a:effectLst/>
                          <a:latin typeface="Calibri"/>
                          <a:ea typeface="Calibri"/>
                          <a:cs typeface="Calibri"/>
                        </a:rPr>
                        <a:t>, </a:t>
                      </a:r>
                      <a:r>
                        <a:rPr lang="en-US" sz="2000" b="0" dirty="0">
                          <a:solidFill>
                            <a:schemeClr val="tx1"/>
                          </a:solidFill>
                          <a:effectLst/>
                          <a:latin typeface="Calibri"/>
                          <a:ea typeface="Calibri"/>
                          <a:cs typeface="Calibri"/>
                        </a:rPr>
                        <a:t>Sri </a:t>
                      </a:r>
                      <a:r>
                        <a:rPr lang="en-US" sz="2000" b="0" dirty="0" smtClean="0">
                          <a:solidFill>
                            <a:schemeClr val="tx1"/>
                          </a:solidFill>
                          <a:effectLst/>
                          <a:latin typeface="Calibri"/>
                          <a:ea typeface="Calibri"/>
                          <a:cs typeface="Calibri"/>
                        </a:rPr>
                        <a:t>Lanka(1978)*</a:t>
                      </a:r>
                      <a:endParaRPr lang="en-US" sz="2000" b="0" dirty="0">
                        <a:solidFill>
                          <a:schemeClr val="tx1"/>
                        </a:solidFill>
                        <a:effectLst/>
                        <a:latin typeface="Calibri"/>
                        <a:ea typeface="Calibri"/>
                        <a:cs typeface="Latha"/>
                      </a:endParaRPr>
                    </a:p>
                  </a:txBody>
                  <a:tcPr marL="68580" marR="68580" marT="0" marB="0"/>
                </a:tc>
              </a:tr>
            </a:tbl>
          </a:graphicData>
        </a:graphic>
      </p:graphicFrame>
      <p:sp>
        <p:nvSpPr>
          <p:cNvPr id="9" name="TextBox 8"/>
          <p:cNvSpPr txBox="1"/>
          <p:nvPr/>
        </p:nvSpPr>
        <p:spPr>
          <a:xfrm>
            <a:off x="539552" y="6329378"/>
            <a:ext cx="8352928" cy="523220"/>
          </a:xfrm>
          <a:prstGeom prst="rect">
            <a:avLst/>
          </a:prstGeom>
          <a:noFill/>
        </p:spPr>
        <p:txBody>
          <a:bodyPr wrap="square" rtlCol="0">
            <a:spAutoFit/>
          </a:bodyPr>
          <a:lstStyle/>
          <a:p>
            <a:r>
              <a:rPr lang="en-US" sz="1400" dirty="0" smtClean="0"/>
              <a:t>Percentages denote percent Members elected via majoritarian or FPP methods</a:t>
            </a:r>
          </a:p>
          <a:p>
            <a:r>
              <a:rPr lang="en-US" sz="1400" dirty="0" smtClean="0"/>
              <a:t>*Executive President; **King; </a:t>
            </a:r>
            <a:endParaRPr lang="en-US" sz="1400" dirty="0"/>
          </a:p>
        </p:txBody>
      </p:sp>
    </p:spTree>
    <p:extLst>
      <p:ext uri="{BB962C8B-B14F-4D97-AF65-F5344CB8AC3E}">
        <p14:creationId xmlns:p14="http://schemas.microsoft.com/office/powerpoint/2010/main" val="110143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4" y="188640"/>
            <a:ext cx="8712968" cy="1296144"/>
          </a:xfrm>
        </p:spPr>
        <p:txBody>
          <a:bodyPr>
            <a:normAutofit fontScale="90000"/>
          </a:bodyPr>
          <a:lstStyle/>
          <a:p>
            <a:r>
              <a:rPr lang="en-US" dirty="0" smtClean="0">
                <a:solidFill>
                  <a:schemeClr val="tx1"/>
                </a:solidFill>
              </a:rPr>
              <a:t>Sri Lanka cannot go back to M or MMM?</a:t>
            </a:r>
            <a:endParaRPr lang="en-SG" sz="2200" dirty="0">
              <a:solidFill>
                <a:srgbClr val="FF0000"/>
              </a:solidFill>
            </a:endParaRPr>
          </a:p>
        </p:txBody>
      </p:sp>
      <p:sp>
        <p:nvSpPr>
          <p:cNvPr id="8" name="Content Placeholder 2"/>
          <p:cNvSpPr>
            <a:spLocks noGrp="1"/>
          </p:cNvSpPr>
          <p:nvPr>
            <p:ph idx="1"/>
          </p:nvPr>
        </p:nvSpPr>
        <p:spPr>
          <a:xfrm>
            <a:off x="395536" y="1988840"/>
            <a:ext cx="8856984" cy="4464496"/>
          </a:xfrm>
        </p:spPr>
        <p:txBody>
          <a:bodyPr>
            <a:noAutofit/>
          </a:bodyPr>
          <a:lstStyle/>
          <a:p>
            <a:pPr marL="625475" indent="-625475">
              <a:buClr>
                <a:schemeClr val="tx2"/>
              </a:buClr>
              <a:buSzPct val="99000"/>
              <a:buFont typeface="Wingdings" panose="05000000000000000000" pitchFamily="2" charset="2"/>
              <a:buChar char="q"/>
            </a:pPr>
            <a:r>
              <a:rPr lang="en-US" sz="2800" dirty="0" smtClean="0"/>
              <a:t>1946-1977		Majoritarian</a:t>
            </a:r>
          </a:p>
          <a:p>
            <a:pPr marL="625475" indent="-625475">
              <a:buClr>
                <a:schemeClr val="tx2"/>
              </a:buClr>
              <a:buSzPct val="99000"/>
              <a:buFont typeface="Wingdings" panose="05000000000000000000" pitchFamily="2" charset="2"/>
              <a:buChar char="q"/>
            </a:pPr>
            <a:r>
              <a:rPr lang="en-US" sz="2800" dirty="0" smtClean="0"/>
              <a:t>1978			New Constitution</a:t>
            </a:r>
          </a:p>
          <a:p>
            <a:pPr marL="625475" indent="-625475">
              <a:buClr>
                <a:schemeClr val="tx2"/>
              </a:buClr>
              <a:buSzPct val="99000"/>
              <a:buFont typeface="Wingdings" panose="05000000000000000000" pitchFamily="2" charset="2"/>
              <a:buChar char="q"/>
            </a:pPr>
            <a:r>
              <a:rPr lang="en-US" sz="2800" dirty="0" smtClean="0"/>
              <a:t>1982			PR, DDC (Party lists)</a:t>
            </a:r>
          </a:p>
          <a:p>
            <a:pPr marL="625475" indent="-625475">
              <a:buClr>
                <a:schemeClr val="tx2"/>
              </a:buClr>
              <a:buSzPct val="99000"/>
              <a:buFont typeface="Wingdings" panose="05000000000000000000" pitchFamily="2" charset="2"/>
              <a:buChar char="q"/>
            </a:pPr>
            <a:r>
              <a:rPr lang="en-US" sz="2800" dirty="0" smtClean="0"/>
              <a:t>1989-2015		PR (Preferential voting)	</a:t>
            </a:r>
          </a:p>
          <a:p>
            <a:pPr marL="625475" indent="-625475">
              <a:buClr>
                <a:schemeClr val="tx2"/>
              </a:buClr>
              <a:buSzPct val="99000"/>
              <a:buFont typeface="Wingdings" panose="05000000000000000000" pitchFamily="2" charset="2"/>
              <a:buChar char="q"/>
            </a:pPr>
            <a:r>
              <a:rPr lang="en-US" sz="2800" dirty="0" smtClean="0"/>
              <a:t>2016			MMM-Vote linked (Local gov.)</a:t>
            </a:r>
          </a:p>
          <a:p>
            <a:pPr marL="625475" indent="-625475">
              <a:buClr>
                <a:schemeClr val="tx2"/>
              </a:buClr>
              <a:buSzPct val="99000"/>
              <a:buFont typeface="Wingdings" panose="05000000000000000000" pitchFamily="2" charset="2"/>
              <a:buChar char="q"/>
            </a:pPr>
            <a:r>
              <a:rPr lang="en-US" sz="2800" dirty="0" smtClean="0"/>
              <a:t>2020			M (Local gov.)?</a:t>
            </a:r>
          </a:p>
          <a:p>
            <a:pPr marL="0" indent="0">
              <a:buClr>
                <a:schemeClr val="tx2"/>
              </a:buClr>
              <a:buSzPct val="99000"/>
              <a:buNone/>
            </a:pPr>
            <a:r>
              <a:rPr lang="en-US" sz="2800" dirty="0"/>
              <a:t>	</a:t>
            </a:r>
            <a:r>
              <a:rPr lang="en-US" sz="2800" dirty="0" smtClean="0"/>
              <a:t>			MMP (Parliament)?</a:t>
            </a:r>
          </a:p>
          <a:p>
            <a:pPr marL="0" indent="0">
              <a:buClr>
                <a:schemeClr val="tx2"/>
              </a:buClr>
              <a:buSzPct val="99000"/>
              <a:buNone/>
            </a:pPr>
            <a:r>
              <a:rPr lang="en-US" sz="2800" dirty="0"/>
              <a:t>	</a:t>
            </a:r>
            <a:r>
              <a:rPr lang="en-US" sz="2800" dirty="0" smtClean="0"/>
              <a:t>			????  (Provincial Councils)</a:t>
            </a:r>
          </a:p>
          <a:p>
            <a:pPr marL="899795" lvl="1" indent="-625475">
              <a:buClr>
                <a:schemeClr val="tx2"/>
              </a:buClr>
              <a:buSzPct val="99000"/>
              <a:buFont typeface="Wingdings" panose="05000000000000000000" pitchFamily="2" charset="2"/>
              <a:buChar char="q"/>
            </a:pP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9</a:t>
            </a:fld>
            <a:endParaRPr lang="en-US" dirty="0"/>
          </a:p>
        </p:txBody>
      </p:sp>
    </p:spTree>
    <p:extLst>
      <p:ext uri="{BB962C8B-B14F-4D97-AF65-F5344CB8AC3E}">
        <p14:creationId xmlns:p14="http://schemas.microsoft.com/office/powerpoint/2010/main" val="354636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548680"/>
            <a:ext cx="8712968" cy="1080120"/>
          </a:xfrm>
        </p:spPr>
        <p:txBody>
          <a:bodyPr>
            <a:normAutofit/>
          </a:bodyPr>
          <a:lstStyle/>
          <a:p>
            <a:r>
              <a:rPr lang="en-US" sz="3600" dirty="0" smtClean="0">
                <a:solidFill>
                  <a:schemeClr val="tx1"/>
                </a:solidFill>
              </a:rPr>
              <a:t>An MMP architecture for Sri Lanka</a:t>
            </a:r>
            <a:br>
              <a:rPr lang="en-US" sz="3600" dirty="0" smtClean="0">
                <a:solidFill>
                  <a:schemeClr val="tx1"/>
                </a:solidFill>
              </a:rPr>
            </a:br>
            <a:r>
              <a:rPr lang="en-US" sz="2400" dirty="0" smtClean="0"/>
              <a:t>As proposed in </a:t>
            </a:r>
            <a:r>
              <a:rPr lang="en-US" sz="2400" dirty="0" smtClean="0"/>
              <a:t>Gazette 20A-June2015</a:t>
            </a:r>
            <a:endParaRPr lang="en-SG" sz="2400" dirty="0"/>
          </a:p>
        </p:txBody>
      </p:sp>
      <p:sp>
        <p:nvSpPr>
          <p:cNvPr id="8" name="Content Placeholder 2"/>
          <p:cNvSpPr>
            <a:spLocks noGrp="1"/>
          </p:cNvSpPr>
          <p:nvPr>
            <p:ph idx="1"/>
          </p:nvPr>
        </p:nvSpPr>
        <p:spPr>
          <a:xfrm>
            <a:off x="539552" y="1988840"/>
            <a:ext cx="8604448" cy="4392488"/>
          </a:xfrm>
        </p:spPr>
        <p:txBody>
          <a:bodyPr>
            <a:noAutofit/>
          </a:bodyPr>
          <a:lstStyle/>
          <a:p>
            <a:pPr marL="625475" indent="-625475">
              <a:buClr>
                <a:schemeClr val="tx2"/>
              </a:buClr>
              <a:buSzPct val="99000"/>
              <a:buFont typeface="Wingdings" panose="05000000000000000000" pitchFamily="2" charset="2"/>
              <a:buChar char="q"/>
            </a:pPr>
            <a:r>
              <a:rPr lang="en-US" sz="2800" dirty="0" smtClean="0"/>
              <a:t>Allocate 200 MPs (36+164, per 98(3))</a:t>
            </a:r>
          </a:p>
          <a:p>
            <a:pPr marL="625475" indent="-625475">
              <a:buClr>
                <a:schemeClr val="tx2"/>
              </a:buClr>
              <a:buSzPct val="99000"/>
              <a:buFont typeface="Wingdings" panose="05000000000000000000" pitchFamily="2" charset="2"/>
              <a:buChar char="q"/>
            </a:pPr>
            <a:r>
              <a:rPr lang="en-US" sz="2800" dirty="0" smtClean="0"/>
              <a:t>Allocate 145 FPP units (25+4+116=145)</a:t>
            </a:r>
          </a:p>
          <a:p>
            <a:pPr marL="625475" indent="-625475">
              <a:buClr>
                <a:schemeClr val="tx2"/>
              </a:buClr>
              <a:buSzPct val="99000"/>
              <a:buFont typeface="Wingdings" panose="05000000000000000000" pitchFamily="2" charset="2"/>
              <a:buChar char="q"/>
            </a:pPr>
            <a:r>
              <a:rPr lang="en-US" sz="2800" dirty="0" smtClean="0"/>
              <a:t>5-10 Multi-member seats?</a:t>
            </a:r>
            <a:r>
              <a:rPr lang="en-US" sz="2800" dirty="0"/>
              <a:t> </a:t>
            </a:r>
            <a:r>
              <a:rPr lang="en-US" sz="2800" dirty="0" smtClean="0"/>
              <a:t>135-140 PDs?</a:t>
            </a:r>
          </a:p>
          <a:p>
            <a:pPr marL="625475" indent="-625475">
              <a:buClr>
                <a:schemeClr val="tx2"/>
              </a:buClr>
              <a:buSzPct val="99000"/>
              <a:buFont typeface="Wingdings" panose="05000000000000000000" pitchFamily="2" charset="2"/>
              <a:buChar char="q"/>
            </a:pPr>
            <a:r>
              <a:rPr lang="en-US" sz="2800" dirty="0" smtClean="0"/>
              <a:t>Nominations and election at PD level	</a:t>
            </a:r>
          </a:p>
          <a:p>
            <a:pPr marL="625475" indent="-625475">
              <a:buClr>
                <a:schemeClr val="tx2"/>
              </a:buClr>
              <a:buSzPct val="99000"/>
              <a:buFont typeface="Wingdings" panose="05000000000000000000" pitchFamily="2" charset="2"/>
              <a:buChar char="q"/>
            </a:pPr>
            <a:r>
              <a:rPr lang="en-US" sz="2800" dirty="0" smtClean="0"/>
              <a:t>Aggregate FPP results to district level; Determine PR of 200 using appropriate method</a:t>
            </a:r>
          </a:p>
          <a:p>
            <a:pPr marL="625475" indent="-625475">
              <a:buClr>
                <a:schemeClr val="tx2"/>
              </a:buClr>
              <a:buSzPct val="99000"/>
              <a:buFont typeface="Wingdings" panose="05000000000000000000" pitchFamily="2" charset="2"/>
              <a:buChar char="q"/>
            </a:pPr>
            <a:r>
              <a:rPr lang="en-US" sz="2800" dirty="0" smtClean="0"/>
              <a:t>Return FPP winners</a:t>
            </a:r>
          </a:p>
          <a:p>
            <a:pPr marL="625475" indent="-625475">
              <a:buClr>
                <a:schemeClr val="tx2"/>
              </a:buClr>
              <a:buSzPct val="99000"/>
              <a:buFont typeface="Wingdings" panose="05000000000000000000" pitchFamily="2" charset="2"/>
              <a:buChar char="q"/>
            </a:pPr>
            <a:r>
              <a:rPr lang="en-US" sz="2800" dirty="0" smtClean="0"/>
              <a:t>Return Additional Members to fill rest of 55 seats</a:t>
            </a:r>
            <a:endParaRPr lang="en-US" dirty="0" smtClean="0"/>
          </a:p>
        </p:txBody>
      </p:sp>
      <p:sp>
        <p:nvSpPr>
          <p:cNvPr id="3" name="Slide Number Placeholder 2"/>
          <p:cNvSpPr>
            <a:spLocks noGrp="1"/>
          </p:cNvSpPr>
          <p:nvPr>
            <p:ph type="sldNum" sz="quarter" idx="12"/>
          </p:nvPr>
        </p:nvSpPr>
        <p:spPr/>
        <p:txBody>
          <a:bodyPr/>
          <a:lstStyle/>
          <a:p>
            <a:fld id="{0CFEC368-1D7A-4F81-ABF6-AE0E36BAF64C}" type="slidenum">
              <a:rPr lang="en-US" smtClean="0"/>
              <a:pPr/>
              <a:t>10</a:t>
            </a:fld>
            <a:endParaRPr lang="en-US" dirty="0"/>
          </a:p>
        </p:txBody>
      </p:sp>
    </p:spTree>
    <p:extLst>
      <p:ext uri="{BB962C8B-B14F-4D97-AF65-F5344CB8AC3E}">
        <p14:creationId xmlns:p14="http://schemas.microsoft.com/office/powerpoint/2010/main" val="561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10961</TotalTime>
  <Words>1712</Words>
  <Application>Microsoft Office PowerPoint</Application>
  <PresentationFormat>On-screen Show (4:3)</PresentationFormat>
  <Paragraphs>323</Paragraphs>
  <Slides>25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Latha</vt:lpstr>
      <vt:lpstr>MS Sans Serif</vt:lpstr>
      <vt:lpstr>Times New Roman</vt:lpstr>
      <vt:lpstr>Wingdings</vt:lpstr>
      <vt:lpstr>Clarity</vt:lpstr>
      <vt:lpstr>Issues in transitioning From  proportional TO mixed-member proportional  Electoral System in in sri lanka</vt:lpstr>
      <vt:lpstr>Context</vt:lpstr>
      <vt:lpstr>Terminology - familiar</vt:lpstr>
      <vt:lpstr>Terminology – new</vt:lpstr>
      <vt:lpstr>Global Trends Shugart &amp; Wattenburg, 2001</vt:lpstr>
      <vt:lpstr>Typology of Mixed Methods Shugart &amp; Wattenberg, 2001</vt:lpstr>
      <vt:lpstr>Asia slow to adopt Electoral methods in 16 ‘Democracies’ in Asia, Croissant, 2003</vt:lpstr>
      <vt:lpstr>Sri Lanka cannot go back to M or MMM?</vt:lpstr>
      <vt:lpstr>An MMP architecture for Sri Lanka As proposed in Gazette 20A-June2015</vt:lpstr>
      <vt:lpstr>Evaluating electoral reforms  Aurel Croissant, 2002; Donald L. Horowitz, 2003</vt:lpstr>
      <vt:lpstr>Evaluating proposed 20A-2015 Method in the Sri Lankan context</vt:lpstr>
      <vt:lpstr>Representation</vt:lpstr>
      <vt:lpstr>PR MMPR affects different groups differently although the final result is proportional</vt:lpstr>
      <vt:lpstr>PowerPoint Presentation</vt:lpstr>
      <vt:lpstr>Implications &amp; Recommendations Small Parties </vt:lpstr>
      <vt:lpstr>Implications &amp; Recommendations Minorities</vt:lpstr>
      <vt:lpstr>Article 14(c) of 1946 Soulbury Constitution is in  Gazette 20A-2015, word to word</vt:lpstr>
      <vt:lpstr>District list</vt:lpstr>
      <vt:lpstr>Implications &amp; Recommendations Women</vt:lpstr>
      <vt:lpstr>Governability</vt:lpstr>
      <vt:lpstr>Governability is an issue with PR or MMPR</vt:lpstr>
      <vt:lpstr>Majority Bonus System, Italy -2005, </vt:lpstr>
      <vt:lpstr>Way forward</vt:lpstr>
      <vt:lpstr>Thank you</vt:lpstr>
      <vt:lpstr>Mixed Member (MM) methods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100-day promise:  and electoral reforms</dc:title>
  <dc:creator>User</dc:creator>
  <cp:lastModifiedBy>Rohan Samarajiva</cp:lastModifiedBy>
  <cp:revision>271</cp:revision>
  <cp:lastPrinted>2015-05-19T20:41:52Z</cp:lastPrinted>
  <dcterms:created xsi:type="dcterms:W3CDTF">2015-02-28T07:45:39Z</dcterms:created>
  <dcterms:modified xsi:type="dcterms:W3CDTF">2016-02-11T17:57:43Z</dcterms:modified>
</cp:coreProperties>
</file>