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72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9" autoAdjust="0"/>
    <p:restoredTop sz="78583" autoAdjust="0"/>
  </p:normalViewPr>
  <p:slideViewPr>
    <p:cSldViewPr>
      <p:cViewPr varScale="1">
        <p:scale>
          <a:sx n="83" d="100"/>
          <a:sy n="83" d="100"/>
        </p:scale>
        <p:origin x="-2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9B05D-7DF0-5944-9EB4-3FDC9DC6F348}" type="doc">
      <dgm:prSet loTypeId="urn:microsoft.com/office/officeart/2005/8/layout/hierarchy2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9CAEBED-2E5D-2C41-9014-0C675CDE81C5}">
      <dgm:prSet phldrT="[Text]" custT="1"/>
      <dgm:spPr/>
      <dgm:t>
        <a:bodyPr/>
        <a:lstStyle/>
        <a:p>
          <a:r>
            <a:rPr lang="en-US" sz="1400" dirty="0" smtClean="0"/>
            <a:t>Potential Access Models</a:t>
          </a:r>
          <a:endParaRPr lang="en-US" sz="1400" dirty="0"/>
        </a:p>
      </dgm:t>
    </dgm:pt>
    <dgm:pt modelId="{7726DE3A-BC85-A243-9ED7-5046C3856FE0}" type="parTrans" cxnId="{C1234DA1-198B-9D4B-B422-C60F6C9AD42B}">
      <dgm:prSet/>
      <dgm:spPr/>
      <dgm:t>
        <a:bodyPr/>
        <a:lstStyle/>
        <a:p>
          <a:endParaRPr lang="en-US" sz="1400"/>
        </a:p>
      </dgm:t>
    </dgm:pt>
    <dgm:pt modelId="{7437925B-C180-EF4A-9595-D5C38691C2D2}" type="sibTrans" cxnId="{C1234DA1-198B-9D4B-B422-C60F6C9AD42B}">
      <dgm:prSet/>
      <dgm:spPr/>
      <dgm:t>
        <a:bodyPr/>
        <a:lstStyle/>
        <a:p>
          <a:endParaRPr lang="en-US" sz="1400"/>
        </a:p>
      </dgm:t>
    </dgm:pt>
    <dgm:pt modelId="{1040DE7E-C417-6E4F-9673-4D7E7D62CCAE}">
      <dgm:prSet phldrT="[Text]" custT="1"/>
      <dgm:spPr/>
      <dgm:t>
        <a:bodyPr/>
        <a:lstStyle/>
        <a:p>
          <a:r>
            <a:rPr lang="en-US" sz="1400" dirty="0" smtClean="0"/>
            <a:t>1. Operators/ ISP initiatives</a:t>
          </a:r>
          <a:endParaRPr lang="en-US" sz="1400" dirty="0"/>
        </a:p>
      </dgm:t>
    </dgm:pt>
    <dgm:pt modelId="{61E48A38-DBF6-3B41-8D4A-64778DD2B80C}" type="parTrans" cxnId="{FE4A292B-E2D9-E24A-8FBE-470AD53D80A3}">
      <dgm:prSet custT="1"/>
      <dgm:spPr/>
      <dgm:t>
        <a:bodyPr/>
        <a:lstStyle/>
        <a:p>
          <a:endParaRPr lang="en-US" sz="1400"/>
        </a:p>
      </dgm:t>
    </dgm:pt>
    <dgm:pt modelId="{5E43F34C-54B0-3446-A057-A73A51BD4DEB}" type="sibTrans" cxnId="{FE4A292B-E2D9-E24A-8FBE-470AD53D80A3}">
      <dgm:prSet/>
      <dgm:spPr/>
      <dgm:t>
        <a:bodyPr/>
        <a:lstStyle/>
        <a:p>
          <a:endParaRPr lang="en-US" sz="1400"/>
        </a:p>
      </dgm:t>
    </dgm:pt>
    <dgm:pt modelId="{CBF4AF96-2486-3A49-A2BB-B514833C71FD}">
      <dgm:prSet phldrT="[Text]" custT="1"/>
      <dgm:spPr/>
      <dgm:t>
        <a:bodyPr/>
        <a:lstStyle/>
        <a:p>
          <a:r>
            <a:rPr lang="en-US" sz="1400" dirty="0" smtClean="0"/>
            <a:t>1.1.Promotional 3G/ 4G packs to drive discovery/ Experimentation</a:t>
          </a:r>
          <a:endParaRPr lang="en-US" sz="1400" dirty="0"/>
        </a:p>
      </dgm:t>
    </dgm:pt>
    <dgm:pt modelId="{FC61795A-2D40-DB45-85F7-91AC83E30C40}" type="parTrans" cxnId="{626F78FC-27E6-4D4B-8829-6D28F62C7A36}">
      <dgm:prSet custT="1"/>
      <dgm:spPr/>
      <dgm:t>
        <a:bodyPr/>
        <a:lstStyle/>
        <a:p>
          <a:endParaRPr lang="en-US" sz="1400"/>
        </a:p>
      </dgm:t>
    </dgm:pt>
    <dgm:pt modelId="{E9727235-94FA-9E4A-B0D4-3BDF895C77C7}" type="sibTrans" cxnId="{626F78FC-27E6-4D4B-8829-6D28F62C7A36}">
      <dgm:prSet/>
      <dgm:spPr/>
      <dgm:t>
        <a:bodyPr/>
        <a:lstStyle/>
        <a:p>
          <a:endParaRPr lang="en-US" sz="1400"/>
        </a:p>
      </dgm:t>
    </dgm:pt>
    <dgm:pt modelId="{E831CC14-CFEA-644A-A87A-7D1A7F1A0C03}">
      <dgm:prSet phldrT="[Text]" custT="1"/>
      <dgm:spPr/>
      <dgm:t>
        <a:bodyPr/>
        <a:lstStyle/>
        <a:p>
          <a:r>
            <a:rPr lang="en-US" sz="1400" dirty="0" smtClean="0"/>
            <a:t>1.2.Minimal speed free universal data access (64 kbps; 10MB/ day)</a:t>
          </a:r>
          <a:endParaRPr lang="en-US" sz="1400" dirty="0"/>
        </a:p>
      </dgm:t>
    </dgm:pt>
    <dgm:pt modelId="{EC9E0656-A1E3-264F-AD80-6FBB91E9D02A}" type="parTrans" cxnId="{FFB8C421-23B5-CE4B-8CED-CB41791D88E8}">
      <dgm:prSet custT="1"/>
      <dgm:spPr/>
      <dgm:t>
        <a:bodyPr/>
        <a:lstStyle/>
        <a:p>
          <a:endParaRPr lang="en-US" sz="1400"/>
        </a:p>
      </dgm:t>
    </dgm:pt>
    <dgm:pt modelId="{EB60B3D7-33E3-E149-BFF3-72B9B8D92BAB}" type="sibTrans" cxnId="{FFB8C421-23B5-CE4B-8CED-CB41791D88E8}">
      <dgm:prSet/>
      <dgm:spPr/>
      <dgm:t>
        <a:bodyPr/>
        <a:lstStyle/>
        <a:p>
          <a:endParaRPr lang="en-US" sz="1400"/>
        </a:p>
      </dgm:t>
    </dgm:pt>
    <dgm:pt modelId="{6067AB17-01DC-5D4A-AEDE-846206F2EDEF}">
      <dgm:prSet phldrT="[Text]" custT="1"/>
      <dgm:spPr/>
      <dgm:t>
        <a:bodyPr/>
        <a:lstStyle/>
        <a:p>
          <a:r>
            <a:rPr lang="en-US" sz="1400" dirty="0" smtClean="0"/>
            <a:t>2.Central/ State government initiatives</a:t>
          </a:r>
          <a:endParaRPr lang="en-US" sz="1400" dirty="0"/>
        </a:p>
      </dgm:t>
    </dgm:pt>
    <dgm:pt modelId="{02127600-6579-F540-AEE7-5EA5F8958350}" type="parTrans" cxnId="{C418C996-2081-A341-803C-AF6EF868C90D}">
      <dgm:prSet custT="1"/>
      <dgm:spPr/>
      <dgm:t>
        <a:bodyPr/>
        <a:lstStyle/>
        <a:p>
          <a:endParaRPr lang="en-US" sz="1400"/>
        </a:p>
      </dgm:t>
    </dgm:pt>
    <dgm:pt modelId="{008834CD-9C33-A24B-B105-288E9DA321C3}" type="sibTrans" cxnId="{C418C996-2081-A341-803C-AF6EF868C90D}">
      <dgm:prSet/>
      <dgm:spPr/>
      <dgm:t>
        <a:bodyPr/>
        <a:lstStyle/>
        <a:p>
          <a:endParaRPr lang="en-US" sz="1400"/>
        </a:p>
      </dgm:t>
    </dgm:pt>
    <dgm:pt modelId="{C3A629FA-CF01-A640-B054-A3A51F4DE082}">
      <dgm:prSet phldrT="[Text]" custT="1"/>
      <dgm:spPr/>
      <dgm:t>
        <a:bodyPr/>
        <a:lstStyle/>
        <a:p>
          <a:r>
            <a:rPr lang="en-US" sz="1400" dirty="0" smtClean="0"/>
            <a:t>3.1.CSR based free </a:t>
          </a:r>
          <a:r>
            <a:rPr lang="en-US" sz="1400" dirty="0" err="1" smtClean="0"/>
            <a:t>WiFi</a:t>
          </a:r>
          <a:r>
            <a:rPr lang="en-US" sz="1400" dirty="0" smtClean="0"/>
            <a:t> access</a:t>
          </a:r>
          <a:endParaRPr lang="en-US" sz="1400" dirty="0"/>
        </a:p>
      </dgm:t>
    </dgm:pt>
    <dgm:pt modelId="{FB9395B7-D72C-F847-9BF9-9E082AA2BE59}" type="parTrans" cxnId="{CB26C9BE-DC3C-CD4A-8BD2-8F946A1069E1}">
      <dgm:prSet custT="1"/>
      <dgm:spPr/>
      <dgm:t>
        <a:bodyPr/>
        <a:lstStyle/>
        <a:p>
          <a:endParaRPr lang="en-US" sz="1400"/>
        </a:p>
      </dgm:t>
    </dgm:pt>
    <dgm:pt modelId="{42CD00D2-5D17-144B-9895-B0E61E1DDC81}" type="sibTrans" cxnId="{CB26C9BE-DC3C-CD4A-8BD2-8F946A1069E1}">
      <dgm:prSet/>
      <dgm:spPr/>
      <dgm:t>
        <a:bodyPr/>
        <a:lstStyle/>
        <a:p>
          <a:endParaRPr lang="en-US" sz="1400"/>
        </a:p>
      </dgm:t>
    </dgm:pt>
    <dgm:pt modelId="{DB706F4E-C1A9-7F4E-8A69-BCF87453DC07}">
      <dgm:prSet phldrT="[Text]" custT="1"/>
      <dgm:spPr/>
      <dgm:t>
        <a:bodyPr/>
        <a:lstStyle/>
        <a:p>
          <a:r>
            <a:rPr lang="en-US" sz="1400" dirty="0" smtClean="0"/>
            <a:t>3.Corporates and tech companies driven initiatives</a:t>
          </a:r>
          <a:endParaRPr lang="en-US" sz="1400" dirty="0"/>
        </a:p>
      </dgm:t>
    </dgm:pt>
    <dgm:pt modelId="{3385F4F2-01E3-6C42-AF4F-EE8ECAE38EC7}" type="parTrans" cxnId="{C82B9F6B-9918-744A-AF45-4F872699F190}">
      <dgm:prSet custT="1"/>
      <dgm:spPr/>
      <dgm:t>
        <a:bodyPr/>
        <a:lstStyle/>
        <a:p>
          <a:endParaRPr lang="en-US" sz="1400"/>
        </a:p>
      </dgm:t>
    </dgm:pt>
    <dgm:pt modelId="{92214AAF-7793-C548-9E4C-73C6F2EFD45F}" type="sibTrans" cxnId="{C82B9F6B-9918-744A-AF45-4F872699F190}">
      <dgm:prSet/>
      <dgm:spPr/>
      <dgm:t>
        <a:bodyPr/>
        <a:lstStyle/>
        <a:p>
          <a:endParaRPr lang="en-US" sz="1400"/>
        </a:p>
      </dgm:t>
    </dgm:pt>
    <dgm:pt modelId="{BE295D97-0F98-2F45-A1CA-42C6D01BF985}">
      <dgm:prSet phldrT="[Text]" custT="1"/>
      <dgm:spPr/>
      <dgm:t>
        <a:bodyPr/>
        <a:lstStyle/>
        <a:p>
          <a:r>
            <a:rPr lang="en-US" sz="1400" dirty="0" smtClean="0"/>
            <a:t>2.1.Community or Government institution Wi-Fi (NOFN)</a:t>
          </a:r>
          <a:endParaRPr lang="en-US" sz="1400" dirty="0"/>
        </a:p>
      </dgm:t>
    </dgm:pt>
    <dgm:pt modelId="{54A35DA4-03A1-9D4B-9D71-F6E1CB8B8B25}" type="parTrans" cxnId="{08A0364D-0407-934D-B814-4178918ABDB7}">
      <dgm:prSet custT="1"/>
      <dgm:spPr/>
      <dgm:t>
        <a:bodyPr/>
        <a:lstStyle/>
        <a:p>
          <a:endParaRPr lang="en-US" sz="1400"/>
        </a:p>
      </dgm:t>
    </dgm:pt>
    <dgm:pt modelId="{11DAE765-91F2-EF4A-BF87-0AA9E2B428CD}" type="sibTrans" cxnId="{08A0364D-0407-934D-B814-4178918ABDB7}">
      <dgm:prSet/>
      <dgm:spPr/>
      <dgm:t>
        <a:bodyPr/>
        <a:lstStyle/>
        <a:p>
          <a:endParaRPr lang="en-US" sz="1400"/>
        </a:p>
      </dgm:t>
    </dgm:pt>
    <dgm:pt modelId="{8DAE0B5A-C0E7-A342-B1C3-CD3016347BA6}">
      <dgm:prSet phldrT="[Text]" custT="1"/>
      <dgm:spPr/>
      <dgm:t>
        <a:bodyPr/>
        <a:lstStyle/>
        <a:p>
          <a:r>
            <a:rPr lang="en-US" sz="1400" dirty="0" smtClean="0"/>
            <a:t>2.2.Subsidized data packs for low income group segment</a:t>
          </a:r>
          <a:endParaRPr lang="en-US" sz="1400" dirty="0"/>
        </a:p>
      </dgm:t>
    </dgm:pt>
    <dgm:pt modelId="{6EC7B81A-B91D-914F-8EEE-9D09F33AB700}" type="parTrans" cxnId="{4302E56A-AABF-D942-958B-ACD88596C401}">
      <dgm:prSet custT="1"/>
      <dgm:spPr/>
      <dgm:t>
        <a:bodyPr/>
        <a:lstStyle/>
        <a:p>
          <a:endParaRPr lang="en-US" sz="1400"/>
        </a:p>
      </dgm:t>
    </dgm:pt>
    <dgm:pt modelId="{5C28F319-4B98-C64C-9A3C-9AE6D5E85DFD}" type="sibTrans" cxnId="{4302E56A-AABF-D942-958B-ACD88596C401}">
      <dgm:prSet/>
      <dgm:spPr/>
      <dgm:t>
        <a:bodyPr/>
        <a:lstStyle/>
        <a:p>
          <a:endParaRPr lang="en-US" sz="1400"/>
        </a:p>
      </dgm:t>
    </dgm:pt>
    <dgm:pt modelId="{77D81DEF-DAD5-0347-AE41-5D3887605F71}">
      <dgm:prSet phldrT="[Text]" custT="1"/>
      <dgm:spPr/>
      <dgm:t>
        <a:bodyPr/>
        <a:lstStyle/>
        <a:p>
          <a:r>
            <a:rPr lang="en-US" sz="1400" dirty="0" smtClean="0"/>
            <a:t>2.3.USOF based </a:t>
          </a:r>
          <a:r>
            <a:rPr lang="en-US" sz="1400" dirty="0" err="1" smtClean="0"/>
            <a:t>WiFi</a:t>
          </a:r>
          <a:r>
            <a:rPr lang="en-US" sz="1400" dirty="0" smtClean="0"/>
            <a:t> access through reverse auction using NOFN</a:t>
          </a:r>
          <a:endParaRPr lang="en-US" sz="1400" dirty="0"/>
        </a:p>
      </dgm:t>
    </dgm:pt>
    <dgm:pt modelId="{2B9A4830-9FDF-2C4E-AE1A-B7FE4FE0DBE9}" type="parTrans" cxnId="{084E8E4A-11E9-D740-9FD8-BFE461DBB03C}">
      <dgm:prSet custT="1"/>
      <dgm:spPr/>
      <dgm:t>
        <a:bodyPr/>
        <a:lstStyle/>
        <a:p>
          <a:endParaRPr lang="en-US" sz="1400"/>
        </a:p>
      </dgm:t>
    </dgm:pt>
    <dgm:pt modelId="{61CC169C-1BE8-964D-84EB-52245B5BC19C}" type="sibTrans" cxnId="{084E8E4A-11E9-D740-9FD8-BFE461DBB03C}">
      <dgm:prSet/>
      <dgm:spPr/>
      <dgm:t>
        <a:bodyPr/>
        <a:lstStyle/>
        <a:p>
          <a:endParaRPr lang="en-US" sz="1400"/>
        </a:p>
      </dgm:t>
    </dgm:pt>
    <dgm:pt modelId="{B12C234A-1BB5-BD40-9538-5ACCBEE2DB2C}">
      <dgm:prSet phldrT="[Text]" custT="1"/>
      <dgm:spPr/>
      <dgm:t>
        <a:bodyPr/>
        <a:lstStyle/>
        <a:p>
          <a:r>
            <a:rPr lang="en-US" sz="1400" dirty="0" smtClean="0"/>
            <a:t>3.2.Use of innovative technologies/ solutions for access</a:t>
          </a:r>
          <a:endParaRPr lang="en-US" sz="1400" dirty="0"/>
        </a:p>
      </dgm:t>
    </dgm:pt>
    <dgm:pt modelId="{33ACF198-7017-E346-ADBC-F8EC01B13222}" type="parTrans" cxnId="{BF82B5C5-A935-5D48-8095-EA106C04801F}">
      <dgm:prSet custT="1"/>
      <dgm:spPr/>
      <dgm:t>
        <a:bodyPr/>
        <a:lstStyle/>
        <a:p>
          <a:endParaRPr lang="en-US" sz="1400"/>
        </a:p>
      </dgm:t>
    </dgm:pt>
    <dgm:pt modelId="{F9E5257D-86FD-1542-B3FB-BDD484807DFD}" type="sibTrans" cxnId="{BF82B5C5-A935-5D48-8095-EA106C04801F}">
      <dgm:prSet/>
      <dgm:spPr/>
      <dgm:t>
        <a:bodyPr/>
        <a:lstStyle/>
        <a:p>
          <a:endParaRPr lang="en-US" sz="1400"/>
        </a:p>
      </dgm:t>
    </dgm:pt>
    <dgm:pt modelId="{6F04A323-6AF5-9642-BF44-128750B8188D}" type="pres">
      <dgm:prSet presAssocID="{8A89B05D-7DF0-5944-9EB4-3FDC9DC6F3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17952-AFBA-8542-B23A-F580D7492706}" type="pres">
      <dgm:prSet presAssocID="{09CAEBED-2E5D-2C41-9014-0C675CDE81C5}" presName="root1" presStyleCnt="0"/>
      <dgm:spPr/>
    </dgm:pt>
    <dgm:pt modelId="{726BD032-3A9A-1943-AF05-CCE46D91B88F}" type="pres">
      <dgm:prSet presAssocID="{09CAEBED-2E5D-2C41-9014-0C675CDE81C5}" presName="LevelOneTextNode" presStyleLbl="node0" presStyleIdx="0" presStyleCnt="1" custLinFactNeighborX="-97358" custLinFactNeighborY="-49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165BD5-4C95-BA4F-B09E-9E79B61CE43A}" type="pres">
      <dgm:prSet presAssocID="{09CAEBED-2E5D-2C41-9014-0C675CDE81C5}" presName="level2hierChild" presStyleCnt="0"/>
      <dgm:spPr/>
    </dgm:pt>
    <dgm:pt modelId="{AB5FFCE9-2467-2B4A-8B2E-E425C66D427D}" type="pres">
      <dgm:prSet presAssocID="{61E48A38-DBF6-3B41-8D4A-64778DD2B80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210E36D-DC00-564F-A185-740035E71DE5}" type="pres">
      <dgm:prSet presAssocID="{61E48A38-DBF6-3B41-8D4A-64778DD2B80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DCB26AF-3DE8-9B4B-A943-4016429EBF66}" type="pres">
      <dgm:prSet presAssocID="{1040DE7E-C417-6E4F-9673-4D7E7D62CCAE}" presName="root2" presStyleCnt="0"/>
      <dgm:spPr/>
    </dgm:pt>
    <dgm:pt modelId="{E58935B7-72BC-E644-8BA6-64A106C950A9}" type="pres">
      <dgm:prSet presAssocID="{1040DE7E-C417-6E4F-9673-4D7E7D62CCAE}" presName="LevelTwoTextNode" presStyleLbl="node2" presStyleIdx="0" presStyleCnt="3" custLinFactNeighborX="-46699" custLinFactNeighborY="19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F3977-80B9-8C4F-B815-5C435F34B5A2}" type="pres">
      <dgm:prSet presAssocID="{1040DE7E-C417-6E4F-9673-4D7E7D62CCAE}" presName="level3hierChild" presStyleCnt="0"/>
      <dgm:spPr/>
    </dgm:pt>
    <dgm:pt modelId="{92203F10-7E14-C34D-8102-8EE478026FD5}" type="pres">
      <dgm:prSet presAssocID="{FC61795A-2D40-DB45-85F7-91AC83E30C40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9122CFB7-FD2F-E84D-A079-2B4C6D518371}" type="pres">
      <dgm:prSet presAssocID="{FC61795A-2D40-DB45-85F7-91AC83E30C40}" presName="connTx" presStyleLbl="parChTrans1D3" presStyleIdx="0" presStyleCnt="7"/>
      <dgm:spPr/>
      <dgm:t>
        <a:bodyPr/>
        <a:lstStyle/>
        <a:p>
          <a:endParaRPr lang="en-US"/>
        </a:p>
      </dgm:t>
    </dgm:pt>
    <dgm:pt modelId="{E2FAB3A4-14B4-4242-9F48-E3E96821792B}" type="pres">
      <dgm:prSet presAssocID="{CBF4AF96-2486-3A49-A2BB-B514833C71FD}" presName="root2" presStyleCnt="0"/>
      <dgm:spPr/>
    </dgm:pt>
    <dgm:pt modelId="{05DC19C2-F0DB-B845-ACFE-80D13CE6F362}" type="pres">
      <dgm:prSet presAssocID="{CBF4AF96-2486-3A49-A2BB-B514833C71FD}" presName="LevelTwoTextNode" presStyleLbl="node3" presStyleIdx="0" presStyleCnt="7" custScaleX="301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8C8E98-4D17-A048-905D-CF867EC87CAD}" type="pres">
      <dgm:prSet presAssocID="{CBF4AF96-2486-3A49-A2BB-B514833C71FD}" presName="level3hierChild" presStyleCnt="0"/>
      <dgm:spPr/>
    </dgm:pt>
    <dgm:pt modelId="{790D514F-A588-0042-A63D-23F62E2BE48E}" type="pres">
      <dgm:prSet presAssocID="{EC9E0656-A1E3-264F-AD80-6FBB91E9D02A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D6B0404E-08E1-A147-A01E-A84EAB45AF05}" type="pres">
      <dgm:prSet presAssocID="{EC9E0656-A1E3-264F-AD80-6FBB91E9D02A}" presName="connTx" presStyleLbl="parChTrans1D3" presStyleIdx="1" presStyleCnt="7"/>
      <dgm:spPr/>
      <dgm:t>
        <a:bodyPr/>
        <a:lstStyle/>
        <a:p>
          <a:endParaRPr lang="en-US"/>
        </a:p>
      </dgm:t>
    </dgm:pt>
    <dgm:pt modelId="{5C15D7BF-A957-4C4B-8351-BE684E12C604}" type="pres">
      <dgm:prSet presAssocID="{E831CC14-CFEA-644A-A87A-7D1A7F1A0C03}" presName="root2" presStyleCnt="0"/>
      <dgm:spPr/>
    </dgm:pt>
    <dgm:pt modelId="{B87965D5-AB44-A340-8520-642E09F0322A}" type="pres">
      <dgm:prSet presAssocID="{E831CC14-CFEA-644A-A87A-7D1A7F1A0C03}" presName="LevelTwoTextNode" presStyleLbl="node3" presStyleIdx="1" presStyleCnt="7" custScaleX="301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58ADC-3BE9-0A4B-8B94-31930D21EBDC}" type="pres">
      <dgm:prSet presAssocID="{E831CC14-CFEA-644A-A87A-7D1A7F1A0C03}" presName="level3hierChild" presStyleCnt="0"/>
      <dgm:spPr/>
    </dgm:pt>
    <dgm:pt modelId="{A85EA4C6-F931-2644-81FB-DDA186CFF2E0}" type="pres">
      <dgm:prSet presAssocID="{02127600-6579-F540-AEE7-5EA5F895835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0D5C490-3186-B44E-B70D-DD64081B7E4D}" type="pres">
      <dgm:prSet presAssocID="{02127600-6579-F540-AEE7-5EA5F895835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39B6EAE-65FB-284C-8762-DD01DE9D85D6}" type="pres">
      <dgm:prSet presAssocID="{6067AB17-01DC-5D4A-AEDE-846206F2EDEF}" presName="root2" presStyleCnt="0"/>
      <dgm:spPr/>
    </dgm:pt>
    <dgm:pt modelId="{3F0F1263-D552-0E43-AC87-A22D61B8329C}" type="pres">
      <dgm:prSet presAssocID="{6067AB17-01DC-5D4A-AEDE-846206F2EDEF}" presName="LevelTwoTextNode" presStyleLbl="node2" presStyleIdx="1" presStyleCnt="3" custLinFactNeighborX="-46699" custLinFactNeighborY="-49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F7EA4-DDBB-D249-B2E1-B24E66A6F952}" type="pres">
      <dgm:prSet presAssocID="{6067AB17-01DC-5D4A-AEDE-846206F2EDEF}" presName="level3hierChild" presStyleCnt="0"/>
      <dgm:spPr/>
    </dgm:pt>
    <dgm:pt modelId="{2F23B728-418F-3D46-8A48-AAD1569C6D40}" type="pres">
      <dgm:prSet presAssocID="{54A35DA4-03A1-9D4B-9D71-F6E1CB8B8B25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0BFD9856-CE48-F642-AE56-C449FF9ED52D}" type="pres">
      <dgm:prSet presAssocID="{54A35DA4-03A1-9D4B-9D71-F6E1CB8B8B25}" presName="connTx" presStyleLbl="parChTrans1D3" presStyleIdx="2" presStyleCnt="7"/>
      <dgm:spPr/>
      <dgm:t>
        <a:bodyPr/>
        <a:lstStyle/>
        <a:p>
          <a:endParaRPr lang="en-US"/>
        </a:p>
      </dgm:t>
    </dgm:pt>
    <dgm:pt modelId="{7E532244-C5B9-CF43-81D5-B069D5333473}" type="pres">
      <dgm:prSet presAssocID="{BE295D97-0F98-2F45-A1CA-42C6D01BF985}" presName="root2" presStyleCnt="0"/>
      <dgm:spPr/>
    </dgm:pt>
    <dgm:pt modelId="{C923403C-13AE-384E-A837-6CB5D80ED6D2}" type="pres">
      <dgm:prSet presAssocID="{BE295D97-0F98-2F45-A1CA-42C6D01BF985}" presName="LevelTwoTextNode" presStyleLbl="node3" presStyleIdx="2" presStyleCnt="7" custScaleX="301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EB8B1-ED21-A34F-8895-EF82EC601CA8}" type="pres">
      <dgm:prSet presAssocID="{BE295D97-0F98-2F45-A1CA-42C6D01BF985}" presName="level3hierChild" presStyleCnt="0"/>
      <dgm:spPr/>
    </dgm:pt>
    <dgm:pt modelId="{6F3AE426-FAC8-4A48-82A5-F27DD9464D85}" type="pres">
      <dgm:prSet presAssocID="{6EC7B81A-B91D-914F-8EEE-9D09F33AB700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3518F49E-D9CA-D74B-93F6-7BB3113BE751}" type="pres">
      <dgm:prSet presAssocID="{6EC7B81A-B91D-914F-8EEE-9D09F33AB700}" presName="connTx" presStyleLbl="parChTrans1D3" presStyleIdx="3" presStyleCnt="7"/>
      <dgm:spPr/>
      <dgm:t>
        <a:bodyPr/>
        <a:lstStyle/>
        <a:p>
          <a:endParaRPr lang="en-US"/>
        </a:p>
      </dgm:t>
    </dgm:pt>
    <dgm:pt modelId="{A8BDE32B-CDAE-5643-99ED-4A4B4F1AD2D6}" type="pres">
      <dgm:prSet presAssocID="{8DAE0B5A-C0E7-A342-B1C3-CD3016347BA6}" presName="root2" presStyleCnt="0"/>
      <dgm:spPr/>
    </dgm:pt>
    <dgm:pt modelId="{D96F7425-A95B-4444-BD1B-660CBF41FB33}" type="pres">
      <dgm:prSet presAssocID="{8DAE0B5A-C0E7-A342-B1C3-CD3016347BA6}" presName="LevelTwoTextNode" presStyleLbl="node3" presStyleIdx="3" presStyleCnt="7" custScaleX="301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9A2872-8841-1743-9008-BD911B6BC0BA}" type="pres">
      <dgm:prSet presAssocID="{8DAE0B5A-C0E7-A342-B1C3-CD3016347BA6}" presName="level3hierChild" presStyleCnt="0"/>
      <dgm:spPr/>
    </dgm:pt>
    <dgm:pt modelId="{51B54F1A-66CC-AB43-9F8E-712C1E06DCC9}" type="pres">
      <dgm:prSet presAssocID="{2B9A4830-9FDF-2C4E-AE1A-B7FE4FE0DBE9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0C21D41F-F4B2-DA41-813F-4D683FEBBCD0}" type="pres">
      <dgm:prSet presAssocID="{2B9A4830-9FDF-2C4E-AE1A-B7FE4FE0DBE9}" presName="connTx" presStyleLbl="parChTrans1D3" presStyleIdx="4" presStyleCnt="7"/>
      <dgm:spPr/>
      <dgm:t>
        <a:bodyPr/>
        <a:lstStyle/>
        <a:p>
          <a:endParaRPr lang="en-US"/>
        </a:p>
      </dgm:t>
    </dgm:pt>
    <dgm:pt modelId="{1567C27E-D6C6-5B48-AE95-460BD487691E}" type="pres">
      <dgm:prSet presAssocID="{77D81DEF-DAD5-0347-AE41-5D3887605F71}" presName="root2" presStyleCnt="0"/>
      <dgm:spPr/>
    </dgm:pt>
    <dgm:pt modelId="{2EB705D7-A468-C748-BDFC-9C26EA4E13E2}" type="pres">
      <dgm:prSet presAssocID="{77D81DEF-DAD5-0347-AE41-5D3887605F71}" presName="LevelTwoTextNode" presStyleLbl="node3" presStyleIdx="4" presStyleCnt="7" custScaleX="301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2CFF6-4BF8-AA46-A746-2498E245AF4B}" type="pres">
      <dgm:prSet presAssocID="{77D81DEF-DAD5-0347-AE41-5D3887605F71}" presName="level3hierChild" presStyleCnt="0"/>
      <dgm:spPr/>
    </dgm:pt>
    <dgm:pt modelId="{D16BC86F-DEBA-ED45-A240-595682D9EBE7}" type="pres">
      <dgm:prSet presAssocID="{3385F4F2-01E3-6C42-AF4F-EE8ECAE38EC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5A54228-EAB4-0D43-A5ED-E14A0EA53C56}" type="pres">
      <dgm:prSet presAssocID="{3385F4F2-01E3-6C42-AF4F-EE8ECAE38EC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8488E97-2C62-4E44-85EB-9B231EAEB638}" type="pres">
      <dgm:prSet presAssocID="{DB706F4E-C1A9-7F4E-8A69-BCF87453DC07}" presName="root2" presStyleCnt="0"/>
      <dgm:spPr/>
    </dgm:pt>
    <dgm:pt modelId="{A519F2B1-47B0-3945-9D74-94CA6813ACAD}" type="pres">
      <dgm:prSet presAssocID="{DB706F4E-C1A9-7F4E-8A69-BCF87453DC07}" presName="LevelTwoTextNode" presStyleLbl="node2" presStyleIdx="2" presStyleCnt="3" custLinFactNeighborX="-46699" custLinFactNeighborY="-6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CB926B-B90C-E54E-8447-5BE052F3E6D4}" type="pres">
      <dgm:prSet presAssocID="{DB706F4E-C1A9-7F4E-8A69-BCF87453DC07}" presName="level3hierChild" presStyleCnt="0"/>
      <dgm:spPr/>
    </dgm:pt>
    <dgm:pt modelId="{C5C0B5DE-7A5B-154E-BC04-180B0372C865}" type="pres">
      <dgm:prSet presAssocID="{FB9395B7-D72C-F847-9BF9-9E082AA2BE59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39393EA1-96A5-8E4A-BB20-2EB1FA112036}" type="pres">
      <dgm:prSet presAssocID="{FB9395B7-D72C-F847-9BF9-9E082AA2BE59}" presName="connTx" presStyleLbl="parChTrans1D3" presStyleIdx="5" presStyleCnt="7"/>
      <dgm:spPr/>
      <dgm:t>
        <a:bodyPr/>
        <a:lstStyle/>
        <a:p>
          <a:endParaRPr lang="en-US"/>
        </a:p>
      </dgm:t>
    </dgm:pt>
    <dgm:pt modelId="{7E61781F-22E0-2449-9CC1-4BD35BB463CC}" type="pres">
      <dgm:prSet presAssocID="{C3A629FA-CF01-A640-B054-A3A51F4DE082}" presName="root2" presStyleCnt="0"/>
      <dgm:spPr/>
    </dgm:pt>
    <dgm:pt modelId="{4D38BA44-3B77-ED4A-9BC0-2E48CA1A6D1E}" type="pres">
      <dgm:prSet presAssocID="{C3A629FA-CF01-A640-B054-A3A51F4DE082}" presName="LevelTwoTextNode" presStyleLbl="node3" presStyleIdx="5" presStyleCnt="7" custScaleX="301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A5914F-3E8E-2A4F-BC63-58B443DED60E}" type="pres">
      <dgm:prSet presAssocID="{C3A629FA-CF01-A640-B054-A3A51F4DE082}" presName="level3hierChild" presStyleCnt="0"/>
      <dgm:spPr/>
    </dgm:pt>
    <dgm:pt modelId="{BB092EBD-AE74-5648-AC12-204492F5761A}" type="pres">
      <dgm:prSet presAssocID="{33ACF198-7017-E346-ADBC-F8EC01B13222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7567F79C-F8EE-004A-B779-6D4CAD7707A9}" type="pres">
      <dgm:prSet presAssocID="{33ACF198-7017-E346-ADBC-F8EC01B13222}" presName="connTx" presStyleLbl="parChTrans1D3" presStyleIdx="6" presStyleCnt="7"/>
      <dgm:spPr/>
      <dgm:t>
        <a:bodyPr/>
        <a:lstStyle/>
        <a:p>
          <a:endParaRPr lang="en-US"/>
        </a:p>
      </dgm:t>
    </dgm:pt>
    <dgm:pt modelId="{B7E76D5D-3BAF-6248-B5F7-43E6D4633CF8}" type="pres">
      <dgm:prSet presAssocID="{B12C234A-1BB5-BD40-9538-5ACCBEE2DB2C}" presName="root2" presStyleCnt="0"/>
      <dgm:spPr/>
    </dgm:pt>
    <dgm:pt modelId="{02A75A61-2396-E645-AEDA-9A63F22B321F}" type="pres">
      <dgm:prSet presAssocID="{B12C234A-1BB5-BD40-9538-5ACCBEE2DB2C}" presName="LevelTwoTextNode" presStyleLbl="node3" presStyleIdx="6" presStyleCnt="7" custScaleX="301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AF43A-EF7F-DF47-A9E5-51254E1225DC}" type="pres">
      <dgm:prSet presAssocID="{B12C234A-1BB5-BD40-9538-5ACCBEE2DB2C}" presName="level3hierChild" presStyleCnt="0"/>
      <dgm:spPr/>
    </dgm:pt>
  </dgm:ptLst>
  <dgm:cxnLst>
    <dgm:cxn modelId="{94B2A55E-D2D8-8541-9BD8-9AE1A7DD7E53}" type="presOf" srcId="{54A35DA4-03A1-9D4B-9D71-F6E1CB8B8B25}" destId="{2F23B728-418F-3D46-8A48-AAD1569C6D40}" srcOrd="0" destOrd="0" presId="urn:microsoft.com/office/officeart/2005/8/layout/hierarchy2"/>
    <dgm:cxn modelId="{426511E4-9997-4548-A9CF-486F16DAE432}" type="presOf" srcId="{BE295D97-0F98-2F45-A1CA-42C6D01BF985}" destId="{C923403C-13AE-384E-A837-6CB5D80ED6D2}" srcOrd="0" destOrd="0" presId="urn:microsoft.com/office/officeart/2005/8/layout/hierarchy2"/>
    <dgm:cxn modelId="{02055745-A042-A945-9109-F80CF5BE98C4}" type="presOf" srcId="{1040DE7E-C417-6E4F-9673-4D7E7D62CCAE}" destId="{E58935B7-72BC-E644-8BA6-64A106C950A9}" srcOrd="0" destOrd="0" presId="urn:microsoft.com/office/officeart/2005/8/layout/hierarchy2"/>
    <dgm:cxn modelId="{31E0DCB5-DDE8-E04C-8161-0967367ED38C}" type="presOf" srcId="{FC61795A-2D40-DB45-85F7-91AC83E30C40}" destId="{9122CFB7-FD2F-E84D-A079-2B4C6D518371}" srcOrd="1" destOrd="0" presId="urn:microsoft.com/office/officeart/2005/8/layout/hierarchy2"/>
    <dgm:cxn modelId="{11671FC7-BD6B-B841-860F-72A3CBF195A3}" type="presOf" srcId="{02127600-6579-F540-AEE7-5EA5F8958350}" destId="{F0D5C490-3186-B44E-B70D-DD64081B7E4D}" srcOrd="1" destOrd="0" presId="urn:microsoft.com/office/officeart/2005/8/layout/hierarchy2"/>
    <dgm:cxn modelId="{C1234DA1-198B-9D4B-B422-C60F6C9AD42B}" srcId="{8A89B05D-7DF0-5944-9EB4-3FDC9DC6F348}" destId="{09CAEBED-2E5D-2C41-9014-0C675CDE81C5}" srcOrd="0" destOrd="0" parTransId="{7726DE3A-BC85-A243-9ED7-5046C3856FE0}" sibTransId="{7437925B-C180-EF4A-9595-D5C38691C2D2}"/>
    <dgm:cxn modelId="{016B544F-ACCD-6143-8DD5-2EAD9FBEF37E}" type="presOf" srcId="{54A35DA4-03A1-9D4B-9D71-F6E1CB8B8B25}" destId="{0BFD9856-CE48-F642-AE56-C449FF9ED52D}" srcOrd="1" destOrd="0" presId="urn:microsoft.com/office/officeart/2005/8/layout/hierarchy2"/>
    <dgm:cxn modelId="{7FB05C1D-C2E4-0C44-8A6A-9352220A7958}" type="presOf" srcId="{DB706F4E-C1A9-7F4E-8A69-BCF87453DC07}" destId="{A519F2B1-47B0-3945-9D74-94CA6813ACAD}" srcOrd="0" destOrd="0" presId="urn:microsoft.com/office/officeart/2005/8/layout/hierarchy2"/>
    <dgm:cxn modelId="{DDB26BC3-68F5-564B-9AF9-AE599C054E4A}" type="presOf" srcId="{61E48A38-DBF6-3B41-8D4A-64778DD2B80C}" destId="{B210E36D-DC00-564F-A185-740035E71DE5}" srcOrd="1" destOrd="0" presId="urn:microsoft.com/office/officeart/2005/8/layout/hierarchy2"/>
    <dgm:cxn modelId="{BDF9A336-23A8-B64A-9ECE-FFF032C8DCD0}" type="presOf" srcId="{8A89B05D-7DF0-5944-9EB4-3FDC9DC6F348}" destId="{6F04A323-6AF5-9642-BF44-128750B8188D}" srcOrd="0" destOrd="0" presId="urn:microsoft.com/office/officeart/2005/8/layout/hierarchy2"/>
    <dgm:cxn modelId="{1346FD77-2C05-4140-9792-76DC5D679BD8}" type="presOf" srcId="{09CAEBED-2E5D-2C41-9014-0C675CDE81C5}" destId="{726BD032-3A9A-1943-AF05-CCE46D91B88F}" srcOrd="0" destOrd="0" presId="urn:microsoft.com/office/officeart/2005/8/layout/hierarchy2"/>
    <dgm:cxn modelId="{5D2815FD-FB4C-CF4F-9D09-FBED490A39A8}" type="presOf" srcId="{6EC7B81A-B91D-914F-8EEE-9D09F33AB700}" destId="{6F3AE426-FAC8-4A48-82A5-F27DD9464D85}" srcOrd="0" destOrd="0" presId="urn:microsoft.com/office/officeart/2005/8/layout/hierarchy2"/>
    <dgm:cxn modelId="{59AD797A-9ED5-2949-80BC-DCF9C7F39A8A}" type="presOf" srcId="{33ACF198-7017-E346-ADBC-F8EC01B13222}" destId="{7567F79C-F8EE-004A-B779-6D4CAD7707A9}" srcOrd="1" destOrd="0" presId="urn:microsoft.com/office/officeart/2005/8/layout/hierarchy2"/>
    <dgm:cxn modelId="{2707C968-3AAF-4345-A383-CA288630615D}" type="presOf" srcId="{3385F4F2-01E3-6C42-AF4F-EE8ECAE38EC7}" destId="{A5A54228-EAB4-0D43-A5ED-E14A0EA53C56}" srcOrd="1" destOrd="0" presId="urn:microsoft.com/office/officeart/2005/8/layout/hierarchy2"/>
    <dgm:cxn modelId="{68F99D62-065B-554B-826D-9FEB13D2919A}" type="presOf" srcId="{3385F4F2-01E3-6C42-AF4F-EE8ECAE38EC7}" destId="{D16BC86F-DEBA-ED45-A240-595682D9EBE7}" srcOrd="0" destOrd="0" presId="urn:microsoft.com/office/officeart/2005/8/layout/hierarchy2"/>
    <dgm:cxn modelId="{BDF7D854-5022-724C-8C32-162E66EB583B}" type="presOf" srcId="{EC9E0656-A1E3-264F-AD80-6FBB91E9D02A}" destId="{790D514F-A588-0042-A63D-23F62E2BE48E}" srcOrd="0" destOrd="0" presId="urn:microsoft.com/office/officeart/2005/8/layout/hierarchy2"/>
    <dgm:cxn modelId="{29FACDA4-70C2-FF4F-87B7-21625BC58355}" type="presOf" srcId="{FB9395B7-D72C-F847-9BF9-9E082AA2BE59}" destId="{C5C0B5DE-7A5B-154E-BC04-180B0372C865}" srcOrd="0" destOrd="0" presId="urn:microsoft.com/office/officeart/2005/8/layout/hierarchy2"/>
    <dgm:cxn modelId="{4D31DBD0-10D6-DE4F-AF7C-3B36299EE018}" type="presOf" srcId="{2B9A4830-9FDF-2C4E-AE1A-B7FE4FE0DBE9}" destId="{51B54F1A-66CC-AB43-9F8E-712C1E06DCC9}" srcOrd="0" destOrd="0" presId="urn:microsoft.com/office/officeart/2005/8/layout/hierarchy2"/>
    <dgm:cxn modelId="{4302E56A-AABF-D942-958B-ACD88596C401}" srcId="{6067AB17-01DC-5D4A-AEDE-846206F2EDEF}" destId="{8DAE0B5A-C0E7-A342-B1C3-CD3016347BA6}" srcOrd="1" destOrd="0" parTransId="{6EC7B81A-B91D-914F-8EEE-9D09F33AB700}" sibTransId="{5C28F319-4B98-C64C-9A3C-9AE6D5E85DFD}"/>
    <dgm:cxn modelId="{DD38ACC9-4689-F240-AC2E-629AF3D482C8}" type="presOf" srcId="{2B9A4830-9FDF-2C4E-AE1A-B7FE4FE0DBE9}" destId="{0C21D41F-F4B2-DA41-813F-4D683FEBBCD0}" srcOrd="1" destOrd="0" presId="urn:microsoft.com/office/officeart/2005/8/layout/hierarchy2"/>
    <dgm:cxn modelId="{E5165C3A-E738-574A-8F5D-C048BC6384BB}" type="presOf" srcId="{33ACF198-7017-E346-ADBC-F8EC01B13222}" destId="{BB092EBD-AE74-5648-AC12-204492F5761A}" srcOrd="0" destOrd="0" presId="urn:microsoft.com/office/officeart/2005/8/layout/hierarchy2"/>
    <dgm:cxn modelId="{FFB8C421-23B5-CE4B-8CED-CB41791D88E8}" srcId="{1040DE7E-C417-6E4F-9673-4D7E7D62CCAE}" destId="{E831CC14-CFEA-644A-A87A-7D1A7F1A0C03}" srcOrd="1" destOrd="0" parTransId="{EC9E0656-A1E3-264F-AD80-6FBB91E9D02A}" sibTransId="{EB60B3D7-33E3-E149-BFF3-72B9B8D92BAB}"/>
    <dgm:cxn modelId="{DA2EB534-DFDC-5E4F-A0BB-4B56F5C1B612}" type="presOf" srcId="{77D81DEF-DAD5-0347-AE41-5D3887605F71}" destId="{2EB705D7-A468-C748-BDFC-9C26EA4E13E2}" srcOrd="0" destOrd="0" presId="urn:microsoft.com/office/officeart/2005/8/layout/hierarchy2"/>
    <dgm:cxn modelId="{C82B9F6B-9918-744A-AF45-4F872699F190}" srcId="{09CAEBED-2E5D-2C41-9014-0C675CDE81C5}" destId="{DB706F4E-C1A9-7F4E-8A69-BCF87453DC07}" srcOrd="2" destOrd="0" parTransId="{3385F4F2-01E3-6C42-AF4F-EE8ECAE38EC7}" sibTransId="{92214AAF-7793-C548-9E4C-73C6F2EFD45F}"/>
    <dgm:cxn modelId="{C418C996-2081-A341-803C-AF6EF868C90D}" srcId="{09CAEBED-2E5D-2C41-9014-0C675CDE81C5}" destId="{6067AB17-01DC-5D4A-AEDE-846206F2EDEF}" srcOrd="1" destOrd="0" parTransId="{02127600-6579-F540-AEE7-5EA5F8958350}" sibTransId="{008834CD-9C33-A24B-B105-288E9DA321C3}"/>
    <dgm:cxn modelId="{8311669A-3062-6347-B65F-13EFCCDC323B}" type="presOf" srcId="{61E48A38-DBF6-3B41-8D4A-64778DD2B80C}" destId="{AB5FFCE9-2467-2B4A-8B2E-E425C66D427D}" srcOrd="0" destOrd="0" presId="urn:microsoft.com/office/officeart/2005/8/layout/hierarchy2"/>
    <dgm:cxn modelId="{BF82B5C5-A935-5D48-8095-EA106C04801F}" srcId="{DB706F4E-C1A9-7F4E-8A69-BCF87453DC07}" destId="{B12C234A-1BB5-BD40-9538-5ACCBEE2DB2C}" srcOrd="1" destOrd="0" parTransId="{33ACF198-7017-E346-ADBC-F8EC01B13222}" sibTransId="{F9E5257D-86FD-1542-B3FB-BDD484807DFD}"/>
    <dgm:cxn modelId="{CB26C9BE-DC3C-CD4A-8BD2-8F946A1069E1}" srcId="{DB706F4E-C1A9-7F4E-8A69-BCF87453DC07}" destId="{C3A629FA-CF01-A640-B054-A3A51F4DE082}" srcOrd="0" destOrd="0" parTransId="{FB9395B7-D72C-F847-9BF9-9E082AA2BE59}" sibTransId="{42CD00D2-5D17-144B-9895-B0E61E1DDC81}"/>
    <dgm:cxn modelId="{5825A045-6C24-4343-8C56-A1610AEBC2CE}" type="presOf" srcId="{FB9395B7-D72C-F847-9BF9-9E082AA2BE59}" destId="{39393EA1-96A5-8E4A-BB20-2EB1FA112036}" srcOrd="1" destOrd="0" presId="urn:microsoft.com/office/officeart/2005/8/layout/hierarchy2"/>
    <dgm:cxn modelId="{084E8E4A-11E9-D740-9FD8-BFE461DBB03C}" srcId="{6067AB17-01DC-5D4A-AEDE-846206F2EDEF}" destId="{77D81DEF-DAD5-0347-AE41-5D3887605F71}" srcOrd="2" destOrd="0" parTransId="{2B9A4830-9FDF-2C4E-AE1A-B7FE4FE0DBE9}" sibTransId="{61CC169C-1BE8-964D-84EB-52245B5BC19C}"/>
    <dgm:cxn modelId="{626F78FC-27E6-4D4B-8829-6D28F62C7A36}" srcId="{1040DE7E-C417-6E4F-9673-4D7E7D62CCAE}" destId="{CBF4AF96-2486-3A49-A2BB-B514833C71FD}" srcOrd="0" destOrd="0" parTransId="{FC61795A-2D40-DB45-85F7-91AC83E30C40}" sibTransId="{E9727235-94FA-9E4A-B0D4-3BDF895C77C7}"/>
    <dgm:cxn modelId="{53F88631-9240-634A-BC30-6E51ED958641}" type="presOf" srcId="{C3A629FA-CF01-A640-B054-A3A51F4DE082}" destId="{4D38BA44-3B77-ED4A-9BC0-2E48CA1A6D1E}" srcOrd="0" destOrd="0" presId="urn:microsoft.com/office/officeart/2005/8/layout/hierarchy2"/>
    <dgm:cxn modelId="{61AFEF6B-67ED-1242-9527-24F2D8BF3DDC}" type="presOf" srcId="{B12C234A-1BB5-BD40-9538-5ACCBEE2DB2C}" destId="{02A75A61-2396-E645-AEDA-9A63F22B321F}" srcOrd="0" destOrd="0" presId="urn:microsoft.com/office/officeart/2005/8/layout/hierarchy2"/>
    <dgm:cxn modelId="{617D80CA-29F2-2747-9B83-38C34749970B}" type="presOf" srcId="{EC9E0656-A1E3-264F-AD80-6FBB91E9D02A}" destId="{D6B0404E-08E1-A147-A01E-A84EAB45AF05}" srcOrd="1" destOrd="0" presId="urn:microsoft.com/office/officeart/2005/8/layout/hierarchy2"/>
    <dgm:cxn modelId="{5794C9ED-51B7-6343-BDD8-AF78630FB1C2}" type="presOf" srcId="{02127600-6579-F540-AEE7-5EA5F8958350}" destId="{A85EA4C6-F931-2644-81FB-DDA186CFF2E0}" srcOrd="0" destOrd="0" presId="urn:microsoft.com/office/officeart/2005/8/layout/hierarchy2"/>
    <dgm:cxn modelId="{31F10253-88F5-964F-BD64-D2B17A983E67}" type="presOf" srcId="{6EC7B81A-B91D-914F-8EEE-9D09F33AB700}" destId="{3518F49E-D9CA-D74B-93F6-7BB3113BE751}" srcOrd="1" destOrd="0" presId="urn:microsoft.com/office/officeart/2005/8/layout/hierarchy2"/>
    <dgm:cxn modelId="{FE4A292B-E2D9-E24A-8FBE-470AD53D80A3}" srcId="{09CAEBED-2E5D-2C41-9014-0C675CDE81C5}" destId="{1040DE7E-C417-6E4F-9673-4D7E7D62CCAE}" srcOrd="0" destOrd="0" parTransId="{61E48A38-DBF6-3B41-8D4A-64778DD2B80C}" sibTransId="{5E43F34C-54B0-3446-A057-A73A51BD4DEB}"/>
    <dgm:cxn modelId="{DFBF71D9-3EDE-554C-AA85-550F7691FACA}" type="presOf" srcId="{6067AB17-01DC-5D4A-AEDE-846206F2EDEF}" destId="{3F0F1263-D552-0E43-AC87-A22D61B8329C}" srcOrd="0" destOrd="0" presId="urn:microsoft.com/office/officeart/2005/8/layout/hierarchy2"/>
    <dgm:cxn modelId="{08A0364D-0407-934D-B814-4178918ABDB7}" srcId="{6067AB17-01DC-5D4A-AEDE-846206F2EDEF}" destId="{BE295D97-0F98-2F45-A1CA-42C6D01BF985}" srcOrd="0" destOrd="0" parTransId="{54A35DA4-03A1-9D4B-9D71-F6E1CB8B8B25}" sibTransId="{11DAE765-91F2-EF4A-BF87-0AA9E2B428CD}"/>
    <dgm:cxn modelId="{CE8E9B96-F0F9-AD4E-AB27-BC9506ADC033}" type="presOf" srcId="{8DAE0B5A-C0E7-A342-B1C3-CD3016347BA6}" destId="{D96F7425-A95B-4444-BD1B-660CBF41FB33}" srcOrd="0" destOrd="0" presId="urn:microsoft.com/office/officeart/2005/8/layout/hierarchy2"/>
    <dgm:cxn modelId="{0AFD0138-C81A-0744-9639-B0BF45F64099}" type="presOf" srcId="{E831CC14-CFEA-644A-A87A-7D1A7F1A0C03}" destId="{B87965D5-AB44-A340-8520-642E09F0322A}" srcOrd="0" destOrd="0" presId="urn:microsoft.com/office/officeart/2005/8/layout/hierarchy2"/>
    <dgm:cxn modelId="{6A27C2F6-BFF3-0B4B-A0BA-D21D98186839}" type="presOf" srcId="{CBF4AF96-2486-3A49-A2BB-B514833C71FD}" destId="{05DC19C2-F0DB-B845-ACFE-80D13CE6F362}" srcOrd="0" destOrd="0" presId="urn:microsoft.com/office/officeart/2005/8/layout/hierarchy2"/>
    <dgm:cxn modelId="{6ABE365D-F3C0-6C43-8B82-F4609ACB55DE}" type="presOf" srcId="{FC61795A-2D40-DB45-85F7-91AC83E30C40}" destId="{92203F10-7E14-C34D-8102-8EE478026FD5}" srcOrd="0" destOrd="0" presId="urn:microsoft.com/office/officeart/2005/8/layout/hierarchy2"/>
    <dgm:cxn modelId="{3DFECE84-3902-9E4B-8F72-C2E25EE8E969}" type="presParOf" srcId="{6F04A323-6AF5-9642-BF44-128750B8188D}" destId="{07F17952-AFBA-8542-B23A-F580D7492706}" srcOrd="0" destOrd="0" presId="urn:microsoft.com/office/officeart/2005/8/layout/hierarchy2"/>
    <dgm:cxn modelId="{67EE0B38-2DFD-C341-BC92-809D98554314}" type="presParOf" srcId="{07F17952-AFBA-8542-B23A-F580D7492706}" destId="{726BD032-3A9A-1943-AF05-CCE46D91B88F}" srcOrd="0" destOrd="0" presId="urn:microsoft.com/office/officeart/2005/8/layout/hierarchy2"/>
    <dgm:cxn modelId="{437A3C9C-C135-6D49-8514-2D72CC26CA5E}" type="presParOf" srcId="{07F17952-AFBA-8542-B23A-F580D7492706}" destId="{7F165BD5-4C95-BA4F-B09E-9E79B61CE43A}" srcOrd="1" destOrd="0" presId="urn:microsoft.com/office/officeart/2005/8/layout/hierarchy2"/>
    <dgm:cxn modelId="{FEF5DCBA-52D9-CE4E-BF2D-779A17244BFE}" type="presParOf" srcId="{7F165BD5-4C95-BA4F-B09E-9E79B61CE43A}" destId="{AB5FFCE9-2467-2B4A-8B2E-E425C66D427D}" srcOrd="0" destOrd="0" presId="urn:microsoft.com/office/officeart/2005/8/layout/hierarchy2"/>
    <dgm:cxn modelId="{585BE886-5C06-0F4E-97BC-25B43CEDA026}" type="presParOf" srcId="{AB5FFCE9-2467-2B4A-8B2E-E425C66D427D}" destId="{B210E36D-DC00-564F-A185-740035E71DE5}" srcOrd="0" destOrd="0" presId="urn:microsoft.com/office/officeart/2005/8/layout/hierarchy2"/>
    <dgm:cxn modelId="{6A0D82C8-83BC-2743-B6AC-BCDC5B0AB0CB}" type="presParOf" srcId="{7F165BD5-4C95-BA4F-B09E-9E79B61CE43A}" destId="{FDCB26AF-3DE8-9B4B-A943-4016429EBF66}" srcOrd="1" destOrd="0" presId="urn:microsoft.com/office/officeart/2005/8/layout/hierarchy2"/>
    <dgm:cxn modelId="{3BA38D52-1907-2741-9DCB-ECB6405212A6}" type="presParOf" srcId="{FDCB26AF-3DE8-9B4B-A943-4016429EBF66}" destId="{E58935B7-72BC-E644-8BA6-64A106C950A9}" srcOrd="0" destOrd="0" presId="urn:microsoft.com/office/officeart/2005/8/layout/hierarchy2"/>
    <dgm:cxn modelId="{9DDF7E5B-1430-3243-966E-5FA3A0531097}" type="presParOf" srcId="{FDCB26AF-3DE8-9B4B-A943-4016429EBF66}" destId="{F7CF3977-80B9-8C4F-B815-5C435F34B5A2}" srcOrd="1" destOrd="0" presId="urn:microsoft.com/office/officeart/2005/8/layout/hierarchy2"/>
    <dgm:cxn modelId="{32CB37C4-7ACF-C940-A720-464BED29AC30}" type="presParOf" srcId="{F7CF3977-80B9-8C4F-B815-5C435F34B5A2}" destId="{92203F10-7E14-C34D-8102-8EE478026FD5}" srcOrd="0" destOrd="0" presId="urn:microsoft.com/office/officeart/2005/8/layout/hierarchy2"/>
    <dgm:cxn modelId="{40CF9C48-0592-4340-A39B-3AB522462403}" type="presParOf" srcId="{92203F10-7E14-C34D-8102-8EE478026FD5}" destId="{9122CFB7-FD2F-E84D-A079-2B4C6D518371}" srcOrd="0" destOrd="0" presId="urn:microsoft.com/office/officeart/2005/8/layout/hierarchy2"/>
    <dgm:cxn modelId="{4A711493-2CAD-B848-8558-B95D090D0042}" type="presParOf" srcId="{F7CF3977-80B9-8C4F-B815-5C435F34B5A2}" destId="{E2FAB3A4-14B4-4242-9F48-E3E96821792B}" srcOrd="1" destOrd="0" presId="urn:microsoft.com/office/officeart/2005/8/layout/hierarchy2"/>
    <dgm:cxn modelId="{42D05803-C145-D64B-B715-A489C7FA7B57}" type="presParOf" srcId="{E2FAB3A4-14B4-4242-9F48-E3E96821792B}" destId="{05DC19C2-F0DB-B845-ACFE-80D13CE6F362}" srcOrd="0" destOrd="0" presId="urn:microsoft.com/office/officeart/2005/8/layout/hierarchy2"/>
    <dgm:cxn modelId="{2D5D8D35-457D-E54C-B657-43EBBFCBA937}" type="presParOf" srcId="{E2FAB3A4-14B4-4242-9F48-E3E96821792B}" destId="{C58C8E98-4D17-A048-905D-CF867EC87CAD}" srcOrd="1" destOrd="0" presId="urn:microsoft.com/office/officeart/2005/8/layout/hierarchy2"/>
    <dgm:cxn modelId="{5E893250-6B0D-2C4A-84F3-A95D47E63BB9}" type="presParOf" srcId="{F7CF3977-80B9-8C4F-B815-5C435F34B5A2}" destId="{790D514F-A588-0042-A63D-23F62E2BE48E}" srcOrd="2" destOrd="0" presId="urn:microsoft.com/office/officeart/2005/8/layout/hierarchy2"/>
    <dgm:cxn modelId="{D10B6217-2A8E-3E47-BEC5-E5CADCD3C877}" type="presParOf" srcId="{790D514F-A588-0042-A63D-23F62E2BE48E}" destId="{D6B0404E-08E1-A147-A01E-A84EAB45AF05}" srcOrd="0" destOrd="0" presId="urn:microsoft.com/office/officeart/2005/8/layout/hierarchy2"/>
    <dgm:cxn modelId="{2B34D60B-5327-6249-9DC2-21CCE7CE1D91}" type="presParOf" srcId="{F7CF3977-80B9-8C4F-B815-5C435F34B5A2}" destId="{5C15D7BF-A957-4C4B-8351-BE684E12C604}" srcOrd="3" destOrd="0" presId="urn:microsoft.com/office/officeart/2005/8/layout/hierarchy2"/>
    <dgm:cxn modelId="{740D1C74-498B-C14F-AA8D-545B475BF5A5}" type="presParOf" srcId="{5C15D7BF-A957-4C4B-8351-BE684E12C604}" destId="{B87965D5-AB44-A340-8520-642E09F0322A}" srcOrd="0" destOrd="0" presId="urn:microsoft.com/office/officeart/2005/8/layout/hierarchy2"/>
    <dgm:cxn modelId="{174BE06D-99E7-2A48-BCD3-0F5E563A12AF}" type="presParOf" srcId="{5C15D7BF-A957-4C4B-8351-BE684E12C604}" destId="{BCA58ADC-3BE9-0A4B-8B94-31930D21EBDC}" srcOrd="1" destOrd="0" presId="urn:microsoft.com/office/officeart/2005/8/layout/hierarchy2"/>
    <dgm:cxn modelId="{94340074-980D-1341-93D7-6EB243C449AA}" type="presParOf" srcId="{7F165BD5-4C95-BA4F-B09E-9E79B61CE43A}" destId="{A85EA4C6-F931-2644-81FB-DDA186CFF2E0}" srcOrd="2" destOrd="0" presId="urn:microsoft.com/office/officeart/2005/8/layout/hierarchy2"/>
    <dgm:cxn modelId="{41923B23-6BF2-2347-8C9E-226387B644E6}" type="presParOf" srcId="{A85EA4C6-F931-2644-81FB-DDA186CFF2E0}" destId="{F0D5C490-3186-B44E-B70D-DD64081B7E4D}" srcOrd="0" destOrd="0" presId="urn:microsoft.com/office/officeart/2005/8/layout/hierarchy2"/>
    <dgm:cxn modelId="{A9F6C0B9-D083-F34D-8BF5-086CD8566F65}" type="presParOf" srcId="{7F165BD5-4C95-BA4F-B09E-9E79B61CE43A}" destId="{539B6EAE-65FB-284C-8762-DD01DE9D85D6}" srcOrd="3" destOrd="0" presId="urn:microsoft.com/office/officeart/2005/8/layout/hierarchy2"/>
    <dgm:cxn modelId="{8F78146A-532A-EA44-BECD-CF17C83978CF}" type="presParOf" srcId="{539B6EAE-65FB-284C-8762-DD01DE9D85D6}" destId="{3F0F1263-D552-0E43-AC87-A22D61B8329C}" srcOrd="0" destOrd="0" presId="urn:microsoft.com/office/officeart/2005/8/layout/hierarchy2"/>
    <dgm:cxn modelId="{387EEB9A-1BEB-0146-90A0-0C8E48772733}" type="presParOf" srcId="{539B6EAE-65FB-284C-8762-DD01DE9D85D6}" destId="{921F7EA4-DDBB-D249-B2E1-B24E66A6F952}" srcOrd="1" destOrd="0" presId="urn:microsoft.com/office/officeart/2005/8/layout/hierarchy2"/>
    <dgm:cxn modelId="{8B746495-A8E1-5D44-AC40-A6B5AB4AD76D}" type="presParOf" srcId="{921F7EA4-DDBB-D249-B2E1-B24E66A6F952}" destId="{2F23B728-418F-3D46-8A48-AAD1569C6D40}" srcOrd="0" destOrd="0" presId="urn:microsoft.com/office/officeart/2005/8/layout/hierarchy2"/>
    <dgm:cxn modelId="{A669C660-58B1-5B4E-8779-11D6C1BAD93C}" type="presParOf" srcId="{2F23B728-418F-3D46-8A48-AAD1569C6D40}" destId="{0BFD9856-CE48-F642-AE56-C449FF9ED52D}" srcOrd="0" destOrd="0" presId="urn:microsoft.com/office/officeart/2005/8/layout/hierarchy2"/>
    <dgm:cxn modelId="{807FCFD7-CE4B-0E41-84BC-8DFAD13D3B9C}" type="presParOf" srcId="{921F7EA4-DDBB-D249-B2E1-B24E66A6F952}" destId="{7E532244-C5B9-CF43-81D5-B069D5333473}" srcOrd="1" destOrd="0" presId="urn:microsoft.com/office/officeart/2005/8/layout/hierarchy2"/>
    <dgm:cxn modelId="{79E11E39-7CC0-3347-9692-E7CB99CC2945}" type="presParOf" srcId="{7E532244-C5B9-CF43-81D5-B069D5333473}" destId="{C923403C-13AE-384E-A837-6CB5D80ED6D2}" srcOrd="0" destOrd="0" presId="urn:microsoft.com/office/officeart/2005/8/layout/hierarchy2"/>
    <dgm:cxn modelId="{B01DF03B-E1DD-B34E-9E18-73902BED1E4F}" type="presParOf" srcId="{7E532244-C5B9-CF43-81D5-B069D5333473}" destId="{1D7EB8B1-ED21-A34F-8895-EF82EC601CA8}" srcOrd="1" destOrd="0" presId="urn:microsoft.com/office/officeart/2005/8/layout/hierarchy2"/>
    <dgm:cxn modelId="{E9092E6D-B46D-A44B-A270-C787453E4F69}" type="presParOf" srcId="{921F7EA4-DDBB-D249-B2E1-B24E66A6F952}" destId="{6F3AE426-FAC8-4A48-82A5-F27DD9464D85}" srcOrd="2" destOrd="0" presId="urn:microsoft.com/office/officeart/2005/8/layout/hierarchy2"/>
    <dgm:cxn modelId="{AEF44BD5-1EDE-2949-BD8F-729EAB1605F2}" type="presParOf" srcId="{6F3AE426-FAC8-4A48-82A5-F27DD9464D85}" destId="{3518F49E-D9CA-D74B-93F6-7BB3113BE751}" srcOrd="0" destOrd="0" presId="urn:microsoft.com/office/officeart/2005/8/layout/hierarchy2"/>
    <dgm:cxn modelId="{5E12515A-74B5-CA46-8E30-FD3303231A17}" type="presParOf" srcId="{921F7EA4-DDBB-D249-B2E1-B24E66A6F952}" destId="{A8BDE32B-CDAE-5643-99ED-4A4B4F1AD2D6}" srcOrd="3" destOrd="0" presId="urn:microsoft.com/office/officeart/2005/8/layout/hierarchy2"/>
    <dgm:cxn modelId="{1BF1D8AE-C67B-3345-8733-00BC0332751E}" type="presParOf" srcId="{A8BDE32B-CDAE-5643-99ED-4A4B4F1AD2D6}" destId="{D96F7425-A95B-4444-BD1B-660CBF41FB33}" srcOrd="0" destOrd="0" presId="urn:microsoft.com/office/officeart/2005/8/layout/hierarchy2"/>
    <dgm:cxn modelId="{ACF4FF8F-BF28-A445-AA98-CC850CF95828}" type="presParOf" srcId="{A8BDE32B-CDAE-5643-99ED-4A4B4F1AD2D6}" destId="{F59A2872-8841-1743-9008-BD911B6BC0BA}" srcOrd="1" destOrd="0" presId="urn:microsoft.com/office/officeart/2005/8/layout/hierarchy2"/>
    <dgm:cxn modelId="{A2981C3E-558B-B64C-9621-140B1CEC2BA2}" type="presParOf" srcId="{921F7EA4-DDBB-D249-B2E1-B24E66A6F952}" destId="{51B54F1A-66CC-AB43-9F8E-712C1E06DCC9}" srcOrd="4" destOrd="0" presId="urn:microsoft.com/office/officeart/2005/8/layout/hierarchy2"/>
    <dgm:cxn modelId="{444F0A78-FC76-3449-9AF9-424C6D1B1867}" type="presParOf" srcId="{51B54F1A-66CC-AB43-9F8E-712C1E06DCC9}" destId="{0C21D41F-F4B2-DA41-813F-4D683FEBBCD0}" srcOrd="0" destOrd="0" presId="urn:microsoft.com/office/officeart/2005/8/layout/hierarchy2"/>
    <dgm:cxn modelId="{11B0D1EE-1B6E-8749-8C94-1BED08256090}" type="presParOf" srcId="{921F7EA4-DDBB-D249-B2E1-B24E66A6F952}" destId="{1567C27E-D6C6-5B48-AE95-460BD487691E}" srcOrd="5" destOrd="0" presId="urn:microsoft.com/office/officeart/2005/8/layout/hierarchy2"/>
    <dgm:cxn modelId="{BC82A897-4571-CB4E-B701-71B1F5BB6DE6}" type="presParOf" srcId="{1567C27E-D6C6-5B48-AE95-460BD487691E}" destId="{2EB705D7-A468-C748-BDFC-9C26EA4E13E2}" srcOrd="0" destOrd="0" presId="urn:microsoft.com/office/officeart/2005/8/layout/hierarchy2"/>
    <dgm:cxn modelId="{FEB3E8AF-FC80-B54B-8296-DE5B0EFBBD72}" type="presParOf" srcId="{1567C27E-D6C6-5B48-AE95-460BD487691E}" destId="{7EE2CFF6-4BF8-AA46-A746-2498E245AF4B}" srcOrd="1" destOrd="0" presId="urn:microsoft.com/office/officeart/2005/8/layout/hierarchy2"/>
    <dgm:cxn modelId="{03293786-618F-104F-8DE4-204FCDB5C863}" type="presParOf" srcId="{7F165BD5-4C95-BA4F-B09E-9E79B61CE43A}" destId="{D16BC86F-DEBA-ED45-A240-595682D9EBE7}" srcOrd="4" destOrd="0" presId="urn:microsoft.com/office/officeart/2005/8/layout/hierarchy2"/>
    <dgm:cxn modelId="{F6F06D8D-4DE7-7D44-A6D7-4DBBA497FA09}" type="presParOf" srcId="{D16BC86F-DEBA-ED45-A240-595682D9EBE7}" destId="{A5A54228-EAB4-0D43-A5ED-E14A0EA53C56}" srcOrd="0" destOrd="0" presId="urn:microsoft.com/office/officeart/2005/8/layout/hierarchy2"/>
    <dgm:cxn modelId="{0291B63E-7558-7248-8F02-33F18AD594B5}" type="presParOf" srcId="{7F165BD5-4C95-BA4F-B09E-9E79B61CE43A}" destId="{18488E97-2C62-4E44-85EB-9B231EAEB638}" srcOrd="5" destOrd="0" presId="urn:microsoft.com/office/officeart/2005/8/layout/hierarchy2"/>
    <dgm:cxn modelId="{206EEA15-131C-594E-A95B-DEBA1BD75837}" type="presParOf" srcId="{18488E97-2C62-4E44-85EB-9B231EAEB638}" destId="{A519F2B1-47B0-3945-9D74-94CA6813ACAD}" srcOrd="0" destOrd="0" presId="urn:microsoft.com/office/officeart/2005/8/layout/hierarchy2"/>
    <dgm:cxn modelId="{4AC07668-FD7E-DF4A-9F97-575B60C82B77}" type="presParOf" srcId="{18488E97-2C62-4E44-85EB-9B231EAEB638}" destId="{35CB926B-B90C-E54E-8447-5BE052F3E6D4}" srcOrd="1" destOrd="0" presId="urn:microsoft.com/office/officeart/2005/8/layout/hierarchy2"/>
    <dgm:cxn modelId="{77E9B1FF-9CD2-B345-A4F4-DFFD09F7F8E7}" type="presParOf" srcId="{35CB926B-B90C-E54E-8447-5BE052F3E6D4}" destId="{C5C0B5DE-7A5B-154E-BC04-180B0372C865}" srcOrd="0" destOrd="0" presId="urn:microsoft.com/office/officeart/2005/8/layout/hierarchy2"/>
    <dgm:cxn modelId="{26B9C9A9-C9F1-DF4E-AF59-035CB685E5F1}" type="presParOf" srcId="{C5C0B5DE-7A5B-154E-BC04-180B0372C865}" destId="{39393EA1-96A5-8E4A-BB20-2EB1FA112036}" srcOrd="0" destOrd="0" presId="urn:microsoft.com/office/officeart/2005/8/layout/hierarchy2"/>
    <dgm:cxn modelId="{02B12BF1-ACE5-4045-B8FE-6FD802D5A567}" type="presParOf" srcId="{35CB926B-B90C-E54E-8447-5BE052F3E6D4}" destId="{7E61781F-22E0-2449-9CC1-4BD35BB463CC}" srcOrd="1" destOrd="0" presId="urn:microsoft.com/office/officeart/2005/8/layout/hierarchy2"/>
    <dgm:cxn modelId="{A035ABE8-28E8-6945-9F85-36FB1FB0BFDE}" type="presParOf" srcId="{7E61781F-22E0-2449-9CC1-4BD35BB463CC}" destId="{4D38BA44-3B77-ED4A-9BC0-2E48CA1A6D1E}" srcOrd="0" destOrd="0" presId="urn:microsoft.com/office/officeart/2005/8/layout/hierarchy2"/>
    <dgm:cxn modelId="{B6D5C10B-25A5-3B4D-A71E-3C8A0C89A151}" type="presParOf" srcId="{7E61781F-22E0-2449-9CC1-4BD35BB463CC}" destId="{6BA5914F-3E8E-2A4F-BC63-58B443DED60E}" srcOrd="1" destOrd="0" presId="urn:microsoft.com/office/officeart/2005/8/layout/hierarchy2"/>
    <dgm:cxn modelId="{2873E233-25D8-F14B-BA84-73C5BE393C37}" type="presParOf" srcId="{35CB926B-B90C-E54E-8447-5BE052F3E6D4}" destId="{BB092EBD-AE74-5648-AC12-204492F5761A}" srcOrd="2" destOrd="0" presId="urn:microsoft.com/office/officeart/2005/8/layout/hierarchy2"/>
    <dgm:cxn modelId="{34C51D02-94DF-6C43-A4BF-307F403C3DE3}" type="presParOf" srcId="{BB092EBD-AE74-5648-AC12-204492F5761A}" destId="{7567F79C-F8EE-004A-B779-6D4CAD7707A9}" srcOrd="0" destOrd="0" presId="urn:microsoft.com/office/officeart/2005/8/layout/hierarchy2"/>
    <dgm:cxn modelId="{A1DF5365-0DA5-654B-A394-BDF53CC904FF}" type="presParOf" srcId="{35CB926B-B90C-E54E-8447-5BE052F3E6D4}" destId="{B7E76D5D-3BAF-6248-B5F7-43E6D4633CF8}" srcOrd="3" destOrd="0" presId="urn:microsoft.com/office/officeart/2005/8/layout/hierarchy2"/>
    <dgm:cxn modelId="{65B3A2E7-6F21-A749-B86F-D453B14FB8E1}" type="presParOf" srcId="{B7E76D5D-3BAF-6248-B5F7-43E6D4633CF8}" destId="{02A75A61-2396-E645-AEDA-9A63F22B321F}" srcOrd="0" destOrd="0" presId="urn:microsoft.com/office/officeart/2005/8/layout/hierarchy2"/>
    <dgm:cxn modelId="{7724AC32-0961-E343-9C4D-9412759B9724}" type="presParOf" srcId="{B7E76D5D-3BAF-6248-B5F7-43E6D4633CF8}" destId="{0C4AF43A-EF7F-DF47-A9E5-51254E1225D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BD032-3A9A-1943-AF05-CCE46D91B88F}">
      <dsp:nvSpPr>
        <dsp:cNvPr id="0" name=""/>
        <dsp:cNvSpPr/>
      </dsp:nvSpPr>
      <dsp:spPr>
        <a:xfrm>
          <a:off x="0" y="2362572"/>
          <a:ext cx="1386318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Potential Access Models</a:t>
          </a:r>
          <a:endParaRPr lang="en-US" sz="1400" kern="1200" dirty="0"/>
        </a:p>
      </dsp:txBody>
      <dsp:txXfrm>
        <a:off x="20302" y="2382874"/>
        <a:ext cx="1345714" cy="652555"/>
      </dsp:txXfrm>
    </dsp:sp>
    <dsp:sp modelId="{AB5FFCE9-2467-2B4A-8B2E-E425C66D427D}">
      <dsp:nvSpPr>
        <dsp:cNvPr id="0" name=""/>
        <dsp:cNvSpPr/>
      </dsp:nvSpPr>
      <dsp:spPr>
        <a:xfrm rot="17021611">
          <a:off x="668665" y="1784273"/>
          <a:ext cx="188046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80465" y="11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61886" y="1748632"/>
        <a:ext cx="94023" cy="94023"/>
      </dsp:txXfrm>
    </dsp:sp>
    <dsp:sp modelId="{E58935B7-72BC-E644-8BA6-64A106C950A9}">
      <dsp:nvSpPr>
        <dsp:cNvPr id="0" name=""/>
        <dsp:cNvSpPr/>
      </dsp:nvSpPr>
      <dsp:spPr>
        <a:xfrm>
          <a:off x="1831477" y="535557"/>
          <a:ext cx="1386318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Operators/ ISP initiatives</a:t>
          </a:r>
          <a:endParaRPr lang="en-US" sz="1400" kern="1200" dirty="0"/>
        </a:p>
      </dsp:txBody>
      <dsp:txXfrm>
        <a:off x="1851779" y="555859"/>
        <a:ext cx="1345714" cy="652555"/>
      </dsp:txXfrm>
    </dsp:sp>
    <dsp:sp modelId="{92203F10-7E14-C34D-8102-8EE478026FD5}">
      <dsp:nvSpPr>
        <dsp:cNvPr id="0" name=""/>
        <dsp:cNvSpPr/>
      </dsp:nvSpPr>
      <dsp:spPr>
        <a:xfrm rot="20171463">
          <a:off x="3161894" y="605598"/>
          <a:ext cx="131372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13726" y="1137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85914" y="584125"/>
        <a:ext cx="65686" cy="65686"/>
      </dsp:txXfrm>
    </dsp:sp>
    <dsp:sp modelId="{05DC19C2-F0DB-B845-ACFE-80D13CE6F362}">
      <dsp:nvSpPr>
        <dsp:cNvPr id="0" name=""/>
        <dsp:cNvSpPr/>
      </dsp:nvSpPr>
      <dsp:spPr>
        <a:xfrm>
          <a:off x="4419719" y="5221"/>
          <a:ext cx="4186196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1.1.Promotional 3G/ 4G packs to drive discovery/ Experimentation</a:t>
          </a:r>
          <a:endParaRPr lang="en-US" sz="1400" kern="1200" dirty="0"/>
        </a:p>
      </dsp:txBody>
      <dsp:txXfrm>
        <a:off x="4440021" y="25523"/>
        <a:ext cx="4145592" cy="652555"/>
      </dsp:txXfrm>
    </dsp:sp>
    <dsp:sp modelId="{790D514F-A588-0042-A63D-23F62E2BE48E}">
      <dsp:nvSpPr>
        <dsp:cNvPr id="0" name=""/>
        <dsp:cNvSpPr/>
      </dsp:nvSpPr>
      <dsp:spPr>
        <a:xfrm rot="750918">
          <a:off x="3203168" y="1004164"/>
          <a:ext cx="123117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31179" y="1137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87978" y="984756"/>
        <a:ext cx="61558" cy="61558"/>
      </dsp:txXfrm>
    </dsp:sp>
    <dsp:sp modelId="{B87965D5-AB44-A340-8520-642E09F0322A}">
      <dsp:nvSpPr>
        <dsp:cNvPr id="0" name=""/>
        <dsp:cNvSpPr/>
      </dsp:nvSpPr>
      <dsp:spPr>
        <a:xfrm>
          <a:off x="4419719" y="802354"/>
          <a:ext cx="4186182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1.2.Minimal speed free universal data access (64 kbps; 10MB/ day)</a:t>
          </a:r>
          <a:endParaRPr lang="en-US" sz="1400" kern="1200" dirty="0"/>
        </a:p>
      </dsp:txBody>
      <dsp:txXfrm>
        <a:off x="4440021" y="822656"/>
        <a:ext cx="4145578" cy="652555"/>
      </dsp:txXfrm>
    </dsp:sp>
    <dsp:sp modelId="{A85EA4C6-F931-2644-81FB-DDA186CFF2E0}">
      <dsp:nvSpPr>
        <dsp:cNvPr id="0" name=""/>
        <dsp:cNvSpPr/>
      </dsp:nvSpPr>
      <dsp:spPr>
        <a:xfrm>
          <a:off x="1386318" y="2697781"/>
          <a:ext cx="44515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45159" y="11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97768" y="2698023"/>
        <a:ext cx="22257" cy="22257"/>
      </dsp:txXfrm>
    </dsp:sp>
    <dsp:sp modelId="{3F0F1263-D552-0E43-AC87-A22D61B8329C}">
      <dsp:nvSpPr>
        <dsp:cNvPr id="0" name=""/>
        <dsp:cNvSpPr/>
      </dsp:nvSpPr>
      <dsp:spPr>
        <a:xfrm>
          <a:off x="1831477" y="2362572"/>
          <a:ext cx="1386318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2.Central/ State government initiatives</a:t>
          </a:r>
          <a:endParaRPr lang="en-US" sz="1400" kern="1200" dirty="0"/>
        </a:p>
      </dsp:txBody>
      <dsp:txXfrm>
        <a:off x="1851779" y="2382874"/>
        <a:ext cx="1345714" cy="652555"/>
      </dsp:txXfrm>
    </dsp:sp>
    <dsp:sp modelId="{2F23B728-418F-3D46-8A48-AAD1569C6D40}">
      <dsp:nvSpPr>
        <dsp:cNvPr id="0" name=""/>
        <dsp:cNvSpPr/>
      </dsp:nvSpPr>
      <dsp:spPr>
        <a:xfrm rot="19655346">
          <a:off x="3106908" y="2316238"/>
          <a:ext cx="142369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23699" y="1137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83165" y="2292017"/>
        <a:ext cx="71184" cy="71184"/>
      </dsp:txXfrm>
    </dsp:sp>
    <dsp:sp modelId="{C923403C-13AE-384E-A837-6CB5D80ED6D2}">
      <dsp:nvSpPr>
        <dsp:cNvPr id="0" name=""/>
        <dsp:cNvSpPr/>
      </dsp:nvSpPr>
      <dsp:spPr>
        <a:xfrm>
          <a:off x="4419719" y="1599487"/>
          <a:ext cx="4186196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2.1.Community or Government institution Wi-Fi (NOFN)</a:t>
          </a:r>
          <a:endParaRPr lang="en-US" sz="1400" kern="1200" dirty="0"/>
        </a:p>
      </dsp:txBody>
      <dsp:txXfrm>
        <a:off x="4440021" y="1619789"/>
        <a:ext cx="4145592" cy="652555"/>
      </dsp:txXfrm>
    </dsp:sp>
    <dsp:sp modelId="{6F3AE426-FAC8-4A48-82A5-F27DD9464D85}">
      <dsp:nvSpPr>
        <dsp:cNvPr id="0" name=""/>
        <dsp:cNvSpPr/>
      </dsp:nvSpPr>
      <dsp:spPr>
        <a:xfrm rot="97358">
          <a:off x="3217554" y="2714805"/>
          <a:ext cx="120240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02406" y="1137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88697" y="2696115"/>
        <a:ext cx="60120" cy="60120"/>
      </dsp:txXfrm>
    </dsp:sp>
    <dsp:sp modelId="{D96F7425-A95B-4444-BD1B-660CBF41FB33}">
      <dsp:nvSpPr>
        <dsp:cNvPr id="0" name=""/>
        <dsp:cNvSpPr/>
      </dsp:nvSpPr>
      <dsp:spPr>
        <a:xfrm>
          <a:off x="4419719" y="2396620"/>
          <a:ext cx="4186209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2.2.Subsidized data packs for low income group segment</a:t>
          </a:r>
          <a:endParaRPr lang="en-US" sz="1400" kern="1200" dirty="0"/>
        </a:p>
      </dsp:txBody>
      <dsp:txXfrm>
        <a:off x="4440021" y="2416922"/>
        <a:ext cx="4145605" cy="652555"/>
      </dsp:txXfrm>
    </dsp:sp>
    <dsp:sp modelId="{51B54F1A-66CC-AB43-9F8E-712C1E06DCC9}">
      <dsp:nvSpPr>
        <dsp:cNvPr id="0" name=""/>
        <dsp:cNvSpPr/>
      </dsp:nvSpPr>
      <dsp:spPr>
        <a:xfrm rot="2079929">
          <a:off x="3088093" y="3113371"/>
          <a:ext cx="146132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61329" y="1137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82224" y="3088209"/>
        <a:ext cx="73066" cy="73066"/>
      </dsp:txXfrm>
    </dsp:sp>
    <dsp:sp modelId="{2EB705D7-A468-C748-BDFC-9C26EA4E13E2}">
      <dsp:nvSpPr>
        <dsp:cNvPr id="0" name=""/>
        <dsp:cNvSpPr/>
      </dsp:nvSpPr>
      <dsp:spPr>
        <a:xfrm>
          <a:off x="4419719" y="3193753"/>
          <a:ext cx="4186223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2.3.USOF based </a:t>
          </a:r>
          <a:r>
            <a:rPr lang="en-US" sz="1400" kern="1200" dirty="0" err="1" smtClean="0"/>
            <a:t>WiFi</a:t>
          </a:r>
          <a:r>
            <a:rPr lang="en-US" sz="1400" kern="1200" dirty="0" smtClean="0"/>
            <a:t> access through reverse auction using NOFN</a:t>
          </a:r>
          <a:endParaRPr lang="en-US" sz="1400" kern="1200" dirty="0"/>
        </a:p>
      </dsp:txBody>
      <dsp:txXfrm>
        <a:off x="4440021" y="3214055"/>
        <a:ext cx="4145619" cy="652555"/>
      </dsp:txXfrm>
    </dsp:sp>
    <dsp:sp modelId="{D16BC86F-DEBA-ED45-A240-595682D9EBE7}">
      <dsp:nvSpPr>
        <dsp:cNvPr id="0" name=""/>
        <dsp:cNvSpPr/>
      </dsp:nvSpPr>
      <dsp:spPr>
        <a:xfrm rot="4639468">
          <a:off x="594542" y="3687415"/>
          <a:ext cx="202871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28710" y="11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58180" y="3648067"/>
        <a:ext cx="101435" cy="101435"/>
      </dsp:txXfrm>
    </dsp:sp>
    <dsp:sp modelId="{A519F2B1-47B0-3945-9D74-94CA6813ACAD}">
      <dsp:nvSpPr>
        <dsp:cNvPr id="0" name=""/>
        <dsp:cNvSpPr/>
      </dsp:nvSpPr>
      <dsp:spPr>
        <a:xfrm>
          <a:off x="1831477" y="4341839"/>
          <a:ext cx="1386318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3.Corporates and tech companies driven initiatives</a:t>
          </a:r>
          <a:endParaRPr lang="en-US" sz="1400" kern="1200" dirty="0"/>
        </a:p>
      </dsp:txBody>
      <dsp:txXfrm>
        <a:off x="1851779" y="4362141"/>
        <a:ext cx="1345714" cy="652555"/>
      </dsp:txXfrm>
    </dsp:sp>
    <dsp:sp modelId="{C5C0B5DE-7A5B-154E-BC04-180B0372C865}">
      <dsp:nvSpPr>
        <dsp:cNvPr id="0" name=""/>
        <dsp:cNvSpPr/>
      </dsp:nvSpPr>
      <dsp:spPr>
        <a:xfrm rot="20623354">
          <a:off x="3192700" y="4501572"/>
          <a:ext cx="125211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52114" y="1137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87454" y="4481639"/>
        <a:ext cx="62605" cy="62605"/>
      </dsp:txXfrm>
    </dsp:sp>
    <dsp:sp modelId="{4D38BA44-3B77-ED4A-9BC0-2E48CA1A6D1E}">
      <dsp:nvSpPr>
        <dsp:cNvPr id="0" name=""/>
        <dsp:cNvSpPr/>
      </dsp:nvSpPr>
      <dsp:spPr>
        <a:xfrm>
          <a:off x="4419719" y="3990886"/>
          <a:ext cx="4186237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3.1.CSR based free </a:t>
          </a:r>
          <a:r>
            <a:rPr lang="en-US" sz="1400" kern="1200" dirty="0" err="1" smtClean="0"/>
            <a:t>WiFi</a:t>
          </a:r>
          <a:r>
            <a:rPr lang="en-US" sz="1400" kern="1200" dirty="0" smtClean="0"/>
            <a:t> access</a:t>
          </a:r>
          <a:endParaRPr lang="en-US" sz="1400" kern="1200" dirty="0"/>
        </a:p>
      </dsp:txBody>
      <dsp:txXfrm>
        <a:off x="4440021" y="4011188"/>
        <a:ext cx="4145633" cy="652555"/>
      </dsp:txXfrm>
    </dsp:sp>
    <dsp:sp modelId="{BB092EBD-AE74-5648-AC12-204492F5761A}">
      <dsp:nvSpPr>
        <dsp:cNvPr id="0" name=""/>
        <dsp:cNvSpPr/>
      </dsp:nvSpPr>
      <dsp:spPr>
        <a:xfrm rot="1221959">
          <a:off x="3177723" y="4900138"/>
          <a:ext cx="128206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82067" y="11370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86706" y="4879457"/>
        <a:ext cx="64103" cy="64103"/>
      </dsp:txXfrm>
    </dsp:sp>
    <dsp:sp modelId="{02A75A61-2396-E645-AEDA-9A63F22B321F}">
      <dsp:nvSpPr>
        <dsp:cNvPr id="0" name=""/>
        <dsp:cNvSpPr/>
      </dsp:nvSpPr>
      <dsp:spPr>
        <a:xfrm>
          <a:off x="4419719" y="4788019"/>
          <a:ext cx="4186251" cy="69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3.2.Use of innovative technologies/ solutions for access</a:t>
          </a:r>
          <a:endParaRPr lang="en-US" sz="1400" kern="1200" dirty="0"/>
        </a:p>
      </dsp:txBody>
      <dsp:txXfrm>
        <a:off x="4440021" y="4808321"/>
        <a:ext cx="4145647" cy="652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5538485-8AB2-4A47-9AF6-AA611223DE86}" type="datetimeFigureOut">
              <a:rPr lang="en-US"/>
              <a:pPr>
                <a:defRPr/>
              </a:pPr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34CE17C-C424-4D16-B1D7-972478650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6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FEF19F0-B510-471A-A0DB-3A132CDC859D}" type="datetimeFigureOut">
              <a:rPr lang="en-US"/>
              <a:pPr>
                <a:defRPr/>
              </a:pPr>
              <a:t>6/9/16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04059C-71DB-4D1B-8BDB-98CAA415D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TIE: Non</a:t>
            </a:r>
            <a:r>
              <a:rPr lang="en-US" altLang="en-US" baseline="0" dirty="0" smtClean="0"/>
              <a:t>  profit global community welcoming entrepreneurs all around the world. It</a:t>
            </a:r>
            <a:r>
              <a:rPr lang="fr-FR" altLang="en-US" baseline="0" dirty="0" smtClean="0"/>
              <a:t>’</a:t>
            </a:r>
            <a:r>
              <a:rPr lang="en-US" altLang="en-US" baseline="0" dirty="0" smtClean="0"/>
              <a:t>s the worlds largest entrepreneurial organization.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Analysis Mason group is a research and advisory providing telecoms, media and technology related insight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err="1" smtClean="0"/>
              <a:t>iDay</a:t>
            </a:r>
            <a:r>
              <a:rPr lang="en-US" altLang="en-US" baseline="0" dirty="0" smtClean="0"/>
              <a:t> 2016: </a:t>
            </a:r>
            <a:r>
              <a:rPr lang="en-US" altLang="en-US" baseline="0" dirty="0" err="1" smtClean="0"/>
              <a:t>Indias</a:t>
            </a:r>
            <a:r>
              <a:rPr lang="en-US" altLang="en-US" baseline="0" dirty="0" smtClean="0"/>
              <a:t>’ largest Internet conference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April, 2016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Authors: </a:t>
            </a:r>
            <a:r>
              <a:rPr lang="en-US" altLang="en-US" baseline="0" dirty="0" err="1" smtClean="0"/>
              <a:t>Rohan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Dhamija</a:t>
            </a:r>
            <a:r>
              <a:rPr lang="en-US" altLang="en-US" baseline="0" dirty="0" smtClean="0"/>
              <a:t> (Partner, analysis mason)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              </a:t>
            </a:r>
            <a:r>
              <a:rPr lang="en-US" altLang="en-US" baseline="0" dirty="0" err="1" smtClean="0"/>
              <a:t>Sourabh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Kaushal</a:t>
            </a:r>
            <a:r>
              <a:rPr lang="en-US" altLang="en-US" baseline="0" dirty="0" smtClean="0"/>
              <a:t> (Senior engagement engineer, analysis mason)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 </a:t>
            </a:r>
            <a:endParaRPr lang="en-US" alt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B2D78E-07B4-4AB6-95DB-3041C7D03B0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Government can provide </a:t>
            </a:r>
            <a:r>
              <a:rPr lang="en-US" b="1" dirty="0" err="1" smtClean="0"/>
              <a:t>wifi</a:t>
            </a:r>
            <a:r>
              <a:rPr lang="en-US" b="1" dirty="0" smtClean="0"/>
              <a:t> based access through government organizations.</a:t>
            </a:r>
            <a:r>
              <a:rPr lang="en-US" b="1" baseline="0" dirty="0" smtClean="0"/>
              <a:t> Government can consider providing universal free access to 512kbits/s speed with limited data download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3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Subsidized data packs for low income</a:t>
            </a:r>
            <a:r>
              <a:rPr lang="en-US" baseline="0" dirty="0" smtClean="0"/>
              <a:t> segments</a:t>
            </a:r>
          </a:p>
          <a:p>
            <a:r>
              <a:rPr lang="en-US" baseline="0" dirty="0" err="1" smtClean="0"/>
              <a:t>Eg</a:t>
            </a:r>
            <a:r>
              <a:rPr lang="en-US" baseline="0" dirty="0" smtClean="0"/>
              <a:t>: </a:t>
            </a:r>
            <a:r>
              <a:rPr lang="en-US" b="1" baseline="0" dirty="0" smtClean="0"/>
              <a:t>FCC “lifeline program”. Discount on monthly service of USD 9.25 per month for eligible low income subscribers in USA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government can adapt reverse</a:t>
            </a:r>
            <a:r>
              <a:rPr lang="en-US" b="1" baseline="0" dirty="0" smtClean="0"/>
              <a:t> auction to award the contract to bidders (operators/ ISPs) who needs lowest support from the government to a service area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2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Multiple cooperates</a:t>
            </a:r>
            <a:r>
              <a:rPr lang="en-US" b="1" baseline="0" dirty="0" smtClean="0"/>
              <a:t> forming a non profit consortium and adapt a service area with backhaul support from NOFN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Minimizing</a:t>
            </a:r>
            <a:r>
              <a:rPr lang="en-US" b="1" baseline="0" dirty="0" smtClean="0"/>
              <a:t> the effective costs associated with access services by adapting innovative approaches and ad supported free </a:t>
            </a:r>
            <a:r>
              <a:rPr lang="en-US" b="1" baseline="0" dirty="0" err="1" smtClean="0"/>
              <a:t>Wifi</a:t>
            </a:r>
            <a:r>
              <a:rPr lang="en-US" b="1" baseline="0" dirty="0" smtClean="0"/>
              <a:t> services in public places</a:t>
            </a:r>
          </a:p>
          <a:p>
            <a:r>
              <a:rPr lang="en-US" dirty="0" smtClean="0"/>
              <a:t>Google’s</a:t>
            </a:r>
            <a:r>
              <a:rPr lang="en-US" baseline="0" dirty="0" smtClean="0"/>
              <a:t> initiative of free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at 100 railway stations by the end of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24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success of 3G/ 4G packs for new users in the long term,</a:t>
            </a:r>
            <a:r>
              <a:rPr lang="en-US" baseline="0" dirty="0" smtClean="0"/>
              <a:t> the government/ DOT should review its definition on net neutrality</a:t>
            </a:r>
          </a:p>
          <a:p>
            <a:r>
              <a:rPr lang="en-US" baseline="0" dirty="0" smtClean="0"/>
              <a:t>To maintain the users of Internet, there has to be </a:t>
            </a:r>
            <a:r>
              <a:rPr lang="en-US" baseline="0" dirty="0" smtClean="0"/>
              <a:t>relevant </a:t>
            </a:r>
            <a:r>
              <a:rPr lang="en-US" baseline="0" dirty="0" smtClean="0"/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dirty="0" smtClean="0"/>
              <a:t>VLEs:</a:t>
            </a:r>
            <a:r>
              <a:rPr lang="en-US" sz="1200" dirty="0" smtClean="0"/>
              <a:t>aggregator of services &amp; inducting rural India into the virtual world</a:t>
            </a:r>
          </a:p>
          <a:p>
            <a:r>
              <a:rPr lang="en-IN" dirty="0" smtClean="0"/>
              <a:t>GRAM PANCHAYAT: public facilitator &amp; contact point </a:t>
            </a:r>
          </a:p>
          <a:p>
            <a:r>
              <a:rPr lang="en-IN" dirty="0" smtClean="0"/>
              <a:t>CABLE &amp; DTH: LIMITED IMMEDIATE POTENTIAL </a:t>
            </a:r>
          </a:p>
          <a:p>
            <a:r>
              <a:rPr lang="en-IN" dirty="0" smtClean="0"/>
              <a:t>Standalone Internet providers: LOW potential</a:t>
            </a:r>
          </a:p>
          <a:p>
            <a:endParaRPr lang="en-IN" dirty="0" smtClean="0"/>
          </a:p>
          <a:p>
            <a:r>
              <a:rPr lang="en-IN" dirty="0" smtClean="0"/>
              <a:t>Mobile</a:t>
            </a:r>
            <a:r>
              <a:rPr lang="en-IN" baseline="0" dirty="0" smtClean="0"/>
              <a:t> network, wifi, satellite, wireline, white space, DTH, wimax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7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 space: Use unused</a:t>
            </a:r>
            <a:r>
              <a:rPr lang="en-US" baseline="0" dirty="0" smtClean="0"/>
              <a:t> parts of </a:t>
            </a:r>
            <a:r>
              <a:rPr lang="en-US" baseline="0" dirty="0" err="1" smtClean="0"/>
              <a:t>redio</a:t>
            </a:r>
            <a:r>
              <a:rPr lang="en-US" baseline="0" dirty="0" smtClean="0"/>
              <a:t> spectrum to deliver a low cost Internet access. 200-300MHz spectrum band available in white space can reach to 10km.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Direct to home technology satellite television broadcasting process intended for home reception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7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literacy is</a:t>
            </a:r>
            <a:r>
              <a:rPr lang="en-US" baseline="0" dirty="0" smtClean="0"/>
              <a:t> 6.5% (2012)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6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en-US" sz="1200" dirty="0" smtClean="0"/>
              <a:t>Inclusive digital revolution in India:</a:t>
            </a:r>
            <a:r>
              <a:rPr lang="en-US" altLang="en-US" sz="1200" baseline="0" dirty="0" smtClean="0"/>
              <a:t> </a:t>
            </a:r>
            <a:r>
              <a:rPr lang="en-US" dirty="0" smtClean="0"/>
              <a:t>Increase in Internet connected population, growing use</a:t>
            </a:r>
            <a:r>
              <a:rPr lang="en-US" baseline="0" dirty="0" smtClean="0"/>
              <a:t> of social media, </a:t>
            </a:r>
            <a:r>
              <a:rPr lang="en-US" dirty="0" smtClean="0"/>
              <a:t>expansion of 2G and 3G services, launch</a:t>
            </a:r>
            <a:r>
              <a:rPr lang="en-US" baseline="0" dirty="0" smtClean="0"/>
              <a:t> of LTE services, reduction of smartphone prices (125 million smart phones), availability of easy financing options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MGNREGA, AADHAR, Digital India</a:t>
            </a:r>
            <a:endParaRPr lang="en-US" dirty="0" smtClean="0"/>
          </a:p>
          <a:p>
            <a:pPr marL="171450" indent="-171450" eaLnBrk="1" hangingPunct="1">
              <a:buFont typeface="Arial"/>
              <a:buChar char="•"/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977CB7-8A68-487D-8A82-6D71315FEF4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Internet take up driven</a:t>
            </a:r>
            <a:r>
              <a:rPr lang="en-US" baseline="0" dirty="0" smtClean="0"/>
              <a:t> by mobile data services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Address the gap left by limited deployment of wire line infrastructure: 30-35 million copper lines with only half can be upgraded for DSL (loop length and quality of copper), high </a:t>
            </a:r>
            <a:r>
              <a:rPr lang="en-US" baseline="0" dirty="0" err="1" smtClean="0"/>
              <a:t>fibre</a:t>
            </a:r>
            <a:r>
              <a:rPr lang="en-US" baseline="0" dirty="0" smtClean="0"/>
              <a:t> deployment costs in rural India, right of way issues (http://</a:t>
            </a:r>
            <a:r>
              <a:rPr lang="en-US" baseline="0" dirty="0" err="1" smtClean="0"/>
              <a:t>telecomdrive.com</a:t>
            </a:r>
            <a:r>
              <a:rPr lang="en-US" baseline="0" dirty="0" smtClean="0"/>
              <a:t>/right-way-biggest-challenge-mobile-backhaul/), Low broadband ARPU (Average revenue per user) (Total revenue/ number of subscribers) 750 per month for DSL/FTTX services and INR 500 for high speed broadband access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4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Growing 2G and 3G data network coverage, affordable smartphone prices, improved</a:t>
            </a:r>
            <a:r>
              <a:rPr lang="en-US" baseline="0" dirty="0" smtClean="0"/>
              <a:t> specification of devices, regular use of multimedia based entertainment services and social networking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Entertainment based</a:t>
            </a:r>
            <a:r>
              <a:rPr lang="en-US" baseline="0" dirty="0" smtClean="0"/>
              <a:t> multimedia services: 40% of data consumption (over 60 million unique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users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Social networking/ instant messaging (20% of wireless data consumption) (FB has 142 million users from which 133 million access through mobile device, </a:t>
            </a:r>
            <a:r>
              <a:rPr lang="en-US" baseline="0" dirty="0" err="1" smtClean="0"/>
              <a:t>whatsapp</a:t>
            </a:r>
            <a:r>
              <a:rPr lang="en-US" baseline="0" dirty="0" smtClean="0"/>
              <a:t> has 100 million users)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Take away the existing constrains on infrastructure (backhaul and access, affordability (device+ services), and use cases (</a:t>
            </a:r>
            <a:r>
              <a:rPr lang="en-US" baseline="0" dirty="0" err="1" smtClean="0"/>
              <a:t>relevent</a:t>
            </a:r>
            <a:r>
              <a:rPr lang="en-US" baseline="0" dirty="0" smtClean="0"/>
              <a:t>/ local services and apps))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8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Supply side and demand side challenges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National council for applied economic research</a:t>
            </a:r>
            <a:r>
              <a:rPr lang="en-US" baseline="0" dirty="0" smtClean="0"/>
              <a:t> (NCAER)’s India Human Development Survey (IHDS) 2011- 212 annual income of 40% of countries households are less than INR 55,640</a:t>
            </a:r>
          </a:p>
          <a:p>
            <a:r>
              <a:rPr lang="en-US" baseline="0" dirty="0" smtClean="0"/>
              <a:t>Annual telecom expense : INR 4,000 is 10% of households income</a:t>
            </a:r>
          </a:p>
          <a:p>
            <a:r>
              <a:rPr lang="en-US" dirty="0" smtClean="0"/>
              <a:t>Its unaffordable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NOFN deployment is very low (BBNL; BSNL, </a:t>
            </a:r>
            <a:r>
              <a:rPr lang="en-US" dirty="0" err="1" smtClean="0"/>
              <a:t>railtel</a:t>
            </a:r>
            <a:r>
              <a:rPr lang="en-US" dirty="0" smtClean="0"/>
              <a:t> and </a:t>
            </a:r>
            <a:r>
              <a:rPr lang="en-US" dirty="0" err="1" smtClean="0"/>
              <a:t>powergrid</a:t>
            </a:r>
            <a:r>
              <a:rPr lang="en-US" dirty="0" smtClean="0"/>
              <a:t>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The GOI approved the establishment of NOFN (Now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BharatNet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) in October 2011, with a goal of completion by December 2016 at a cost of USD4 billion. By December 2015,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BharatNet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was rolled out only in 32,272 GPs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Sasi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, 2016). </a:t>
            </a:r>
            <a:endParaRPr lang="en-US" dirty="0" smtClean="0"/>
          </a:p>
          <a:p>
            <a:r>
              <a:rPr lang="en-US" dirty="0" smtClean="0"/>
              <a:t>TRAI recommended a</a:t>
            </a:r>
            <a:r>
              <a:rPr lang="en-US" baseline="0" dirty="0" smtClean="0"/>
              <a:t> public private partnership (PPP) model to speed up the NOFN rollout</a:t>
            </a:r>
          </a:p>
          <a:p>
            <a:r>
              <a:rPr lang="en-US" baseline="0" dirty="0" smtClean="0"/>
              <a:t>Limited clarity on who is providing last mile access</a:t>
            </a:r>
          </a:p>
          <a:p>
            <a:r>
              <a:rPr lang="en-US" baseline="0" dirty="0" smtClean="0"/>
              <a:t>7 access models for NOFN last mile connectivity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0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Low priced 3G or 4G promotional data packs (INR 50 for 500 MB</a:t>
            </a:r>
            <a:r>
              <a:rPr lang="en-US" b="1" baseline="0" dirty="0" smtClean="0"/>
              <a:t> data</a:t>
            </a:r>
            <a:r>
              <a:rPr lang="en-US" b="1" dirty="0" smtClean="0"/>
              <a:t>) with the validity</a:t>
            </a:r>
            <a:r>
              <a:rPr lang="en-US" b="1" baseline="0" dirty="0" smtClean="0"/>
              <a:t> of 30 days to enable experience of different data packs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Reliance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Jio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is creating the most extensive and future-proof network in India, and perhaps, in the world. In addition to the existing pan India 2300 MHz spectrum and 1800 MHz in 14 circles,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Jio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invested over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10,000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crore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during this year's auction to acquire 800 MHz spectrum in 10 circles and 1800 MHz spectrum in 6 circles. This brings the cumulative investment in spectrum assets to nearly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34,000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crores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Jio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now has the largest footprint of liberalized spectrum in the country, acquired in an extremely cost effective manner.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Reliance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Jio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has laid more than 2.5 lakh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kilometres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fibre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-optic cables, covering 18,000 cities and over one lakh villages, with the aim of covering 100% of the nation’s population by 2018. It has an initial end-to-end capacity to serve in excess of 100 million wireless broadband and 20 million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Fibre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-to-Home customers. Reliance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Jio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has also built nearly half-a-million square feet of cloud data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centres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 and a multi-Terabit capacity international network.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The infrastructure is being built in partnership with some of the world’s most technologically advanced companies.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</a:rPr>
              <a:t> 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45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Providing subscribers universal free access to 64 </a:t>
            </a:r>
            <a:r>
              <a:rPr lang="en-US" b="1" dirty="0" err="1" smtClean="0"/>
              <a:t>kbit</a:t>
            </a:r>
            <a:r>
              <a:rPr lang="en-US" b="1" dirty="0" smtClean="0"/>
              <a:t>/s</a:t>
            </a:r>
            <a:r>
              <a:rPr lang="en-US" b="1" baseline="0" dirty="0" smtClean="0"/>
              <a:t> mobile data. This could be applicable for limited daily download (10MB per day) and for higher usage, normal charges can be applied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4059C-71DB-4D1B-8BDB-98CAA415D2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46D3-A77A-4F82-9047-5AA8BC3E342E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B261-00B7-47FC-ABC3-1B87AB7BB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387C-9F8F-4A6A-87FE-E5ADAC0A0FDD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9096-F53B-42C9-A800-8EFF93E00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FDC6-264F-4694-94F4-03E0A713CD22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02E4-DFC7-4A35-99B0-55DF517B6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RNEasia\2012-13\IDRC\LIRNEasia-small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172200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C3C102-E76C-4FDA-A4F0-3BFC90F9C825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3C859F-F4F2-4998-AE78-60B4B9EF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6CDD-21BF-4466-945B-D7F6D1D33818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7EBA-1E4B-4022-AD0C-545F601C4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4AEF-E0C6-4F4A-8B22-DB19B8939AB1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283F-FD6A-4834-8A81-EC1AB5924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9A35-B975-4B84-9F2A-4AB20E137091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9E06-8E34-43C9-820A-E4E4B0AE7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DCFB-ACD0-4634-BEAC-D4BA4686C0B0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C80-BB4A-4E09-B5E6-A2B58F9DC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2B1C-FAA2-4527-AA66-D34DCB656F12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A4898-D52D-43C5-94D9-D562946AE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320C-7CC1-4B31-92E2-A2FF2A4FDB76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B42A-B218-444A-9899-D91F40251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B7AB-E2F8-4D27-8C2E-5D506806E7FC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D87B-25D5-478D-BB86-9EB784CD2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AE4773-EB1E-45E1-8BD7-FF06A2AB5C48}" type="datetime1">
              <a:rPr lang="en-SG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D6CA9D5-F680-4459-BA75-72F61662C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4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A.C.M.E. Explosive" pitchFamily="34" charset="0"/>
              </a:rPr>
              <a:t>HOW TO GET A </a:t>
            </a:r>
            <a:r>
              <a:rPr lang="en-US" altLang="en-US" sz="2400" b="1" dirty="0" smtClean="0">
                <a:solidFill>
                  <a:srgbClr val="800000"/>
                </a:solidFill>
                <a:latin typeface="A.C.M.E. Explosive" pitchFamily="34" charset="0"/>
              </a:rPr>
              <a:t>BILLION</a:t>
            </a:r>
            <a:r>
              <a:rPr lang="en-US" altLang="en-US" sz="2400" dirty="0" smtClean="0">
                <a:latin typeface="A.C.M.E. Explosive" pitchFamily="34" charset="0"/>
              </a:rPr>
              <a:t> INDIANS </a:t>
            </a:r>
            <a:r>
              <a:rPr lang="en-US" altLang="en-US" sz="2400" b="1" dirty="0" smtClean="0">
                <a:solidFill>
                  <a:srgbClr val="800000"/>
                </a:solidFill>
                <a:latin typeface="A.C.M.E. Explosive" pitchFamily="34" charset="0"/>
              </a:rPr>
              <a:t>ONLINE</a:t>
            </a:r>
            <a:r>
              <a:rPr lang="en-US" altLang="en-US" sz="2400" dirty="0" smtClean="0">
                <a:latin typeface="A.C.M.E. Explosive" pitchFamily="34" charset="0"/>
              </a:rPr>
              <a:t> BY 2020</a:t>
            </a:r>
            <a:r>
              <a:rPr lang="en-US" altLang="en-US" sz="1200" dirty="0" smtClean="0">
                <a:latin typeface="A.C.M.E. Explosive" pitchFamily="34" charset="0"/>
              </a:rPr>
              <a:t>    </a:t>
            </a:r>
            <a:r>
              <a:rPr lang="en-US" altLang="en-US" sz="2400" dirty="0" smtClean="0">
                <a:latin typeface="A.C.M.E. Explosive" pitchFamily="34" charset="0"/>
              </a:rPr>
              <a:t/>
            </a:r>
            <a:br>
              <a:rPr lang="en-US" altLang="en-US" sz="2400" dirty="0" smtClean="0">
                <a:latin typeface="A.C.M.E. Explosive" pitchFamily="34" charset="0"/>
              </a:rPr>
            </a:br>
            <a:endParaRPr lang="en-US" altLang="en-US" sz="2400" dirty="0" smtClean="0">
              <a:latin typeface="A.C.M.E. Explosive" pitchFamily="34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n-ea"/>
              </a:rPr>
              <a:t>Laleema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n-ea"/>
              </a:rPr>
              <a:t>Senanayake</a:t>
            </a:r>
            <a:endParaRPr lang="en-US" sz="24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</a:rPr>
              <a:t>LIRNE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ea typeface="+mn-ea"/>
              </a:rPr>
              <a:t>asia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</a:rPr>
              <a:t>, 10.06.2016</a:t>
            </a:r>
            <a:endParaRPr lang="en-US" sz="2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grpSp>
        <p:nvGrpSpPr>
          <p:cNvPr id="3076" name="Group 10"/>
          <p:cNvGrpSpPr>
            <a:grpSpLocks/>
          </p:cNvGrpSpPr>
          <p:nvPr/>
        </p:nvGrpSpPr>
        <p:grpSpPr bwMode="auto">
          <a:xfrm>
            <a:off x="431800" y="6386513"/>
            <a:ext cx="8269288" cy="320675"/>
            <a:chOff x="554855" y="6156233"/>
            <a:chExt cx="8183247" cy="320767"/>
          </a:xfrm>
        </p:grpSpPr>
        <p:sp>
          <p:nvSpPr>
            <p:cNvPr id="3078" name="TextBox 5"/>
            <p:cNvSpPr txBox="1">
              <a:spLocks noChangeArrowheads="1"/>
            </p:cNvSpPr>
            <p:nvPr/>
          </p:nvSpPr>
          <p:spPr bwMode="auto">
            <a:xfrm>
              <a:off x="2190707" y="6235343"/>
              <a:ext cx="5503887" cy="228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en-US" sz="900">
                  <a:latin typeface="Calibri" pitchFamily="34" charset="0"/>
                </a:rPr>
                <a:t>This work was carried out with the aid of a grant from the International Development Research Centre, Canada. </a:t>
              </a:r>
            </a:p>
          </p:txBody>
        </p:sp>
        <p:pic>
          <p:nvPicPr>
            <p:cNvPr id="3079" name="Picture 5" descr="Canada_wordmark_red_flag_300 (2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59521" y="6220939"/>
              <a:ext cx="678581" cy="188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6" descr="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4855" y="6156233"/>
              <a:ext cx="1484898" cy="32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10" descr="D:\LIRNEasia\2012-13\IDRC\LIRNEasia-smaller.png"/>
          <p:cNvPicPr>
            <a:picLocks noChangeAspect="1" noChangeArrowheads="1"/>
          </p:cNvPicPr>
          <p:nvPr/>
        </p:nvPicPr>
        <p:blipFill>
          <a:blip r:embed="rId5"/>
          <a:srcRect l="1772" r="1965" b="4761"/>
          <a:stretch>
            <a:fillRect/>
          </a:stretch>
        </p:blipFill>
        <p:spPr bwMode="auto">
          <a:xfrm>
            <a:off x="2843213" y="5124450"/>
            <a:ext cx="33750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905000"/>
            <a:ext cx="2168837" cy="1705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362200"/>
            <a:ext cx="2761088" cy="102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209800"/>
            <a:ext cx="265557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2400" b="1" dirty="0" smtClean="0"/>
              <a:t>2. Minimal </a:t>
            </a:r>
            <a:r>
              <a:rPr lang="en-US" sz="2400" b="1" dirty="0" smtClean="0"/>
              <a:t>speed free universal data access</a:t>
            </a:r>
          </a:p>
          <a:p>
            <a:pPr marL="0" lvl="0" indent="0" algn="just">
              <a:buNone/>
            </a:pPr>
            <a:r>
              <a:rPr lang="en-US" sz="2400" dirty="0" smtClean="0"/>
              <a:t>Pros:</a:t>
            </a:r>
          </a:p>
          <a:p>
            <a:pPr algn="just"/>
            <a:r>
              <a:rPr lang="en-US" sz="2400" dirty="0" smtClean="0"/>
              <a:t>Free services will facilitate </a:t>
            </a:r>
            <a:r>
              <a:rPr lang="en-US" sz="2400" b="1" dirty="0" smtClean="0">
                <a:solidFill>
                  <a:srgbClr val="632523"/>
                </a:solidFill>
              </a:rPr>
              <a:t>experimentation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632523"/>
                </a:solidFill>
              </a:rPr>
              <a:t>discovery</a:t>
            </a:r>
            <a:r>
              <a:rPr lang="en-US" sz="2400" dirty="0" smtClean="0"/>
              <a:t> of low bandwidth services</a:t>
            </a:r>
          </a:p>
          <a:p>
            <a:pPr algn="just"/>
            <a:r>
              <a:rPr lang="en-US" sz="2400" dirty="0" smtClean="0"/>
              <a:t>Post initial experience and discovery, users might consider opting for </a:t>
            </a:r>
            <a:r>
              <a:rPr lang="en-US" sz="2400" b="1" dirty="0" smtClean="0">
                <a:solidFill>
                  <a:srgbClr val="632523"/>
                </a:solidFill>
              </a:rPr>
              <a:t>regular data packs</a:t>
            </a:r>
          </a:p>
          <a:p>
            <a:pPr marL="0" indent="0" algn="just">
              <a:buNone/>
            </a:pPr>
            <a:r>
              <a:rPr lang="en-US" sz="2400" dirty="0" smtClean="0"/>
              <a:t>Cons</a:t>
            </a:r>
          </a:p>
          <a:p>
            <a:pPr algn="just"/>
            <a:r>
              <a:rPr lang="en-US" sz="2400" dirty="0"/>
              <a:t>Given the </a:t>
            </a:r>
            <a:r>
              <a:rPr lang="en-US" sz="2400" b="1" dirty="0">
                <a:solidFill>
                  <a:srgbClr val="632523"/>
                </a:solidFill>
              </a:rPr>
              <a:t>limited available spectrum</a:t>
            </a:r>
            <a:r>
              <a:rPr lang="en-US" sz="2400" dirty="0"/>
              <a:t>, operators might not be interested in offering subsidized data packs initially in </a:t>
            </a:r>
            <a:r>
              <a:rPr lang="en-US" sz="2400" b="1" dirty="0">
                <a:solidFill>
                  <a:srgbClr val="632523"/>
                </a:solidFill>
              </a:rPr>
              <a:t>urban areas</a:t>
            </a:r>
          </a:p>
          <a:p>
            <a:pPr algn="just"/>
            <a:r>
              <a:rPr lang="en-US" sz="2400" b="1" dirty="0" smtClean="0">
                <a:solidFill>
                  <a:srgbClr val="632523"/>
                </a:solidFill>
              </a:rPr>
              <a:t>Low </a:t>
            </a:r>
            <a:r>
              <a:rPr lang="en-US" sz="2400" b="1" dirty="0" smtClean="0">
                <a:solidFill>
                  <a:srgbClr val="632523"/>
                </a:solidFill>
              </a:rPr>
              <a:t>speed Internet </a:t>
            </a:r>
            <a:r>
              <a:rPr lang="en-US" sz="2400" dirty="0" smtClean="0"/>
              <a:t>might not provide the kind of experience to motivate the user for regular data usage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25804"/>
            <a:ext cx="91440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Central/ State government initiatives</a:t>
            </a:r>
          </a:p>
        </p:txBody>
      </p:sp>
    </p:spTree>
    <p:extLst>
      <p:ext uri="{BB962C8B-B14F-4D97-AF65-F5344CB8AC3E}">
        <p14:creationId xmlns:p14="http://schemas.microsoft.com/office/powerpoint/2010/main" val="341482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/>
              <a:t>3. Community </a:t>
            </a:r>
            <a:r>
              <a:rPr lang="en-US" sz="2400" b="1" dirty="0" smtClean="0"/>
              <a:t>or government institution </a:t>
            </a:r>
            <a:r>
              <a:rPr lang="en-US" sz="2400" b="1" dirty="0" err="1" smtClean="0"/>
              <a:t>WiFi</a:t>
            </a:r>
            <a:r>
              <a:rPr lang="en-US" sz="2400" b="1" dirty="0" smtClean="0"/>
              <a:t> (NOFN backhaul)</a:t>
            </a:r>
          </a:p>
          <a:p>
            <a:pPr marL="0" lvl="0" indent="0">
              <a:buNone/>
            </a:pPr>
            <a:r>
              <a:rPr lang="en-US" sz="2400" dirty="0" smtClean="0"/>
              <a:t>Pros:</a:t>
            </a:r>
          </a:p>
          <a:p>
            <a:r>
              <a:rPr lang="en-US" sz="2400" dirty="0" smtClean="0"/>
              <a:t>End to end planning and funding by government will eliminate concerns over </a:t>
            </a:r>
            <a:r>
              <a:rPr lang="en-US" sz="2400" b="1" dirty="0" smtClean="0">
                <a:solidFill>
                  <a:srgbClr val="632523"/>
                </a:solidFill>
              </a:rPr>
              <a:t>business viability</a:t>
            </a:r>
          </a:p>
          <a:p>
            <a:r>
              <a:rPr lang="en-US" sz="2400" dirty="0" smtClean="0"/>
              <a:t>High level </a:t>
            </a:r>
            <a:r>
              <a:rPr lang="en-US" sz="2400" b="1" dirty="0" smtClean="0">
                <a:solidFill>
                  <a:srgbClr val="632523"/>
                </a:solidFill>
              </a:rPr>
              <a:t>utilization</a:t>
            </a:r>
            <a:r>
              <a:rPr lang="en-US" sz="2400" dirty="0" smtClean="0"/>
              <a:t> of up coming </a:t>
            </a:r>
            <a:r>
              <a:rPr lang="en-US" sz="2400" b="1" dirty="0" smtClean="0">
                <a:solidFill>
                  <a:srgbClr val="632523"/>
                </a:solidFill>
              </a:rPr>
              <a:t>NOFN </a:t>
            </a:r>
            <a:r>
              <a:rPr lang="en-US" sz="2400" dirty="0" smtClean="0"/>
              <a:t>infrastructure</a:t>
            </a:r>
          </a:p>
          <a:p>
            <a:pPr marL="0" indent="0"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/>
              <a:t>Involvement of</a:t>
            </a:r>
            <a:r>
              <a:rPr lang="en-US" sz="2400" b="1" dirty="0" smtClean="0">
                <a:solidFill>
                  <a:srgbClr val="632523"/>
                </a:solidFill>
              </a:rPr>
              <a:t> multiple stakeholders</a:t>
            </a:r>
            <a:r>
              <a:rPr lang="en-US" sz="2400" b="1" dirty="0">
                <a:solidFill>
                  <a:srgbClr val="632523"/>
                </a:solidFill>
              </a:rPr>
              <a:t> </a:t>
            </a:r>
            <a:r>
              <a:rPr lang="en-US" sz="2400" dirty="0" smtClean="0"/>
              <a:t>could create roll out issues</a:t>
            </a:r>
          </a:p>
          <a:p>
            <a:r>
              <a:rPr lang="en-US" sz="2400" dirty="0" smtClean="0"/>
              <a:t>Providing a </a:t>
            </a:r>
            <a:r>
              <a:rPr lang="en-US" sz="2400" b="1" dirty="0" smtClean="0">
                <a:solidFill>
                  <a:srgbClr val="632523"/>
                </a:solidFill>
              </a:rPr>
              <a:t>ubiquitous </a:t>
            </a:r>
            <a:r>
              <a:rPr lang="en-US" sz="2400" b="1" dirty="0" err="1" smtClean="0">
                <a:solidFill>
                  <a:srgbClr val="632523"/>
                </a:solidFill>
              </a:rPr>
              <a:t>WiFi</a:t>
            </a:r>
            <a:r>
              <a:rPr lang="en-US" sz="2400" b="1" dirty="0" smtClean="0">
                <a:solidFill>
                  <a:srgbClr val="632523"/>
                </a:solidFill>
              </a:rPr>
              <a:t> network </a:t>
            </a:r>
            <a:r>
              <a:rPr lang="en-US" sz="2400" dirty="0" smtClean="0"/>
              <a:t>covering the entire area will be a challenge</a:t>
            </a:r>
          </a:p>
          <a:p>
            <a:r>
              <a:rPr lang="en-US" sz="2400" b="1" dirty="0" smtClean="0">
                <a:solidFill>
                  <a:srgbClr val="632523"/>
                </a:solidFill>
              </a:rPr>
              <a:t>Speed of deployment </a:t>
            </a:r>
            <a:r>
              <a:rPr lang="en-US" sz="2400" dirty="0" smtClean="0"/>
              <a:t>and success of such programs can potentially be an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/>
              <a:t>4. Subsidized </a:t>
            </a:r>
            <a:r>
              <a:rPr lang="en-US" sz="2400" b="1" dirty="0" smtClean="0"/>
              <a:t>data packs for low income segments</a:t>
            </a:r>
          </a:p>
          <a:p>
            <a:pPr marL="0" lvl="0" indent="0">
              <a:buNone/>
            </a:pPr>
            <a:r>
              <a:rPr lang="en-US" sz="2400" dirty="0" smtClean="0"/>
              <a:t>Pros:</a:t>
            </a:r>
          </a:p>
          <a:p>
            <a:r>
              <a:rPr lang="en-US" sz="2400" dirty="0" smtClean="0"/>
              <a:t>Potential to address </a:t>
            </a:r>
            <a:r>
              <a:rPr lang="en-US" sz="2400" b="1" dirty="0" smtClean="0">
                <a:solidFill>
                  <a:srgbClr val="632523"/>
                </a:solidFill>
              </a:rPr>
              <a:t>affordability issue </a:t>
            </a:r>
            <a:r>
              <a:rPr lang="en-US" sz="2400" dirty="0" smtClean="0"/>
              <a:t>among low- income groups</a:t>
            </a:r>
          </a:p>
          <a:p>
            <a:r>
              <a:rPr lang="en-US" sz="2400" dirty="0" smtClean="0"/>
              <a:t>Act as extension of </a:t>
            </a:r>
            <a:r>
              <a:rPr lang="en-US" sz="2400" b="1" dirty="0" smtClean="0">
                <a:solidFill>
                  <a:srgbClr val="632523"/>
                </a:solidFill>
              </a:rPr>
              <a:t>NOFN</a:t>
            </a:r>
            <a:r>
              <a:rPr lang="en-US" sz="2400" dirty="0" smtClean="0"/>
              <a:t> program</a:t>
            </a:r>
          </a:p>
          <a:p>
            <a:r>
              <a:rPr lang="en-US" sz="2400" dirty="0" smtClean="0"/>
              <a:t>Will facilitate successful implementation of other </a:t>
            </a:r>
            <a:r>
              <a:rPr lang="en-US" sz="2400" b="1" dirty="0" smtClean="0">
                <a:solidFill>
                  <a:srgbClr val="632523"/>
                </a:solidFill>
              </a:rPr>
              <a:t>e- government </a:t>
            </a:r>
            <a:r>
              <a:rPr lang="en-US" sz="2400" dirty="0" smtClean="0"/>
              <a:t>programs that will help drive </a:t>
            </a:r>
            <a:r>
              <a:rPr lang="en-US" sz="2400" b="1" dirty="0" smtClean="0">
                <a:solidFill>
                  <a:srgbClr val="632523"/>
                </a:solidFill>
              </a:rPr>
              <a:t>economic growth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b="1" dirty="0" smtClean="0">
                <a:solidFill>
                  <a:srgbClr val="632523"/>
                </a:solidFill>
              </a:rPr>
              <a:t>Speedy development </a:t>
            </a:r>
            <a:r>
              <a:rPr lang="en-US" sz="2400" dirty="0" smtClean="0"/>
              <a:t>and execution of such subsidy program could be a challenge</a:t>
            </a:r>
          </a:p>
          <a:p>
            <a:r>
              <a:rPr lang="en-US" sz="2400" dirty="0" smtClean="0"/>
              <a:t>Does not address smart </a:t>
            </a:r>
            <a:r>
              <a:rPr lang="en-US" sz="2400" dirty="0" smtClean="0"/>
              <a:t>phone</a:t>
            </a:r>
            <a:r>
              <a:rPr lang="en-US" sz="2400" dirty="0" smtClean="0"/>
              <a:t>/ access device </a:t>
            </a:r>
            <a:r>
              <a:rPr lang="en-US" sz="2400" b="1" dirty="0" smtClean="0">
                <a:solidFill>
                  <a:srgbClr val="632523"/>
                </a:solidFill>
              </a:rPr>
              <a:t>affordability</a:t>
            </a:r>
            <a:r>
              <a:rPr lang="en-US" sz="2400" dirty="0" smtClean="0"/>
              <a:t> issue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/>
              <a:t>5. USOF </a:t>
            </a:r>
            <a:r>
              <a:rPr lang="en-US" sz="2400" b="1" dirty="0" smtClean="0"/>
              <a:t>based </a:t>
            </a:r>
            <a:r>
              <a:rPr lang="en-US" sz="2400" b="1" dirty="0" err="1" smtClean="0"/>
              <a:t>WiFi</a:t>
            </a:r>
            <a:r>
              <a:rPr lang="en-US" sz="2400" b="1" dirty="0" smtClean="0"/>
              <a:t> access through reverse auction using NOFN as backhaul</a:t>
            </a:r>
          </a:p>
          <a:p>
            <a:pPr marL="0" lvl="0" indent="0">
              <a:buNone/>
            </a:pPr>
            <a:r>
              <a:rPr lang="en-US" sz="2400" dirty="0" smtClean="0"/>
              <a:t>Pros:</a:t>
            </a:r>
          </a:p>
          <a:p>
            <a:r>
              <a:rPr lang="en-US" sz="2400" dirty="0" smtClean="0"/>
              <a:t>Proven model as structure, so can be </a:t>
            </a:r>
            <a:r>
              <a:rPr lang="en-US" sz="2400" b="1" dirty="0" smtClean="0">
                <a:solidFill>
                  <a:srgbClr val="632523"/>
                </a:solidFill>
              </a:rPr>
              <a:t>quickly implemented</a:t>
            </a:r>
          </a:p>
          <a:p>
            <a:r>
              <a:rPr lang="en-US" sz="2400" b="1" dirty="0" smtClean="0">
                <a:solidFill>
                  <a:srgbClr val="632523"/>
                </a:solidFill>
              </a:rPr>
              <a:t>Fast and affective deployment </a:t>
            </a:r>
            <a:r>
              <a:rPr lang="en-US" sz="2400" dirty="0" smtClean="0"/>
              <a:t>of the access infrastructure can be dictated based on rollout milestones and associated penalties for missing them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632523"/>
                </a:solidFill>
              </a:rPr>
              <a:t>limited government control</a:t>
            </a:r>
            <a:r>
              <a:rPr lang="en-US" sz="2400" dirty="0" smtClean="0"/>
              <a:t>, private operators/ service providers may not stick to the timelines</a:t>
            </a:r>
          </a:p>
          <a:p>
            <a:r>
              <a:rPr lang="en-US" sz="2400" b="1" dirty="0" smtClean="0">
                <a:solidFill>
                  <a:srgbClr val="632523"/>
                </a:solidFill>
              </a:rPr>
              <a:t>Lack of interest </a:t>
            </a:r>
            <a:r>
              <a:rPr lang="en-US" sz="2400" dirty="0" smtClean="0"/>
              <a:t>among private companies due to </a:t>
            </a:r>
            <a:r>
              <a:rPr lang="en-US" sz="2400" b="1" dirty="0" smtClean="0">
                <a:solidFill>
                  <a:srgbClr val="632523"/>
                </a:solidFill>
              </a:rPr>
              <a:t>poor business case</a:t>
            </a:r>
            <a:endParaRPr lang="en-US" sz="2400" b="1" dirty="0">
              <a:solidFill>
                <a:srgbClr val="6325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91440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Corporates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tech companies driven initiatives</a:t>
            </a:r>
          </a:p>
        </p:txBody>
      </p:sp>
    </p:spTree>
    <p:extLst>
      <p:ext uri="{BB962C8B-B14F-4D97-AF65-F5344CB8AC3E}">
        <p14:creationId xmlns:p14="http://schemas.microsoft.com/office/powerpoint/2010/main" val="13798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/>
              <a:t>6. CSR </a:t>
            </a:r>
            <a:r>
              <a:rPr lang="en-US" sz="2400" b="1" dirty="0" smtClean="0"/>
              <a:t>based </a:t>
            </a:r>
            <a:r>
              <a:rPr lang="en-US" sz="2400" b="1" dirty="0" err="1" smtClean="0"/>
              <a:t>WiFi</a:t>
            </a:r>
            <a:r>
              <a:rPr lang="en-US" sz="2400" b="1" dirty="0" smtClean="0"/>
              <a:t> access</a:t>
            </a:r>
          </a:p>
          <a:p>
            <a:pPr marL="0" lvl="0" indent="0">
              <a:buNone/>
            </a:pPr>
            <a:r>
              <a:rPr lang="en-US" sz="2400" dirty="0" smtClean="0"/>
              <a:t>Pros:</a:t>
            </a:r>
          </a:p>
          <a:p>
            <a:r>
              <a:rPr lang="en-US" sz="2400" dirty="0" smtClean="0"/>
              <a:t>Relatively </a:t>
            </a:r>
            <a:r>
              <a:rPr lang="en-US" sz="2400" b="1" dirty="0" smtClean="0">
                <a:solidFill>
                  <a:srgbClr val="632523"/>
                </a:solidFill>
              </a:rPr>
              <a:t>faster and effective </a:t>
            </a:r>
            <a:r>
              <a:rPr lang="en-US" sz="2400" dirty="0" smtClean="0"/>
              <a:t>deployment due to the involvement of private sector </a:t>
            </a:r>
          </a:p>
          <a:p>
            <a:r>
              <a:rPr lang="en-US" sz="2400" dirty="0" smtClean="0"/>
              <a:t>Utilization of </a:t>
            </a:r>
            <a:r>
              <a:rPr lang="en-US" sz="2400" b="1" dirty="0" smtClean="0">
                <a:solidFill>
                  <a:srgbClr val="632523"/>
                </a:solidFill>
              </a:rPr>
              <a:t>NOFN i</a:t>
            </a:r>
            <a:r>
              <a:rPr lang="en-US" sz="2400" dirty="0" smtClean="0"/>
              <a:t>nfrastructure</a:t>
            </a:r>
          </a:p>
          <a:p>
            <a:pPr marL="0" indent="0"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b="1" dirty="0" smtClean="0">
                <a:solidFill>
                  <a:srgbClr val="632523"/>
                </a:solidFill>
              </a:rPr>
              <a:t>Mass scale </a:t>
            </a:r>
            <a:r>
              <a:rPr lang="en-US" sz="2400" b="1" dirty="0" err="1" smtClean="0">
                <a:solidFill>
                  <a:srgbClr val="632523"/>
                </a:solidFill>
              </a:rPr>
              <a:t>WiFi</a:t>
            </a:r>
            <a:r>
              <a:rPr lang="en-US" sz="2400" b="1" dirty="0" smtClean="0">
                <a:solidFill>
                  <a:srgbClr val="632523"/>
                </a:solidFill>
              </a:rPr>
              <a:t> </a:t>
            </a:r>
            <a:r>
              <a:rPr lang="en-US" sz="2400" dirty="0" smtClean="0"/>
              <a:t>network deployment could be challenge</a:t>
            </a:r>
          </a:p>
          <a:p>
            <a:r>
              <a:rPr lang="en-US" sz="2400" b="1" dirty="0" smtClean="0">
                <a:solidFill>
                  <a:srgbClr val="632523"/>
                </a:solidFill>
              </a:rPr>
              <a:t>Continuous funding </a:t>
            </a:r>
            <a:r>
              <a:rPr lang="en-US" sz="2400" dirty="0" smtClean="0"/>
              <a:t>support for sustaining long term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8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7. Use </a:t>
            </a:r>
            <a:r>
              <a:rPr lang="en-US" sz="2400" b="1" dirty="0" smtClean="0"/>
              <a:t>of innovative technologies/ solutions for access</a:t>
            </a:r>
          </a:p>
          <a:p>
            <a:pPr marL="0" indent="0">
              <a:buNone/>
            </a:pPr>
            <a:r>
              <a:rPr lang="en-US" sz="2400" dirty="0" smtClean="0"/>
              <a:t>Pros:</a:t>
            </a:r>
          </a:p>
          <a:p>
            <a:r>
              <a:rPr lang="en-US" sz="2400" b="1" dirty="0" smtClean="0">
                <a:solidFill>
                  <a:srgbClr val="632523"/>
                </a:solidFill>
              </a:rPr>
              <a:t>Faster and affective deployment </a:t>
            </a:r>
            <a:r>
              <a:rPr lang="en-US" sz="2400" dirty="0" smtClean="0"/>
              <a:t>due to the involvement of private – sector/ technology companies</a:t>
            </a:r>
          </a:p>
          <a:p>
            <a:r>
              <a:rPr lang="en-US" sz="2400" b="1" dirty="0" smtClean="0">
                <a:solidFill>
                  <a:srgbClr val="632523"/>
                </a:solidFill>
              </a:rPr>
              <a:t>High possibility of better acceptability </a:t>
            </a:r>
            <a:r>
              <a:rPr lang="en-US" sz="2400" dirty="0" smtClean="0"/>
              <a:t>from new end users as a result of better education/ awareness drive by private sector/technology companies</a:t>
            </a:r>
          </a:p>
          <a:p>
            <a:pPr marL="0" indent="0">
              <a:buNone/>
            </a:pPr>
            <a:r>
              <a:rPr lang="en-US" sz="2400" dirty="0" smtClean="0"/>
              <a:t>Cons:</a:t>
            </a:r>
          </a:p>
          <a:p>
            <a:r>
              <a:rPr lang="en-US" sz="2400" b="1" dirty="0" smtClean="0">
                <a:solidFill>
                  <a:srgbClr val="632523"/>
                </a:solidFill>
              </a:rPr>
              <a:t>Large- scale deployment </a:t>
            </a:r>
            <a:r>
              <a:rPr lang="en-US" sz="2400" dirty="0" smtClean="0"/>
              <a:t>without government support will be </a:t>
            </a:r>
            <a:r>
              <a:rPr lang="en-US" sz="2400" b="1" dirty="0" smtClean="0">
                <a:solidFill>
                  <a:srgbClr val="632523"/>
                </a:solidFill>
              </a:rPr>
              <a:t>difficult</a:t>
            </a:r>
          </a:p>
          <a:p>
            <a:r>
              <a:rPr lang="en-US" sz="2400" dirty="0" smtClean="0"/>
              <a:t>No clear cut model for generating revenue as </a:t>
            </a:r>
            <a:r>
              <a:rPr lang="en-US" sz="2400" b="1" dirty="0" smtClean="0">
                <a:solidFill>
                  <a:srgbClr val="632523"/>
                </a:solidFill>
              </a:rPr>
              <a:t>advertisement revenue </a:t>
            </a:r>
            <a:r>
              <a:rPr lang="en-US" sz="2400" dirty="0" smtClean="0"/>
              <a:t>might not be </a:t>
            </a:r>
            <a:r>
              <a:rPr lang="en-US" sz="2400" b="1" dirty="0" smtClean="0">
                <a:solidFill>
                  <a:srgbClr val="632523"/>
                </a:solidFill>
              </a:rPr>
              <a:t>sufficient </a:t>
            </a:r>
            <a:r>
              <a:rPr lang="en-US" sz="2400" dirty="0" smtClean="0"/>
              <a:t>to recover investments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sz="3200" b="1" dirty="0" smtClean="0"/>
              <a:t>COMPARISON OF POTENTIAL ACCESS MODELS ON MULTIPLE PARAMETERS</a:t>
            </a:r>
          </a:p>
        </p:txBody>
      </p:sp>
      <p:pic>
        <p:nvPicPr>
          <p:cNvPr id="8" name="Content Placeholder 7" descr="Screen Shot 2016-06-07 at 9.58.08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-401" r="714" b="401"/>
          <a:stretch/>
        </p:blipFill>
        <p:spPr>
          <a:xfrm>
            <a:off x="0" y="914400"/>
            <a:ext cx="9282589" cy="2925763"/>
          </a:xfrm>
        </p:spPr>
      </p:pic>
      <p:sp>
        <p:nvSpPr>
          <p:cNvPr id="9" name="TextBox 8"/>
          <p:cNvSpPr txBox="1"/>
          <p:nvPr/>
        </p:nvSpPr>
        <p:spPr>
          <a:xfrm>
            <a:off x="26962" y="3810000"/>
            <a:ext cx="9125858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+mj-lt"/>
                <a:cs typeface="Calibri"/>
              </a:rPr>
              <a:t>DEVELOPMENT OF A ROBUST “ECOSYSTEM OF LOCAL LANGUAGE/ RELEVANT SERVICES AND APPS”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Basic necessity based services such as e- learning/ e- health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E-/m- banking, payments and wallets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E-/m commerce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E-/m </a:t>
            </a:r>
            <a:r>
              <a:rPr lang="en-US" dirty="0" smtClean="0">
                <a:latin typeface="Calibri"/>
                <a:cs typeface="Calibri"/>
              </a:rPr>
              <a:t>marketplace and governance services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857" y="-43542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3429" y="720271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632523"/>
                </a:solidFill>
              </a:rPr>
              <a:t>Learn as you go </a:t>
            </a:r>
            <a:r>
              <a:rPr lang="en-US" sz="2400" dirty="0" smtClean="0"/>
              <a:t>approach</a:t>
            </a:r>
          </a:p>
          <a:p>
            <a:pPr marL="400050" lvl="1" indent="0">
              <a:buNone/>
            </a:pPr>
            <a:r>
              <a:rPr lang="en-IN" sz="1800" i="1" kern="0" dirty="0" smtClean="0">
                <a:cs typeface="Arial" pitchFamily="34" charset="0"/>
              </a:rPr>
              <a:t>“Should </a:t>
            </a:r>
            <a:r>
              <a:rPr lang="en-IN" sz="1800" i="1" kern="0" dirty="0">
                <a:cs typeface="Arial" pitchFamily="34" charset="0"/>
              </a:rPr>
              <a:t>use the Universal Service Obligation Fund and ask different technology players to create pilots on their technology so that the Government of India know, what all technologies are possible “ - Pvt </a:t>
            </a:r>
            <a:r>
              <a:rPr lang="en-IN" sz="1800" i="1" kern="0" dirty="0" smtClean="0">
                <a:cs typeface="Arial" pitchFamily="34" charset="0"/>
              </a:rPr>
              <a:t>Org (LIRNEasia institutional survey, 2016)</a:t>
            </a:r>
            <a:endParaRPr lang="en-IN" sz="1800" i="1" kern="0" dirty="0" smtClean="0">
              <a:cs typeface="Arial" pitchFamily="34" charset="0"/>
            </a:endParaRPr>
          </a:p>
          <a:p>
            <a:r>
              <a:rPr lang="en-IN" sz="2400" b="1" kern="0" dirty="0" smtClean="0">
                <a:solidFill>
                  <a:srgbClr val="632523"/>
                </a:solidFill>
                <a:cs typeface="Arial" pitchFamily="34" charset="0"/>
              </a:rPr>
              <a:t>One model</a:t>
            </a:r>
            <a:r>
              <a:rPr lang="en-IN" sz="2400" kern="0" dirty="0" smtClean="0">
                <a:cs typeface="Arial" pitchFamily="34" charset="0"/>
              </a:rPr>
              <a:t> will not be applicable for all parts in India</a:t>
            </a:r>
          </a:p>
          <a:p>
            <a:r>
              <a:rPr lang="en-IN" sz="2400" b="1" kern="0" dirty="0" smtClean="0">
                <a:solidFill>
                  <a:srgbClr val="632523"/>
                </a:solidFill>
                <a:cs typeface="Arial" pitchFamily="34" charset="0"/>
              </a:rPr>
              <a:t>Telcos</a:t>
            </a:r>
            <a:r>
              <a:rPr lang="en-IN" sz="2400" kern="0" dirty="0" smtClean="0">
                <a:cs typeface="Arial" pitchFamily="34" charset="0"/>
              </a:rPr>
              <a:t> are the key to mass connectivity</a:t>
            </a:r>
          </a:p>
          <a:p>
            <a:pPr marL="400050" lvl="1" indent="0">
              <a:buNone/>
            </a:pPr>
            <a:r>
              <a:rPr lang="en-IN" sz="1800" i="1" kern="0" dirty="0" smtClean="0">
                <a:cs typeface="Arial" pitchFamily="34" charset="0"/>
              </a:rPr>
              <a:t>“</a:t>
            </a:r>
            <a:r>
              <a:rPr lang="en-IN" sz="1800" i="1" dirty="0" smtClean="0"/>
              <a:t>As </a:t>
            </a:r>
            <a:r>
              <a:rPr lang="en-IN" sz="1800" i="1" dirty="0" smtClean="0"/>
              <a:t>they are already </a:t>
            </a:r>
            <a:r>
              <a:rPr lang="en-IN" sz="1800" i="1" dirty="0"/>
              <a:t>providing 3G &amp; 4G data </a:t>
            </a:r>
            <a:r>
              <a:rPr lang="en-IN" sz="1800" i="1" dirty="0" smtClean="0"/>
              <a:t>services” </a:t>
            </a:r>
            <a:endParaRPr lang="en-IN" sz="1800" i="1" dirty="0" smtClean="0"/>
          </a:p>
          <a:p>
            <a:pPr marL="400050" lvl="1" indent="0">
              <a:buNone/>
            </a:pPr>
            <a:r>
              <a:rPr lang="en-IN" sz="1800" i="1" dirty="0" smtClean="0"/>
              <a:t>“Huge </a:t>
            </a:r>
            <a:r>
              <a:rPr lang="en-IN" sz="1800" i="1" dirty="0"/>
              <a:t>role - simply the last mile is going to be wireless for next 3-5 years.” – Pvt </a:t>
            </a:r>
            <a:r>
              <a:rPr lang="en-IN" sz="1800" i="1" dirty="0" smtClean="0"/>
              <a:t>Org</a:t>
            </a:r>
          </a:p>
          <a:p>
            <a:pPr marL="400050" lvl="1" indent="0">
              <a:buNone/>
            </a:pPr>
            <a:r>
              <a:rPr lang="en-IN" sz="1800" i="1" dirty="0" smtClean="0"/>
              <a:t>“Offering </a:t>
            </a:r>
            <a:r>
              <a:rPr lang="en-IN" sz="1800" i="1" dirty="0"/>
              <a:t>internet through the existing network is an easier option rather than going for entirely new setup of network and distribution” – Pvt Org</a:t>
            </a:r>
          </a:p>
          <a:p>
            <a:pPr marL="400050" lvl="1" indent="0">
              <a:buNone/>
            </a:pPr>
            <a:r>
              <a:rPr lang="en-IN" sz="1800" dirty="0" smtClean="0"/>
              <a:t>“These </a:t>
            </a:r>
            <a:r>
              <a:rPr lang="en-IN" sz="1800" dirty="0"/>
              <a:t>are the guys who are going to provide large </a:t>
            </a:r>
            <a:r>
              <a:rPr lang="en-IN" sz="1800" dirty="0" smtClean="0"/>
              <a:t>mass“ </a:t>
            </a:r>
            <a:r>
              <a:rPr lang="en-IN" sz="1800" dirty="0"/>
              <a:t>– </a:t>
            </a:r>
            <a:r>
              <a:rPr lang="en-IN" sz="1800" dirty="0" smtClean="0"/>
              <a:t>Influencer</a:t>
            </a:r>
            <a:endParaRPr lang="en-IN" sz="1800" i="1" dirty="0" smtClean="0"/>
          </a:p>
          <a:p>
            <a:r>
              <a:rPr lang="en-IN" sz="2400" dirty="0"/>
              <a:t>Mobile network: </a:t>
            </a:r>
            <a:r>
              <a:rPr lang="en-IN" sz="2400" b="1" dirty="0">
                <a:solidFill>
                  <a:srgbClr val="632523"/>
                </a:solidFill>
              </a:rPr>
              <a:t>mass coverage</a:t>
            </a:r>
            <a:endParaRPr lang="en-IN" sz="2400" b="1" i="1" dirty="0" smtClean="0">
              <a:solidFill>
                <a:srgbClr val="632523"/>
              </a:solidFill>
            </a:endParaRPr>
          </a:p>
          <a:p>
            <a:pPr marL="400050" lvl="1" indent="0">
              <a:buNone/>
            </a:pPr>
            <a:r>
              <a:rPr lang="en-IN" sz="1800" i="1" dirty="0" smtClean="0"/>
              <a:t>“I </a:t>
            </a:r>
            <a:r>
              <a:rPr lang="en-IN" sz="1800" i="1" dirty="0"/>
              <a:t>think mobile will be the way of broadband connectivity for years to come.  Mobile has obviously higher penetration available 24*7, anywhere. So that way it is the way of connectivity in the future” – Pvt </a:t>
            </a:r>
            <a:r>
              <a:rPr lang="en-IN" sz="1800" i="1" dirty="0" smtClean="0"/>
              <a:t>Org</a:t>
            </a:r>
          </a:p>
          <a:p>
            <a:r>
              <a:rPr lang="en-IN" sz="2400" b="1" dirty="0">
                <a:solidFill>
                  <a:srgbClr val="632523"/>
                </a:solidFill>
              </a:rPr>
              <a:t>Wifi</a:t>
            </a:r>
            <a:r>
              <a:rPr lang="en-IN" sz="2400" dirty="0"/>
              <a:t>: concentrated connectivity </a:t>
            </a:r>
            <a:endParaRPr lang="en-IN" sz="2400" dirty="0" smtClean="0"/>
          </a:p>
          <a:p>
            <a:pPr marL="400050" lvl="1" indent="0">
              <a:buNone/>
            </a:pPr>
            <a:r>
              <a:rPr lang="en-IN" sz="1400" i="1" kern="0" dirty="0" smtClean="0">
                <a:solidFill>
                  <a:srgbClr val="000000"/>
                </a:solidFill>
                <a:cs typeface="Arial" pitchFamily="34" charset="0"/>
              </a:rPr>
              <a:t>“</a:t>
            </a:r>
            <a:r>
              <a:rPr lang="en-IN" sz="1400" i="1" kern="0" dirty="0" smtClean="0">
                <a:solidFill>
                  <a:srgbClr val="632523"/>
                </a:solidFill>
                <a:cs typeface="Arial" pitchFamily="34" charset="0"/>
              </a:rPr>
              <a:t>Wifi </a:t>
            </a:r>
            <a:r>
              <a:rPr lang="en-IN" sz="1400" i="1" kern="0" dirty="0">
                <a:solidFill>
                  <a:srgbClr val="000000"/>
                </a:solidFill>
                <a:cs typeface="Arial" pitchFamily="34" charset="0"/>
              </a:rPr>
              <a:t>is a hotspot kind of an opportunity” – Pvt Sector</a:t>
            </a:r>
          </a:p>
          <a:p>
            <a:pPr marL="400050" lvl="1" indent="0">
              <a:buNone/>
            </a:pPr>
            <a:endParaRPr lang="en-IN" sz="2000" i="1" dirty="0"/>
          </a:p>
          <a:p>
            <a:pPr marL="400050" lvl="1" indent="0">
              <a:buNone/>
            </a:pPr>
            <a:endParaRPr lang="en-IN" sz="1800" i="1" dirty="0" smtClean="0"/>
          </a:p>
          <a:p>
            <a:pPr lvl="0"/>
            <a:endParaRPr lang="en-IN" sz="2400" dirty="0"/>
          </a:p>
          <a:p>
            <a:pPr lvl="0"/>
            <a:endParaRPr lang="en-IN" sz="2400" dirty="0"/>
          </a:p>
          <a:p>
            <a:pPr lvl="0"/>
            <a:endParaRPr lang="en-IN" sz="2400" dirty="0"/>
          </a:p>
          <a:p>
            <a:endParaRPr lang="en-IN" sz="2400" kern="0" dirty="0">
              <a:cs typeface="Arial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66571" y="-34471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200" b="1" dirty="0" smtClean="0"/>
              <a:t>INTRODUCTION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4525963"/>
          </a:xfrm>
        </p:spPr>
        <p:txBody>
          <a:bodyPr/>
          <a:lstStyle/>
          <a:p>
            <a:pPr algn="just"/>
            <a:endParaRPr lang="en-US" altLang="en-US" sz="2400" dirty="0" smtClean="0"/>
          </a:p>
          <a:p>
            <a:pPr algn="just"/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1 Billion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Internet 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users </a:t>
            </a:r>
            <a:r>
              <a:rPr lang="en-US" altLang="en-US" sz="2400" dirty="0" smtClean="0"/>
              <a:t>in India by </a:t>
            </a:r>
            <a:r>
              <a:rPr lang="en-US" altLang="en-US" sz="2400" b="1" dirty="0" smtClean="0">
                <a:solidFill>
                  <a:srgbClr val="632523"/>
                </a:solidFill>
              </a:rPr>
              <a:t>2020</a:t>
            </a:r>
          </a:p>
          <a:p>
            <a:pPr algn="just"/>
            <a:r>
              <a:rPr lang="en-US" altLang="en-US" sz="2400" dirty="0" smtClean="0"/>
              <a:t>Inclusive digital revolution</a:t>
            </a:r>
          </a:p>
          <a:p>
            <a:pPr algn="just"/>
            <a:r>
              <a:rPr lang="en-US" altLang="en-US" sz="2400" dirty="0" smtClean="0"/>
              <a:t>Multiple </a:t>
            </a:r>
            <a:r>
              <a:rPr lang="en-US" altLang="en-US" sz="2400" b="1" dirty="0" smtClean="0">
                <a:solidFill>
                  <a:srgbClr val="632523"/>
                </a:solidFill>
              </a:rPr>
              <a:t>initiatives </a:t>
            </a:r>
            <a:r>
              <a:rPr lang="en-US" altLang="en-US" sz="2400" dirty="0" smtClean="0"/>
              <a:t>by central and state government of India</a:t>
            </a:r>
          </a:p>
          <a:p>
            <a:pPr algn="just"/>
            <a:r>
              <a:rPr lang="en-US" altLang="en-US" sz="2400" dirty="0" smtClean="0"/>
              <a:t>Vision: Transform India into </a:t>
            </a:r>
            <a:r>
              <a:rPr lang="en-US" altLang="en-US" sz="2400" b="1" dirty="0" smtClean="0">
                <a:solidFill>
                  <a:srgbClr val="632523"/>
                </a:solidFill>
              </a:rPr>
              <a:t>digitally empowered society </a:t>
            </a:r>
            <a:r>
              <a:rPr lang="en-US" altLang="en-US" sz="2400" dirty="0" smtClean="0"/>
              <a:t>and knowledge economy</a:t>
            </a:r>
          </a:p>
          <a:p>
            <a:pPr algn="just"/>
            <a:r>
              <a:rPr lang="en-US" altLang="en-US" sz="2400" dirty="0" smtClean="0"/>
              <a:t>It is important that the </a:t>
            </a:r>
            <a:r>
              <a:rPr lang="en-US" altLang="en-US" sz="2400" b="1" dirty="0" smtClean="0">
                <a:solidFill>
                  <a:srgbClr val="632523"/>
                </a:solidFill>
              </a:rPr>
              <a:t>population is connected </a:t>
            </a:r>
            <a:r>
              <a:rPr lang="en-US" altLang="en-US" sz="2400" dirty="0" smtClean="0"/>
              <a:t>to Internet to directly benefit from these services</a:t>
            </a:r>
          </a:p>
          <a:p>
            <a:pPr algn="just"/>
            <a:r>
              <a:rPr lang="en-US" altLang="en-US" sz="2400" b="1" dirty="0" smtClean="0">
                <a:solidFill>
                  <a:srgbClr val="632523"/>
                </a:solidFill>
              </a:rPr>
              <a:t>746 million </a:t>
            </a:r>
            <a:r>
              <a:rPr lang="en-US" altLang="en-US" sz="2400" dirty="0" smtClean="0"/>
              <a:t>unique Internet users by </a:t>
            </a:r>
            <a:r>
              <a:rPr lang="en-US" altLang="en-US" sz="2400" b="1" dirty="0" smtClean="0">
                <a:solidFill>
                  <a:srgbClr val="632523"/>
                </a:solidFill>
              </a:rPr>
              <a:t>2020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Analysys</a:t>
            </a:r>
            <a:r>
              <a:rPr lang="en-US" altLang="en-US" sz="2400" dirty="0" smtClean="0"/>
              <a:t> Mason’s proprietary market forecast model)</a:t>
            </a:r>
          </a:p>
          <a:p>
            <a:pPr algn="just"/>
            <a:r>
              <a:rPr lang="en-US" altLang="en-US" sz="2400" dirty="0" smtClean="0"/>
              <a:t>Additional </a:t>
            </a:r>
            <a:r>
              <a:rPr lang="en-US" altLang="en-US" sz="2400" b="1" dirty="0" smtClean="0">
                <a:solidFill>
                  <a:srgbClr val="632523"/>
                </a:solidFill>
              </a:rPr>
              <a:t>254 million </a:t>
            </a:r>
            <a:r>
              <a:rPr lang="en-US" altLang="en-US" sz="2400" dirty="0" smtClean="0"/>
              <a:t>unique Internet users (digitally un-served and under-served)</a:t>
            </a:r>
          </a:p>
          <a:p>
            <a:pPr algn="just"/>
            <a:r>
              <a:rPr lang="en-US" altLang="en-US" sz="2400" dirty="0" smtClean="0"/>
              <a:t>Commitment </a:t>
            </a:r>
            <a:r>
              <a:rPr lang="en-US" altLang="en-US" sz="2400" dirty="0"/>
              <a:t>b</a:t>
            </a:r>
            <a:r>
              <a:rPr lang="en-US" altLang="en-US" sz="2400" dirty="0" smtClean="0"/>
              <a:t>y </a:t>
            </a:r>
            <a:r>
              <a:rPr lang="en-US" altLang="en-US" sz="2400" b="1" dirty="0" smtClean="0">
                <a:solidFill>
                  <a:srgbClr val="632523"/>
                </a:solidFill>
              </a:rPr>
              <a:t>key stakeholders</a:t>
            </a:r>
            <a:r>
              <a:rPr lang="en-US" altLang="en-US" sz="2400" dirty="0" smtClean="0"/>
              <a:t>: government, operators, consumer Internet companies and technology companies</a:t>
            </a:r>
          </a:p>
        </p:txBody>
      </p:sp>
      <p:sp>
        <p:nvSpPr>
          <p:cNvPr id="3078" name="AutoShape 6" descr="data:image/jpeg;base64,/9j/4AAQSkZJRgABAQAAAQABAAD/2wCEAAkGBxQSEhUUExQWFRUXGBwYGBgXFxgaGBYYGBgaGxcXGhgYHSggGhwlHBgZITIhJSorLi4uGCAzODMtNygtLisBCgoKBQUFDgUFDisZExkrKysrKysrKysrKysrKysrKysrKysrKysrKysrKysrKysrKysrKysrKysrKysrKysrK//AABEIAP8AxgMBIgACEQEDEQH/xAAcAAACAwEBAQEAAAAAAAAAAAAABQMEBgIHAQj/xAA+EAABAgQEAwUHAwMDBAMBAAABAhEAAyExBBJBUQVhcSKBkaHwBhMyscHR4UJS8QcUIxVichYzgqJTc9Ik/8QAFAEBAAAAAAAAAAAAAAAAAAAAAP/EABQRAQAAAAAAAAAAAAAAAAAAAAD/2gAMAwEAAhEDEQA/APcYIIIAggggCCCCAIIIIAgiNU0CIzPgLEfHiqZ0BmQFrNA8U1TfKD3ta6faAuwRTTNuxjtE+AswRGmaIkgCCCCAIIIIAggggCCCCAIIIIAggggCCCIp04JgOpkwC8UlYpya20EQTZxOrxUIrzgLvvPLzjlc1h3/AJivLUTQfzvFv+1Uwdtrb6wFdE1zHZmxHjMJMQHQAt31Zn1LkfOKX9tilpNZSCLpZybc6a1N9oC6mc/45xIZjNQ/l4TzRjZKSpXuyLnsgkaWS1LHugk+1ISWXLzAsxRdmc9k3YtbwgGpm8+/eOf7isWcJiJM8dhQU1w2VadnBAIitjMAUup6Xp9RpASSp5v65RNJxRBvTbeFaVkfiJ5S97/cwDyVOCrRLCJCyLGGmFxQXSxgLMEEEAQQQQBBBBAEEEEAQQRzMWAHMBFiJ2XqfLnC5c7z+8GIW9dYgKW9bQAlR8YEpClAb+WkRKX/ADHUmYlKFLWQEpBKidEgEk+XkYC9LKUlkpJPStaX5OI6m4hINVgMKh3bbxcR5d7Tf1DmLzS8Ck5QT/mALqSKUSpPZrrV7hox83E40q7YmNU1WwVUPQaUJtpq0B+gPfAMcxylQZ9NK95AjpCncOAT4i/zbyj8+zETD8QU70aY7ZaPUjXufaHX9xxWSAtBnFm+JSZoOV6kLJLOSKVgPYvekJLBxShq+bSnJoq43hSJvwqCCQRQAP3XoDHn3D/6nlBKcXJKAJfxS/1TBRToW2V2Z3pG/wCG8Rk4pJmSJgULdn9LgEgvY1rrXpAZTi/D5+EyzQBuVJKjlPOgLeVe6H3sz7WCcfdTRlmAs5oldHYH9zXHhsGS8VlLKDo1cEkNZhdRLgZW0Jq9MB7YI9zP93JASkMWcuHyFgdDmLi5cdxD0ufhUkFQ2o3y2ihhsPnTmSoPWny7oV+xPHzPSpEwgzZbZuaS4B6uCPzdlPaUssLnTUEgqpy+sACZQ0rb6EGOUTiC4PTwiHiU8hQUSzgEnSt4ikzger9xBgNJgscF0sr59IuRmEKYgpLEfU/ZofYLFBY5i4+RgLMEEEAQQQQBBBHxRgAmFuKn5jSw8zvHziuKypCRdZam36j4U74pZrQE03kftFVSufq8Rz5pbx+sVVTr+uheAnKj0H35RnvbbG5JSZSiyVkFX+4Jsk7Ak+nh0ibXnfk474899pSpeeWETffP8QBIL2Y2FjUbcoBXL99OQtUoJUAoJQx7KlFiS2tWOoAI5xUwPB8XOmFEtQE0VWpRBKRQOXuXp3dTHoPsNwEIwvu5jhSZmYXBSQxDd78qnQxnuIex2NkzlzJM8pQXDooQk9pm2e+5DwHfs37FlM9QxM/3iviKEWIdwXegLGnjvHpCsOAltBQbW+WnSMn7F4L3JKlFS1rFVqOjvv65RtFqJFPT3gPKPbfhQS5A7Cvi/wBhsABtY93cczw/Hrwikrw0wy5iSMyQVKlzALHL+p2JNqEihLRs/aBWTEKTOSsJU7KShUwZXBS7AkJ+JxvyJjyzi81Inr92ClIUMjvmYb1YfjrAfo7gPFTisPLnf4yoipSpwhQdx/yd36iK3tHgBiJK1IliZiUJBSoCpYglFCM1HoeVo83/AKTcdSmcuRNSrNNOeWQ/xBLFJarFJ/8AWPTpU7KsN8JcsBcpLHRy+5gPKvZvipwuIE0qyh/8manZJZeYEUId9C4FNB61jcQVZglsw7SehI1tb5x49/UXha8NM96FAy8QtakiuZJKsy0kGoIzDxIozne+zOL9/hJExRqkKQa3ykivge6kA94nMBw4VsWHMCz+F4W8NxG5o7C97+u7eLzlWGW7Bk0JAFQXzd4YRmsJOyqGUPU2fQX/AJo8Bspa/XS3rrFrB4jIp/5bWM9IxJIc0pDHCzH3FvprAbFJj7Czg+IcZT1HT184ZwBBBBAEQzlRKYW8QxGRC16gU6mg82gEuLme8mqVVk9hPdc958mj7MVYPEWElZUNrr84+qVQbwH2afDlESZda30jkEtXo8dGZv4dYBbx/EmRJVMFwG/4k67fSFXAp4X/AJM4mzsgcFVEAk5U2pV+rGNHiSk0LEG4OujHeF8rAy0JUmUnKLlixs17/aAixHFsShiEyDViApQUKW5l/WsNuE8dGIcKSUKDgg1BJ/arUfcRhcTjsVKmpkJSghTMPdgoKCWLHLmJGqiq1dIZcLlKl4nKlOWrFictWJKXqxd20LjnAavHz0Sk5sr6MNW6xnZHtfiFTClGGS2jzO1bkkjqIfcZkZk5AW3O1X6jSMNx/GzcGoCXKQQoZk5kl6lu0c2w/TuBzAaXGzZk5B99hiBQuiYSfJj5/nA+0HsokpKpXZVq1So/7tXavjGi/wBaxEvLmSxWEnK5WgEjtJckqQobdofV1h5JIdSWe6SdyWuKbwHjfD8XMwOKlTAkKWlYLKFVJDoICXBDhSwKiuzR7dxLF1UlJUiYWDOygQKv/tH7XYuWoY8i9s8GmWqiBmCmU6u0yfh7OiSGr3Rt/wCneOXO4eQVGbMQpQIKjZ3lktcM7OWo2lAXf1X4euZLlT/eKUlDJmS1N/jUqykgVZRBBHIRJ7BY3/8AmnJKiTLWSXIIQhSEgl9KpX59Sw9oOG/3WCnSgyFS3mXBQrKxAJG7ltBXSsZX2HntnQHGYplirDsEqXXoUA6sX5QHpicaE4ZSAKsa9AXq9ag1e1N4zGavSpbo55mkOeO4jIhVu0p0k7a61qTrvo0IkKYkE0Fn0L+e99OcA6wOIcn8sG/LiH2DPWtx5c9ozXDpgLMGf7Dm1K90aLCGiQPnTx5UgG2GnZFJIGrW0sR4F+6NIDGakS9zcff6Q/wi3SPDwgJ4IIICOcphCHjsyiEfuU/cn8kQ6xRtGf4mt5zftT5mrc9ICPNXyiKave/2j6iwiJZdukBAcQ4FL/xaJ5dx6t5atFWcnT09DAVsLOx770gDEKD0pRrn09Gj5gjmXlfSp3t94q4pYck7F3a42iPhc7/IKswbVtfsIDQf6SMtDo3jeKGH4WJc1DFzUuTuG8PvDNU9h9Yq4ad/lOc/p7OyhqNqUgOFkFZ1rrHz/SKuhRZjQk0PoDwhWeP4crUkTAFj6El++n8Q9wGPExAWlQOhYg68oBfhPZpl5l1Yksa3qeUXOKyglJYB9h0i8nFGkKeI4l3emmwcN43tzgMB7cYcqlqZIJIoDdv1EF3DNbbpCL+mkyZJxLEtKmDIsM4UT8AIu+Zg+z92l4/ODqUHYW2oXr5nv5QnxnEJOHQghX+QEqYEfE+YMG059NYDa4hLMCk5MwdRIyhrJI1FQIzeK4T7k5pZGRXvFkDshOYFOUMf0uR3aPGj4dxJOIQCxzISFOXYkhsw1HcL7F2+zJMpedS0soAKCgClJU7pBRoSGFS5gIFTs+EmFTUSlQAo2RCKMbElJoOTxm8LjEq7RfKRfcAAkb2+Y5Rz7UcRIzywSVqYrymgSSGlgtQsHOjN3IpGKChlqHBs13p139NAbbATgVCpIalSdBRmr4VjU8MmAAC+u3c0YTgk0uCSSAFchWgfn36xssEp7G9jVoDSSZ3L11hxw9VxGcwwt3NpDjh83tCt6fb5QDiCCCAqYg1jNzZjrUq7qLd1PkI0E5dSfVIzyaJHrrAcFVI4vBMXoI4Sr7QHM1NXHqsV1qfr9W/HzjqesB+rxWXOoWcv58g+8BVxB015Dcsfn5RRGMMsgguxHg9fkfGO8Zialmpbp9A6flFGZNOo02Gps7QG0TiApIVd283IEUOI8Sw06WuSpaUqIYZi3a0IFDqNrwq4LxHKTLNrp0qR8POxI74t47AIm6VqCwGY7ioIZx5QCNXBZYKgJiZn/mCWq4NXdyank8aDgQEkMC4IrXXnCf8A6cSxCk3cDsgNV2cD5wywXD0yg4BB3c08IB5Nman592kKsdiSqgc1FH7vp/MQY7iQAFlaM92Nfu0J5mLJfQvpruNiSLd8BBjJGcVV8RDbCl+prHmGJTnXMUWqX+IUD7dDpHqPEV9kqN/AOBr6+8eerwSlFeR6uSzORc6WchxqYDb8KwDkKKmdKQhjkquxCh8J6akjYxpcVNIlgzUFIlh1qUBWYwA5EOW6sbQm4ctM/DCjKSgBaXYpUKZi9bpe3mGj57Z8RZSZT/pBXlNM1Smp5V3L84DMcWKpjlVSUk1J/cQ+ldNhpC/CySFoJVfMxqxCb6gAvr5bWlzRmALs72oEgg051pHeGQ5QrKKBiS1ioHWvowGgwUtgDQVO9PmSa+rRpcBMUlTbn6UbrGbwUx0irnMQXYNVgPl490aXCra7HWm5+YqIDQ4c0fv+UNMKpiDo7+F4SyK2NKdTq8M0Bm+WkBphBHMpTgHkI+QC3GrZCzslR8i3nCNbMDo0OOIn/Ev/AIwkmW9ecBXWGduscL1Yt628fGBZ05/PrFedONW2+kAYkFmf0R15GKU2aSlW1a+DH1tH3FTS9WJ+dX+8KMVicomNUpFq6uBXoRASzZuQqAv+du996QoVOCiS9CPrfk0c4vFusVFtOYb5g+EVzNAIAGZgr5O58YCxOUAxBYs9NKMDbr4xo+DcZBl5lCoN6MW52eMZMnvQl6Me4O7xsfZKWDIAUxrVyC78u+Acy+OIIJzJO9QOofRrd8LeJcWSCUgOSLDfv7vvFXi/stLXWUShTuB+kEEm2msKFYCfLLLpW6R1e4tTUwEk3EkgG3LZqlzbausWcOgFnBDV01LkfLxaK2CktVQuKuda7bs7aNDKSrYu/wBufjpAVsWl0qFyBXvrv08YzSZOwJZqh9TrWt9j3xpuLz8qSSwJvSlwCK6QiRd3e/XZ4D7KmGScwYEpP6aDMGJAIvqOghNjZ6y6jRzXd3oT5HvFrxocUQX0obE6NW23qkJOIygAb1DPqTUdwfvpAVUkkPcNYsTUgfnWLeHKgE/8yLna/S/SkUQp2FiA9QKhgakilCIbYFIITTViLPrS4N2gGnCzdNi5cbB7hub+B79JhqukDw5Cth0ttzjN8Pl+XQg6kv605xocKokkXY+XdzJH5gHkknZm+rbjSnoQ2lKYCFWGWLV/jU6PaGuGFB+e+A0mG+FP/EfKCOcEXQnpBAKOMf8AZmf8ftGfmL82jQcZH+Cd/wDWs72ST3xmFGgbanO0BFPnXPoxDMnN306V2EcTTfw6RXmJFK6nz6W7oCnjF0elvNiGBEJ5mMq1XZhShZIPyB9Bonx0w7GmmwvbxrC3EpKUuCTlY/MFm5K84CtxFVUs1CAGrUF66CjxVSNTRuW9FB+7no8WcPhlTQSCbEqrYHsgk2G9dotqwT0FgLkOVkihH7RemtXdoCvg8B76S6S8xR+IKACKkqAeh7KervSNx7NpaXlo3iL3eMfLQMPRiUEjsgBgwbMA1WBrrD7hWM90AWOU1fSoch9AC4ruIDUqACgNb186RKqRmT2qvp3uRC5WOSpiATza3h05xMOIBTMXp+lrG31gKc3h4CnTQa0NX+gp6vXWjK5ZyKu7b2c8/KLePnBmDjV7jLpUUGvTwhPiwoqs50aordzbWte60BSxkhUxEwpqwBHg7v3A90Vv7YjDiYQEsQDV6kZnFKhn8e+G/DkMwXmSSz1YBLmhbdKX/BhDxDjCVoSECilkj9oSQAABqo9kgWrASonOa8tjUfmFGO5pzBrVFy/dT5xYwuJz1HwkOK618GZqRaVIrzcg9Hbnp6vAJcIgkBqg0NNa0A1od9oZ4UOAW3DPWtaaM/yjgyiAn9wJ72B8nG2h75xKSkkNSwPR6i2iu6ukBdwawFhi9bNS9z0dreOjqSslyHAJs7gBhbwFecKMHhWcu45HkWd9HT5Q4w6WBu7bXFGPzgHmCmvcM1GpfpDrCqBDA/mv584QYEmjvUV8vXhDfArbl/D/ADgNdhvhT0HygjqWKDpBAL8ZLfMNwR4/zGIkq7AerD+flG9xYrGGxiQiZMRstR7lnMPm0BTmId33P1iliK6608NtYsKXXYacnv41isihIbs0DnkGfnAJ8dLd6vmISxYM4Lmtmr4xXwmFK2csD+q5fZO1HMM56FEhKaK1UxIGlOdbw1kYVPZoAWoWAZ6U12EBWwOESlJSmwa+pcku93eOMRJygsGf6fJvpF/CSHCgbu/U9OpPlE82Q4rR2NN/RgEZwucOb6to+o8fKOZuBUhOVBAcgsQCBUmgehJAJ6Qy/tgGIDMK9/oecdkZ0AszMD0HzPPSAVYeSoP7wpUQQezm0rYmv5i3iJzIKwgkZwGoD2iUi5ZOhrvzifFSxkKrMRzysdaXtXnFcrBlF3LsX0u4PkICtiJsxSFFg4JBDnKEu92dhaweIMYpZCClgkqKVOCSCKks4Df/AJA1i+iTmlkPq5Y1oqvWrX2tEeLHYURcKrfVAexrTy5wFLEDOSVElwTlctbKkADx7ogTgguTKJYmSWUw+JFFB92AI9NF6Wl0qJSDlSwpoAw9cngTKKZYSBUqAJDsf3eR15PAIlcNVLVnSrs5idQFVFhvV9LtH1c7MGKT/Ir1/EOPiSpqFIs7sTTofxC3HoAGZNFVPI1Lgjb4fGA4ygqew/TelXt68xHaZbgbMR3Fx9HisvEqQ3ZBuSUkMSl2ICgKMQPEQykSQoApN9rFrEB3uPGAnkpzMLPUPpqUl6F2Jhng6moApWxe4JJ3ivg8P8JSO7lUNyDWFNNoYYPCgNoAaABtC3m8BfwCT4X+f0h7gZQzJ5sPFQaFeAkuHG+r7t8m1h1wqW8wci7dBSA0wggEEBWxibGMf7Qycs1/3JB709k+WWNrPS6TGT9r5avdIUhLlKwDySuhaoq+WAy85BDm5ofDSIpeFK1O5bUhtDZzapPhH3NNUoaAkDua/jz0bWHGDlt2dqeW0AtxHB5a09qWCzVIe1me3dvHKZXuuyr4d/2vqCfQh3MS9IX4oigVrY89KCAJVPisRoaeqmJZE13e4NtntFHBYpj7pRNXKFHU1ZPL7R8RNyFTg9mnVI/Ux8uhgGMhLZxe5HQ/OIFSyGLUAIbqfp9YkwcwMDqfWkSEhqbVHjAUp6eyt6vXvDE/WKyFByE9oEAEdUkvXX7xZmUNbb6AF3+vjFMzCFl2AZjejdnSnreABLdOvaCh1II/PhFMlkOQSc29uXKvpotTyykJJsos1NT41HlEATmKXYVUT0e/g0B9kTgUAAB2c2Jau5Z+T73ibDKAzKcFj9MqTVv2xTTM8C9ACN6PrT5aRxjFhhKTUCqq3Y6P0N9XpATYaVWgfskA0yjK1+/X8xTXhyBMKQKKodgRY8nJry5Q3w8nLJcGpBFTd9STqzFzFdMggZVGqyeQAA+GpoW+p1EBnRhznCR/8YqSC9B2XPUF+kMcLJKcuQWLNVlhga2qC/5se+I4cCaujvLaz1ASAGF6G34izg8OoEISaBu01HWQVc3FdK+JgLfD1Zkklnf0D4dXaL+Eku9NbHa/rrFZOGSliKEMFO1QHJ8ASfxDrBSaue47mtYC7h0MGt+Id8Fl1Url8zFCSgnq3ryh3w2UyOpeAuQQQQBCviWGzJWj9woDZ7pvzhpEGJQ9YDzrATc6SttdmJ/dS94uJLHWsd8Vk+6mlqJV2gGp2r+b+MQ4dbMFdYCy2kV8dhcwuQRX7Wiyhe3raIpt3AgMpxTMQAQUKHaSdlBmANq1DxZ4PxVOKQKgLAIOy2Jcdau0N8bhRNSQQ9vHT+Y814jgp/D5ueS5BLgFjmIJqXsQddXgN377lQk/+PLlr4RbkYoPeo5HxrGd4T7Vy5qUmdKOdTBbGlbeuXSLOK4xJSSoy1CjsDQhjoeYgGuLxIUmg7SS53HJu6E86alakF6lTUetb+AN947m4mSJecGblUKKCTQFw5CwCTyq1OUU5uIlBTicl6UINNnDBgK7VaAtcRn9tiAakj506E+ULFYqpu9nAd6aXPzvpSJMbORmYrdSi9i3IA29UiDPJCmUa0JKSzBPTr4mAsSZlQUfGRSlBuadPTRPhJOVDkB3D9/PYpAD8jC7D8RlpUUJQskVuTQXqOehuxtDKVLlOzTM1iCasBrXmPlrATf34poAGTci1D4/Jutjh89yTQpSCpZemX9SiRQWIY8oX4aZILlCFEBk9orLrsWcNdr7m9oMXxFc0e4QgoCiCo2JQSAElISMuYvQ6DvgKnvjPmLmEtV0nUZWyimvkaQ8wUggpBDMcyqfr/Lgd/MGKq5aUjst8SeTsR94bYWY5PQi3UC9agO33gI8UgsRUk0dyd6X2EOeEDsMTUbi4086ePdREqoURS+XQ63P6X5B9bRYCjLmJUnbtJJuC3mwO/kYDRYeVt4eusP5SGAGwhXwllkKHws/jbwhvAEEEEAR8Ij7BAIuO4DOi3aS5HMfqHh8oyzaa6bgfWPQZyHEY7ieD93ML/DdPIE0D8rQFbDnf0IkmBxSvr5x0qVyqzRxbe/ixgF+OxHuyFA0JA6j184Te1ExMyQD8KyWQ7tmL1pvGqxADdpIUKX8YQ8Q4dLW2X/GvQKqlz1dmcmn2IDPez+AyqyqSCTps1Q3KppGw/s0pu1qHUB6AGEvBJK5c3LObNdJFMwBNW0NRTlGpKRy9WgFa8ME1CXLMmlrtTkIU4nBpIqNyom5N23a1ecaaYC2j73annpFLFyeyzB+npoDJJkMQG0ahu7Uf9sXP7Zy5o+hp5Nehvz7r01ITQtX4Re1vrteOkyCA5sakVe4tv4QHGFwqQ7FyaEnU86bC33irxUFKMiDlKjUi4BLsK3L+cMUTA4YMNvxsdo6SlKlPoAw6vW9LPAU8FgciO05yuQljQ6NsyTzud3iVEhnYgKJJfmWyjutaGdAl2BJZhe5A10FIinpagNQGG+ZfoW+tAUY2kljQEuOaSoVIv8Apfuhvw5DjMSCWy/8iWd3qO+E/FZWcIQOhrdhXoXArz8dHhJDAEltAzD1rpAWRMZJNS2lC/6Q1eXrTiTh2dcwjfk9urWH8xYkSCop0Aq2otYc7P8AOG+CwTzAMoZNSadAGa71gL/BMJ7uWLurtEHR7BtKQxj4I+wBBBBAEEEEAQv4lghMS2oqnrt3wwj4RAYyaWd6M7xBNmpZuT208eflGi41wzOHTQ69N4QTZOYtlctU9/SAoqxSQSxIGt6Fvs0QqyzGAUH1tprW1HL8ov8A+luaij61drUjtXD0FOUoopxbfupAZb2izSkpntmMsjM37FU0Du5Gung24XxyXNSO0HIGt6sWNr+jWMnhjOCcVInvMR2kIKjQvRr3Yg1Oj6kwt4ZnRcZAkPWoADEiovfmztaoelLxCRUNYxXmTwbKAf8AGgvpGaZagk522ejMWvZ3b6R8xXEJckFj72YWISku9WcvQAEd7amkA1KwLJA/3HUM1SbjwuIqLxSUupXa/aADVR0DkUYHX7Rnv9QClEzVMhJdRSWDksEIAqSxvo9xpHJxE2dOzBks+TMKIDAEtZyz1rTYwGqkJKRmWxmLNQPhDtQb3vrtrECseApWzka3F3fRwKtvyEcYjFoSKLAUA2ZnKagOeXjWEE/iKGzM6EMxNCv/AIo+K4Aq33DQDHMUqUagAIDs72oTzvTvhklaiHapGoUGBNXBrXlyrvicBxla1qypyoIZ7Et2Q5/SKA/qanOLUz2g96cso5iWCszBwRTKKm7O7fcHHCZqZs85T/22q9WcgqBoMzuO82018jDDyryH08vKmW9kMORmSUiqnd6EEUBroz835GPQEISkMCz97m29YD5KkkMEhyo0FWpv0GkPsHh8iWubk7kxzgsNlHP5RagCCCCAIIIIAggggCCCCA+ERQxOADukd0MIIBDMlt6tEE5P3aNBOkBUUJ2Ga8B5L/U6VMkrROlkhKwyk0ylY/UQzkEEJZ487me008OGTQ6uQ4JDs+7j7tHvXtpwc4nCrQls4YpJa9r6Ct+XePJFf0zxYvk6guwYBqj1voQz6OLYiaarLXCKhNPhoXpz5jkz7ATZYCgr3qSz092Xqf1AWYAdFGxLxdHsLPRkUFoIPZUAGs9Sx1zfU7xc/wCicTVQnghmADpArsFC1fncvALpnD5bHL75SSGrl/S/aFANBpzIpFiTw9aUnJJnJJooqUkPlv8AACSc3g9nNZP+kZyQomYigJqK3BOpGidxQaOI02C9lWSkqnryqS4SkMBYgOpzTTo73EBicfhRkKVZswILKmLSVU7Xxu5fMeg1oyHE4dZVmOVqBhMQoJs7agWs3xAVj1yX7DoX2lzVuXBZRdADlIqGcZnoBC3iHsGx+MEPfKtRs4LZ2pR9q6QHmUqSlc2ShZUbk5jZIJAUMpJq3OjR6RwPgspUrLLYJ5XcakgV6nl3co/p0kAr94mYQ2VJQAlu47vQvyNhDj2a9h0zCVqkf25BYKGZJI/ckgg2s9AWZ7wFz2ZwKkTFpIzFJDNcg2PKo8QeUbnA4EJDkOo1elH0GwjrhvD0ykBIdRAbMouo9TrF2A+AR9gggCCCCAIIIIAggggCCCCAIIIIAj40fYICvOwoUCLPCjF8LUAWdQ5X5Uh/BAY5chiAsEA8tQ5FSL/aIv7ZpgBOldi4u29PMxtWjhUlJuAe6AxEzDPQgEpcG1QX/Pi0W8BJzyQjVFA//qfKNUvCoN0pPcI6RKAsAOgaAR4fDqaiS9jt16xaRw8m7DzPh60hq0fYCnhuHIQ1Hbf7RbAj7BAEEEEAQQQQBBBBAEEE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QSEhUUExQWFRUXGBwYGBgXFxgaGBYYGBgaGxcXGhgYHSggGhwlHBgZITIhJSorLi4uGCAzODMtNygtLisBCgoKBQUFDgUFDisZExkrKysrKysrKysrKysrKysrKysrKysrKysrKysrKysrKysrKysrKysrKysrKysrKysrK//AABEIAP8AxgMBIgACEQEDEQH/xAAcAAACAwEBAQEAAAAAAAAAAAAABQMEBgIHAQj/xAA+EAABAgQEAwUHAwMDBAMBAAABAhEAAyExBBJBUQVhcSKBkaHwBhMyscHR4UJS8QcUIxVichYzgqJTc9Ik/8QAFAEBAAAAAAAAAAAAAAAAAAAAAP/EABQRAQAAAAAAAAAAAAAAAAAAAAD/2gAMAwEAAhEDEQA/APcYIIIAggggCCCCAIIIIAgiNU0CIzPgLEfHiqZ0BmQFrNA8U1TfKD3ta6faAuwRTTNuxjtE+AswRGmaIkgCCCCAIIIIAggggCCCCAIIIIAggggCCCIp04JgOpkwC8UlYpya20EQTZxOrxUIrzgLvvPLzjlc1h3/AJivLUTQfzvFv+1Uwdtrb6wFdE1zHZmxHjMJMQHQAt31Zn1LkfOKX9tilpNZSCLpZybc6a1N9oC6mc/45xIZjNQ/l4TzRjZKSpXuyLnsgkaWS1LHugk+1ISWXLzAsxRdmc9k3YtbwgGpm8+/eOf7isWcJiJM8dhQU1w2VadnBAIitjMAUup6Xp9RpASSp5v65RNJxRBvTbeFaVkfiJ5S97/cwDyVOCrRLCJCyLGGmFxQXSxgLMEEEAQQQQBBBBAEEEEAQQRzMWAHMBFiJ2XqfLnC5c7z+8GIW9dYgKW9bQAlR8YEpClAb+WkRKX/ADHUmYlKFLWQEpBKidEgEk+XkYC9LKUlkpJPStaX5OI6m4hINVgMKh3bbxcR5d7Tf1DmLzS8Ck5QT/mALqSKUSpPZrrV7hox83E40q7YmNU1WwVUPQaUJtpq0B+gPfAMcxylQZ9NK95AjpCncOAT4i/zbyj8+zETD8QU70aY7ZaPUjXufaHX9xxWSAtBnFm+JSZoOV6kLJLOSKVgPYvekJLBxShq+bSnJoq43hSJvwqCCQRQAP3XoDHn3D/6nlBKcXJKAJfxS/1TBRToW2V2Z3pG/wCG8Rk4pJmSJgULdn9LgEgvY1rrXpAZTi/D5+EyzQBuVJKjlPOgLeVe6H3sz7WCcfdTRlmAs5oldHYH9zXHhsGS8VlLKDo1cEkNZhdRLgZW0Jq9MB7YI9zP93JASkMWcuHyFgdDmLi5cdxD0ufhUkFQ2o3y2ihhsPnTmSoPWny7oV+xPHzPSpEwgzZbZuaS4B6uCPzdlPaUssLnTUEgqpy+sACZQ0rb6EGOUTiC4PTwiHiU8hQUSzgEnSt4ikzger9xBgNJgscF0sr59IuRmEKYgpLEfU/ZofYLFBY5i4+RgLMEEEAQQQQBBBHxRgAmFuKn5jSw8zvHziuKypCRdZam36j4U74pZrQE03kftFVSufq8Rz5pbx+sVVTr+uheAnKj0H35RnvbbG5JSZSiyVkFX+4Jsk7Ak+nh0ibXnfk474899pSpeeWETffP8QBIL2Y2FjUbcoBXL99OQtUoJUAoJQx7KlFiS2tWOoAI5xUwPB8XOmFEtQE0VWpRBKRQOXuXp3dTHoPsNwEIwvu5jhSZmYXBSQxDd78qnQxnuIex2NkzlzJM8pQXDooQk9pm2e+5DwHfs37FlM9QxM/3iviKEWIdwXegLGnjvHpCsOAltBQbW+WnSMn7F4L3JKlFS1rFVqOjvv65RtFqJFPT3gPKPbfhQS5A7Cvi/wBhsABtY93cczw/Hrwikrw0wy5iSMyQVKlzALHL+p2JNqEihLRs/aBWTEKTOSsJU7KShUwZXBS7AkJ+JxvyJjyzi81Inr92ClIUMjvmYb1YfjrAfo7gPFTisPLnf4yoipSpwhQdx/yd36iK3tHgBiJK1IliZiUJBSoCpYglFCM1HoeVo83/AKTcdSmcuRNSrNNOeWQ/xBLFJarFJ/8AWPTpU7KsN8JcsBcpLHRy+5gPKvZvipwuIE0qyh/8manZJZeYEUId9C4FNB61jcQVZglsw7SehI1tb5x49/UXha8NM96FAy8QtakiuZJKsy0kGoIzDxIozne+zOL9/hJExRqkKQa3ykivge6kA94nMBw4VsWHMCz+F4W8NxG5o7C97+u7eLzlWGW7Bk0JAFQXzd4YRmsJOyqGUPU2fQX/AJo8Bspa/XS3rrFrB4jIp/5bWM9IxJIc0pDHCzH3FvprAbFJj7Czg+IcZT1HT184ZwBBBBAEQzlRKYW8QxGRC16gU6mg82gEuLme8mqVVk9hPdc958mj7MVYPEWElZUNrr84+qVQbwH2afDlESZda30jkEtXo8dGZv4dYBbx/EmRJVMFwG/4k67fSFXAp4X/AJM4mzsgcFVEAk5U2pV+rGNHiSk0LEG4OujHeF8rAy0JUmUnKLlixs17/aAixHFsShiEyDViApQUKW5l/WsNuE8dGIcKSUKDgg1BJ/arUfcRhcTjsVKmpkJSghTMPdgoKCWLHLmJGqiq1dIZcLlKl4nKlOWrFictWJKXqxd20LjnAavHz0Sk5sr6MNW6xnZHtfiFTClGGS2jzO1bkkjqIfcZkZk5AW3O1X6jSMNx/GzcGoCXKQQoZk5kl6lu0c2w/TuBzAaXGzZk5B99hiBQuiYSfJj5/nA+0HsokpKpXZVq1So/7tXavjGi/wBaxEvLmSxWEnK5WgEjtJckqQobdofV1h5JIdSWe6SdyWuKbwHjfD8XMwOKlTAkKWlYLKFVJDoICXBDhSwKiuzR7dxLF1UlJUiYWDOygQKv/tH7XYuWoY8i9s8GmWqiBmCmU6u0yfh7OiSGr3Rt/wCneOXO4eQVGbMQpQIKjZ3lktcM7OWo2lAXf1X4euZLlT/eKUlDJmS1N/jUqykgVZRBBHIRJ7BY3/8AmnJKiTLWSXIIQhSEgl9KpX59Sw9oOG/3WCnSgyFS3mXBQrKxAJG7ltBXSsZX2HntnQHGYplirDsEqXXoUA6sX5QHpicaE4ZSAKsa9AXq9ag1e1N4zGavSpbo55mkOeO4jIhVu0p0k7a61qTrvo0IkKYkE0Fn0L+e99OcA6wOIcn8sG/LiH2DPWtx5c9ozXDpgLMGf7Dm1K90aLCGiQPnTx5UgG2GnZFJIGrW0sR4F+6NIDGakS9zcff6Q/wi3SPDwgJ4IIICOcphCHjsyiEfuU/cn8kQ6xRtGf4mt5zftT5mrc9ICPNXyiKave/2j6iwiJZdukBAcQ4FL/xaJ5dx6t5atFWcnT09DAVsLOx770gDEKD0pRrn09Gj5gjmXlfSp3t94q4pYck7F3a42iPhc7/IKswbVtfsIDQf6SMtDo3jeKGH4WJc1DFzUuTuG8PvDNU9h9Yq4ad/lOc/p7OyhqNqUgOFkFZ1rrHz/SKuhRZjQk0PoDwhWeP4crUkTAFj6El++n8Q9wGPExAWlQOhYg68oBfhPZpl5l1Yksa3qeUXOKyglJYB9h0i8nFGkKeI4l3emmwcN43tzgMB7cYcqlqZIJIoDdv1EF3DNbbpCL+mkyZJxLEtKmDIsM4UT8AIu+Zg+z92l4/ODqUHYW2oXr5nv5QnxnEJOHQghX+QEqYEfE+YMG059NYDa4hLMCk5MwdRIyhrJI1FQIzeK4T7k5pZGRXvFkDshOYFOUMf0uR3aPGj4dxJOIQCxzISFOXYkhsw1HcL7F2+zJMpedS0soAKCgClJU7pBRoSGFS5gIFTs+EmFTUSlQAo2RCKMbElJoOTxm8LjEq7RfKRfcAAkb2+Y5Rz7UcRIzywSVqYrymgSSGlgtQsHOjN3IpGKChlqHBs13p139NAbbATgVCpIalSdBRmr4VjU8MmAAC+u3c0YTgk0uCSSAFchWgfn36xssEp7G9jVoDSSZ3L11hxw9VxGcwwt3NpDjh83tCt6fb5QDiCCCAqYg1jNzZjrUq7qLd1PkI0E5dSfVIzyaJHrrAcFVI4vBMXoI4Sr7QHM1NXHqsV1qfr9W/HzjqesB+rxWXOoWcv58g+8BVxB015Dcsfn5RRGMMsgguxHg9fkfGO8Zialmpbp9A6flFGZNOo02Gps7QG0TiApIVd283IEUOI8Sw06WuSpaUqIYZi3a0IFDqNrwq4LxHKTLNrp0qR8POxI74t47AIm6VqCwGY7ioIZx5QCNXBZYKgJiZn/mCWq4NXdyank8aDgQEkMC4IrXXnCf8A6cSxCk3cDsgNV2cD5wywXD0yg4BB3c08IB5Nman592kKsdiSqgc1FH7vp/MQY7iQAFlaM92Nfu0J5mLJfQvpruNiSLd8BBjJGcVV8RDbCl+prHmGJTnXMUWqX+IUD7dDpHqPEV9kqN/AOBr6+8eerwSlFeR6uSzORc6WchxqYDb8KwDkKKmdKQhjkquxCh8J6akjYxpcVNIlgzUFIlh1qUBWYwA5EOW6sbQm4ctM/DCjKSgBaXYpUKZi9bpe3mGj57Z8RZSZT/pBXlNM1Smp5V3L84DMcWKpjlVSUk1J/cQ+ldNhpC/CySFoJVfMxqxCb6gAvr5bWlzRmALs72oEgg051pHeGQ5QrKKBiS1ioHWvowGgwUtgDQVO9PmSa+rRpcBMUlTbn6UbrGbwUx0irnMQXYNVgPl490aXCra7HWm5+YqIDQ4c0fv+UNMKpiDo7+F4SyK2NKdTq8M0Bm+WkBphBHMpTgHkI+QC3GrZCzslR8i3nCNbMDo0OOIn/Ev/AIwkmW9ecBXWGduscL1Yt628fGBZ05/PrFedONW2+kAYkFmf0R15GKU2aSlW1a+DH1tH3FTS9WJ+dX+8KMVicomNUpFq6uBXoRASzZuQqAv+du996QoVOCiS9CPrfk0c4vFusVFtOYb5g+EVzNAIAGZgr5O58YCxOUAxBYs9NKMDbr4xo+DcZBl5lCoN6MW52eMZMnvQl6Me4O7xsfZKWDIAUxrVyC78u+Acy+OIIJzJO9QOofRrd8LeJcWSCUgOSLDfv7vvFXi/stLXWUShTuB+kEEm2msKFYCfLLLpW6R1e4tTUwEk3EkgG3LZqlzbausWcOgFnBDV01LkfLxaK2CktVQuKuda7bs7aNDKSrYu/wBufjpAVsWl0qFyBXvrv08YzSZOwJZqh9TrWt9j3xpuLz8qSSwJvSlwCK6QiRd3e/XZ4D7KmGScwYEpP6aDMGJAIvqOghNjZ6y6jRzXd3oT5HvFrxocUQX0obE6NW23qkJOIygAb1DPqTUdwfvpAVUkkPcNYsTUgfnWLeHKgE/8yLna/S/SkUQp2FiA9QKhgakilCIbYFIITTViLPrS4N2gGnCzdNi5cbB7hub+B79JhqukDw5Cth0ttzjN8Pl+XQg6kv605xocKokkXY+XdzJH5gHkknZm+rbjSnoQ2lKYCFWGWLV/jU6PaGuGFB+e+A0mG+FP/EfKCOcEXQnpBAKOMf8AZmf8ftGfmL82jQcZH+Cd/wDWs72ST3xmFGgbanO0BFPnXPoxDMnN306V2EcTTfw6RXmJFK6nz6W7oCnjF0elvNiGBEJ5mMq1XZhShZIPyB9Bonx0w7GmmwvbxrC3EpKUuCTlY/MFm5K84CtxFVUs1CAGrUF66CjxVSNTRuW9FB+7no8WcPhlTQSCbEqrYHsgk2G9dotqwT0FgLkOVkihH7RemtXdoCvg8B76S6S8xR+IKACKkqAeh7KervSNx7NpaXlo3iL3eMfLQMPRiUEjsgBgwbMA1WBrrD7hWM90AWOU1fSoch9AC4ruIDUqACgNb186RKqRmT2qvp3uRC5WOSpiATza3h05xMOIBTMXp+lrG31gKc3h4CnTQa0NX+gp6vXWjK5ZyKu7b2c8/KLePnBmDjV7jLpUUGvTwhPiwoqs50aordzbWte60BSxkhUxEwpqwBHg7v3A90Vv7YjDiYQEsQDV6kZnFKhn8e+G/DkMwXmSSz1YBLmhbdKX/BhDxDjCVoSECilkj9oSQAABqo9kgWrASonOa8tjUfmFGO5pzBrVFy/dT5xYwuJz1HwkOK618GZqRaVIrzcg9Hbnp6vAJcIgkBqg0NNa0A1od9oZ4UOAW3DPWtaaM/yjgyiAn9wJ72B8nG2h75xKSkkNSwPR6i2iu6ukBdwawFhi9bNS9z0dreOjqSslyHAJs7gBhbwFecKMHhWcu45HkWd9HT5Q4w6WBu7bXFGPzgHmCmvcM1GpfpDrCqBDA/mv584QYEmjvUV8vXhDfArbl/D/ADgNdhvhT0HygjqWKDpBAL8ZLfMNwR4/zGIkq7AerD+flG9xYrGGxiQiZMRstR7lnMPm0BTmId33P1iliK6608NtYsKXXYacnv41isihIbs0DnkGfnAJ8dLd6vmISxYM4Lmtmr4xXwmFK2csD+q5fZO1HMM56FEhKaK1UxIGlOdbw1kYVPZoAWoWAZ6U12EBWwOESlJSmwa+pcku93eOMRJygsGf6fJvpF/CSHCgbu/U9OpPlE82Q4rR2NN/RgEZwucOb6to+o8fKOZuBUhOVBAcgsQCBUmgehJAJ6Qy/tgGIDMK9/oecdkZ0AszMD0HzPPSAVYeSoP7wpUQQezm0rYmv5i3iJzIKwgkZwGoD2iUi5ZOhrvzifFSxkKrMRzysdaXtXnFcrBlF3LsX0u4PkICtiJsxSFFg4JBDnKEu92dhaweIMYpZCClgkqKVOCSCKks4Df/AJA1i+iTmlkPq5Y1oqvWrX2tEeLHYURcKrfVAexrTy5wFLEDOSVElwTlctbKkADx7ogTgguTKJYmSWUw+JFFB92AI9NF6Wl0qJSDlSwpoAw9cngTKKZYSBUqAJDsf3eR15PAIlcNVLVnSrs5idQFVFhvV9LtH1c7MGKT/Ir1/EOPiSpqFIs7sTTofxC3HoAGZNFVPI1Lgjb4fGA4ygqew/TelXt68xHaZbgbMR3Fx9HisvEqQ3ZBuSUkMSl2ICgKMQPEQykSQoApN9rFrEB3uPGAnkpzMLPUPpqUl6F2Jhng6moApWxe4JJ3ivg8P8JSO7lUNyDWFNNoYYPCgNoAaABtC3m8BfwCT4X+f0h7gZQzJ5sPFQaFeAkuHG+r7t8m1h1wqW8wci7dBSA0wggEEBWxibGMf7Qycs1/3JB709k+WWNrPS6TGT9r5avdIUhLlKwDySuhaoq+WAy85BDm5ofDSIpeFK1O5bUhtDZzapPhH3NNUoaAkDua/jz0bWHGDlt2dqeW0AtxHB5a09qWCzVIe1me3dvHKZXuuyr4d/2vqCfQh3MS9IX4oigVrY89KCAJVPisRoaeqmJZE13e4NtntFHBYpj7pRNXKFHU1ZPL7R8RNyFTg9mnVI/Ux8uhgGMhLZxe5HQ/OIFSyGLUAIbqfp9YkwcwMDqfWkSEhqbVHjAUp6eyt6vXvDE/WKyFByE9oEAEdUkvXX7xZmUNbb6AF3+vjFMzCFl2AZjejdnSnreABLdOvaCh1II/PhFMlkOQSc29uXKvpotTyykJJsos1NT41HlEATmKXYVUT0e/g0B9kTgUAAB2c2Jau5Z+T73ibDKAzKcFj9MqTVv2xTTM8C9ACN6PrT5aRxjFhhKTUCqq3Y6P0N9XpATYaVWgfskA0yjK1+/X8xTXhyBMKQKKodgRY8nJry5Q3w8nLJcGpBFTd9STqzFzFdMggZVGqyeQAA+GpoW+p1EBnRhznCR/8YqSC9B2XPUF+kMcLJKcuQWLNVlhga2qC/5se+I4cCaujvLaz1ASAGF6G34izg8OoEISaBu01HWQVc3FdK+JgLfD1Zkklnf0D4dXaL+Eku9NbHa/rrFZOGSliKEMFO1QHJ8ASfxDrBSaue47mtYC7h0MGt+Id8Fl1Url8zFCSgnq3ryh3w2UyOpeAuQQQQBCviWGzJWj9woDZ7pvzhpEGJQ9YDzrATc6SttdmJ/dS94uJLHWsd8Vk+6mlqJV2gGp2r+b+MQ4dbMFdYCy2kV8dhcwuQRX7Wiyhe3raIpt3AgMpxTMQAQUKHaSdlBmANq1DxZ4PxVOKQKgLAIOy2Jcdau0N8bhRNSQQ9vHT+Y814jgp/D5ueS5BLgFjmIJqXsQddXgN377lQk/+PLlr4RbkYoPeo5HxrGd4T7Vy5qUmdKOdTBbGlbeuXSLOK4xJSSoy1CjsDQhjoeYgGuLxIUmg7SS53HJu6E86alakF6lTUetb+AN947m4mSJecGblUKKCTQFw5CwCTyq1OUU5uIlBTicl6UINNnDBgK7VaAtcRn9tiAakj506E+ULFYqpu9nAd6aXPzvpSJMbORmYrdSi9i3IA29UiDPJCmUa0JKSzBPTr4mAsSZlQUfGRSlBuadPTRPhJOVDkB3D9/PYpAD8jC7D8RlpUUJQskVuTQXqOehuxtDKVLlOzTM1iCasBrXmPlrATf34poAGTci1D4/Jutjh89yTQpSCpZemX9SiRQWIY8oX4aZILlCFEBk9orLrsWcNdr7m9oMXxFc0e4QgoCiCo2JQSAElISMuYvQ6DvgKnvjPmLmEtV0nUZWyimvkaQ8wUggpBDMcyqfr/Lgd/MGKq5aUjst8SeTsR94bYWY5PQi3UC9agO33gI8UgsRUk0dyd6X2EOeEDsMTUbi4086ePdREqoURS+XQ63P6X5B9bRYCjLmJUnbtJJuC3mwO/kYDRYeVt4eusP5SGAGwhXwllkKHws/jbwhvAEEEEAR8Ij7BAIuO4DOi3aS5HMfqHh8oyzaa6bgfWPQZyHEY7ieD93ML/DdPIE0D8rQFbDnf0IkmBxSvr5x0qVyqzRxbe/ixgF+OxHuyFA0JA6j184Te1ExMyQD8KyWQ7tmL1pvGqxADdpIUKX8YQ8Q4dLW2X/GvQKqlz1dmcmn2IDPez+AyqyqSCTps1Q3KppGw/s0pu1qHUB6AGEvBJK5c3LObNdJFMwBNW0NRTlGpKRy9WgFa8ME1CXLMmlrtTkIU4nBpIqNyom5N23a1ecaaYC2j73annpFLFyeyzB+npoDJJkMQG0ahu7Uf9sXP7Zy5o+hp5Nehvz7r01ITQtX4Re1vrteOkyCA5sakVe4tv4QHGFwqQ7FyaEnU86bC33irxUFKMiDlKjUi4BLsK3L+cMUTA4YMNvxsdo6SlKlPoAw6vW9LPAU8FgciO05yuQljQ6NsyTzud3iVEhnYgKJJfmWyjutaGdAl2BJZhe5A10FIinpagNQGG+ZfoW+tAUY2kljQEuOaSoVIv8Apfuhvw5DjMSCWy/8iWd3qO+E/FZWcIQOhrdhXoXArz8dHhJDAEltAzD1rpAWRMZJNS2lC/6Q1eXrTiTh2dcwjfk9urWH8xYkSCop0Aq2otYc7P8AOG+CwTzAMoZNSadAGa71gL/BMJ7uWLurtEHR7BtKQxj4I+wBBBBAEEEEAQv4lghMS2oqnrt3wwj4RAYyaWd6M7xBNmpZuT208eflGi41wzOHTQ69N4QTZOYtlctU9/SAoqxSQSxIGt6Fvs0QqyzGAUH1tprW1HL8ov8A+luaij61drUjtXD0FOUoopxbfupAZb2izSkpntmMsjM37FU0Du5Gung24XxyXNSO0HIGt6sWNr+jWMnhjOCcVInvMR2kIKjQvRr3Yg1Oj6kwt4ZnRcZAkPWoADEiovfmztaoelLxCRUNYxXmTwbKAf8AGgvpGaZagk522ejMWvZ3b6R8xXEJckFj72YWISku9WcvQAEd7amkA1KwLJA/3HUM1SbjwuIqLxSUupXa/aADVR0DkUYHX7Rnv9QClEzVMhJdRSWDksEIAqSxvo9xpHJxE2dOzBks+TMKIDAEtZyz1rTYwGqkJKRmWxmLNQPhDtQb3vrtrECseApWzka3F3fRwKtvyEcYjFoSKLAUA2ZnKagOeXjWEE/iKGzM6EMxNCv/AIo+K4Aq33DQDHMUqUagAIDs72oTzvTvhklaiHapGoUGBNXBrXlyrvicBxla1qypyoIZ7Et2Q5/SKA/qanOLUz2g96cso5iWCszBwRTKKm7O7fcHHCZqZs85T/22q9WcgqBoMzuO82018jDDyryH08vKmW9kMORmSUiqnd6EEUBroz835GPQEISkMCz97m29YD5KkkMEhyo0FWpv0GkPsHh8iWubk7kxzgsNlHP5RagCCCCAIIIIAggggCCCCA+ERQxOADukd0MIIBDMlt6tEE5P3aNBOkBUUJ2Ga8B5L/U6VMkrROlkhKwyk0ylY/UQzkEEJZ487me008OGTQ6uQ4JDs+7j7tHvXtpwc4nCrQls4YpJa9r6Ct+XePJFf0zxYvk6guwYBqj1voQz6OLYiaarLXCKhNPhoXpz5jkz7ATZYCgr3qSz092Xqf1AWYAdFGxLxdHsLPRkUFoIPZUAGs9Sx1zfU7xc/wCicTVQnghmADpArsFC1fncvALpnD5bHL75SSGrl/S/aFANBpzIpFiTw9aUnJJnJJooqUkPlv8AACSc3g9nNZP+kZyQomYigJqK3BOpGidxQaOI02C9lWSkqnryqS4SkMBYgOpzTTo73EBicfhRkKVZswILKmLSVU7Xxu5fMeg1oyHE4dZVmOVqBhMQoJs7agWs3xAVj1yX7DoX2lzVuXBZRdADlIqGcZnoBC3iHsGx+MEPfKtRs4LZ2pR9q6QHmUqSlc2ShZUbk5jZIJAUMpJq3OjR6RwPgspUrLLYJ5XcakgV6nl3co/p0kAr94mYQ2VJQAlu47vQvyNhDj2a9h0zCVqkf25BYKGZJI/ckgg2s9AWZ7wFz2ZwKkTFpIzFJDNcg2PKo8QeUbnA4EJDkOo1elH0GwjrhvD0ykBIdRAbMouo9TrF2A+AR9gggCCCCAIIIIAggggCCCCAIIIIAj40fYICvOwoUCLPCjF8LUAWdQ5X5Uh/BAY5chiAsEA8tQ5FSL/aIv7ZpgBOldi4u29PMxtWjhUlJuAe6AxEzDPQgEpcG1QX/Pi0W8BJzyQjVFA//qfKNUvCoN0pPcI6RKAsAOgaAR4fDqaiS9jt16xaRw8m7DzPh60hq0fYCnhuHIQ1Hbf7RbAj7BAEEEEAQQQQBBBBAEEE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QSEhUUExQWFRUXGBwYGBgXFxgaGBYYGBgaGxcXGhgYHSggGhwlHBgZITIhJSorLi4uGCAzODMtNygtLisBCgoKBQUFDgUFDisZExkrKysrKysrKysrKysrKysrKysrKysrKysrKysrKysrKysrKysrKysrKysrKysrKysrK//AABEIAP8AxgMBIgACEQEDEQH/xAAcAAACAwEBAQEAAAAAAAAAAAAABQMEBgIHAQj/xAA+EAABAgQEAwUHAwMDBAMBAAABAhEAAyExBBJBUQVhcSKBkaHwBhMyscHR4UJS8QcUIxVichYzgqJTc9Ik/8QAFAEBAAAAAAAAAAAAAAAAAAAAAP/EABQRAQAAAAAAAAAAAAAAAAAAAAD/2gAMAwEAAhEDEQA/APcYIIIAggggCCCCAIIIIAgiNU0CIzPgLEfHiqZ0BmQFrNA8U1TfKD3ta6faAuwRTTNuxjtE+AswRGmaIkgCCCCAIIIIAggggCCCCAIIIIAggggCCCIp04JgOpkwC8UlYpya20EQTZxOrxUIrzgLvvPLzjlc1h3/AJivLUTQfzvFv+1Uwdtrb6wFdE1zHZmxHjMJMQHQAt31Zn1LkfOKX9tilpNZSCLpZybc6a1N9oC6mc/45xIZjNQ/l4TzRjZKSpXuyLnsgkaWS1LHugk+1ISWXLzAsxRdmc9k3YtbwgGpm8+/eOf7isWcJiJM8dhQU1w2VadnBAIitjMAUup6Xp9RpASSp5v65RNJxRBvTbeFaVkfiJ5S97/cwDyVOCrRLCJCyLGGmFxQXSxgLMEEEAQQQQBBBBAEEEEAQQRzMWAHMBFiJ2XqfLnC5c7z+8GIW9dYgKW9bQAlR8YEpClAb+WkRKX/ADHUmYlKFLWQEpBKidEgEk+XkYC9LKUlkpJPStaX5OI6m4hINVgMKh3bbxcR5d7Tf1DmLzS8Ck5QT/mALqSKUSpPZrrV7hox83E40q7YmNU1WwVUPQaUJtpq0B+gPfAMcxylQZ9NK95AjpCncOAT4i/zbyj8+zETD8QU70aY7ZaPUjXufaHX9xxWSAtBnFm+JSZoOV6kLJLOSKVgPYvekJLBxShq+bSnJoq43hSJvwqCCQRQAP3XoDHn3D/6nlBKcXJKAJfxS/1TBRToW2V2Z3pG/wCG8Rk4pJmSJgULdn9LgEgvY1rrXpAZTi/D5+EyzQBuVJKjlPOgLeVe6H3sz7WCcfdTRlmAs5oldHYH9zXHhsGS8VlLKDo1cEkNZhdRLgZW0Jq9MB7YI9zP93JASkMWcuHyFgdDmLi5cdxD0ufhUkFQ2o3y2ihhsPnTmSoPWny7oV+xPHzPSpEwgzZbZuaS4B6uCPzdlPaUssLnTUEgqpy+sACZQ0rb6EGOUTiC4PTwiHiU8hQUSzgEnSt4ikzger9xBgNJgscF0sr59IuRmEKYgpLEfU/ZofYLFBY5i4+RgLMEEEAQQQQBBBHxRgAmFuKn5jSw8zvHziuKypCRdZam36j4U74pZrQE03kftFVSufq8Rz5pbx+sVVTr+uheAnKj0H35RnvbbG5JSZSiyVkFX+4Jsk7Ak+nh0ibXnfk474899pSpeeWETffP8QBIL2Y2FjUbcoBXL99OQtUoJUAoJQx7KlFiS2tWOoAI5xUwPB8XOmFEtQE0VWpRBKRQOXuXp3dTHoPsNwEIwvu5jhSZmYXBSQxDd78qnQxnuIex2NkzlzJM8pQXDooQk9pm2e+5DwHfs37FlM9QxM/3iviKEWIdwXegLGnjvHpCsOAltBQbW+WnSMn7F4L3JKlFS1rFVqOjvv65RtFqJFPT3gPKPbfhQS5A7Cvi/wBhsABtY93cczw/Hrwikrw0wy5iSMyQVKlzALHL+p2JNqEihLRs/aBWTEKTOSsJU7KShUwZXBS7AkJ+JxvyJjyzi81Inr92ClIUMjvmYb1YfjrAfo7gPFTisPLnf4yoipSpwhQdx/yd36iK3tHgBiJK1IliZiUJBSoCpYglFCM1HoeVo83/AKTcdSmcuRNSrNNOeWQ/xBLFJarFJ/8AWPTpU7KsN8JcsBcpLHRy+5gPKvZvipwuIE0qyh/8manZJZeYEUId9C4FNB61jcQVZglsw7SehI1tb5x49/UXha8NM96FAy8QtakiuZJKsy0kGoIzDxIozne+zOL9/hJExRqkKQa3ykivge6kA94nMBw4VsWHMCz+F4W8NxG5o7C97+u7eLzlWGW7Bk0JAFQXzd4YRmsJOyqGUPU2fQX/AJo8Bspa/XS3rrFrB4jIp/5bWM9IxJIc0pDHCzH3FvprAbFJj7Czg+IcZT1HT184ZwBBBBAEQzlRKYW8QxGRC16gU6mg82gEuLme8mqVVk9hPdc958mj7MVYPEWElZUNrr84+qVQbwH2afDlESZda30jkEtXo8dGZv4dYBbx/EmRJVMFwG/4k67fSFXAp4X/AJM4mzsgcFVEAk5U2pV+rGNHiSk0LEG4OujHeF8rAy0JUmUnKLlixs17/aAixHFsShiEyDViApQUKW5l/WsNuE8dGIcKSUKDgg1BJ/arUfcRhcTjsVKmpkJSghTMPdgoKCWLHLmJGqiq1dIZcLlKl4nKlOWrFictWJKXqxd20LjnAavHz0Sk5sr6MNW6xnZHtfiFTClGGS2jzO1bkkjqIfcZkZk5AW3O1X6jSMNx/GzcGoCXKQQoZk5kl6lu0c2w/TuBzAaXGzZk5B99hiBQuiYSfJj5/nA+0HsokpKpXZVq1So/7tXavjGi/wBaxEvLmSxWEnK5WgEjtJckqQobdofV1h5JIdSWe6SdyWuKbwHjfD8XMwOKlTAkKWlYLKFVJDoICXBDhSwKiuzR7dxLF1UlJUiYWDOygQKv/tH7XYuWoY8i9s8GmWqiBmCmU6u0yfh7OiSGr3Rt/wCneOXO4eQVGbMQpQIKjZ3lktcM7OWo2lAXf1X4euZLlT/eKUlDJmS1N/jUqykgVZRBBHIRJ7BY3/8AmnJKiTLWSXIIQhSEgl9KpX59Sw9oOG/3WCnSgyFS3mXBQrKxAJG7ltBXSsZX2HntnQHGYplirDsEqXXoUA6sX5QHpicaE4ZSAKsa9AXq9ag1e1N4zGavSpbo55mkOeO4jIhVu0p0k7a61qTrvo0IkKYkE0Fn0L+e99OcA6wOIcn8sG/LiH2DPWtx5c9ozXDpgLMGf7Dm1K90aLCGiQPnTx5UgG2GnZFJIGrW0sR4F+6NIDGakS9zcff6Q/wi3SPDwgJ4IIICOcphCHjsyiEfuU/cn8kQ6xRtGf4mt5zftT5mrc9ICPNXyiKave/2j6iwiJZdukBAcQ4FL/xaJ5dx6t5atFWcnT09DAVsLOx770gDEKD0pRrn09Gj5gjmXlfSp3t94q4pYck7F3a42iPhc7/IKswbVtfsIDQf6SMtDo3jeKGH4WJc1DFzUuTuG8PvDNU9h9Yq4ad/lOc/p7OyhqNqUgOFkFZ1rrHz/SKuhRZjQk0PoDwhWeP4crUkTAFj6El++n8Q9wGPExAWlQOhYg68oBfhPZpl5l1Yksa3qeUXOKyglJYB9h0i8nFGkKeI4l3emmwcN43tzgMB7cYcqlqZIJIoDdv1EF3DNbbpCL+mkyZJxLEtKmDIsM4UT8AIu+Zg+z92l4/ODqUHYW2oXr5nv5QnxnEJOHQghX+QEqYEfE+YMG059NYDa4hLMCk5MwdRIyhrJI1FQIzeK4T7k5pZGRXvFkDshOYFOUMf0uR3aPGj4dxJOIQCxzISFOXYkhsw1HcL7F2+zJMpedS0soAKCgClJU7pBRoSGFS5gIFTs+EmFTUSlQAo2RCKMbElJoOTxm8LjEq7RfKRfcAAkb2+Y5Rz7UcRIzywSVqYrymgSSGlgtQsHOjN3IpGKChlqHBs13p139NAbbATgVCpIalSdBRmr4VjU8MmAAC+u3c0YTgk0uCSSAFchWgfn36xssEp7G9jVoDSSZ3L11hxw9VxGcwwt3NpDjh83tCt6fb5QDiCCCAqYg1jNzZjrUq7qLd1PkI0E5dSfVIzyaJHrrAcFVI4vBMXoI4Sr7QHM1NXHqsV1qfr9W/HzjqesB+rxWXOoWcv58g+8BVxB015Dcsfn5RRGMMsgguxHg9fkfGO8Zialmpbp9A6flFGZNOo02Gps7QG0TiApIVd283IEUOI8Sw06WuSpaUqIYZi3a0IFDqNrwq4LxHKTLNrp0qR8POxI74t47AIm6VqCwGY7ioIZx5QCNXBZYKgJiZn/mCWq4NXdyank8aDgQEkMC4IrXXnCf8A6cSxCk3cDsgNV2cD5wywXD0yg4BB3c08IB5Nman592kKsdiSqgc1FH7vp/MQY7iQAFlaM92Nfu0J5mLJfQvpruNiSLd8BBjJGcVV8RDbCl+prHmGJTnXMUWqX+IUD7dDpHqPEV9kqN/AOBr6+8eerwSlFeR6uSzORc6WchxqYDb8KwDkKKmdKQhjkquxCh8J6akjYxpcVNIlgzUFIlh1qUBWYwA5EOW6sbQm4ctM/DCjKSgBaXYpUKZi9bpe3mGj57Z8RZSZT/pBXlNM1Smp5V3L84DMcWKpjlVSUk1J/cQ+ldNhpC/CySFoJVfMxqxCb6gAvr5bWlzRmALs72oEgg051pHeGQ5QrKKBiS1ioHWvowGgwUtgDQVO9PmSa+rRpcBMUlTbn6UbrGbwUx0irnMQXYNVgPl490aXCra7HWm5+YqIDQ4c0fv+UNMKpiDo7+F4SyK2NKdTq8M0Bm+WkBphBHMpTgHkI+QC3GrZCzslR8i3nCNbMDo0OOIn/Ev/AIwkmW9ecBXWGduscL1Yt628fGBZ05/PrFedONW2+kAYkFmf0R15GKU2aSlW1a+DH1tH3FTS9WJ+dX+8KMVicomNUpFq6uBXoRASzZuQqAv+du996QoVOCiS9CPrfk0c4vFusVFtOYb5g+EVzNAIAGZgr5O58YCxOUAxBYs9NKMDbr4xo+DcZBl5lCoN6MW52eMZMnvQl6Me4O7xsfZKWDIAUxrVyC78u+Acy+OIIJzJO9QOofRrd8LeJcWSCUgOSLDfv7vvFXi/stLXWUShTuB+kEEm2msKFYCfLLLpW6R1e4tTUwEk3EkgG3LZqlzbausWcOgFnBDV01LkfLxaK2CktVQuKuda7bs7aNDKSrYu/wBufjpAVsWl0qFyBXvrv08YzSZOwJZqh9TrWt9j3xpuLz8qSSwJvSlwCK6QiRd3e/XZ4D7KmGScwYEpP6aDMGJAIvqOghNjZ6y6jRzXd3oT5HvFrxocUQX0obE6NW23qkJOIygAb1DPqTUdwfvpAVUkkPcNYsTUgfnWLeHKgE/8yLna/S/SkUQp2FiA9QKhgakilCIbYFIITTViLPrS4N2gGnCzdNi5cbB7hub+B79JhqukDw5Cth0ttzjN8Pl+XQg6kv605xocKokkXY+XdzJH5gHkknZm+rbjSnoQ2lKYCFWGWLV/jU6PaGuGFB+e+A0mG+FP/EfKCOcEXQnpBAKOMf8AZmf8ftGfmL82jQcZH+Cd/wDWs72ST3xmFGgbanO0BFPnXPoxDMnN306V2EcTTfw6RXmJFK6nz6W7oCnjF0elvNiGBEJ5mMq1XZhShZIPyB9Bonx0w7GmmwvbxrC3EpKUuCTlY/MFm5K84CtxFVUs1CAGrUF66CjxVSNTRuW9FB+7no8WcPhlTQSCbEqrYHsgk2G9dotqwT0FgLkOVkihH7RemtXdoCvg8B76S6S8xR+IKACKkqAeh7KervSNx7NpaXlo3iL3eMfLQMPRiUEjsgBgwbMA1WBrrD7hWM90AWOU1fSoch9AC4ruIDUqACgNb186RKqRmT2qvp3uRC5WOSpiATza3h05xMOIBTMXp+lrG31gKc3h4CnTQa0NX+gp6vXWjK5ZyKu7b2c8/KLePnBmDjV7jLpUUGvTwhPiwoqs50aordzbWte60BSxkhUxEwpqwBHg7v3A90Vv7YjDiYQEsQDV6kZnFKhn8e+G/DkMwXmSSz1YBLmhbdKX/BhDxDjCVoSECilkj9oSQAABqo9kgWrASonOa8tjUfmFGO5pzBrVFy/dT5xYwuJz1HwkOK618GZqRaVIrzcg9Hbnp6vAJcIgkBqg0NNa0A1od9oZ4UOAW3DPWtaaM/yjgyiAn9wJ72B8nG2h75xKSkkNSwPR6i2iu6ukBdwawFhi9bNS9z0dreOjqSslyHAJs7gBhbwFecKMHhWcu45HkWd9HT5Q4w6WBu7bXFGPzgHmCmvcM1GpfpDrCqBDA/mv584QYEmjvUV8vXhDfArbl/D/ADgNdhvhT0HygjqWKDpBAL8ZLfMNwR4/zGIkq7AerD+flG9xYrGGxiQiZMRstR7lnMPm0BTmId33P1iliK6608NtYsKXXYacnv41isihIbs0DnkGfnAJ8dLd6vmISxYM4Lmtmr4xXwmFK2csD+q5fZO1HMM56FEhKaK1UxIGlOdbw1kYVPZoAWoWAZ6U12EBWwOESlJSmwa+pcku93eOMRJygsGf6fJvpF/CSHCgbu/U9OpPlE82Q4rR2NN/RgEZwucOb6to+o8fKOZuBUhOVBAcgsQCBUmgehJAJ6Qy/tgGIDMK9/oecdkZ0AszMD0HzPPSAVYeSoP7wpUQQezm0rYmv5i3iJzIKwgkZwGoD2iUi5ZOhrvzifFSxkKrMRzysdaXtXnFcrBlF3LsX0u4PkICtiJsxSFFg4JBDnKEu92dhaweIMYpZCClgkqKVOCSCKks4Df/AJA1i+iTmlkPq5Y1oqvWrX2tEeLHYURcKrfVAexrTy5wFLEDOSVElwTlctbKkADx7ogTgguTKJYmSWUw+JFFB92AI9NF6Wl0qJSDlSwpoAw9cngTKKZYSBUqAJDsf3eR15PAIlcNVLVnSrs5idQFVFhvV9LtH1c7MGKT/Ir1/EOPiSpqFIs7sTTofxC3HoAGZNFVPI1Lgjb4fGA4ygqew/TelXt68xHaZbgbMR3Fx9HisvEqQ3ZBuSUkMSl2ICgKMQPEQykSQoApN9rFrEB3uPGAnkpzMLPUPpqUl6F2Jhng6moApWxe4JJ3ivg8P8JSO7lUNyDWFNNoYYPCgNoAaABtC3m8BfwCT4X+f0h7gZQzJ5sPFQaFeAkuHG+r7t8m1h1wqW8wci7dBSA0wggEEBWxibGMf7Qycs1/3JB709k+WWNrPS6TGT9r5avdIUhLlKwDySuhaoq+WAy85BDm5ofDSIpeFK1O5bUhtDZzapPhH3NNUoaAkDua/jz0bWHGDlt2dqeW0AtxHB5a09qWCzVIe1me3dvHKZXuuyr4d/2vqCfQh3MS9IX4oigVrY89KCAJVPisRoaeqmJZE13e4NtntFHBYpj7pRNXKFHU1ZPL7R8RNyFTg9mnVI/Ux8uhgGMhLZxe5HQ/OIFSyGLUAIbqfp9YkwcwMDqfWkSEhqbVHjAUp6eyt6vXvDE/WKyFByE9oEAEdUkvXX7xZmUNbb6AF3+vjFMzCFl2AZjejdnSnreABLdOvaCh1II/PhFMlkOQSc29uXKvpotTyykJJsos1NT41HlEATmKXYVUT0e/g0B9kTgUAAB2c2Jau5Z+T73ibDKAzKcFj9MqTVv2xTTM8C9ACN6PrT5aRxjFhhKTUCqq3Y6P0N9XpATYaVWgfskA0yjK1+/X8xTXhyBMKQKKodgRY8nJry5Q3w8nLJcGpBFTd9STqzFzFdMggZVGqyeQAA+GpoW+p1EBnRhznCR/8YqSC9B2XPUF+kMcLJKcuQWLNVlhga2qC/5se+I4cCaujvLaz1ASAGF6G34izg8OoEISaBu01HWQVc3FdK+JgLfD1Zkklnf0D4dXaL+Eku9NbHa/rrFZOGSliKEMFO1QHJ8ASfxDrBSaue47mtYC7h0MGt+Id8Fl1Url8zFCSgnq3ryh3w2UyOpeAuQQQQBCviWGzJWj9woDZ7pvzhpEGJQ9YDzrATc6SttdmJ/dS94uJLHWsd8Vk+6mlqJV2gGp2r+b+MQ4dbMFdYCy2kV8dhcwuQRX7Wiyhe3raIpt3AgMpxTMQAQUKHaSdlBmANq1DxZ4PxVOKQKgLAIOy2Jcdau0N8bhRNSQQ9vHT+Y814jgp/D5ueS5BLgFjmIJqXsQddXgN377lQk/+PLlr4RbkYoPeo5HxrGd4T7Vy5qUmdKOdTBbGlbeuXSLOK4xJSSoy1CjsDQhjoeYgGuLxIUmg7SS53HJu6E86alakF6lTUetb+AN947m4mSJecGblUKKCTQFw5CwCTyq1OUU5uIlBTicl6UINNnDBgK7VaAtcRn9tiAakj506E+ULFYqpu9nAd6aXPzvpSJMbORmYrdSi9i3IA29UiDPJCmUa0JKSzBPTr4mAsSZlQUfGRSlBuadPTRPhJOVDkB3D9/PYpAD8jC7D8RlpUUJQskVuTQXqOehuxtDKVLlOzTM1iCasBrXmPlrATf34poAGTci1D4/Jutjh89yTQpSCpZemX9SiRQWIY8oX4aZILlCFEBk9orLrsWcNdr7m9oMXxFc0e4QgoCiCo2JQSAElISMuYvQ6DvgKnvjPmLmEtV0nUZWyimvkaQ8wUggpBDMcyqfr/Lgd/MGKq5aUjst8SeTsR94bYWY5PQi3UC9agO33gI8UgsRUk0dyd6X2EOeEDsMTUbi4086ePdREqoURS+XQ63P6X5B9bRYCjLmJUnbtJJuC3mwO/kYDRYeVt4eusP5SGAGwhXwllkKHws/jbwhvAEEEEAR8Ij7BAIuO4DOi3aS5HMfqHh8oyzaa6bgfWPQZyHEY7ieD93ML/DdPIE0D8rQFbDnf0IkmBxSvr5x0qVyqzRxbe/ixgF+OxHuyFA0JA6j184Te1ExMyQD8KyWQ7tmL1pvGqxADdpIUKX8YQ8Q4dLW2X/GvQKqlz1dmcmn2IDPez+AyqyqSCTps1Q3KppGw/s0pu1qHUB6AGEvBJK5c3LObNdJFMwBNW0NRTlGpKRy9WgFa8ME1CXLMmlrtTkIU4nBpIqNyom5N23a1ecaaYC2j73annpFLFyeyzB+npoDJJkMQG0ahu7Uf9sXP7Zy5o+hp5Nehvz7r01ITQtX4Re1vrteOkyCA5sakVe4tv4QHGFwqQ7FyaEnU86bC33irxUFKMiDlKjUi4BLsK3L+cMUTA4YMNvxsdo6SlKlPoAw6vW9LPAU8FgciO05yuQljQ6NsyTzud3iVEhnYgKJJfmWyjutaGdAl2BJZhe5A10FIinpagNQGG+ZfoW+tAUY2kljQEuOaSoVIv8Apfuhvw5DjMSCWy/8iWd3qO+E/FZWcIQOhrdhXoXArz8dHhJDAEltAzD1rpAWRMZJNS2lC/6Q1eXrTiTh2dcwjfk9urWH8xYkSCop0Aq2otYc7P8AOG+CwTzAMoZNSadAGa71gL/BMJ7uWLurtEHR7BtKQxj4I+wBBBBAEEEEAQv4lghMS2oqnrt3wwj4RAYyaWd6M7xBNmpZuT208eflGi41wzOHTQ69N4QTZOYtlctU9/SAoqxSQSxIGt6Fvs0QqyzGAUH1tprW1HL8ov8A+luaij61drUjtXD0FOUoopxbfupAZb2izSkpntmMsjM37FU0Du5Gung24XxyXNSO0HIGt6sWNr+jWMnhjOCcVInvMR2kIKjQvRr3Yg1Oj6kwt4ZnRcZAkPWoADEiovfmztaoelLxCRUNYxXmTwbKAf8AGgvpGaZagk522ejMWvZ3b6R8xXEJckFj72YWISku9WcvQAEd7amkA1KwLJA/3HUM1SbjwuIqLxSUupXa/aADVR0DkUYHX7Rnv9QClEzVMhJdRSWDksEIAqSxvo9xpHJxE2dOzBks+TMKIDAEtZyz1rTYwGqkJKRmWxmLNQPhDtQb3vrtrECseApWzka3F3fRwKtvyEcYjFoSKLAUA2ZnKagOeXjWEE/iKGzM6EMxNCv/AIo+K4Aq33DQDHMUqUagAIDs72oTzvTvhklaiHapGoUGBNXBrXlyrvicBxla1qypyoIZ7Et2Q5/SKA/qanOLUz2g96cso5iWCszBwRTKKm7O7fcHHCZqZs85T/22q9WcgqBoMzuO82018jDDyryH08vKmW9kMORmSUiqnd6EEUBroz835GPQEISkMCz97m29YD5KkkMEhyo0FWpv0GkPsHh8iWubk7kxzgsNlHP5RagCCCCAIIIIAggggCCCCA+ERQxOADukd0MIIBDMlt6tEE5P3aNBOkBUUJ2Ga8B5L/U6VMkrROlkhKwyk0ylY/UQzkEEJZ487me008OGTQ6uQ4JDs+7j7tHvXtpwc4nCrQls4YpJa9r6Ct+XePJFf0zxYvk6guwYBqj1voQz6OLYiaarLXCKhNPhoXpz5jkz7ATZYCgr3qSz092Xqf1AWYAdFGxLxdHsLPRkUFoIPZUAGs9Sx1zfU7xc/wCicTVQnghmADpArsFC1fncvALpnD5bHL75SSGrl/S/aFANBpzIpFiTw9aUnJJnJJooqUkPlv8AACSc3g9nNZP+kZyQomYigJqK3BOpGidxQaOI02C9lWSkqnryqS4SkMBYgOpzTTo73EBicfhRkKVZswILKmLSVU7Xxu5fMeg1oyHE4dZVmOVqBhMQoJs7agWs3xAVj1yX7DoX2lzVuXBZRdADlIqGcZnoBC3iHsGx+MEPfKtRs4LZ2pR9q6QHmUqSlc2ShZUbk5jZIJAUMpJq3OjR6RwPgspUrLLYJ5XcakgV6nl3co/p0kAr94mYQ2VJQAlu47vQvyNhDj2a9h0zCVqkf25BYKGZJI/ckgg2s9AWZ7wFz2ZwKkTFpIzFJDNcg2PKo8QeUbnA4EJDkOo1elH0GwjrhvD0ykBIdRAbMouo9TrF2A+AR9gggCCCCAIIIIAggggCCCCAIIIIAj40fYICvOwoUCLPCjF8LUAWdQ5X5Uh/BAY5chiAsEA8tQ5FSL/aIv7ZpgBOldi4u29PMxtWjhUlJuAe6AxEzDPQgEpcG1QX/Pi0W8BJzyQjVFA//qfKNUvCoN0pPcI6RKAsAOgaAR4fDqaiS9jt16xaRw8m7DzPh60hq0fYCnhuHIQ1Hbf7RbAj7BAEEEEAQQQQBBBBAEEE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26"/>
            <a:ext cx="9144000" cy="571500"/>
          </a:xfrm>
        </p:spPr>
        <p:txBody>
          <a:bodyPr/>
          <a:lstStyle/>
          <a:p>
            <a:r>
              <a:rPr lang="en-IN" sz="3600" dirty="0" smtClean="0"/>
              <a:t>Technology Options For Diffusion</a:t>
            </a:r>
            <a:endParaRPr lang="en-IN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42758" y="1439102"/>
            <a:ext cx="7351047" cy="5226876"/>
            <a:chOff x="576089" y="915566"/>
            <a:chExt cx="7056784" cy="4227934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4104481" y="915566"/>
              <a:ext cx="0" cy="4227934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576089" y="2787774"/>
              <a:ext cx="7056784" cy="0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1709" y="3594696"/>
            <a:ext cx="778673" cy="372262"/>
          </a:xfrm>
          <a:prstGeom prst="rect">
            <a:avLst/>
          </a:prstGeom>
          <a:noFill/>
        </p:spPr>
        <p:txBody>
          <a:bodyPr wrap="none" lIns="109582" tIns="54791" rIns="109582" bIns="54791" rtlCol="0">
            <a:spAutoFit/>
          </a:bodyPr>
          <a:lstStyle/>
          <a:p>
            <a:r>
              <a:rPr lang="en-IN" sz="1700" dirty="0"/>
              <a:t>Niche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33387" y="3621022"/>
            <a:ext cx="742161" cy="372262"/>
          </a:xfrm>
          <a:prstGeom prst="rect">
            <a:avLst/>
          </a:prstGeom>
          <a:noFill/>
        </p:spPr>
        <p:txBody>
          <a:bodyPr wrap="none" lIns="109582" tIns="54791" rIns="109582" bIns="54791" rtlCol="0">
            <a:spAutoFit/>
          </a:bodyPr>
          <a:lstStyle/>
          <a:p>
            <a:r>
              <a:rPr lang="en-IN" sz="1700" dirty="0"/>
              <a:t>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1066800"/>
            <a:ext cx="2087682" cy="372262"/>
          </a:xfrm>
          <a:prstGeom prst="rect">
            <a:avLst/>
          </a:prstGeom>
          <a:noFill/>
        </p:spPr>
        <p:txBody>
          <a:bodyPr wrap="none" lIns="109582" tIns="54791" rIns="109582" bIns="54791" rtlCol="0">
            <a:spAutoFit/>
          </a:bodyPr>
          <a:lstStyle/>
          <a:p>
            <a:r>
              <a:rPr lang="en-IN" sz="1700" dirty="0"/>
              <a:t>Long term potential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3525" y="6477000"/>
            <a:ext cx="2123875" cy="372262"/>
          </a:xfrm>
          <a:prstGeom prst="rect">
            <a:avLst/>
          </a:prstGeom>
          <a:noFill/>
        </p:spPr>
        <p:txBody>
          <a:bodyPr wrap="none" lIns="109582" tIns="54791" rIns="109582" bIns="54791" rtlCol="0">
            <a:spAutoFit/>
          </a:bodyPr>
          <a:lstStyle/>
          <a:p>
            <a:r>
              <a:rPr lang="en-IN" sz="1700" dirty="0"/>
              <a:t>Immediate potential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935570" y="5061181"/>
            <a:ext cx="1844831" cy="576064"/>
          </a:xfrm>
          <a:prstGeom prst="rect">
            <a:avLst/>
          </a:prstGeom>
          <a:solidFill>
            <a:srgbClr val="009DD9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9582" tIns="54791" rIns="109582" bIns="54791" anchor="ctr"/>
          <a:lstStyle/>
          <a:p>
            <a:pPr algn="ctr"/>
            <a:r>
              <a:rPr lang="en-US" sz="1700" b="1" dirty="0"/>
              <a:t>Mobile networks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760447" y="1631125"/>
            <a:ext cx="1661635" cy="549737"/>
          </a:xfrm>
          <a:prstGeom prst="rect">
            <a:avLst/>
          </a:prstGeom>
          <a:solidFill>
            <a:srgbClr val="009DD9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9582" tIns="54791" rIns="109582" bIns="54791" anchor="ctr"/>
          <a:lstStyle/>
          <a:p>
            <a:pPr algn="ctr"/>
            <a:r>
              <a:rPr lang="en-US" sz="1700" b="1" dirty="0"/>
              <a:t>White space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42758" y="2271839"/>
            <a:ext cx="1968572" cy="1099284"/>
            <a:chOff x="1232472" y="3363838"/>
            <a:chExt cx="1767272" cy="824463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393560" y="3363838"/>
              <a:ext cx="1486785" cy="432048"/>
            </a:xfrm>
            <a:prstGeom prst="rect">
              <a:avLst/>
            </a:prstGeom>
            <a:solidFill>
              <a:srgbClr val="009DD9"/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n-US" sz="1700" b="1" dirty="0"/>
                <a:t>Satellite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2472" y="3795886"/>
              <a:ext cx="176727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i="1" dirty="0">
                  <a:solidFill>
                    <a:schemeClr val="bg1">
                      <a:lumMod val="50000"/>
                    </a:schemeClr>
                  </a:solidFill>
                </a:rPr>
                <a:t>Inaccessible, sparsely populated terrain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89690" y="5061180"/>
            <a:ext cx="2293998" cy="883841"/>
            <a:chOff x="3312393" y="3795886"/>
            <a:chExt cx="2059420" cy="662881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528417" y="3795886"/>
              <a:ext cx="1368152" cy="432048"/>
            </a:xfrm>
            <a:prstGeom prst="rect">
              <a:avLst/>
            </a:prstGeom>
            <a:solidFill>
              <a:srgbClr val="009DD9"/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n-US" sz="1700" b="1" dirty="0" err="1"/>
                <a:t>Wifi</a:t>
              </a:r>
              <a:endParaRPr lang="en-US" sz="17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2393" y="4227934"/>
              <a:ext cx="205942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i="1" dirty="0">
                  <a:solidFill>
                    <a:schemeClr val="bg1">
                      <a:lumMod val="50000"/>
                    </a:schemeClr>
                  </a:solidFill>
                </a:rPr>
                <a:t>Concentrated connectivity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09479" y="2298938"/>
            <a:ext cx="1968572" cy="876485"/>
            <a:chOff x="3240385" y="1353131"/>
            <a:chExt cx="1767272" cy="657364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379465" y="1353131"/>
              <a:ext cx="1589112" cy="426531"/>
            </a:xfrm>
            <a:prstGeom prst="rect">
              <a:avLst/>
            </a:prstGeom>
            <a:solidFill>
              <a:srgbClr val="009DD9"/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n-US" sz="1700" b="1" dirty="0"/>
                <a:t>DTH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40385" y="1779662"/>
              <a:ext cx="176727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i="1" dirty="0">
                  <a:solidFill>
                    <a:schemeClr val="bg1">
                      <a:lumMod val="50000"/>
                    </a:schemeClr>
                  </a:solidFill>
                </a:rPr>
                <a:t>Entertainment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46542" y="3332988"/>
            <a:ext cx="1987978" cy="898552"/>
            <a:chOff x="3255891" y="2355726"/>
            <a:chExt cx="1784694" cy="673914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384401" y="2355726"/>
              <a:ext cx="1656184" cy="372748"/>
            </a:xfrm>
            <a:prstGeom prst="rect">
              <a:avLst/>
            </a:prstGeom>
            <a:solidFill>
              <a:srgbClr val="009DD9"/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n-US" sz="1700" b="1" dirty="0" err="1"/>
                <a:t>Wireline</a:t>
              </a:r>
              <a:endParaRPr lang="en-US" sz="17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55891" y="2798807"/>
              <a:ext cx="176727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i="1" dirty="0">
                  <a:solidFill>
                    <a:schemeClr val="bg1">
                      <a:lumMod val="50000"/>
                    </a:schemeClr>
                  </a:solidFill>
                </a:rPr>
                <a:t>High density clusters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89689" y="4293096"/>
            <a:ext cx="5213652" cy="1920213"/>
            <a:chOff x="3546009" y="3219822"/>
            <a:chExt cx="4418708" cy="1440160"/>
          </a:xfrm>
        </p:grpSpPr>
        <p:sp>
          <p:nvSpPr>
            <p:cNvPr id="24" name="Rectangle 23"/>
            <p:cNvSpPr/>
            <p:nvPr/>
          </p:nvSpPr>
          <p:spPr>
            <a:xfrm>
              <a:off x="3546009" y="3579862"/>
              <a:ext cx="3850905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2509" y="3219822"/>
              <a:ext cx="1872208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bg1"/>
                  </a:solidFill>
                </a:rPr>
                <a:t>Pronged solution </a:t>
              </a:r>
              <a:r>
                <a:rPr lang="en-IN" sz="1400" dirty="0">
                  <a:solidFill>
                    <a:schemeClr val="bg1"/>
                  </a:solidFill>
                </a:rPr>
                <a:t>to meet localized needs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08333" y="1439101"/>
            <a:ext cx="2277943" cy="1668768"/>
            <a:chOff x="5842811" y="1079326"/>
            <a:chExt cx="2045008" cy="1251576"/>
          </a:xfrm>
        </p:grpSpPr>
        <p:sp>
          <p:nvSpPr>
            <p:cNvPr id="33" name="Rectangle 32"/>
            <p:cNvSpPr/>
            <p:nvPr/>
          </p:nvSpPr>
          <p:spPr>
            <a:xfrm>
              <a:off x="5904681" y="1079326"/>
              <a:ext cx="1983137" cy="8581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842811" y="1707654"/>
              <a:ext cx="2045008" cy="623248"/>
              <a:chOff x="5842811" y="1707654"/>
              <a:chExt cx="2045008" cy="62324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904681" y="1779662"/>
                <a:ext cx="1983138" cy="5040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>
                    <a:solidFill>
                      <a:schemeClr val="bg1"/>
                    </a:solidFill>
                  </a:rPr>
                  <a:t>Low cost alternative to mobile  networks?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42811" y="1707654"/>
                <a:ext cx="503338" cy="62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48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28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80286" cy="4525963"/>
          </a:xfrm>
        </p:spPr>
        <p:txBody>
          <a:bodyPr/>
          <a:lstStyle/>
          <a:p>
            <a:r>
              <a:rPr lang="en-US" sz="2400" dirty="0" smtClean="0"/>
              <a:t>Increase </a:t>
            </a:r>
            <a:r>
              <a:rPr lang="en-US" sz="2400" b="1" dirty="0" smtClean="0">
                <a:solidFill>
                  <a:srgbClr val="632523"/>
                </a:solidFill>
              </a:rPr>
              <a:t>digital literacy</a:t>
            </a:r>
          </a:p>
          <a:p>
            <a:r>
              <a:rPr lang="en-US" sz="2400" dirty="0" smtClean="0"/>
              <a:t>Develop </a:t>
            </a:r>
            <a:r>
              <a:rPr lang="en-US" sz="2400" b="1" dirty="0" smtClean="0">
                <a:solidFill>
                  <a:srgbClr val="632523"/>
                </a:solidFill>
              </a:rPr>
              <a:t>support services </a:t>
            </a:r>
            <a:r>
              <a:rPr lang="en-US" sz="2400" dirty="0" smtClean="0"/>
              <a:t>(electricity)</a:t>
            </a:r>
          </a:p>
          <a:p>
            <a:pPr marL="400050" lvl="1" indent="0">
              <a:buNone/>
            </a:pPr>
            <a:r>
              <a:rPr lang="en-US" altLang="zh-TW" sz="1800" i="1" dirty="0" smtClean="0">
                <a:solidFill>
                  <a:srgbClr val="000000"/>
                </a:solidFill>
                <a:ea typeface="新細明體" pitchFamily="18" charset="-120"/>
              </a:rPr>
              <a:t>“</a:t>
            </a:r>
            <a:r>
              <a:rPr lang="en-US" altLang="zh-TW" sz="1800" i="1" dirty="0">
                <a:solidFill>
                  <a:srgbClr val="000000"/>
                </a:solidFill>
                <a:ea typeface="新細明體" pitchFamily="18" charset="-120"/>
              </a:rPr>
              <a:t>In the initial flush of things, people will be using it for entertainment. But in course of time people will understand the power of the medium” – </a:t>
            </a:r>
            <a:r>
              <a:rPr lang="en-US" altLang="zh-TW" sz="1800" i="1" dirty="0" err="1">
                <a:solidFill>
                  <a:srgbClr val="000000"/>
                </a:solidFill>
                <a:ea typeface="新細明體" pitchFamily="18" charset="-120"/>
              </a:rPr>
              <a:t>Pvt</a:t>
            </a:r>
            <a:r>
              <a:rPr lang="en-US" altLang="zh-TW" sz="1800" i="1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US" altLang="zh-TW" sz="1800" i="1" dirty="0" smtClean="0">
                <a:solidFill>
                  <a:srgbClr val="000000"/>
                </a:solidFill>
                <a:ea typeface="新細明體" pitchFamily="18" charset="-120"/>
              </a:rPr>
              <a:t>Org</a:t>
            </a:r>
          </a:p>
          <a:p>
            <a:pPr marL="400050" lvl="1" indent="0">
              <a:buNone/>
            </a:pPr>
            <a:r>
              <a:rPr lang="en-IN" altLang="zh-TW" sz="1800" i="1" dirty="0">
                <a:solidFill>
                  <a:srgbClr val="000000"/>
                </a:solidFill>
                <a:ea typeface="新細明體" pitchFamily="18" charset="-120"/>
              </a:rPr>
              <a:t>“It is very clear that once the demand factor gets out to the end user, that there will be pretty heavy demand ” </a:t>
            </a:r>
            <a:r>
              <a:rPr lang="en-IN" altLang="zh-TW" sz="1800" i="1" dirty="0" smtClean="0">
                <a:solidFill>
                  <a:srgbClr val="000000"/>
                </a:solidFill>
                <a:ea typeface="新細明體" pitchFamily="18" charset="-120"/>
              </a:rPr>
              <a:t>– Influencer</a:t>
            </a:r>
          </a:p>
          <a:p>
            <a:r>
              <a:rPr lang="en-IN" altLang="zh-TW" sz="2400" dirty="0" smtClean="0">
                <a:solidFill>
                  <a:srgbClr val="000000"/>
                </a:solidFill>
                <a:ea typeface="新細明體" pitchFamily="18" charset="-120"/>
              </a:rPr>
              <a:t>1st </a:t>
            </a:r>
            <a:r>
              <a:rPr lang="en-IN" altLang="zh-TW" sz="2400" dirty="0">
                <a:solidFill>
                  <a:srgbClr val="000000"/>
                </a:solidFill>
                <a:ea typeface="新細明體" pitchFamily="18" charset="-120"/>
              </a:rPr>
              <a:t>&amp; biggest gainer of rural net access, providing access to existing content </a:t>
            </a:r>
            <a:r>
              <a:rPr lang="en-IN" altLang="zh-TW" sz="2400" dirty="0" smtClean="0">
                <a:solidFill>
                  <a:srgbClr val="000000"/>
                </a:solidFill>
                <a:ea typeface="新細明體" pitchFamily="18" charset="-120"/>
              </a:rPr>
              <a:t>is enterteinment followed by online </a:t>
            </a:r>
            <a:r>
              <a:rPr lang="en-IN" altLang="zh-TW" sz="2400" dirty="0" smtClean="0">
                <a:solidFill>
                  <a:srgbClr val="000000"/>
                </a:solidFill>
                <a:ea typeface="新細明體" pitchFamily="18" charset="-120"/>
              </a:rPr>
              <a:t>shopping, education </a:t>
            </a:r>
            <a:r>
              <a:rPr lang="en-IN" altLang="zh-TW" sz="2400" dirty="0" smtClean="0">
                <a:solidFill>
                  <a:srgbClr val="000000"/>
                </a:solidFill>
                <a:ea typeface="新細明體" pitchFamily="18" charset="-120"/>
              </a:rPr>
              <a:t>and </a:t>
            </a:r>
            <a:r>
              <a:rPr lang="en-IN" altLang="zh-TW" sz="2400" dirty="0" smtClean="0">
                <a:solidFill>
                  <a:srgbClr val="000000"/>
                </a:solidFill>
                <a:ea typeface="新細明體" pitchFamily="18" charset="-120"/>
              </a:rPr>
              <a:t>banking/ financial </a:t>
            </a:r>
            <a:r>
              <a:rPr lang="en-IN" altLang="zh-TW" sz="2400" dirty="0" smtClean="0">
                <a:solidFill>
                  <a:srgbClr val="000000"/>
                </a:solidFill>
                <a:ea typeface="新細明體" pitchFamily="18" charset="-120"/>
              </a:rPr>
              <a:t>services</a:t>
            </a:r>
          </a:p>
          <a:p>
            <a:endParaRPr lang="en-IN" altLang="zh-TW" sz="2400" dirty="0">
              <a:solidFill>
                <a:srgbClr val="000000"/>
              </a:solidFill>
              <a:ea typeface="新細明體" pitchFamily="18" charset="-120"/>
            </a:endParaRPr>
          </a:p>
          <a:p>
            <a:pPr marL="0" indent="0">
              <a:buNone/>
            </a:pPr>
            <a:endParaRPr lang="en-US" altLang="zh-TW" sz="2400" i="1" dirty="0">
              <a:solidFill>
                <a:srgbClr val="000000"/>
              </a:solidFill>
              <a:ea typeface="新細明體" pitchFamily="18" charset="-12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70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KEY QUESTIONS?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632523"/>
                </a:solidFill>
              </a:rPr>
              <a:t>billion</a:t>
            </a:r>
            <a:r>
              <a:rPr lang="en-US" sz="2400" dirty="0" smtClean="0"/>
              <a:t> Internet connected Indians by 2020- Is it realistic?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Key </a:t>
            </a:r>
            <a:r>
              <a:rPr lang="en-US" sz="2400" b="1" dirty="0">
                <a:solidFill>
                  <a:srgbClr val="632523"/>
                </a:solidFill>
              </a:rPr>
              <a:t>i</a:t>
            </a:r>
            <a:r>
              <a:rPr lang="en-US" sz="2400" b="1" dirty="0" smtClean="0">
                <a:solidFill>
                  <a:srgbClr val="632523"/>
                </a:solidFill>
              </a:rPr>
              <a:t>mpediments</a:t>
            </a:r>
            <a:r>
              <a:rPr lang="en-US" sz="2400" dirty="0" smtClean="0"/>
              <a:t> for connecting the digitally un-served and under-served 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Potential </a:t>
            </a:r>
            <a:r>
              <a:rPr lang="en-US" sz="2400" b="1" dirty="0" smtClean="0">
                <a:solidFill>
                  <a:srgbClr val="632523"/>
                </a:solidFill>
              </a:rPr>
              <a:t>business models </a:t>
            </a:r>
            <a:r>
              <a:rPr lang="en-US" sz="2400" dirty="0" smtClean="0"/>
              <a:t>for addressing issues around access and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Most </a:t>
            </a:r>
            <a:r>
              <a:rPr lang="en-US" sz="2400" b="1" dirty="0" smtClean="0">
                <a:solidFill>
                  <a:srgbClr val="632523"/>
                </a:solidFill>
              </a:rPr>
              <a:t>appropriate business model </a:t>
            </a:r>
            <a:r>
              <a:rPr lang="en-US" sz="2400" dirty="0" smtClean="0"/>
              <a:t>required to connect a billion Indians to Internet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Input from industry participants and industry experts and publicly available information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3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9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BILLION INTERNET CONNECTED INDIANS BY 2010- IS IT REALISTIC?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Screen Shot 2016-06-06 at 10.45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6096000" cy="3789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/>
                <a:cs typeface="Calibri"/>
              </a:rPr>
              <a:t>Internet subscriptions and unique users in India, million, December, 2015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967335"/>
            <a:ext cx="9144000" cy="1754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 penetration: 30.7 % of the population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08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MOBILE INTERNET SUBSCRIPTIONS ON THE RISE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sz="2400" dirty="0" smtClean="0"/>
              <a:t>Mobile Internet subscriptions: 220 million in 2013 to 310 million in Dec 2015</a:t>
            </a:r>
          </a:p>
          <a:p>
            <a:pPr lvl="1"/>
            <a:r>
              <a:rPr lang="en-US" sz="2000" dirty="0" smtClean="0"/>
              <a:t>Rapid expansion of 3G and LTE networks</a:t>
            </a:r>
          </a:p>
          <a:p>
            <a:pPr lvl="1"/>
            <a:r>
              <a:rPr lang="en-US" sz="2000" dirty="0" smtClean="0"/>
              <a:t>Penetration of 3G and LTE enabled smartphones</a:t>
            </a:r>
          </a:p>
          <a:p>
            <a:pPr lvl="1"/>
            <a:r>
              <a:rPr lang="en-US" sz="2000" dirty="0" smtClean="0"/>
              <a:t>Auction of spectrum</a:t>
            </a:r>
          </a:p>
          <a:p>
            <a:pPr lvl="1"/>
            <a:r>
              <a:rPr lang="en-US" sz="2000" dirty="0" smtClean="0"/>
              <a:t>Change in market dynamics with the launch of LTE services by Reliance </a:t>
            </a:r>
            <a:r>
              <a:rPr lang="en-US" sz="2000" dirty="0" err="1" smtClean="0"/>
              <a:t>Jio</a:t>
            </a:r>
            <a:endParaRPr lang="en-US" sz="2000" dirty="0" smtClean="0"/>
          </a:p>
          <a:p>
            <a:r>
              <a:rPr lang="en-US" sz="2400" dirty="0" smtClean="0"/>
              <a:t>Access to wired/ fixed networks will be limited</a:t>
            </a:r>
            <a:endParaRPr lang="en-US" sz="2000" dirty="0" smtClean="0"/>
          </a:p>
          <a:p>
            <a:r>
              <a:rPr lang="en-US" sz="2400" dirty="0" smtClean="0"/>
              <a:t>Analysis masons propriety market forecast model (circle-level forecast using benchmarking, regression analysis, affordability assessment etc.)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Screen Shot 2016-06-06 at 1.24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86000"/>
            <a:ext cx="914400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can the Internet access be provided in a “net-neutral” way?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50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KEY IMPEDIMENTS RESTRICTING INTERNET ADOPTION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42012"/>
              </p:ext>
            </p:extLst>
          </p:nvPr>
        </p:nvGraphicFramePr>
        <p:xfrm>
          <a:off x="18711" y="1066800"/>
          <a:ext cx="9144000" cy="5124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/>
                <a:gridCol w="7315200"/>
              </a:tblGrid>
              <a:tr h="53340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10526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Backhaul</a:t>
                      </a:r>
                      <a:r>
                        <a:rPr lang="en-US" sz="2000" baseline="0" dirty="0" smtClean="0"/>
                        <a:t> Infrastructure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632523"/>
                          </a:solidFill>
                        </a:rPr>
                        <a:t>Limited</a:t>
                      </a:r>
                      <a:r>
                        <a:rPr lang="en-US" sz="2000" dirty="0" smtClean="0"/>
                        <a:t> number of </a:t>
                      </a:r>
                      <a:r>
                        <a:rPr lang="en-US" sz="2000" b="1" dirty="0" smtClean="0">
                          <a:solidFill>
                            <a:srgbClr val="632523"/>
                          </a:solidFill>
                        </a:rPr>
                        <a:t>towers</a:t>
                      </a:r>
                      <a:r>
                        <a:rPr lang="en-US" sz="2000" dirty="0" smtClean="0"/>
                        <a:t> connected through </a:t>
                      </a:r>
                      <a:r>
                        <a:rPr lang="en-US" sz="2000" dirty="0" err="1" smtClean="0"/>
                        <a:t>fibre</a:t>
                      </a:r>
                      <a:r>
                        <a:rPr lang="en-US" sz="2000" dirty="0" smtClean="0"/>
                        <a:t> (15%)</a:t>
                      </a:r>
                    </a:p>
                    <a:p>
                      <a:r>
                        <a:rPr lang="en-US" sz="2000" dirty="0" smtClean="0"/>
                        <a:t>Slow </a:t>
                      </a:r>
                      <a:r>
                        <a:rPr lang="en-US" sz="2000" b="1" dirty="0" smtClean="0">
                          <a:solidFill>
                            <a:srgbClr val="632523"/>
                          </a:solidFill>
                        </a:rPr>
                        <a:t>progress</a:t>
                      </a:r>
                      <a:r>
                        <a:rPr lang="en-US" sz="2000" dirty="0" smtClean="0"/>
                        <a:t> in NOFN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632523"/>
                          </a:solidFill>
                        </a:rPr>
                        <a:t>Right of way </a:t>
                      </a:r>
                      <a:r>
                        <a:rPr lang="en-US" sz="2000" dirty="0" smtClean="0"/>
                        <a:t>issues</a:t>
                      </a:r>
                      <a:endParaRPr lang="en-US" sz="2000" dirty="0"/>
                    </a:p>
                  </a:txBody>
                  <a:tcPr/>
                </a:tc>
              </a:tr>
              <a:tr h="1374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Access solution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Lack</a:t>
                      </a:r>
                      <a:r>
                        <a:rPr lang="en-US" sz="2000" baseline="0" dirty="0" smtClean="0"/>
                        <a:t> of </a:t>
                      </a:r>
                      <a:r>
                        <a:rPr lang="en-US" sz="2000" b="1" baseline="0" dirty="0" smtClean="0">
                          <a:solidFill>
                            <a:srgbClr val="632523"/>
                          </a:solidFill>
                        </a:rPr>
                        <a:t>alternative</a:t>
                      </a:r>
                      <a:r>
                        <a:rPr lang="en-US" sz="2000" baseline="0" dirty="0" smtClean="0"/>
                        <a:t> means of </a:t>
                      </a:r>
                      <a:r>
                        <a:rPr lang="en-US" sz="2000" b="1" baseline="0" dirty="0" smtClean="0">
                          <a:solidFill>
                            <a:srgbClr val="632523"/>
                          </a:solidFill>
                        </a:rPr>
                        <a:t>Internet</a:t>
                      </a:r>
                      <a:r>
                        <a:rPr lang="en-US" sz="2000" baseline="0" dirty="0" smtClean="0"/>
                        <a:t> access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632523"/>
                          </a:solidFill>
                        </a:rPr>
                        <a:t>NOFN</a:t>
                      </a:r>
                      <a:r>
                        <a:rPr lang="en-US" sz="2000" baseline="0" dirty="0" smtClean="0"/>
                        <a:t> limited to connecting </a:t>
                      </a:r>
                      <a:r>
                        <a:rPr lang="en-US" sz="2000" b="1" baseline="0" dirty="0" smtClean="0">
                          <a:solidFill>
                            <a:srgbClr val="632523"/>
                          </a:solidFill>
                        </a:rPr>
                        <a:t>Gram </a:t>
                      </a:r>
                      <a:r>
                        <a:rPr lang="en-US" sz="2000" b="1" baseline="0" dirty="0" err="1" smtClean="0">
                          <a:solidFill>
                            <a:srgbClr val="632523"/>
                          </a:solidFill>
                        </a:rPr>
                        <a:t>Panchayats</a:t>
                      </a:r>
                      <a:endParaRPr lang="en-US" sz="2000" b="1" baseline="0" dirty="0" smtClean="0">
                        <a:solidFill>
                          <a:srgbClr val="632523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632523"/>
                          </a:solidFill>
                        </a:rPr>
                        <a:t>Capacity constraints </a:t>
                      </a:r>
                      <a:r>
                        <a:rPr lang="en-US" sz="2000" baseline="0" dirty="0" smtClean="0"/>
                        <a:t>among operators</a:t>
                      </a:r>
                    </a:p>
                    <a:p>
                      <a:r>
                        <a:rPr lang="en-US" sz="2000" baseline="0" dirty="0" smtClean="0"/>
                        <a:t>High </a:t>
                      </a:r>
                      <a:r>
                        <a:rPr lang="en-US" sz="2000" b="1" baseline="0" dirty="0" smtClean="0">
                          <a:solidFill>
                            <a:srgbClr val="632523"/>
                          </a:solidFill>
                        </a:rPr>
                        <a:t>spectrum cost</a:t>
                      </a:r>
                      <a:endParaRPr lang="en-US" sz="2000" b="1" dirty="0">
                        <a:solidFill>
                          <a:srgbClr val="632523"/>
                        </a:solidFill>
                      </a:endParaRPr>
                    </a:p>
                  </a:txBody>
                  <a:tcPr/>
                </a:tc>
              </a:tr>
              <a:tr h="1374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Content/ Services/</a:t>
                      </a:r>
                      <a:r>
                        <a:rPr lang="en-US" sz="2000" baseline="0" dirty="0" smtClean="0"/>
                        <a:t> Apps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Lack of significant </a:t>
                      </a:r>
                      <a:r>
                        <a:rPr lang="en-US" sz="2000" b="1" dirty="0" smtClean="0">
                          <a:solidFill>
                            <a:srgbClr val="632523"/>
                          </a:solidFill>
                        </a:rPr>
                        <a:t>local</a:t>
                      </a:r>
                      <a:r>
                        <a:rPr lang="en-US" sz="2000" b="1" baseline="0" dirty="0" smtClean="0">
                          <a:solidFill>
                            <a:srgbClr val="632523"/>
                          </a:solidFill>
                        </a:rPr>
                        <a:t> content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632523"/>
                          </a:solidFill>
                        </a:rPr>
                        <a:t>Multimedia </a:t>
                      </a:r>
                      <a:r>
                        <a:rPr lang="en-US" sz="2000" dirty="0" smtClean="0"/>
                        <a:t>based</a:t>
                      </a:r>
                      <a:r>
                        <a:rPr lang="en-US" sz="2000" baseline="0" dirty="0" smtClean="0"/>
                        <a:t> content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632523"/>
                          </a:solidFill>
                        </a:rPr>
                        <a:t>E-government </a:t>
                      </a:r>
                      <a:r>
                        <a:rPr lang="en-US" sz="2000" baseline="0" dirty="0" smtClean="0"/>
                        <a:t>services</a:t>
                      </a:r>
                    </a:p>
                    <a:p>
                      <a:r>
                        <a:rPr lang="en-US" sz="2000" baseline="0" dirty="0" smtClean="0"/>
                        <a:t>Lack of mass market</a:t>
                      </a:r>
                      <a:r>
                        <a:rPr lang="en-US" sz="2000" b="1" baseline="0" dirty="0" smtClean="0">
                          <a:solidFill>
                            <a:srgbClr val="632523"/>
                          </a:solidFill>
                        </a:rPr>
                        <a:t> e-services</a:t>
                      </a:r>
                      <a:endParaRPr lang="en-US" sz="2000" b="1" dirty="0">
                        <a:solidFill>
                          <a:srgbClr val="632523"/>
                        </a:solidFill>
                      </a:endParaRPr>
                    </a:p>
                  </a:txBody>
                  <a:tcPr/>
                </a:tc>
              </a:tr>
              <a:tr h="7894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End- users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Device and service </a:t>
                      </a:r>
                      <a:r>
                        <a:rPr lang="en-US" sz="2000" b="1" dirty="0" smtClean="0">
                          <a:solidFill>
                            <a:srgbClr val="632523"/>
                          </a:solidFill>
                        </a:rPr>
                        <a:t>affordability</a:t>
                      </a:r>
                    </a:p>
                    <a:p>
                      <a:r>
                        <a:rPr lang="en-US" sz="2000" dirty="0" smtClean="0"/>
                        <a:t>Awareness about </a:t>
                      </a:r>
                      <a:r>
                        <a:rPr lang="en-US" sz="2000" b="1" dirty="0" smtClean="0">
                          <a:solidFill>
                            <a:srgbClr val="632523"/>
                          </a:solidFill>
                        </a:rPr>
                        <a:t>benefits/ use cases </a:t>
                      </a:r>
                      <a:r>
                        <a:rPr lang="en-US" sz="2000" dirty="0" smtClean="0"/>
                        <a:t>of Internet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0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BUSINESS MODELS FOR CONNECTING DIGITALLY UN-SERVED/ UNDER SERVED POPULATION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2223175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25804"/>
            <a:ext cx="9144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Operators/ ISP Initiatives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21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2400" b="1" dirty="0" smtClean="0"/>
              <a:t>1. </a:t>
            </a:r>
            <a:r>
              <a:rPr lang="en-US" sz="2400" b="1" dirty="0" smtClean="0"/>
              <a:t>Promotional </a:t>
            </a:r>
            <a:r>
              <a:rPr lang="en-US" sz="2400" b="1" dirty="0"/>
              <a:t>3G/ 4G packs to drive discovery/ </a:t>
            </a:r>
            <a:r>
              <a:rPr lang="en-US" sz="2400" b="1" dirty="0" smtClean="0"/>
              <a:t>Experimentation</a:t>
            </a:r>
          </a:p>
          <a:p>
            <a:pPr marL="0" lvl="0" indent="0" algn="just">
              <a:buNone/>
            </a:pPr>
            <a:r>
              <a:rPr lang="en-US" sz="2400" dirty="0" smtClean="0"/>
              <a:t>Pros:</a:t>
            </a:r>
          </a:p>
          <a:p>
            <a:pPr algn="just"/>
            <a:r>
              <a:rPr lang="en-US" sz="2400" dirty="0" smtClean="0"/>
              <a:t>Low entry barrier of data services may act as a </a:t>
            </a:r>
            <a:r>
              <a:rPr lang="en-US" sz="2400" b="1" dirty="0" smtClean="0">
                <a:solidFill>
                  <a:srgbClr val="632523"/>
                </a:solidFill>
              </a:rPr>
              <a:t>motivator</a:t>
            </a:r>
            <a:r>
              <a:rPr lang="en-US" sz="2400" dirty="0" smtClean="0"/>
              <a:t> for non users/ voice only users to experiment with various data services</a:t>
            </a:r>
          </a:p>
          <a:p>
            <a:pPr algn="just"/>
            <a:r>
              <a:rPr lang="en-US" sz="2400" b="1" dirty="0" smtClean="0">
                <a:solidFill>
                  <a:srgbClr val="632523"/>
                </a:solidFill>
              </a:rPr>
              <a:t>Win-win </a:t>
            </a:r>
            <a:r>
              <a:rPr lang="en-US" sz="2400" dirty="0" smtClean="0">
                <a:solidFill>
                  <a:srgbClr val="632523"/>
                </a:solidFill>
              </a:rPr>
              <a:t>for</a:t>
            </a:r>
            <a:r>
              <a:rPr lang="en-US" sz="2400" dirty="0" smtClean="0"/>
              <a:t> operators who are looking to drive revenue from data services and consumers who get access to services at a lower cost</a:t>
            </a:r>
          </a:p>
          <a:p>
            <a:pPr marL="0" indent="0" algn="just">
              <a:buNone/>
            </a:pPr>
            <a:r>
              <a:rPr lang="en-US" sz="2400" dirty="0" smtClean="0"/>
              <a:t>Cons</a:t>
            </a:r>
          </a:p>
          <a:p>
            <a:pPr algn="just"/>
            <a:r>
              <a:rPr lang="en-US" sz="2400" dirty="0" smtClean="0"/>
              <a:t>High possibility of initial users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dropping out </a:t>
            </a:r>
            <a:r>
              <a:rPr lang="en-US" sz="2400" dirty="0" smtClean="0"/>
              <a:t>following the promotional period</a:t>
            </a:r>
          </a:p>
          <a:p>
            <a:pPr algn="just"/>
            <a:r>
              <a:rPr lang="en-US" sz="2400" dirty="0" smtClean="0"/>
              <a:t>Given the </a:t>
            </a:r>
            <a:r>
              <a:rPr lang="en-US" sz="2400" b="1" dirty="0" smtClean="0">
                <a:solidFill>
                  <a:srgbClr val="632523"/>
                </a:solidFill>
              </a:rPr>
              <a:t>limited available spectrum</a:t>
            </a:r>
            <a:r>
              <a:rPr lang="en-US" sz="2400" dirty="0" smtClean="0"/>
              <a:t>, operators might not be interested in offering subsidized data packs initially in </a:t>
            </a:r>
            <a:r>
              <a:rPr lang="en-US" sz="2400" b="1" dirty="0" smtClean="0">
                <a:solidFill>
                  <a:srgbClr val="632523"/>
                </a:solidFill>
              </a:rPr>
              <a:t>urban areas</a:t>
            </a:r>
          </a:p>
          <a:p>
            <a:pPr algn="just"/>
            <a:r>
              <a:rPr lang="en-US" sz="2400" dirty="0" smtClean="0"/>
              <a:t>Does not address the issue around </a:t>
            </a:r>
            <a:r>
              <a:rPr lang="en-US" sz="2400" b="1" dirty="0" smtClean="0">
                <a:solidFill>
                  <a:srgbClr val="632523"/>
                </a:solidFill>
              </a:rPr>
              <a:t>creating awareness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632523"/>
                </a:solidFill>
              </a:rPr>
              <a:t>educating the users </a:t>
            </a:r>
            <a:r>
              <a:rPr lang="en-US" sz="2400" dirty="0" smtClean="0"/>
              <a:t>on potential benefits of Internet within limited promotional time frame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859F-F4F2-4998-AE78-60B4B9EFE3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RNEasi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LIRNEasia presentation template</Template>
  <TotalTime>12162</TotalTime>
  <Words>2535</Words>
  <Application>Microsoft Macintosh PowerPoint</Application>
  <PresentationFormat>On-screen Show (4:3)</PresentationFormat>
  <Paragraphs>255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LIRNEasia presentation template</vt:lpstr>
      <vt:lpstr>HOW TO GET A BILLION INDIANS ONLINE BY 2020     </vt:lpstr>
      <vt:lpstr>INTRODUCTION</vt:lpstr>
      <vt:lpstr>KEY QUESTIONS?</vt:lpstr>
      <vt:lpstr> A BILLION INTERNET CONNECTED INDIANS BY 2010- IS IT REALISTIC? </vt:lpstr>
      <vt:lpstr>MOBILE INTERNET SUBSCRIPTIONS ON THE RISE</vt:lpstr>
      <vt:lpstr>KEY IMPEDIMENTS RESTRICTING INTERNET ADOPTION</vt:lpstr>
      <vt:lpstr>BUSINESS MODELS FOR CONNECTING DIGITALLY UN-SERVED/ UNDER SERVED POPULATION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POTENTIAL ACCESS MODELS ON MULTIPLE PARAMETERS</vt:lpstr>
      <vt:lpstr>CONCLUSION</vt:lpstr>
      <vt:lpstr>Technology Options For Diffusion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SUMUDU</dc:creator>
  <cp:lastModifiedBy>Laleema Senanayake</cp:lastModifiedBy>
  <cp:revision>175</cp:revision>
  <dcterms:created xsi:type="dcterms:W3CDTF">2014-01-15T08:23:33Z</dcterms:created>
  <dcterms:modified xsi:type="dcterms:W3CDTF">2016-06-10T06:32:04Z</dcterms:modified>
</cp:coreProperties>
</file>