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1" r:id="rId1"/>
    <p:sldMasterId id="2147483832" r:id="rId2"/>
  </p:sldMasterIdLst>
  <p:notesMasterIdLst>
    <p:notesMasterId r:id="rId14"/>
  </p:notesMasterIdLst>
  <p:handoutMasterIdLst>
    <p:handoutMasterId r:id="rId15"/>
  </p:handoutMasterIdLst>
  <p:sldIdLst>
    <p:sldId id="256" r:id="rId3"/>
    <p:sldId id="282" r:id="rId4"/>
    <p:sldId id="283" r:id="rId5"/>
    <p:sldId id="272" r:id="rId6"/>
    <p:sldId id="259" r:id="rId7"/>
    <p:sldId id="260" r:id="rId8"/>
    <p:sldId id="276" r:id="rId9"/>
    <p:sldId id="277" r:id="rId10"/>
    <p:sldId id="278" r:id="rId11"/>
    <p:sldId id="279" r:id="rId12"/>
    <p:sldId id="281"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3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3A9382D2-575D-4549-9D46-F50E104F31CE}" type="datetimeFigureOut">
              <a:rPr lang="en-US"/>
              <a:pPr/>
              <a:t>6/21/2016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2E8F2AD-CE28-40E4-B049-EA256243F137}" type="slidenum">
              <a:rPr lang="en-US"/>
              <a:pPr/>
              <a:t>‹#›</a:t>
            </a:fld>
            <a:endParaRPr lang="en-US"/>
          </a:p>
        </p:txBody>
      </p:sp>
    </p:spTree>
    <p:extLst>
      <p:ext uri="{BB962C8B-B14F-4D97-AF65-F5344CB8AC3E}">
        <p14:creationId xmlns:p14="http://schemas.microsoft.com/office/powerpoint/2010/main" val="1279063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5DCA69B5-A504-40DA-920E-C169E8BF9D92}" type="datetimeFigureOut">
              <a:rPr lang="en-US"/>
              <a:pPr/>
              <a:t>6/21/2016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9FD691F4-709F-41F7-9A24-E8FBD61FAD02}" type="slidenum">
              <a:rPr lang="en-US"/>
              <a:pPr/>
              <a:t>‹#›</a:t>
            </a:fld>
            <a:endParaRPr lang="en-US"/>
          </a:p>
        </p:txBody>
      </p:sp>
    </p:spTree>
    <p:extLst>
      <p:ext uri="{BB962C8B-B14F-4D97-AF65-F5344CB8AC3E}">
        <p14:creationId xmlns:p14="http://schemas.microsoft.com/office/powerpoint/2010/main" val="180400087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p:cNvSpPr>
            <a:spLocks noGrp="1" noRot="1" noChangeAspect="1" noTextEdit="1"/>
          </p:cNvSpPr>
          <p:nvPr>
            <p:ph type="sldImg"/>
          </p:nvPr>
        </p:nvSpPr>
        <p:spPr bwMode="auto">
          <a:noFill/>
          <a:ln>
            <a:solidFill>
              <a:srgbClr val="000000"/>
            </a:solidFill>
            <a:miter lim="800000"/>
            <a:headEnd/>
            <a:tailEnd/>
          </a:ln>
        </p:spPr>
      </p:sp>
      <p:sp>
        <p:nvSpPr>
          <p:cNvPr id="61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ln>
            <a:miter lim="800000"/>
            <a:headEnd/>
            <a:tailEnd/>
          </a:ln>
        </p:spPr>
        <p:txBody>
          <a:bodyPr/>
          <a:lstStyle/>
          <a:p>
            <a:fld id="{BA2FE103-A313-4747-A784-A8BBDA203703}" type="slidenum">
              <a:rPr lang="en-US"/>
              <a:pPr/>
              <a:t>1</a:t>
            </a:fld>
            <a:endParaRPr lang="en-US"/>
          </a:p>
        </p:txBody>
      </p:sp>
    </p:spTree>
    <p:extLst>
      <p:ext uri="{BB962C8B-B14F-4D97-AF65-F5344CB8AC3E}">
        <p14:creationId xmlns:p14="http://schemas.microsoft.com/office/powerpoint/2010/main" val="3832997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dirty="0" smtClean="0"/>
          </a:p>
        </p:txBody>
      </p:sp>
      <p:sp>
        <p:nvSpPr>
          <p:cNvPr id="7172" name="Slide Number Placeholder 3"/>
          <p:cNvSpPr>
            <a:spLocks noGrp="1"/>
          </p:cNvSpPr>
          <p:nvPr>
            <p:ph type="sldNum" sz="quarter" idx="5"/>
          </p:nvPr>
        </p:nvSpPr>
        <p:spPr bwMode="auto">
          <a:noFill/>
          <a:ln>
            <a:miter lim="800000"/>
            <a:headEnd/>
            <a:tailEnd/>
          </a:ln>
        </p:spPr>
        <p:txBody>
          <a:bodyPr/>
          <a:lstStyle/>
          <a:p>
            <a:fld id="{7FC8A09E-767A-4B56-A2E8-804E79ECC7EA}" type="slidenum">
              <a:rPr lang="en-US">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632945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8F111D9F-55FB-48E9-8910-2FA91A762ED3}" type="datetime1">
              <a:rPr lang="en-SG"/>
              <a:pPr/>
              <a:t>21/6/2016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C0F61D9-F708-4887-AFEE-B1DFB01FC95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C34619B-FC64-45FE-B57B-D4DD2C9DA952}" type="datetime1">
              <a:rPr lang="en-SG"/>
              <a:pPr/>
              <a:t>21/6/2016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C92D735-5FD1-44F9-99A9-623B8613852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6892354-0D18-40F2-A711-6E8E42D343CE}" type="datetime1">
              <a:rPr lang="en-SG"/>
              <a:pPr/>
              <a:t>21/6/2016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AF9A0A3-2CCB-4F54-9DED-664FC2EAD46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B941C2-941F-4677-89E0-7B5246BB42FE}" type="datetimeFigureOut">
              <a:rPr lang="en-US" smtClean="0">
                <a:solidFill>
                  <a:prstClr val="black">
                    <a:tint val="75000"/>
                  </a:prstClr>
                </a:solidFill>
              </a:rPr>
              <a:pPr/>
              <a:t>6/21/2016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60F4800-ADDD-4B8B-9259-9865AA29C3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71925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B941C2-941F-4677-89E0-7B5246BB42FE}" type="datetimeFigureOut">
              <a:rPr lang="en-US" smtClean="0">
                <a:solidFill>
                  <a:prstClr val="black">
                    <a:tint val="75000"/>
                  </a:prstClr>
                </a:solidFill>
              </a:rPr>
              <a:pPr/>
              <a:t>6/21/2016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60F4800-ADDD-4B8B-9259-9865AA29C3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515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B941C2-941F-4677-89E0-7B5246BB42FE}" type="datetimeFigureOut">
              <a:rPr lang="en-US" smtClean="0">
                <a:solidFill>
                  <a:prstClr val="black">
                    <a:tint val="75000"/>
                  </a:prstClr>
                </a:solidFill>
              </a:rPr>
              <a:pPr/>
              <a:t>6/21/2016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60F4800-ADDD-4B8B-9259-9865AA29C3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3383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B941C2-941F-4677-89E0-7B5246BB42FE}" type="datetimeFigureOut">
              <a:rPr lang="en-US" smtClean="0">
                <a:solidFill>
                  <a:prstClr val="black">
                    <a:tint val="75000"/>
                  </a:prstClr>
                </a:solidFill>
              </a:rPr>
              <a:pPr/>
              <a:t>6/21/2016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60F4800-ADDD-4B8B-9259-9865AA29C3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5723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B941C2-941F-4677-89E0-7B5246BB42FE}" type="datetimeFigureOut">
              <a:rPr lang="en-US" smtClean="0">
                <a:solidFill>
                  <a:prstClr val="black">
                    <a:tint val="75000"/>
                  </a:prstClr>
                </a:solidFill>
              </a:rPr>
              <a:pPr/>
              <a:t>6/21/2016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60F4800-ADDD-4B8B-9259-9865AA29C3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13621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B941C2-941F-4677-89E0-7B5246BB42FE}" type="datetimeFigureOut">
              <a:rPr lang="en-US" smtClean="0">
                <a:solidFill>
                  <a:prstClr val="black">
                    <a:tint val="75000"/>
                  </a:prstClr>
                </a:solidFill>
              </a:rPr>
              <a:pPr/>
              <a:t>6/21/2016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60F4800-ADDD-4B8B-9259-9865AA29C3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77422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941C2-941F-4677-89E0-7B5246BB42FE}" type="datetimeFigureOut">
              <a:rPr lang="en-US" smtClean="0">
                <a:solidFill>
                  <a:prstClr val="black">
                    <a:tint val="75000"/>
                  </a:prstClr>
                </a:solidFill>
              </a:rPr>
              <a:pPr/>
              <a:t>6/21/2016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60F4800-ADDD-4B8B-9259-9865AA29C3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32946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B941C2-941F-4677-89E0-7B5246BB42FE}" type="datetimeFigureOut">
              <a:rPr lang="en-US" smtClean="0">
                <a:solidFill>
                  <a:prstClr val="black">
                    <a:tint val="75000"/>
                  </a:prstClr>
                </a:solidFill>
              </a:rPr>
              <a:pPr/>
              <a:t>6/21/2016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60F4800-ADDD-4B8B-9259-9865AA29C3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8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D:\LIRNEasia\2012-13\IDRC\LIRNEasia-smaller.png"/>
          <p:cNvPicPr>
            <a:picLocks noChangeAspect="1" noChangeArrowheads="1"/>
          </p:cNvPicPr>
          <p:nvPr/>
        </p:nvPicPr>
        <p:blipFill>
          <a:blip r:embed="rId2" cstate="print"/>
          <a:srcRect/>
          <a:stretch>
            <a:fillRect/>
          </a:stretch>
        </p:blipFill>
        <p:spPr bwMode="auto">
          <a:xfrm>
            <a:off x="457200" y="6172200"/>
            <a:ext cx="1600200" cy="477838"/>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09643C3-127C-468D-8D2A-B41FCF8F93BF}" type="datetime1">
              <a:rPr lang="en-SG"/>
              <a:pPr/>
              <a:t>21/6/2016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3CD979D-1878-46F1-AE88-BCADFF98E737}"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B941C2-941F-4677-89E0-7B5246BB42FE}" type="datetimeFigureOut">
              <a:rPr lang="en-US" smtClean="0">
                <a:solidFill>
                  <a:prstClr val="black">
                    <a:tint val="75000"/>
                  </a:prstClr>
                </a:solidFill>
              </a:rPr>
              <a:pPr/>
              <a:t>6/21/2016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60F4800-ADDD-4B8B-9259-9865AA29C3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12751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B941C2-941F-4677-89E0-7B5246BB42FE}" type="datetimeFigureOut">
              <a:rPr lang="en-US" smtClean="0">
                <a:solidFill>
                  <a:prstClr val="black">
                    <a:tint val="75000"/>
                  </a:prstClr>
                </a:solidFill>
              </a:rPr>
              <a:pPr/>
              <a:t>6/21/2016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60F4800-ADDD-4B8B-9259-9865AA29C3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188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B941C2-941F-4677-89E0-7B5246BB42FE}" type="datetimeFigureOut">
              <a:rPr lang="en-US" smtClean="0">
                <a:solidFill>
                  <a:prstClr val="black">
                    <a:tint val="75000"/>
                  </a:prstClr>
                </a:solidFill>
              </a:rPr>
              <a:pPr/>
              <a:t>6/21/2016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60F4800-ADDD-4B8B-9259-9865AA29C36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4874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4D9B423-D311-4A74-8BDD-06A038352143}" type="datetime1">
              <a:rPr lang="en-SG"/>
              <a:pPr/>
              <a:t>21/6/2016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3D870EB-A845-4354-8FB2-C00B357FF05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6428ADA9-1A1B-4CCE-8DC7-B704B57CFDBC}" type="datetime1">
              <a:rPr lang="en-SG"/>
              <a:pPr/>
              <a:t>21/6/2016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4F47F31-19FE-41C1-9602-15B9C98BFF5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A261636E-BDBF-4D25-B254-377373734676}" type="datetime1">
              <a:rPr lang="en-SG"/>
              <a:pPr/>
              <a:t>21/6/2016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8620417C-FA17-4B8F-A34A-F30E9CD4B58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0ADDA4F8-B953-4A23-9A47-95E5487715B9}" type="datetime1">
              <a:rPr lang="en-SG"/>
              <a:pPr/>
              <a:t>21/6/2016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123CAB0B-A43B-46D1-BBAF-10E0CD55003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6864D09A-6AF6-44A6-BED1-3DFA99C6EF01}" type="datetime1">
              <a:rPr lang="en-SG"/>
              <a:pPr/>
              <a:t>21/6/2016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713474E-9C3D-4A9C-B853-01152DB2E4A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65B116B-7890-41EB-BB56-67C7A3C76738}" type="datetime1">
              <a:rPr lang="en-SG"/>
              <a:pPr/>
              <a:t>21/6/2016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D55D09D-CD2C-45C3-BA88-CC5A09804CC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2C4E1A3-DAD9-4BB0-B683-753CE9BBF17A}" type="datetime1">
              <a:rPr lang="en-SG"/>
              <a:pPr/>
              <a:t>21/6/2016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DF870ED-888D-4CE7-A4C4-EF093F928F2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4DA3E48B-4016-419B-BBF4-44136EA3BE99}" type="datetime1">
              <a:rPr lang="en-SG"/>
              <a:pPr/>
              <a:t>21/6/2016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C3FA03A-2602-4E05-93DB-07C0EB000CA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821" r:id="rId1"/>
    <p:sldLayoutId id="214748383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hf hdr="0" ftr="0" dt="0"/>
  <p:txStyles>
    <p:titleStyle>
      <a:lvl1pPr algn="ctr" rtl="0" eaLnBrk="1" fontAlgn="base" hangingPunct="1">
        <a:spcBef>
          <a:spcPct val="0"/>
        </a:spcBef>
        <a:spcAft>
          <a:spcPct val="0"/>
        </a:spcAft>
        <a:defRPr sz="4400" kern="1200">
          <a:solidFill>
            <a:schemeClr val="tx1"/>
          </a:solidFill>
          <a:latin typeface="+mj-lt"/>
          <a:ea typeface="ＭＳ Ｐゴシック" pitchFamily="34" charset="-128"/>
          <a:cs typeface="+mj-cs"/>
        </a:defRPr>
      </a:lvl1pPr>
      <a:lvl2pPr algn="ctr" rtl="0" eaLnBrk="1" fontAlgn="base" hangingPunct="1">
        <a:spcBef>
          <a:spcPct val="0"/>
        </a:spcBef>
        <a:spcAft>
          <a:spcPct val="0"/>
        </a:spcAft>
        <a:defRPr sz="4400">
          <a:solidFill>
            <a:schemeClr val="tx1"/>
          </a:solidFill>
          <a:latin typeface="Calibri" pitchFamily="34" charset="0"/>
          <a:ea typeface="ＭＳ Ｐゴシック" pitchFamily="34"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pitchFamily="34"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pitchFamily="34"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pitchFamily="34"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ＭＳ Ｐゴシック" pitchFamily="34" charset="-128"/>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ＭＳ Ｐゴシック" pitchFamily="34" charset="-128"/>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ＭＳ Ｐゴシック" pitchFamily="34" charset="-128"/>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auto">
              <a:spcBef>
                <a:spcPts val="0"/>
              </a:spcBef>
              <a:spcAft>
                <a:spcPts val="0"/>
              </a:spcAft>
            </a:pPr>
            <a:fld id="{85B941C2-941F-4677-89E0-7B5246BB42FE}" type="datetimeFigureOut">
              <a:rPr lang="en-US" smtClean="0">
                <a:solidFill>
                  <a:prstClr val="black">
                    <a:tint val="75000"/>
                  </a:prstClr>
                </a:solidFill>
                <a:latin typeface="Calibri" panose="020F0502020204030204"/>
                <a:ea typeface="+mn-ea"/>
              </a:rPr>
              <a:pPr fontAlgn="auto">
                <a:spcBef>
                  <a:spcPts val="0"/>
                </a:spcBef>
                <a:spcAft>
                  <a:spcPts val="0"/>
                </a:spcAft>
              </a:pPr>
              <a:t>6/21/2016</a:t>
            </a:fld>
            <a:endParaRPr lang="en-US">
              <a:solidFill>
                <a:prstClr val="black">
                  <a:tint val="75000"/>
                </a:prstClr>
              </a:solidFill>
              <a:latin typeface="Calibri" panose="020F0502020204030204"/>
              <a:ea typeface="+mn-ea"/>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panose="020F0502020204030204"/>
              <a:ea typeface="+mn-ea"/>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auto">
              <a:spcBef>
                <a:spcPts val="0"/>
              </a:spcBef>
              <a:spcAft>
                <a:spcPts val="0"/>
              </a:spcAft>
            </a:pPr>
            <a:fld id="{C60F4800-ADDD-4B8B-9259-9865AA29C361}" type="slidenum">
              <a:rPr lang="en-US" smtClean="0">
                <a:solidFill>
                  <a:prstClr val="black">
                    <a:tint val="75000"/>
                  </a:prstClr>
                </a:solidFill>
                <a:latin typeface="Calibri" panose="020F0502020204030204"/>
                <a:ea typeface="+mn-ea"/>
              </a:rPr>
              <a:pPr fontAlgn="auto">
                <a:spcBef>
                  <a:spcPts val="0"/>
                </a:spcBef>
                <a:spcAft>
                  <a:spcPts val="0"/>
                </a:spcAft>
              </a:pPr>
              <a:t>‹#›</a:t>
            </a:fld>
            <a:endParaRPr lang="en-US">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val="627392683"/>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0"/>
          <p:cNvSpPr>
            <a:spLocks noGrp="1"/>
          </p:cNvSpPr>
          <p:nvPr>
            <p:ph type="ctrTitle"/>
          </p:nvPr>
        </p:nvSpPr>
        <p:spPr>
          <a:xfrm>
            <a:off x="685800" y="1600200"/>
            <a:ext cx="7772400" cy="1470025"/>
          </a:xfrm>
        </p:spPr>
        <p:txBody>
          <a:bodyPr/>
          <a:lstStyle/>
          <a:p>
            <a:r>
              <a:rPr lang="en-US" altLang="en-US" b="1" dirty="0">
                <a:solidFill>
                  <a:srgbClr val="C00000"/>
                </a:solidFill>
              </a:rPr>
              <a:t>What is the significance of ICTs to </a:t>
            </a:r>
            <a:r>
              <a:rPr lang="en-US" altLang="en-US" b="1" dirty="0" smtClean="0">
                <a:solidFill>
                  <a:srgbClr val="C00000"/>
                </a:solidFill>
              </a:rPr>
              <a:t>Union legislators</a:t>
            </a:r>
            <a:r>
              <a:rPr lang="en-US" altLang="en-US" b="1" dirty="0">
                <a:solidFill>
                  <a:srgbClr val="C00000"/>
                </a:solidFill>
              </a:rPr>
              <a:t>?</a:t>
            </a:r>
            <a:endParaRPr lang="en-US" altLang="en-US" b="1" dirty="0" smtClean="0"/>
          </a:p>
        </p:txBody>
      </p:sp>
      <p:sp>
        <p:nvSpPr>
          <p:cNvPr id="12" name="Subtitle 11"/>
          <p:cNvSpPr>
            <a:spLocks noGrp="1"/>
          </p:cNvSpPr>
          <p:nvPr>
            <p:ph type="subTitle" idx="1"/>
          </p:nvPr>
        </p:nvSpPr>
        <p:spPr>
          <a:xfrm>
            <a:off x="1371600" y="3048000"/>
            <a:ext cx="6400800" cy="1752600"/>
          </a:xfrm>
        </p:spPr>
        <p:txBody>
          <a:bodyPr/>
          <a:lstStyle/>
          <a:p>
            <a:pPr>
              <a:defRPr/>
            </a:pPr>
            <a:r>
              <a:rPr lang="en-US" sz="3600" dirty="0"/>
              <a:t>Rohan Samarajiva</a:t>
            </a:r>
          </a:p>
          <a:p>
            <a:pPr>
              <a:defRPr/>
            </a:pPr>
            <a:endParaRPr lang="en-US" sz="2800" dirty="0"/>
          </a:p>
          <a:p>
            <a:pPr>
              <a:defRPr/>
            </a:pPr>
            <a:r>
              <a:rPr lang="en-US" sz="2800" dirty="0"/>
              <a:t>Yangon, </a:t>
            </a:r>
            <a:r>
              <a:rPr lang="en-US" sz="2800" dirty="0" smtClean="0"/>
              <a:t>21 June 2016</a:t>
            </a:r>
            <a:endParaRPr lang="en-US" dirty="0">
              <a:ea typeface="+mn-ea"/>
            </a:endParaRPr>
          </a:p>
        </p:txBody>
      </p:sp>
      <p:grpSp>
        <p:nvGrpSpPr>
          <p:cNvPr id="3075" name="Group 10"/>
          <p:cNvGrpSpPr>
            <a:grpSpLocks/>
          </p:cNvGrpSpPr>
          <p:nvPr/>
        </p:nvGrpSpPr>
        <p:grpSpPr bwMode="auto">
          <a:xfrm>
            <a:off x="557592" y="5943589"/>
            <a:ext cx="7214808" cy="655827"/>
            <a:chOff x="554855" y="6156233"/>
            <a:chExt cx="7139739" cy="656016"/>
          </a:xfrm>
        </p:grpSpPr>
        <p:sp>
          <p:nvSpPr>
            <p:cNvPr id="3077" name="TextBox 5"/>
            <p:cNvSpPr txBox="1">
              <a:spLocks noChangeArrowheads="1"/>
            </p:cNvSpPr>
            <p:nvPr/>
          </p:nvSpPr>
          <p:spPr bwMode="auto">
            <a:xfrm>
              <a:off x="2190707" y="6235343"/>
              <a:ext cx="5503887" cy="369438"/>
            </a:xfrm>
            <a:prstGeom prst="rect">
              <a:avLst/>
            </a:prstGeom>
            <a:noFill/>
            <a:ln w="9525">
              <a:noFill/>
              <a:miter lim="800000"/>
              <a:headEnd/>
              <a:tailEnd/>
            </a:ln>
          </p:spPr>
          <p:txBody>
            <a:bodyPr>
              <a:spAutoFit/>
            </a:bodyPr>
            <a:lstStyle/>
            <a:p>
              <a:pPr algn="ctr"/>
              <a:r>
                <a:rPr lang="en-US" altLang="en-US" sz="900" dirty="0">
                  <a:latin typeface="Calibri" pitchFamily="34" charset="0"/>
                </a:rPr>
                <a:t>This work was carried out with the aid of a grant from the International Development Research Centre, </a:t>
              </a:r>
              <a:r>
                <a:rPr lang="en-US" altLang="en-US" sz="900" dirty="0" smtClean="0">
                  <a:latin typeface="Calibri" pitchFamily="34" charset="0"/>
                </a:rPr>
                <a:t>Canada and the Department for International Development UK.. </a:t>
              </a:r>
              <a:endParaRPr lang="en-US" altLang="en-US" sz="900" dirty="0">
                <a:latin typeface="Calibri" pitchFamily="34" charset="0"/>
              </a:endParaRPr>
            </a:p>
          </p:txBody>
        </p:sp>
        <p:pic>
          <p:nvPicPr>
            <p:cNvPr id="3078" name="Picture 5" descr="Canada_wordmark_red_flag_300 (2)"/>
            <p:cNvPicPr>
              <a:picLocks noChangeAspect="1" noChangeArrowheads="1"/>
            </p:cNvPicPr>
            <p:nvPr/>
          </p:nvPicPr>
          <p:blipFill>
            <a:blip r:embed="rId3" cstate="print"/>
            <a:srcRect/>
            <a:stretch>
              <a:fillRect/>
            </a:stretch>
          </p:blipFill>
          <p:spPr bwMode="auto">
            <a:xfrm>
              <a:off x="810784" y="6583584"/>
              <a:ext cx="824824" cy="228665"/>
            </a:xfrm>
            <a:prstGeom prst="rect">
              <a:avLst/>
            </a:prstGeom>
            <a:noFill/>
            <a:ln w="9525">
              <a:noFill/>
              <a:miter lim="800000"/>
              <a:headEnd/>
              <a:tailEnd/>
            </a:ln>
          </p:spPr>
        </p:pic>
        <p:pic>
          <p:nvPicPr>
            <p:cNvPr id="3079" name="Picture 6" descr="blue"/>
            <p:cNvPicPr>
              <a:picLocks noChangeAspect="1" noChangeArrowheads="1"/>
            </p:cNvPicPr>
            <p:nvPr/>
          </p:nvPicPr>
          <p:blipFill>
            <a:blip r:embed="rId4" cstate="print"/>
            <a:srcRect/>
            <a:stretch>
              <a:fillRect/>
            </a:stretch>
          </p:blipFill>
          <p:spPr bwMode="auto">
            <a:xfrm>
              <a:off x="554855" y="6156233"/>
              <a:ext cx="1484898" cy="320767"/>
            </a:xfrm>
            <a:prstGeom prst="rect">
              <a:avLst/>
            </a:prstGeom>
            <a:noFill/>
            <a:ln w="9525">
              <a:noFill/>
              <a:miter lim="800000"/>
              <a:headEnd/>
              <a:tailEnd/>
            </a:ln>
          </p:spPr>
        </p:pic>
      </p:grpSp>
      <p:pic>
        <p:nvPicPr>
          <p:cNvPr id="3076" name="Picture 10" descr="D:\LIRNEasia\2012-13\IDRC\LIRNEasia-smaller.png"/>
          <p:cNvPicPr>
            <a:picLocks noChangeAspect="1" noChangeArrowheads="1"/>
          </p:cNvPicPr>
          <p:nvPr/>
        </p:nvPicPr>
        <p:blipFill>
          <a:blip r:embed="rId5" cstate="print"/>
          <a:srcRect l="1772" r="1965" b="4761"/>
          <a:stretch>
            <a:fillRect/>
          </a:stretch>
        </p:blipFill>
        <p:spPr bwMode="auto">
          <a:xfrm>
            <a:off x="2843213" y="4876800"/>
            <a:ext cx="3375025" cy="998538"/>
          </a:xfrm>
          <a:prstGeom prst="rect">
            <a:avLst/>
          </a:prstGeom>
          <a:noFill/>
          <a:ln w="9525">
            <a:noFill/>
            <a:miter lim="800000"/>
            <a:headEnd/>
            <a:tailEnd/>
          </a:ln>
        </p:spPr>
      </p:pic>
      <p:pic>
        <p:nvPicPr>
          <p:cNvPr id="9" name="Picture 8"/>
          <p:cNvPicPr/>
          <p:nvPr/>
        </p:nvPicPr>
        <p:blipFill>
          <a:blip r:embed="rId6" cstate="print">
            <a:extLst>
              <a:ext uri="{28A0092B-C50C-407E-A947-70E740481C1C}">
                <a14:useLocalDpi xmlns:a14="http://schemas.microsoft.com/office/drawing/2010/main" val="0"/>
              </a:ext>
            </a:extLst>
          </a:blip>
          <a:stretch>
            <a:fillRect/>
          </a:stretch>
        </p:blipFill>
        <p:spPr>
          <a:xfrm>
            <a:off x="7848600" y="5867400"/>
            <a:ext cx="895350" cy="9429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Capacity for regulatory functions (MTC) and policy functions (Ministry)</a:t>
            </a:r>
            <a:endParaRPr lang="en-US" sz="4000" dirty="0"/>
          </a:p>
        </p:txBody>
      </p:sp>
      <p:sp>
        <p:nvSpPr>
          <p:cNvPr id="3" name="Content Placeholder 2"/>
          <p:cNvSpPr>
            <a:spLocks noGrp="1"/>
          </p:cNvSpPr>
          <p:nvPr>
            <p:ph idx="1"/>
          </p:nvPr>
        </p:nvSpPr>
        <p:spPr/>
        <p:txBody>
          <a:bodyPr/>
          <a:lstStyle/>
          <a:p>
            <a:r>
              <a:rPr lang="en-US" dirty="0" smtClean="0"/>
              <a:t>Does the capacity exist within the country?</a:t>
            </a:r>
          </a:p>
          <a:p>
            <a:r>
              <a:rPr lang="en-US" dirty="0" smtClean="0"/>
              <a:t>Can expatriate </a:t>
            </a:r>
            <a:r>
              <a:rPr lang="en-US" dirty="0" err="1" smtClean="0"/>
              <a:t>Myanmarese</a:t>
            </a:r>
            <a:r>
              <a:rPr lang="en-US" dirty="0" smtClean="0"/>
              <a:t> be attracted?</a:t>
            </a:r>
          </a:p>
          <a:p>
            <a:r>
              <a:rPr lang="en-US" dirty="0" smtClean="0"/>
              <a:t>Can adequate compensation packages and career paths be provided?</a:t>
            </a:r>
          </a:p>
          <a:p>
            <a:r>
              <a:rPr lang="en-US" dirty="0" smtClean="0"/>
              <a:t>Can Ministry obtain required expertise other than from MPT?</a:t>
            </a:r>
          </a:p>
          <a:p>
            <a:r>
              <a:rPr lang="en-US" dirty="0" smtClean="0"/>
              <a:t>Will telecom be neglected in new Ministry of Transport </a:t>
            </a:r>
            <a:r>
              <a:rPr lang="en-US" smtClean="0"/>
              <a:t>and Communication?</a:t>
            </a:r>
          </a:p>
          <a:p>
            <a:endParaRPr lang="en-US" dirty="0"/>
          </a:p>
        </p:txBody>
      </p:sp>
    </p:spTree>
    <p:extLst>
      <p:ext uri="{BB962C8B-B14F-4D97-AF65-F5344CB8AC3E}">
        <p14:creationId xmlns:p14="http://schemas.microsoft.com/office/powerpoint/2010/main" val="1542566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Functions within Union jurisdiction; You know this best</a:t>
            </a:r>
            <a:endParaRPr lang="en-US" dirty="0"/>
          </a:p>
        </p:txBody>
      </p:sp>
      <p:sp>
        <p:nvSpPr>
          <p:cNvPr id="6" name="Content Placeholder 5"/>
          <p:cNvSpPr>
            <a:spLocks noGrp="1"/>
          </p:cNvSpPr>
          <p:nvPr>
            <p:ph sz="half" idx="1"/>
          </p:nvPr>
        </p:nvSpPr>
        <p:spPr/>
        <p:txBody>
          <a:bodyPr>
            <a:normAutofit fontScale="92500" lnSpcReduction="20000"/>
          </a:bodyPr>
          <a:lstStyle/>
          <a:p>
            <a:pPr marL="0" indent="0" algn="ctr">
              <a:buNone/>
            </a:pPr>
            <a:r>
              <a:rPr lang="en-US" dirty="0" smtClean="0"/>
              <a:t>SCHEDULE 1</a:t>
            </a:r>
          </a:p>
          <a:p>
            <a:r>
              <a:rPr lang="en-US" dirty="0" smtClean="0"/>
              <a:t>Posts, telegraphs, telephones, fax, e-mail, Internet, Intranet and similar means of communication</a:t>
            </a:r>
          </a:p>
          <a:p>
            <a:r>
              <a:rPr lang="en-US" dirty="0" smtClean="0"/>
              <a:t>Television, satellite communication, transmission and reception, and similar means of </a:t>
            </a:r>
            <a:r>
              <a:rPr lang="en-US" smtClean="0"/>
              <a:t>communication (and </a:t>
            </a:r>
            <a:r>
              <a:rPr lang="en-US" dirty="0" smtClean="0"/>
              <a:t>housing </a:t>
            </a:r>
            <a:r>
              <a:rPr lang="en-US" smtClean="0"/>
              <a:t>and buildings?)                  </a:t>
            </a:r>
            <a:endParaRPr lang="en-US" dirty="0" smtClean="0"/>
          </a:p>
          <a:p>
            <a:endParaRPr lang="en-US" dirty="0"/>
          </a:p>
        </p:txBody>
      </p:sp>
      <p:pic>
        <p:nvPicPr>
          <p:cNvPr id="8" name="Content Placeholder 7"/>
          <p:cNvPicPr>
            <a:picLocks noGrp="1" noChangeAspect="1"/>
          </p:cNvPicPr>
          <p:nvPr>
            <p:ph sz="half" idx="2"/>
          </p:nvPr>
        </p:nvPicPr>
        <p:blipFill>
          <a:blip r:embed="rId2"/>
          <a:stretch>
            <a:fillRect/>
          </a:stretch>
        </p:blipFill>
        <p:spPr>
          <a:xfrm>
            <a:off x="5107693" y="1724626"/>
            <a:ext cx="3119614" cy="4277110"/>
          </a:xfrm>
          <a:prstGeom prst="rect">
            <a:avLst/>
          </a:prstGeom>
        </p:spPr>
      </p:pic>
      <p:sp>
        <p:nvSpPr>
          <p:cNvPr id="4" name="Slide Number Placeholder 3"/>
          <p:cNvSpPr>
            <a:spLocks noGrp="1"/>
          </p:cNvSpPr>
          <p:nvPr>
            <p:ph type="sldNum" sz="quarter" idx="12"/>
          </p:nvPr>
        </p:nvSpPr>
        <p:spPr/>
        <p:txBody>
          <a:bodyPr/>
          <a:lstStyle/>
          <a:p>
            <a:fld id="{E894C6BE-AE7F-4A0F-BA0C-7C48230C77E4}" type="slidenum">
              <a:rPr lang="en-US" smtClean="0"/>
              <a:pPr/>
              <a:t>11</a:t>
            </a:fld>
            <a:endParaRPr lang="en-US"/>
          </a:p>
        </p:txBody>
      </p:sp>
    </p:spTree>
    <p:extLst>
      <p:ext uri="{BB962C8B-B14F-4D97-AF65-F5344CB8AC3E}">
        <p14:creationId xmlns:p14="http://schemas.microsoft.com/office/powerpoint/2010/main" val="2735661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vert="horz" lIns="68580" tIns="34290" rIns="68580" bIns="34290" rtlCol="0" anchor="ctr">
            <a:normAutofit/>
          </a:bodyPr>
          <a:lstStyle/>
          <a:p>
            <a:pPr algn="l"/>
            <a:r>
              <a:rPr lang="en-US" altLang="en-US" sz="3000" b="1" dirty="0"/>
              <a:t>About LIRNE</a:t>
            </a:r>
            <a:r>
              <a:rPr lang="en-US" altLang="en-US" sz="3000" b="1" i="1" dirty="0"/>
              <a:t>asia</a:t>
            </a:r>
            <a:endParaRPr lang="en-US" altLang="en-US" sz="3000" b="1" dirty="0"/>
          </a:p>
        </p:txBody>
      </p:sp>
      <p:sp>
        <p:nvSpPr>
          <p:cNvPr id="4099" name="Content Placeholder 4"/>
          <p:cNvSpPr>
            <a:spLocks noGrp="1"/>
          </p:cNvSpPr>
          <p:nvPr>
            <p:ph idx="1"/>
          </p:nvPr>
        </p:nvSpPr>
        <p:spPr>
          <a:xfrm>
            <a:off x="1331640" y="1808821"/>
            <a:ext cx="6534726" cy="3394472"/>
          </a:xfrm>
        </p:spPr>
        <p:txBody>
          <a:bodyPr/>
          <a:lstStyle/>
          <a:p>
            <a:endParaRPr lang="en-US" altLang="en-US" smtClean="0"/>
          </a:p>
          <a:p>
            <a:r>
              <a:rPr lang="en-US" altLang="en-US" smtClean="0"/>
              <a:t>Our </a:t>
            </a:r>
            <a:r>
              <a:rPr lang="en-US" altLang="en-US" dirty="0" smtClean="0"/>
              <a:t>mission:</a:t>
            </a:r>
          </a:p>
          <a:p>
            <a:pPr lvl="1"/>
            <a:r>
              <a:rPr lang="en-GB" i="1" dirty="0" smtClean="0"/>
              <a:t>“Catalyzing </a:t>
            </a:r>
            <a:r>
              <a:rPr lang="en-GB" i="1" dirty="0"/>
              <a:t>policy change through research to improve people’s lives in the emerging Asia Pacific by facilitating their use of hard and soft infrastructures through the use of knowledge, information and technology</a:t>
            </a:r>
            <a:r>
              <a:rPr lang="en-GB" i="1" dirty="0" smtClean="0"/>
              <a:t>.“</a:t>
            </a:r>
          </a:p>
          <a:p>
            <a:endParaRPr lang="en-US" altLang="en-US" dirty="0" smtClean="0"/>
          </a:p>
        </p:txBody>
      </p:sp>
      <p:sp>
        <p:nvSpPr>
          <p:cNvPr id="4100" name="Slide Number Placeholder 1"/>
          <p:cNvSpPr>
            <a:spLocks noGrp="1"/>
          </p:cNvSpPr>
          <p:nvPr>
            <p:ph type="sldNum" sz="quarter" idx="12"/>
          </p:nvPr>
        </p:nvSpPr>
        <p:spPr bwMode="auto">
          <a:noFill/>
          <a:ln>
            <a:miter lim="800000"/>
            <a:headEnd/>
            <a:tailEnd/>
          </a:ln>
        </p:spPr>
        <p:txBody>
          <a:bodyPr/>
          <a:lstStyle/>
          <a:p>
            <a:fld id="{C65DE5EE-6378-477A-A21E-D31DB984CABE}" type="slidenum">
              <a:rPr lang="en-US">
                <a:solidFill>
                  <a:prstClr val="black">
                    <a:tint val="75000"/>
                  </a:prstClr>
                </a:solidFill>
                <a:latin typeface="Arial" charset="0"/>
              </a:rPr>
              <a:pPr/>
              <a:t>2</a:t>
            </a:fld>
            <a:endParaRPr lang="en-US" dirty="0">
              <a:solidFill>
                <a:prstClr val="black">
                  <a:tint val="75000"/>
                </a:prstClr>
              </a:solidFill>
              <a:latin typeface="Arial" charset="0"/>
            </a:endParaRPr>
          </a:p>
        </p:txBody>
      </p:sp>
    </p:spTree>
    <p:extLst>
      <p:ext uri="{BB962C8B-B14F-4D97-AF65-F5344CB8AC3E}">
        <p14:creationId xmlns:p14="http://schemas.microsoft.com/office/powerpoint/2010/main" val="4195966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743" y="1131094"/>
            <a:ext cx="8014607" cy="994172"/>
          </a:xfrm>
          <a:noFill/>
          <a:ln w="9525">
            <a:noFill/>
            <a:miter lim="800000"/>
            <a:headEnd/>
            <a:tailEnd/>
          </a:ln>
        </p:spPr>
        <p:txBody>
          <a:bodyPr vert="horz" wrap="square" lIns="68580" tIns="34290" rIns="68580" bIns="34290" numCol="1" rtlCol="0" anchor="ctr" anchorCtr="0" compatLnSpc="1">
            <a:prstTxWarp prst="textNoShape">
              <a:avLst/>
            </a:prstTxWarp>
            <a:normAutofit/>
          </a:bodyPr>
          <a:lstStyle/>
          <a:p>
            <a:pPr algn="l"/>
            <a:r>
              <a:rPr lang="en-US" sz="3000" b="1" dirty="0"/>
              <a:t>Countries that we engage with</a:t>
            </a:r>
            <a:endParaRPr lang="en-SG" sz="3000" b="1" dirty="0"/>
          </a:p>
        </p:txBody>
      </p:sp>
      <p:sp>
        <p:nvSpPr>
          <p:cNvPr id="5" name="Slide Number Placeholder 4"/>
          <p:cNvSpPr>
            <a:spLocks noGrp="1"/>
          </p:cNvSpPr>
          <p:nvPr>
            <p:ph type="sldNum" sz="quarter" idx="12"/>
          </p:nvPr>
        </p:nvSpPr>
        <p:spPr/>
        <p:txBody>
          <a:bodyPr/>
          <a:lstStyle/>
          <a:p>
            <a:fld id="{84BB6980-3C35-419A-8A54-1E5A0CDC086D}" type="slidenum">
              <a:rPr lang="en-US" smtClean="0">
                <a:solidFill>
                  <a:prstClr val="black">
                    <a:tint val="75000"/>
                  </a:prstClr>
                </a:solidFill>
              </a:rPr>
              <a:pPr/>
              <a:t>3</a:t>
            </a:fld>
            <a:endParaRPr lang="en-US" dirty="0">
              <a:solidFill>
                <a:prstClr val="black">
                  <a:tint val="75000"/>
                </a:prstClr>
              </a:solidFill>
            </a:endParaRPr>
          </a:p>
        </p:txBody>
      </p:sp>
      <p:pic>
        <p:nvPicPr>
          <p:cNvPr id="4" name="Picture 3"/>
          <p:cNvPicPr>
            <a:picLocks noChangeAspect="1"/>
          </p:cNvPicPr>
          <p:nvPr/>
        </p:nvPicPr>
        <p:blipFill>
          <a:blip r:embed="rId2" cstate="print"/>
          <a:stretch>
            <a:fillRect/>
          </a:stretch>
        </p:blipFill>
        <p:spPr>
          <a:xfrm>
            <a:off x="1139045" y="1967593"/>
            <a:ext cx="6861956" cy="4033158"/>
          </a:xfrm>
          <a:prstGeom prst="rect">
            <a:avLst/>
          </a:prstGeom>
        </p:spPr>
      </p:pic>
    </p:spTree>
    <p:extLst>
      <p:ext uri="{BB962C8B-B14F-4D97-AF65-F5344CB8AC3E}">
        <p14:creationId xmlns:p14="http://schemas.microsoft.com/office/powerpoint/2010/main" val="2170901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Something seemingly simple</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33D870EB-A845-4354-8FB2-C00B357FF05E}" type="slidenum">
              <a:rPr lang="en-US" smtClean="0"/>
              <a:pPr/>
              <a:t>4</a:t>
            </a:fld>
            <a:endParaRPr lang="en-US"/>
          </a:p>
        </p:txBody>
      </p:sp>
    </p:spTree>
    <p:extLst>
      <p:ext uri="{BB962C8B-B14F-4D97-AF65-F5344CB8AC3E}">
        <p14:creationId xmlns:p14="http://schemas.microsoft.com/office/powerpoint/2010/main" val="2028264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Gates Foundation 2011 Innovation Awardee: Bangladesh’s </a:t>
            </a:r>
            <a:r>
              <a:rPr lang="en-US" sz="3200" dirty="0" err="1" smtClean="0"/>
              <a:t>Dr</a:t>
            </a:r>
            <a:r>
              <a:rPr lang="en-US" sz="3200" dirty="0" smtClean="0"/>
              <a:t> </a:t>
            </a:r>
            <a:r>
              <a:rPr lang="en-US" sz="3200" dirty="0" err="1" smtClean="0"/>
              <a:t>Asm</a:t>
            </a:r>
            <a:r>
              <a:rPr lang="en-US" sz="3200" dirty="0" smtClean="0"/>
              <a:t> </a:t>
            </a:r>
            <a:r>
              <a:rPr lang="en-US" sz="3200" dirty="0" err="1" smtClean="0"/>
              <a:t>Amjad</a:t>
            </a:r>
            <a:r>
              <a:rPr lang="en-US" sz="3200" dirty="0" smtClean="0"/>
              <a:t> </a:t>
            </a:r>
            <a:r>
              <a:rPr lang="en-US" sz="3200" dirty="0" err="1" smtClean="0"/>
              <a:t>Hossain</a:t>
            </a:r>
            <a:endParaRPr lang="en-US" sz="3600" dirty="0"/>
          </a:p>
        </p:txBody>
      </p:sp>
      <p:sp>
        <p:nvSpPr>
          <p:cNvPr id="3" name="Content Placeholder 2"/>
          <p:cNvSpPr>
            <a:spLocks noGrp="1"/>
          </p:cNvSpPr>
          <p:nvPr>
            <p:ph idx="1"/>
          </p:nvPr>
        </p:nvSpPr>
        <p:spPr/>
        <p:txBody>
          <a:bodyPr/>
          <a:lstStyle/>
          <a:p>
            <a:r>
              <a:rPr lang="en-US" sz="2800" dirty="0"/>
              <a:t>R</a:t>
            </a:r>
            <a:r>
              <a:rPr lang="en-US" sz="2800" dirty="0" smtClean="0"/>
              <a:t>aised immunization </a:t>
            </a:r>
            <a:r>
              <a:rPr lang="en-US" sz="2800" dirty="0"/>
              <a:t>rates </a:t>
            </a:r>
            <a:r>
              <a:rPr lang="en-US" sz="2800" dirty="0" smtClean="0"/>
              <a:t>in 2 </a:t>
            </a:r>
            <a:r>
              <a:rPr lang="en-US" sz="2800" dirty="0"/>
              <a:t>districts </a:t>
            </a:r>
            <a:r>
              <a:rPr lang="en-US" sz="2800" dirty="0" smtClean="0"/>
              <a:t>from 67% </a:t>
            </a:r>
            <a:r>
              <a:rPr lang="en-US" sz="2800" dirty="0"/>
              <a:t>and </a:t>
            </a:r>
            <a:r>
              <a:rPr lang="en-US" sz="2800" dirty="0" smtClean="0"/>
              <a:t>60% in 2009 to 85% </a:t>
            </a:r>
            <a:r>
              <a:rPr lang="en-US" sz="2800" dirty="0"/>
              <a:t>and </a:t>
            </a:r>
            <a:r>
              <a:rPr lang="en-US" sz="2800" dirty="0" smtClean="0"/>
              <a:t>79% in 2010</a:t>
            </a:r>
          </a:p>
          <a:p>
            <a:r>
              <a:rPr lang="en-US" sz="2800" dirty="0" smtClean="0"/>
              <a:t>How did he do it?</a:t>
            </a:r>
          </a:p>
          <a:p>
            <a:pPr lvl="1"/>
            <a:r>
              <a:rPr lang="en-US" sz="2400" dirty="0" smtClean="0"/>
              <a:t>Registered pregnant women (date </a:t>
            </a:r>
            <a:r>
              <a:rPr lang="en-US" sz="2400" dirty="0"/>
              <a:t>of delivery, location, and phone </a:t>
            </a:r>
            <a:r>
              <a:rPr lang="en-US" sz="2400" dirty="0" smtClean="0"/>
              <a:t>number) </a:t>
            </a:r>
            <a:r>
              <a:rPr lang="en-US" sz="2400" dirty="0"/>
              <a:t>so vaccinators knew when children were born, where they were, and </a:t>
            </a:r>
            <a:r>
              <a:rPr lang="en-US" sz="2400" dirty="0" smtClean="0"/>
              <a:t>could </a:t>
            </a:r>
            <a:r>
              <a:rPr lang="en-US" sz="2400" dirty="0"/>
              <a:t>contact their </a:t>
            </a:r>
            <a:r>
              <a:rPr lang="en-US" sz="2400" dirty="0" smtClean="0"/>
              <a:t>mothers </a:t>
            </a:r>
          </a:p>
          <a:p>
            <a:pPr lvl="1"/>
            <a:r>
              <a:rPr lang="en-US" sz="2400" dirty="0" smtClean="0"/>
              <a:t>Established annual schedules for vaccinations</a:t>
            </a:r>
          </a:p>
          <a:p>
            <a:pPr lvl="1"/>
            <a:r>
              <a:rPr lang="en-US" sz="2400" dirty="0" smtClean="0"/>
              <a:t>Had vaccinators put </a:t>
            </a:r>
            <a:r>
              <a:rPr lang="en-US" sz="2400" dirty="0"/>
              <a:t>phone numbers </a:t>
            </a:r>
            <a:r>
              <a:rPr lang="en-US" sz="2400" dirty="0" smtClean="0"/>
              <a:t>on immunization </a:t>
            </a:r>
            <a:r>
              <a:rPr lang="en-US" sz="2400" dirty="0"/>
              <a:t>cards, so parents with young children could get in touch with a health </a:t>
            </a:r>
            <a:r>
              <a:rPr lang="en-US" sz="2400" dirty="0" smtClean="0"/>
              <a:t>worker </a:t>
            </a:r>
            <a:endParaRPr lang="en-US" sz="2400" dirty="0"/>
          </a:p>
        </p:txBody>
      </p:sp>
    </p:spTree>
    <p:extLst>
      <p:ext uri="{BB962C8B-B14F-4D97-AF65-F5344CB8AC3E}">
        <p14:creationId xmlns:p14="http://schemas.microsoft.com/office/powerpoint/2010/main" val="3532458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Necessary condition is close to being achieved</a:t>
            </a:r>
            <a:endParaRPr lang="en-US" sz="4000" dirty="0"/>
          </a:p>
        </p:txBody>
      </p:sp>
      <p:sp>
        <p:nvSpPr>
          <p:cNvPr id="4" name="Slide Number Placeholder 3"/>
          <p:cNvSpPr>
            <a:spLocks noGrp="1"/>
          </p:cNvSpPr>
          <p:nvPr>
            <p:ph type="sldNum" sz="quarter" idx="12"/>
          </p:nvPr>
        </p:nvSpPr>
        <p:spPr/>
        <p:txBody>
          <a:bodyPr/>
          <a:lstStyle/>
          <a:p>
            <a:fld id="{73CD979D-1878-46F1-AE88-BCADFF98E737}" type="slidenum">
              <a:rPr lang="en-US" smtClean="0"/>
              <a:pPr/>
              <a:t>6</a:t>
            </a:fld>
            <a:endParaRPr lang="en-US"/>
          </a:p>
        </p:txBody>
      </p:sp>
      <p:sp>
        <p:nvSpPr>
          <p:cNvPr id="6" name="Content Placeholder 5"/>
          <p:cNvSpPr>
            <a:spLocks noGrp="1"/>
          </p:cNvSpPr>
          <p:nvPr>
            <p:ph idx="1"/>
          </p:nvPr>
        </p:nvSpPr>
        <p:spPr/>
        <p:txBody>
          <a:bodyPr/>
          <a:lstStyle/>
          <a:p>
            <a:r>
              <a:rPr lang="en-US" dirty="0" smtClean="0"/>
              <a:t>80 SIMs per 100 people</a:t>
            </a:r>
          </a:p>
          <a:p>
            <a:pPr lvl="1"/>
            <a:r>
              <a:rPr lang="en-US" dirty="0" smtClean="0"/>
              <a:t>20 m (MPT); 15.5 m (Telenor); 6.9 m (Ooredoo) by end April 2016</a:t>
            </a:r>
          </a:p>
          <a:p>
            <a:r>
              <a:rPr lang="en-US" dirty="0" smtClean="0"/>
              <a:t>Possibly more than 50% data users</a:t>
            </a:r>
          </a:p>
          <a:p>
            <a:r>
              <a:rPr lang="en-US" dirty="0" smtClean="0"/>
              <a:t>Coverage in all regions and states though areas without coverage exist</a:t>
            </a:r>
          </a:p>
          <a:p>
            <a:r>
              <a:rPr lang="en-US" dirty="0" smtClean="0"/>
              <a:t>It is now possible to assume electronic connectivity like </a:t>
            </a:r>
            <a:r>
              <a:rPr lang="en-US" dirty="0" err="1" smtClean="0"/>
              <a:t>Dr</a:t>
            </a:r>
            <a:r>
              <a:rPr lang="en-US" dirty="0" smtClean="0"/>
              <a:t> </a:t>
            </a:r>
            <a:r>
              <a:rPr lang="en-US" dirty="0" err="1" smtClean="0"/>
              <a:t>Amjad</a:t>
            </a:r>
            <a:r>
              <a:rPr lang="en-US" dirty="0" smtClean="0"/>
              <a:t> Hossein does</a:t>
            </a:r>
            <a:endParaRPr lang="en-US" dirty="0"/>
          </a:p>
        </p:txBody>
      </p:sp>
    </p:spTree>
    <p:extLst>
      <p:ext uri="{BB962C8B-B14F-4D97-AF65-F5344CB8AC3E}">
        <p14:creationId xmlns:p14="http://schemas.microsoft.com/office/powerpoint/2010/main" val="3010407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Sufficient condition needs to be worked on</a:t>
            </a:r>
            <a:endParaRPr lang="en-US" dirty="0"/>
          </a:p>
        </p:txBody>
      </p:sp>
      <p:sp>
        <p:nvSpPr>
          <p:cNvPr id="3" name="Content Placeholder 2"/>
          <p:cNvSpPr>
            <a:spLocks noGrp="1"/>
          </p:cNvSpPr>
          <p:nvPr>
            <p:ph idx="1"/>
          </p:nvPr>
        </p:nvSpPr>
        <p:spPr/>
        <p:txBody>
          <a:bodyPr/>
          <a:lstStyle/>
          <a:p>
            <a:r>
              <a:rPr lang="en-US" dirty="0" smtClean="0"/>
              <a:t>Decentralized innovation like that of </a:t>
            </a:r>
            <a:r>
              <a:rPr lang="en-US" dirty="0" err="1" smtClean="0"/>
              <a:t>Dr</a:t>
            </a:r>
            <a:r>
              <a:rPr lang="en-US" dirty="0" smtClean="0"/>
              <a:t> </a:t>
            </a:r>
            <a:r>
              <a:rPr lang="en-US" dirty="0" err="1" smtClean="0"/>
              <a:t>Amjad</a:t>
            </a:r>
            <a:r>
              <a:rPr lang="en-US" dirty="0" smtClean="0"/>
              <a:t> Hossein</a:t>
            </a:r>
            <a:endParaRPr lang="en-US" dirty="0"/>
          </a:p>
        </p:txBody>
      </p:sp>
      <p:sp>
        <p:nvSpPr>
          <p:cNvPr id="4" name="Slide Number Placeholder 3"/>
          <p:cNvSpPr>
            <a:spLocks noGrp="1"/>
          </p:cNvSpPr>
          <p:nvPr>
            <p:ph type="sldNum" sz="quarter" idx="12"/>
          </p:nvPr>
        </p:nvSpPr>
        <p:spPr/>
        <p:txBody>
          <a:bodyPr/>
          <a:lstStyle/>
          <a:p>
            <a:fld id="{73CD979D-1878-46F1-AE88-BCADFF98E737}" type="slidenum">
              <a:rPr lang="en-US" smtClean="0"/>
              <a:pPr/>
              <a:t>7</a:t>
            </a:fld>
            <a:endParaRPr lang="en-US"/>
          </a:p>
        </p:txBody>
      </p:sp>
    </p:spTree>
    <p:extLst>
      <p:ext uri="{BB962C8B-B14F-4D97-AF65-F5344CB8AC3E}">
        <p14:creationId xmlns:p14="http://schemas.microsoft.com/office/powerpoint/2010/main" val="1414223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Reforms need more work</a:t>
            </a:r>
            <a:endParaRPr lang="en-US" dirty="0"/>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73CD979D-1878-46F1-AE88-BCADFF98E737}" type="slidenum">
              <a:rPr lang="en-US" smtClean="0"/>
              <a:pPr/>
              <a:t>8</a:t>
            </a:fld>
            <a:endParaRPr lang="en-US"/>
          </a:p>
        </p:txBody>
      </p:sp>
    </p:spTree>
    <p:extLst>
      <p:ext uri="{BB962C8B-B14F-4D97-AF65-F5344CB8AC3E}">
        <p14:creationId xmlns:p14="http://schemas.microsoft.com/office/powerpoint/2010/main" val="569556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Establishing regulatory agency</a:t>
            </a:r>
            <a:endParaRPr lang="en-US" dirty="0"/>
          </a:p>
        </p:txBody>
      </p:sp>
      <p:sp>
        <p:nvSpPr>
          <p:cNvPr id="3" name="Content Placeholder 2"/>
          <p:cNvSpPr>
            <a:spLocks noGrp="1"/>
          </p:cNvSpPr>
          <p:nvPr>
            <p:ph idx="1"/>
          </p:nvPr>
        </p:nvSpPr>
        <p:spPr/>
        <p:txBody>
          <a:bodyPr/>
          <a:lstStyle/>
          <a:p>
            <a:r>
              <a:rPr lang="en-US" sz="2800" dirty="0" smtClean="0"/>
              <a:t>S. 86: </a:t>
            </a:r>
            <a:r>
              <a:rPr lang="en-US" sz="2800" dirty="0"/>
              <a:t>“In order to be able to implement this law on telecommunications services, the Union Government shall establish an independent Myanmar Telecommunications Commission, led by an appropriate individual at the Union level, within two years of the effective date of this law</a:t>
            </a:r>
            <a:r>
              <a:rPr lang="en-US" sz="2800" dirty="0" smtClean="0"/>
              <a:t>.”</a:t>
            </a:r>
          </a:p>
          <a:p>
            <a:pPr lvl="1"/>
            <a:r>
              <a:rPr lang="en-US" sz="2400" dirty="0" smtClean="0"/>
              <a:t>Two years was up 2015 October</a:t>
            </a:r>
          </a:p>
          <a:p>
            <a:r>
              <a:rPr lang="en-US" sz="2800" dirty="0" smtClean="0"/>
              <a:t>Close analysis of Law and Rules shows substantive amendments are required</a:t>
            </a:r>
            <a:endParaRPr lang="en-US" sz="2800" dirty="0"/>
          </a:p>
        </p:txBody>
      </p:sp>
    </p:spTree>
    <p:extLst>
      <p:ext uri="{BB962C8B-B14F-4D97-AF65-F5344CB8AC3E}">
        <p14:creationId xmlns:p14="http://schemas.microsoft.com/office/powerpoint/2010/main" val="1841214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LIRNEasia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LIRNEasia presentation template</Template>
  <TotalTime>268</TotalTime>
  <Words>456</Words>
  <Application>Microsoft Office PowerPoint</Application>
  <PresentationFormat>On-screen Show (4:3)</PresentationFormat>
  <Paragraphs>49</Paragraphs>
  <Slides>11</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ＭＳ Ｐゴシック</vt:lpstr>
      <vt:lpstr>Arial</vt:lpstr>
      <vt:lpstr>Calibri</vt:lpstr>
      <vt:lpstr>Calibri Light</vt:lpstr>
      <vt:lpstr>LIRNEasia presentation template</vt:lpstr>
      <vt:lpstr>Office Theme</vt:lpstr>
      <vt:lpstr>What is the significance of ICTs to Union legislators?</vt:lpstr>
      <vt:lpstr>About LIRNEasia</vt:lpstr>
      <vt:lpstr>Countries that we engage with</vt:lpstr>
      <vt:lpstr>Something seemingly simple</vt:lpstr>
      <vt:lpstr>Gates Foundation 2011 Innovation Awardee: Bangladesh’s Dr Asm Amjad Hossain</vt:lpstr>
      <vt:lpstr>Necessary condition is close to being achieved</vt:lpstr>
      <vt:lpstr>Sufficient condition needs to be worked on</vt:lpstr>
      <vt:lpstr>Reforms need more work</vt:lpstr>
      <vt:lpstr>Establishing regulatory agency</vt:lpstr>
      <vt:lpstr>Capacity for regulatory functions (MTC) and policy functions (Ministry)</vt:lpstr>
      <vt:lpstr>Functions within Union jurisdiction; You know this best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Roshanthi</dc:creator>
  <cp:lastModifiedBy>Rohan Samarajiva</cp:lastModifiedBy>
  <cp:revision>18</cp:revision>
  <dcterms:created xsi:type="dcterms:W3CDTF">2013-11-13T06:16:48Z</dcterms:created>
  <dcterms:modified xsi:type="dcterms:W3CDTF">2016-06-21T04:22:22Z</dcterms:modified>
</cp:coreProperties>
</file>