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500" r:id="rId2"/>
    <p:sldId id="480" r:id="rId3"/>
    <p:sldId id="488" r:id="rId4"/>
    <p:sldId id="489" r:id="rId5"/>
    <p:sldId id="491" r:id="rId6"/>
    <p:sldId id="492" r:id="rId7"/>
    <p:sldId id="482" r:id="rId8"/>
    <p:sldId id="483" r:id="rId9"/>
    <p:sldId id="499" r:id="rId10"/>
    <p:sldId id="490" r:id="rId11"/>
    <p:sldId id="484" r:id="rId12"/>
    <p:sldId id="493" r:id="rId13"/>
    <p:sldId id="494" r:id="rId14"/>
    <p:sldId id="495" r:id="rId15"/>
    <p:sldId id="486" r:id="rId16"/>
    <p:sldId id="487" r:id="rId17"/>
    <p:sldId id="497" r:id="rId18"/>
    <p:sldId id="496" r:id="rId19"/>
    <p:sldId id="49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B0AF"/>
    <a:srgbClr val="800000"/>
    <a:srgbClr val="DFA6A5"/>
    <a:srgbClr val="ECCBCA"/>
    <a:srgbClr val="D9969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0" autoAdjust="0"/>
    <p:restoredTop sz="84050" autoAdjust="0"/>
  </p:normalViewPr>
  <p:slideViewPr>
    <p:cSldViewPr>
      <p:cViewPr varScale="1">
        <p:scale>
          <a:sx n="62" d="100"/>
          <a:sy n="62" d="100"/>
        </p:scale>
        <p:origin x="16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9A8E6-0EB9-4632-9345-365585E8FADA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862D8-0F76-4CD6-AB5D-80D959248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3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BA2FE103-A313-4747-A784-A8BBDA203703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77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862D8-0F76-4CD6-AB5D-80D959248B2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62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862D8-0F76-4CD6-AB5D-80D959248B2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8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9A75-01D1-4F42-BDD4-1EB20AA65B30}" type="datetime1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1ADB1-29FF-4A3D-8716-71D7B0360FB9}" type="datetime1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C5DB-8F30-4572-8549-B02E25403955}" type="datetime1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AEB-658F-471D-BB55-72796CCB04F9}" type="datetime1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BD5F-ADD7-468C-8C8B-5BC838CED265}" type="datetime1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D3F0-CFA1-44AA-915F-447932FB54C2}" type="datetime1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91B7-BEB2-4DCE-9D94-E75D8CAAFAB5}" type="datetime1">
              <a:rPr lang="en-US" smtClean="0"/>
              <a:pPr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415B-70C9-4BFA-845A-51905458EAFD}" type="datetime1">
              <a:rPr lang="en-US" smtClean="0"/>
              <a:pPr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8D22-A422-4CCC-9764-BA0F7B55C081}" type="datetime1">
              <a:rPr lang="en-US" smtClean="0"/>
              <a:pPr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4D81-853D-4B65-B6D1-773BD9E9C4AE}" type="datetime1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E8CBA-7E66-4073-B0E8-DEC5BFE6CBF2}" type="datetime1">
              <a:rPr lang="en-US" smtClean="0"/>
              <a:pPr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159B7-9E46-4707-B463-8498EF26F3C5}" type="datetime1">
              <a:rPr lang="en-US" smtClean="0"/>
              <a:pPr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4C6BE-AE7F-4A0F-BA0C-7C48230C77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0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ea typeface="Calibri"/>
                <a:cs typeface="Iskoola Pota"/>
              </a:rPr>
              <a:t>Legislation, policies, plans, strategies, regulation</a:t>
            </a:r>
            <a:endParaRPr lang="en-US" altLang="en-US" b="1" dirty="0" smtClean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219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/>
              <a:t>Rohan Samarajiva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Yangon, </a:t>
            </a:r>
            <a:r>
              <a:rPr lang="en-US" sz="2000" dirty="0" smtClean="0"/>
              <a:t>21 June 2016</a:t>
            </a:r>
            <a:endParaRPr lang="en-US" dirty="0">
              <a:ea typeface="+mn-ea"/>
            </a:endParaRPr>
          </a:p>
        </p:txBody>
      </p:sp>
      <p:grpSp>
        <p:nvGrpSpPr>
          <p:cNvPr id="3075" name="Group 10"/>
          <p:cNvGrpSpPr>
            <a:grpSpLocks/>
          </p:cNvGrpSpPr>
          <p:nvPr/>
        </p:nvGrpSpPr>
        <p:grpSpPr bwMode="auto">
          <a:xfrm>
            <a:off x="557592" y="5943589"/>
            <a:ext cx="7214808" cy="655827"/>
            <a:chOff x="554855" y="6156233"/>
            <a:chExt cx="7139739" cy="656016"/>
          </a:xfrm>
        </p:grpSpPr>
        <p:sp>
          <p:nvSpPr>
            <p:cNvPr id="3077" name="TextBox 5"/>
            <p:cNvSpPr txBox="1">
              <a:spLocks noChangeArrowheads="1"/>
            </p:cNvSpPr>
            <p:nvPr/>
          </p:nvSpPr>
          <p:spPr bwMode="auto">
            <a:xfrm>
              <a:off x="2190707" y="6235343"/>
              <a:ext cx="5503887" cy="36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en-US" sz="900" dirty="0">
                  <a:latin typeface="Calibri" pitchFamily="34" charset="0"/>
                </a:rPr>
                <a:t>This work was carried out with the aid of a grant from the International Development Research Centre, </a:t>
              </a:r>
              <a:r>
                <a:rPr lang="en-US" altLang="en-US" sz="900" dirty="0" smtClean="0">
                  <a:latin typeface="Calibri" pitchFamily="34" charset="0"/>
                </a:rPr>
                <a:t>Canada and the Department for International Development UK.. </a:t>
              </a:r>
              <a:endParaRPr lang="en-US" altLang="en-US" sz="900" dirty="0">
                <a:latin typeface="Calibri" pitchFamily="34" charset="0"/>
              </a:endParaRPr>
            </a:p>
          </p:txBody>
        </p:sp>
        <p:pic>
          <p:nvPicPr>
            <p:cNvPr id="3078" name="Picture 5" descr="Canada_wordmark_red_flag_300 (2)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0784" y="6583584"/>
              <a:ext cx="824824" cy="228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Picture 6" descr="blu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4855" y="6156233"/>
              <a:ext cx="1484898" cy="320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6" name="Picture 10" descr="D:\LIRNEasia\2012-13\IDRC\LIRNEasia-smaller.png"/>
          <p:cNvPicPr>
            <a:picLocks noChangeAspect="1" noChangeArrowheads="1"/>
          </p:cNvPicPr>
          <p:nvPr/>
        </p:nvPicPr>
        <p:blipFill>
          <a:blip r:embed="rId5" cstate="print"/>
          <a:srcRect l="1772" r="1965" b="4761"/>
          <a:stretch>
            <a:fillRect/>
          </a:stretch>
        </p:blipFill>
        <p:spPr bwMode="auto">
          <a:xfrm>
            <a:off x="2843213" y="4876800"/>
            <a:ext cx="3375025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867400"/>
            <a:ext cx="89535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52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Ict</a:t>
            </a:r>
            <a:r>
              <a:rPr lang="en-US" dirty="0" smtClean="0"/>
              <a:t> infrastructure sector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8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countries manage without formal policy</a:t>
            </a:r>
          </a:p>
          <a:p>
            <a:pPr lvl="1"/>
            <a:r>
              <a:rPr lang="en-US" dirty="0" smtClean="0"/>
              <a:t>Sri Lanka’s telecom policy is from 1994</a:t>
            </a:r>
          </a:p>
          <a:p>
            <a:pPr lvl="1"/>
            <a:r>
              <a:rPr lang="en-US" dirty="0" smtClean="0"/>
              <a:t>Bangladesh is from 1998</a:t>
            </a:r>
          </a:p>
          <a:p>
            <a:pPr lvl="2"/>
            <a:r>
              <a:rPr lang="en-US" dirty="0" smtClean="0"/>
              <a:t>Both are almost completely obsolete</a:t>
            </a:r>
          </a:p>
          <a:p>
            <a:pPr lvl="1"/>
            <a:r>
              <a:rPr lang="en-US" dirty="0" smtClean="0"/>
              <a:t>India adopted a formal National Telecom Policy in 2012, after 13 years</a:t>
            </a:r>
          </a:p>
          <a:p>
            <a:r>
              <a:rPr lang="en-US" dirty="0" smtClean="0"/>
              <a:t>But, a formal policy, adopted after due consultation, serves as a guide to private investors and stakeholders and reduces uncertainty, especially in infrastructure </a:t>
            </a:r>
            <a:r>
              <a:rPr lang="en-US" dirty="0" smtClean="0">
                <a:sym typeface="Wingdings" panose="05000000000000000000" pitchFamily="2" charset="2"/>
              </a:rPr>
              <a:t> encourages investment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9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14600" y="2286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57800" y="2819400"/>
            <a:ext cx="21511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Pakistan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2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Foreign Direct Investment in Pakistan by sector, 2002-07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705600" cy="419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1" y="62484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State Bank of Pakistan (2008; http://www.sbp.org.pk/ecodata/NIFP_Arch/index.asp)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962400" y="1905000"/>
            <a:ext cx="0" cy="3352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05200" y="2209800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 cellular</a:t>
            </a:r>
          </a:p>
          <a:p>
            <a:r>
              <a:rPr lang="en-US" dirty="0"/>
              <a:t>p</a:t>
            </a:r>
            <a:r>
              <a:rPr lang="en-US" dirty="0" smtClean="0"/>
              <a:t>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3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Ict</a:t>
            </a:r>
            <a:r>
              <a:rPr lang="en-US" dirty="0" smtClean="0"/>
              <a:t> services &amp; application sector: an example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2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Sri Lanka program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2001 economic and political crisis </a:t>
            </a:r>
            <a:r>
              <a:rPr lang="en-US" dirty="0" smtClean="0">
                <a:sym typeface="Wingdings" panose="05000000000000000000" pitchFamily="2" charset="2"/>
              </a:rPr>
              <a:t> new reform government; President &amp; Prime Minister from opposing parties</a:t>
            </a:r>
          </a:p>
          <a:p>
            <a:r>
              <a:rPr lang="en-US" dirty="0">
                <a:sym typeface="Wingdings" panose="05000000000000000000" pitchFamily="2" charset="2"/>
              </a:rPr>
              <a:t>Prime Minister keen to emulate Hyderabad and create white-collar jobs in IT enabled services 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Young, dynamic Minister with strong international credentials given charge of Information Technology, not Telecom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9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with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 Bank aid sought to formulate an integrated ICT development program for Sri Lanka, mid 2002</a:t>
            </a:r>
          </a:p>
          <a:p>
            <a:pPr lvl="1"/>
            <a:r>
              <a:rPr lang="en-US" dirty="0" smtClean="0"/>
              <a:t>Cross-</a:t>
            </a:r>
            <a:r>
              <a:rPr lang="en-US" dirty="0" err="1" smtClean="0"/>
              <a:t>sectoral</a:t>
            </a:r>
            <a:r>
              <a:rPr lang="en-US" dirty="0" smtClean="0"/>
              <a:t> effort; first time for World Bank</a:t>
            </a:r>
          </a:p>
          <a:p>
            <a:pPr lvl="1"/>
            <a:r>
              <a:rPr lang="en-US" dirty="0" smtClean="0"/>
              <a:t>Local team actively participated in design</a:t>
            </a:r>
          </a:p>
          <a:p>
            <a:pPr lvl="1"/>
            <a:r>
              <a:rPr lang="en-US" dirty="0" smtClean="0"/>
              <a:t>Infrastructure reforms to end contested exclusivity for international telecom services were being implemented in parallel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8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Program architecture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E894C6BE-AE7F-4A0F-BA0C-7C48230C77E4}" type="slidenum">
              <a:rPr lang="en-US" sz="1600" smtClean="0"/>
              <a:pPr algn="ctr"/>
              <a:t>17</a:t>
            </a:fld>
            <a:endParaRPr lang="en-US" sz="1600"/>
          </a:p>
        </p:txBody>
      </p:sp>
      <p:sp>
        <p:nvSpPr>
          <p:cNvPr id="6" name="Rectangle 5"/>
          <p:cNvSpPr/>
          <p:nvPr/>
        </p:nvSpPr>
        <p:spPr>
          <a:xfrm>
            <a:off x="1524000" y="2590800"/>
            <a:ext cx="838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Rectangle 6"/>
          <p:cNvSpPr/>
          <p:nvPr/>
        </p:nvSpPr>
        <p:spPr>
          <a:xfrm>
            <a:off x="3810000" y="2590800"/>
            <a:ext cx="9144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6096000" y="2590800"/>
            <a:ext cx="9906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Isosceles Triangle 8"/>
          <p:cNvSpPr/>
          <p:nvPr/>
        </p:nvSpPr>
        <p:spPr>
          <a:xfrm>
            <a:off x="914400" y="1295400"/>
            <a:ext cx="66294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 leadership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1295400" y="5638800"/>
            <a:ext cx="6019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Infrastructure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 rot="16200000" flipH="1">
            <a:off x="1112112" y="3443646"/>
            <a:ext cx="1647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E society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3048685" y="3662006"/>
            <a:ext cx="2360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 government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5791200" y="3581400"/>
            <a:ext cx="1691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 business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100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Diagnosing road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organization, CINTEC, was unable to perform apex function</a:t>
            </a:r>
          </a:p>
          <a:p>
            <a:pPr lvl="1"/>
            <a:r>
              <a:rPr lang="en-US" dirty="0" smtClean="0"/>
              <a:t>New agency?</a:t>
            </a:r>
          </a:p>
          <a:p>
            <a:pPr lvl="1"/>
            <a:r>
              <a:rPr lang="en-US" dirty="0" smtClean="0"/>
              <a:t>What to do with old one?</a:t>
            </a:r>
          </a:p>
          <a:p>
            <a:r>
              <a:rPr lang="en-US" dirty="0" smtClean="0"/>
              <a:t>Coordinating with multiple government agencies to advance e government was seen as the greatest challenge</a:t>
            </a:r>
          </a:p>
          <a:p>
            <a:pPr lvl="1"/>
            <a:r>
              <a:rPr lang="en-US" dirty="0" smtClean="0"/>
              <a:t>Authority higher than individual Ministers?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6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design, inclusive of policy, plan and strategy</a:t>
            </a:r>
          </a:p>
          <a:p>
            <a:r>
              <a:rPr lang="en-US" dirty="0" smtClean="0"/>
              <a:t>Informal linkage to related telecom policy</a:t>
            </a:r>
          </a:p>
          <a:p>
            <a:r>
              <a:rPr lang="en-US" smtClean="0"/>
              <a:t>Law followed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4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Clarify different government functions and demarcation of responsibilities in ICT infrastructure and services/applications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7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ICT infrastructure (telecom)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Clarity re different functions and demarcation of responsibilities is important because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ultiple private players are active </a:t>
            </a:r>
          </a:p>
          <a:p>
            <a:pPr lvl="1"/>
            <a:r>
              <a:rPr lang="en-US" dirty="0" smtClean="0"/>
              <a:t>Market and technology conditions change rapidly and</a:t>
            </a:r>
          </a:p>
          <a:p>
            <a:pPr lvl="1"/>
            <a:r>
              <a:rPr lang="en-US" dirty="0" smtClean="0"/>
              <a:t>Large investments are at stake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6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ICT services and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Clarity re different functions and demarcation of responsibilities is important because </a:t>
            </a:r>
          </a:p>
          <a:p>
            <a:pPr lvl="1"/>
            <a:r>
              <a:rPr lang="en-US" dirty="0" smtClean="0"/>
              <a:t>Even more private players are active, and </a:t>
            </a:r>
          </a:p>
          <a:p>
            <a:pPr lvl="1"/>
            <a:r>
              <a:rPr lang="en-US" dirty="0" smtClean="0"/>
              <a:t>Market and technology conditions change rapidly</a:t>
            </a:r>
          </a:p>
          <a:p>
            <a:pPr lvl="1"/>
            <a:endParaRPr lang="en-US" dirty="0"/>
          </a:p>
          <a:p>
            <a:r>
              <a:rPr lang="en-US" dirty="0" smtClean="0"/>
              <a:t>Optimal sequence of actions may be different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8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framework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supreme law, the Constitution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5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is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Made and amended by Parliament</a:t>
            </a:r>
          </a:p>
          <a:p>
            <a:r>
              <a:rPr lang="en-US" dirty="0" smtClean="0"/>
              <a:t>Subordinate to the Constitution, </a:t>
            </a:r>
            <a:r>
              <a:rPr lang="en-US" dirty="0"/>
              <a:t>the Telecommunications </a:t>
            </a:r>
            <a:r>
              <a:rPr lang="en-US" dirty="0" smtClean="0"/>
              <a:t>Law (2013 </a:t>
            </a:r>
            <a:r>
              <a:rPr lang="en-US" dirty="0"/>
              <a:t>Union Parliament Law No. 31) </a:t>
            </a:r>
            <a:r>
              <a:rPr lang="en-US" dirty="0" smtClean="0"/>
              <a:t>sets out the broad principles and powers</a:t>
            </a:r>
          </a:p>
          <a:p>
            <a:pPr lvl="1"/>
            <a:r>
              <a:rPr lang="en-US" dirty="0" smtClean="0"/>
              <a:t>Not expected to be changed frequently, though ICT sector laws become obsolete quickly</a:t>
            </a:r>
          </a:p>
          <a:p>
            <a:pPr lvl="1"/>
            <a:r>
              <a:rPr lang="en-US" dirty="0" smtClean="0"/>
              <a:t>Rules made under a Law spell out details and allow greater flexibility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7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Policy, plan and strategy are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SG" b="1" dirty="0" smtClean="0"/>
              <a:t>Adopted by the Executive</a:t>
            </a:r>
            <a:r>
              <a:rPr lang="en-SG" dirty="0" smtClean="0"/>
              <a:t>; subordinate to Law</a:t>
            </a:r>
          </a:p>
          <a:p>
            <a:r>
              <a:rPr lang="en-SG" dirty="0" smtClean="0"/>
              <a:t>Policy sets </a:t>
            </a:r>
            <a:r>
              <a:rPr lang="en-SG" dirty="0"/>
              <a:t>out </a:t>
            </a:r>
            <a:r>
              <a:rPr lang="en-SG" i="1" dirty="0"/>
              <a:t>what </a:t>
            </a:r>
            <a:r>
              <a:rPr lang="en-SG" dirty="0"/>
              <a:t>must be done and </a:t>
            </a:r>
            <a:r>
              <a:rPr lang="en-SG" dirty="0" smtClean="0"/>
              <a:t>justifies </a:t>
            </a:r>
            <a:r>
              <a:rPr lang="en-SG" i="1" dirty="0"/>
              <a:t>wh</a:t>
            </a:r>
            <a:r>
              <a:rPr lang="en-SG" dirty="0"/>
              <a:t>y it must be </a:t>
            </a:r>
            <a:r>
              <a:rPr lang="en-SG" dirty="0" smtClean="0"/>
              <a:t>done</a:t>
            </a:r>
          </a:p>
          <a:p>
            <a:r>
              <a:rPr lang="en-SG" dirty="0" smtClean="0"/>
              <a:t>Plans</a:t>
            </a:r>
            <a:r>
              <a:rPr lang="en-SG" dirty="0"/>
              <a:t>, which are more concrete and short-term, provide the strategy by which the policy is to be </a:t>
            </a:r>
            <a:r>
              <a:rPr lang="en-SG" dirty="0" smtClean="0"/>
              <a:t>implemented  </a:t>
            </a:r>
          </a:p>
          <a:p>
            <a:pPr lvl="1"/>
            <a:r>
              <a:rPr lang="en-SG" dirty="0" smtClean="0"/>
              <a:t>Plans </a:t>
            </a:r>
            <a:r>
              <a:rPr lang="en-SG" dirty="0"/>
              <a:t>define </a:t>
            </a:r>
            <a:r>
              <a:rPr lang="en-SG" i="1" dirty="0"/>
              <a:t>how </a:t>
            </a:r>
            <a:r>
              <a:rPr lang="en-SG" dirty="0"/>
              <a:t>the necessary actions will be taken by</a:t>
            </a:r>
            <a:r>
              <a:rPr lang="en-SG" i="1" dirty="0"/>
              <a:t> whom </a:t>
            </a:r>
            <a:r>
              <a:rPr lang="en-SG" dirty="0"/>
              <a:t>and </a:t>
            </a:r>
            <a:r>
              <a:rPr lang="en-SG" i="1" dirty="0"/>
              <a:t>when </a:t>
            </a:r>
            <a:r>
              <a:rPr lang="en-SG" dirty="0"/>
              <a:t>so that the policy objectives may be </a:t>
            </a:r>
            <a:r>
              <a:rPr lang="en-SG" dirty="0" smtClean="0"/>
              <a:t>realized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1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is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“Sustained and focused control by a public agency over activities in a sector”</a:t>
            </a:r>
          </a:p>
          <a:p>
            <a:pPr lvl="1"/>
            <a:r>
              <a:rPr lang="en-US" dirty="0" smtClean="0"/>
              <a:t>Restraining</a:t>
            </a:r>
          </a:p>
          <a:p>
            <a:pPr lvl="1"/>
            <a:r>
              <a:rPr lang="en-US" dirty="0" smtClean="0"/>
              <a:t>Enabling</a:t>
            </a:r>
          </a:p>
          <a:p>
            <a:r>
              <a:rPr lang="en-US" dirty="0" smtClean="0"/>
              <a:t>More on why regulatory agencies should </a:t>
            </a:r>
            <a:r>
              <a:rPr lang="en-US" smtClean="0"/>
              <a:t>be independent later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7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5020</TotalTime>
  <Words>602</Words>
  <Application>Microsoft Office PowerPoint</Application>
  <PresentationFormat>On-screen Show (4:3)</PresentationFormat>
  <Paragraphs>96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Iskoola Pota</vt:lpstr>
      <vt:lpstr>Wingdings</vt:lpstr>
      <vt:lpstr>Office Theme</vt:lpstr>
      <vt:lpstr>Legislation, policies, plans, strategies, regulation</vt:lpstr>
      <vt:lpstr>Objective</vt:lpstr>
      <vt:lpstr>ICT infrastructure (telecom)</vt:lpstr>
      <vt:lpstr>ICT services and applications</vt:lpstr>
      <vt:lpstr>definitions</vt:lpstr>
      <vt:lpstr>The framework</vt:lpstr>
      <vt:lpstr>Law is . . .</vt:lpstr>
      <vt:lpstr>Policy, plan and strategy are . . .</vt:lpstr>
      <vt:lpstr>Regulation is . . . </vt:lpstr>
      <vt:lpstr>Ict infrastructure sector</vt:lpstr>
      <vt:lpstr>Why policy?</vt:lpstr>
      <vt:lpstr>PowerPoint Presentation</vt:lpstr>
      <vt:lpstr>Foreign Direct Investment in Pakistan by sector, 2002-07</vt:lpstr>
      <vt:lpstr>Ict services &amp; application sector: an example</vt:lpstr>
      <vt:lpstr>E Sri Lanka program</vt:lpstr>
      <vt:lpstr>Starting with a program</vt:lpstr>
      <vt:lpstr>Program architecture</vt:lpstr>
      <vt:lpstr>Diagnosing road blocks</vt:lpstr>
      <vt:lpstr>Different sequence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rsp</dc:creator>
  <cp:lastModifiedBy>Rohan Samarajiva</cp:lastModifiedBy>
  <cp:revision>179</cp:revision>
  <dcterms:created xsi:type="dcterms:W3CDTF">2014-02-08T04:10:26Z</dcterms:created>
  <dcterms:modified xsi:type="dcterms:W3CDTF">2016-06-16T19:17:28Z</dcterms:modified>
</cp:coreProperties>
</file>