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0" r:id="rId3"/>
    <p:sldId id="261" r:id="rId4"/>
    <p:sldId id="262" r:id="rId5"/>
    <p:sldId id="270" r:id="rId6"/>
    <p:sldId id="263" r:id="rId7"/>
    <p:sldId id="271" r:id="rId8"/>
    <p:sldId id="264" r:id="rId9"/>
    <p:sldId id="269" r:id="rId10"/>
    <p:sldId id="272" r:id="rId11"/>
    <p:sldId id="265" r:id="rId12"/>
    <p:sldId id="267" r:id="rId13"/>
    <p:sldId id="266" r:id="rId14"/>
    <p:sldId id="268"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5309" autoAdjust="0"/>
  </p:normalViewPr>
  <p:slideViewPr>
    <p:cSldViewPr>
      <p:cViewPr varScale="1">
        <p:scale>
          <a:sx n="63" d="100"/>
          <a:sy n="63"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83CE4-B42B-4DC9-8C5C-1CAB801E31BD}" type="datetimeFigureOut">
              <a:rPr lang="en-US" smtClean="0"/>
              <a:pPr/>
              <a:t>8/22/2016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D79DC-C1E5-4B76-B50F-8080FDDDC912}" type="slidenum">
              <a:rPr lang="en-US" smtClean="0"/>
              <a:pPr/>
              <a:t>‹#›</a:t>
            </a:fld>
            <a:endParaRPr lang="en-US"/>
          </a:p>
        </p:txBody>
      </p:sp>
    </p:spTree>
    <p:extLst>
      <p:ext uri="{BB962C8B-B14F-4D97-AF65-F5344CB8AC3E}">
        <p14:creationId xmlns:p14="http://schemas.microsoft.com/office/powerpoint/2010/main" val="209313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C5D79DC-C1E5-4B76-B50F-8080FDDDC912}" type="slidenum">
              <a:rPr lang="en-US" smtClean="0"/>
              <a:pPr/>
              <a:t>2</a:t>
            </a:fld>
            <a:endParaRPr lang="en-US"/>
          </a:p>
        </p:txBody>
      </p:sp>
    </p:spTree>
    <p:extLst>
      <p:ext uri="{BB962C8B-B14F-4D97-AF65-F5344CB8AC3E}">
        <p14:creationId xmlns:p14="http://schemas.microsoft.com/office/powerpoint/2010/main" val="296017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5D79DC-C1E5-4B76-B50F-8080FDDDC912}" type="slidenum">
              <a:rPr lang="en-US" smtClean="0"/>
              <a:pPr/>
              <a:t>5</a:t>
            </a:fld>
            <a:endParaRPr lang="en-US"/>
          </a:p>
        </p:txBody>
      </p:sp>
    </p:spTree>
    <p:extLst>
      <p:ext uri="{BB962C8B-B14F-4D97-AF65-F5344CB8AC3E}">
        <p14:creationId xmlns:p14="http://schemas.microsoft.com/office/powerpoint/2010/main" val="107034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4F7B930-C54E-4C4D-99E0-1A6B51EEB0D7}" type="datetimeFigureOut">
              <a:rPr lang="en-US" smtClean="0"/>
              <a:pPr/>
              <a:t>8/22/2016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B5C8B6D-5F3C-46A0-AFC7-F4D008AD4A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F7B930-C54E-4C4D-99E0-1A6B51EEB0D7}"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8B6D-5F3C-46A0-AFC7-F4D008AD4A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4F7B930-C54E-4C4D-99E0-1A6B51EEB0D7}" type="datetimeFigureOut">
              <a:rPr lang="en-US" smtClean="0"/>
              <a:pPr/>
              <a:t>8/22/2016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B5C8B6D-5F3C-46A0-AFC7-F4D008AD4A3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4F7B930-C54E-4C4D-99E0-1A6B51EEB0D7}"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B5C8B6D-5F3C-46A0-AFC7-F4D008AD4A3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4F7B930-C54E-4C4D-99E0-1A6B51EEB0D7}" type="datetimeFigureOut">
              <a:rPr lang="en-US" smtClean="0"/>
              <a:pPr/>
              <a:t>8/22/2016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B5C8B6D-5F3C-46A0-AFC7-F4D008AD4A3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4F7B930-C54E-4C4D-99E0-1A6B51EEB0D7}" type="datetimeFigureOut">
              <a:rPr lang="en-US" smtClean="0"/>
              <a:pPr/>
              <a:t>8/22/2016</a:t>
            </a:fld>
            <a:endParaRPr lang="en-US"/>
          </a:p>
        </p:txBody>
      </p:sp>
      <p:sp>
        <p:nvSpPr>
          <p:cNvPr id="10" name="Slide Number Placeholder 9"/>
          <p:cNvSpPr>
            <a:spLocks noGrp="1"/>
          </p:cNvSpPr>
          <p:nvPr>
            <p:ph type="sldNum" sz="quarter" idx="16"/>
          </p:nvPr>
        </p:nvSpPr>
        <p:spPr/>
        <p:txBody>
          <a:bodyPr rtlCol="0"/>
          <a:lstStyle/>
          <a:p>
            <a:fld id="{EB5C8B6D-5F3C-46A0-AFC7-F4D008AD4A3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4F7B930-C54E-4C4D-99E0-1A6B51EEB0D7}" type="datetimeFigureOut">
              <a:rPr lang="en-US" smtClean="0"/>
              <a:pPr/>
              <a:t>8/22/2016</a:t>
            </a:fld>
            <a:endParaRPr lang="en-US"/>
          </a:p>
        </p:txBody>
      </p:sp>
      <p:sp>
        <p:nvSpPr>
          <p:cNvPr id="12" name="Slide Number Placeholder 11"/>
          <p:cNvSpPr>
            <a:spLocks noGrp="1"/>
          </p:cNvSpPr>
          <p:nvPr>
            <p:ph type="sldNum" sz="quarter" idx="16"/>
          </p:nvPr>
        </p:nvSpPr>
        <p:spPr/>
        <p:txBody>
          <a:bodyPr rtlCol="0"/>
          <a:lstStyle/>
          <a:p>
            <a:fld id="{EB5C8B6D-5F3C-46A0-AFC7-F4D008AD4A3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F7B930-C54E-4C4D-99E0-1A6B51EEB0D7}" type="datetimeFigureOut">
              <a:rPr lang="en-US" smtClean="0"/>
              <a:pPr/>
              <a:t>8/22/2016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B5C8B6D-5F3C-46A0-AFC7-F4D008AD4A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7B930-C54E-4C4D-99E0-1A6B51EEB0D7}" type="datetimeFigureOut">
              <a:rPr lang="en-US" smtClean="0"/>
              <a:pPr/>
              <a:t>8/22/2016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B5C8B6D-5F3C-46A0-AFC7-F4D008AD4A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4F7B930-C54E-4C4D-99E0-1A6B51EEB0D7}"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B5C8B6D-5F3C-46A0-AFC7-F4D008AD4A3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4F7B930-C54E-4C4D-99E0-1A6B51EEB0D7}" type="datetimeFigureOut">
              <a:rPr lang="en-US" smtClean="0"/>
              <a:pPr/>
              <a:t>8/22/2016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B5C8B6D-5F3C-46A0-AFC7-F4D008AD4A3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4F7B930-C54E-4C4D-99E0-1A6B51EEB0D7}" type="datetimeFigureOut">
              <a:rPr lang="en-US" smtClean="0"/>
              <a:pPr/>
              <a:t>8/22/2016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B5C8B6D-5F3C-46A0-AFC7-F4D008AD4A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0"/>
            <a:ext cx="8763000" cy="3810000"/>
          </a:xfrm>
        </p:spPr>
        <p:txBody>
          <a:bodyPr>
            <a:normAutofit/>
          </a:bodyPr>
          <a:lstStyle/>
          <a:p>
            <a:pPr algn="ctr"/>
            <a:r>
              <a:rPr lang="en-US" sz="3600" b="1" dirty="0" smtClean="0"/>
              <a:t>Group 5  </a:t>
            </a:r>
            <a:br>
              <a:rPr lang="en-US" sz="3600" b="1" dirty="0" smtClean="0"/>
            </a:br>
            <a:r>
              <a:rPr lang="en-US" sz="3600" b="1" dirty="0" smtClean="0"/>
              <a:t>W</a:t>
            </a:r>
            <a:r>
              <a:rPr lang="en-US" sz="3600" b="1" cap="none" dirty="0" smtClean="0"/>
              <a:t>i</a:t>
            </a:r>
            <a:r>
              <a:rPr lang="en-US" sz="3600" b="1" dirty="0" smtClean="0"/>
              <a:t>-F</a:t>
            </a:r>
            <a:r>
              <a:rPr lang="en-US" sz="3600" b="1" cap="none" dirty="0" smtClean="0"/>
              <a:t>i</a:t>
            </a:r>
            <a:r>
              <a:rPr lang="en-US" sz="3600" b="1" dirty="0" smtClean="0"/>
              <a:t> Access to the Bottom of Pyramid (</a:t>
            </a:r>
            <a:r>
              <a:rPr lang="en-US" sz="3600" b="1" dirty="0" err="1" smtClean="0"/>
              <a:t>B</a:t>
            </a:r>
            <a:r>
              <a:rPr lang="en-US" sz="3600" b="1" cap="none" dirty="0" err="1" smtClean="0"/>
              <a:t>o</a:t>
            </a:r>
            <a:r>
              <a:rPr lang="en-US" sz="3600" b="1" dirty="0" err="1" smtClean="0"/>
              <a:t>P</a:t>
            </a:r>
            <a:r>
              <a:rPr lang="en-US" sz="3600" b="1" dirty="0" smtClean="0"/>
              <a:t>)</a:t>
            </a:r>
            <a:br>
              <a:rPr lang="en-US" sz="3600" b="1" dirty="0" smtClean="0"/>
            </a:br>
            <a:r>
              <a:rPr lang="en-US" sz="3600" b="1" dirty="0" smtClean="0"/>
              <a:t/>
            </a:r>
            <a:br>
              <a:rPr lang="en-US" sz="3600" b="1" dirty="0" smtClean="0"/>
            </a:br>
            <a:r>
              <a:rPr lang="en-US" sz="2400" b="1" dirty="0" smtClean="0"/>
              <a:t>A. </a:t>
            </a:r>
            <a:r>
              <a:rPr lang="en-US" sz="2400" b="1" dirty="0" err="1" smtClean="0"/>
              <a:t>Prabaharan</a:t>
            </a:r>
            <a:r>
              <a:rPr lang="en-US" sz="2400" b="1" dirty="0" smtClean="0"/>
              <a:t/>
            </a:r>
            <a:br>
              <a:rPr lang="en-US" sz="2400" b="1" dirty="0" smtClean="0"/>
            </a:br>
            <a:r>
              <a:rPr lang="en-US" sz="2400" b="1" dirty="0" err="1" smtClean="0"/>
              <a:t>Anirban</a:t>
            </a:r>
            <a:r>
              <a:rPr lang="en-US" sz="2400" b="1" dirty="0" smtClean="0"/>
              <a:t> Das</a:t>
            </a:r>
            <a:br>
              <a:rPr lang="en-US" sz="2400" b="1" dirty="0" smtClean="0"/>
            </a:br>
            <a:r>
              <a:rPr lang="en-US" sz="2400" b="1" dirty="0" err="1" smtClean="0"/>
              <a:t>Dushyant</a:t>
            </a:r>
            <a:r>
              <a:rPr lang="en-US" sz="2400" b="1" dirty="0" smtClean="0"/>
              <a:t> </a:t>
            </a:r>
            <a:r>
              <a:rPr lang="en-US" sz="2400" b="1" dirty="0" err="1" smtClean="0"/>
              <a:t>Mahadik</a:t>
            </a:r>
            <a:endParaRPr lang="en-US" sz="3600" b="1" dirty="0"/>
          </a:p>
        </p:txBody>
      </p:sp>
      <p:sp>
        <p:nvSpPr>
          <p:cNvPr id="3" name="Subtitle 2"/>
          <p:cNvSpPr>
            <a:spLocks noGrp="1"/>
          </p:cNvSpPr>
          <p:nvPr>
            <p:ph type="subTitle" idx="1"/>
          </p:nvPr>
        </p:nvSpPr>
        <p:spPr>
          <a:xfrm>
            <a:off x="2362200" y="6096000"/>
            <a:ext cx="6705600" cy="639837"/>
          </a:xfrm>
        </p:spPr>
        <p:txBody>
          <a:bodyPr>
            <a:normAutofit fontScale="85000" lnSpcReduction="20000"/>
          </a:bodyPr>
          <a:lstStyle/>
          <a:p>
            <a:pPr algn="r"/>
            <a:r>
              <a:rPr lang="en-US" sz="2000" dirty="0" smtClean="0"/>
              <a:t>How to Engage in Broadband policy and regulatory processes?</a:t>
            </a:r>
          </a:p>
          <a:p>
            <a:pPr algn="r"/>
            <a:r>
              <a:rPr lang="en-US" sz="2000" dirty="0" err="1" smtClean="0"/>
              <a:t>IIT</a:t>
            </a:r>
            <a:r>
              <a:rPr lang="en-US" sz="2000" dirty="0" smtClean="0"/>
              <a:t>-DELHI, 19-22 AUGUST 2016 </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Freemium</a:t>
            </a:r>
            <a:r>
              <a:rPr lang="en-US" b="1" dirty="0" smtClean="0"/>
              <a:t> Wi-Fi</a:t>
            </a:r>
            <a:endParaRPr lang="en-US" b="1" dirty="0"/>
          </a:p>
        </p:txBody>
      </p:sp>
      <p:sp>
        <p:nvSpPr>
          <p:cNvPr id="3" name="Content Placeholder 2"/>
          <p:cNvSpPr>
            <a:spLocks noGrp="1"/>
          </p:cNvSpPr>
          <p:nvPr>
            <p:ph sz="quarter" idx="1"/>
          </p:nvPr>
        </p:nvSpPr>
        <p:spPr>
          <a:xfrm>
            <a:off x="0" y="1600200"/>
            <a:ext cx="5562600" cy="5257800"/>
          </a:xfrm>
        </p:spPr>
        <p:txBody>
          <a:bodyPr>
            <a:normAutofit/>
          </a:bodyPr>
          <a:lstStyle/>
          <a:p>
            <a:r>
              <a:rPr lang="en-US" sz="3200" dirty="0" smtClean="0"/>
              <a:t>We suggest that 36 willing corporate companies may be invited to provide free Wi-Fi access to the poor in 29 states and 7 union territories of India</a:t>
            </a:r>
          </a:p>
          <a:p>
            <a:r>
              <a:rPr lang="en-US" sz="3200" dirty="0" smtClean="0"/>
              <a:t>This can be their Corporate Social Responsibility. </a:t>
            </a:r>
          </a:p>
          <a:p>
            <a:r>
              <a:rPr lang="en-US" sz="3200" dirty="0" smtClean="0"/>
              <a:t>We support the </a:t>
            </a:r>
            <a:r>
              <a:rPr lang="en-US" sz="3200" dirty="0" err="1" smtClean="0"/>
              <a:t>Freemium</a:t>
            </a:r>
            <a:r>
              <a:rPr lang="en-US" sz="3200" dirty="0" smtClean="0"/>
              <a:t> model for Wi-Fi access for the poor people</a:t>
            </a:r>
          </a:p>
          <a:p>
            <a:endParaRPr lang="en-US" sz="2400" dirty="0"/>
          </a:p>
        </p:txBody>
      </p:sp>
      <p:pic>
        <p:nvPicPr>
          <p:cNvPr id="32772" name="Picture 4" descr="http://images.financialexpress.com/2015/07/Digital-India-PTI2-L.jpg"/>
          <p:cNvPicPr>
            <a:picLocks noChangeAspect="1" noChangeArrowheads="1"/>
          </p:cNvPicPr>
          <p:nvPr/>
        </p:nvPicPr>
        <p:blipFill>
          <a:blip r:embed="rId2"/>
          <a:srcRect/>
          <a:stretch>
            <a:fillRect/>
          </a:stretch>
        </p:blipFill>
        <p:spPr bwMode="auto">
          <a:xfrm>
            <a:off x="5638800" y="1524000"/>
            <a:ext cx="3505200" cy="5334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568952" cy="990600"/>
          </a:xfrm>
        </p:spPr>
        <p:txBody>
          <a:bodyPr/>
          <a:lstStyle/>
          <a:p>
            <a:r>
              <a:rPr lang="en-US" b="1" dirty="0" smtClean="0"/>
              <a:t>Complexity of UPI</a:t>
            </a:r>
            <a:endParaRPr lang="en-US" b="1" dirty="0"/>
          </a:p>
        </p:txBody>
      </p:sp>
      <p:sp>
        <p:nvSpPr>
          <p:cNvPr id="3" name="Content Placeholder 2"/>
          <p:cNvSpPr>
            <a:spLocks noGrp="1"/>
          </p:cNvSpPr>
          <p:nvPr>
            <p:ph sz="quarter" idx="1"/>
          </p:nvPr>
        </p:nvSpPr>
        <p:spPr>
          <a:xfrm>
            <a:off x="152400" y="1600200"/>
            <a:ext cx="8991600" cy="2590800"/>
          </a:xfrm>
        </p:spPr>
        <p:txBody>
          <a:bodyPr>
            <a:normAutofit fontScale="62500" lnSpcReduction="20000"/>
          </a:bodyPr>
          <a:lstStyle/>
          <a:p>
            <a:r>
              <a:rPr lang="en-US" b="1" dirty="0" smtClean="0"/>
              <a:t>Unified Payment Interface of the National Payment Corporation of India provides a significantly smoother payment experience for payments initiated by either payee or payer. </a:t>
            </a:r>
          </a:p>
          <a:p>
            <a:r>
              <a:rPr lang="en-US" b="1" dirty="0" smtClean="0"/>
              <a:t>The interface is flexible to make possible payments over apps, websites, near field; with the help of QR code and other mechanisms. </a:t>
            </a:r>
          </a:p>
          <a:p>
            <a:r>
              <a:rPr lang="en-US" b="1" dirty="0" smtClean="0"/>
              <a:t>However, a simplistic UPI based interface will require 802.11u standard devices, for the devices to move between networks seamlessly. </a:t>
            </a:r>
          </a:p>
          <a:p>
            <a:r>
              <a:rPr lang="en-US" b="1" dirty="0" smtClean="0"/>
              <a:t>These devices are rare even in urban affluent settings. </a:t>
            </a:r>
          </a:p>
          <a:p>
            <a:r>
              <a:rPr lang="en-US" b="1" dirty="0" smtClean="0"/>
              <a:t>It may take many years before it reaches the target segment of bottom of pyramid</a:t>
            </a:r>
            <a:r>
              <a:rPr lang="en-US" dirty="0" smtClean="0"/>
              <a:t>. </a:t>
            </a:r>
          </a:p>
          <a:p>
            <a:endParaRPr lang="en-US" dirty="0" smtClean="0"/>
          </a:p>
          <a:p>
            <a:endParaRPr lang="en-US" dirty="0" smtClean="0"/>
          </a:p>
          <a:p>
            <a:endParaRPr lang="en-US" dirty="0"/>
          </a:p>
        </p:txBody>
      </p:sp>
      <p:pic>
        <p:nvPicPr>
          <p:cNvPr id="5124" name="Picture 4" descr="http://allindiaroundup.com/wp-content/uploads/2016/04/UPI-functioning.jpg"/>
          <p:cNvPicPr>
            <a:picLocks noChangeAspect="1" noChangeArrowheads="1"/>
          </p:cNvPicPr>
          <p:nvPr/>
        </p:nvPicPr>
        <p:blipFill>
          <a:blip r:embed="rId2"/>
          <a:srcRect/>
          <a:stretch>
            <a:fillRect/>
          </a:stretch>
        </p:blipFill>
        <p:spPr bwMode="auto">
          <a:xfrm>
            <a:off x="0" y="4114800"/>
            <a:ext cx="9144000" cy="2743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7448" cy="838200"/>
          </a:xfrm>
        </p:spPr>
        <p:txBody>
          <a:bodyPr>
            <a:normAutofit/>
          </a:bodyPr>
          <a:lstStyle/>
          <a:p>
            <a:r>
              <a:rPr lang="en-US" sz="3600" b="1" dirty="0" smtClean="0"/>
              <a:t>RBI’s lens is beyond telecom connectivity</a:t>
            </a:r>
            <a:endParaRPr lang="en-US" sz="3600" b="1" dirty="0"/>
          </a:p>
        </p:txBody>
      </p:sp>
      <p:sp>
        <p:nvSpPr>
          <p:cNvPr id="3" name="Content Placeholder 2"/>
          <p:cNvSpPr>
            <a:spLocks noGrp="1"/>
          </p:cNvSpPr>
          <p:nvPr>
            <p:ph sz="quarter" idx="1"/>
          </p:nvPr>
        </p:nvSpPr>
        <p:spPr>
          <a:xfrm>
            <a:off x="228600" y="1600200"/>
            <a:ext cx="8915400" cy="2438400"/>
          </a:xfrm>
        </p:spPr>
        <p:txBody>
          <a:bodyPr>
            <a:normAutofit fontScale="92500" lnSpcReduction="20000"/>
          </a:bodyPr>
          <a:lstStyle/>
          <a:p>
            <a:r>
              <a:rPr lang="en-US" b="1" dirty="0" smtClean="0"/>
              <a:t>Ownership and regulation of payment platform is under the purview of financial regulator - Reserve Bank of India. </a:t>
            </a:r>
          </a:p>
          <a:p>
            <a:r>
              <a:rPr lang="en-US" b="1" dirty="0" smtClean="0"/>
              <a:t>RBI looks at broader issues than mobile connectivity. </a:t>
            </a:r>
          </a:p>
          <a:p>
            <a:r>
              <a:rPr lang="en-US" b="1" dirty="0" smtClean="0"/>
              <a:t>Therefore, the question of ownership and control of platforms cannot be answered through only the limited lens of telecom connectivity.</a:t>
            </a:r>
            <a:endParaRPr lang="en-US" b="1" dirty="0"/>
          </a:p>
        </p:txBody>
      </p:sp>
      <p:pic>
        <p:nvPicPr>
          <p:cNvPr id="3074" name="Picture 2" descr="http://blog-img1.gradestack.com/blogs/wp-content/uploads/2015/11/26173139/RBI-Logo.jpg"/>
          <p:cNvPicPr>
            <a:picLocks noChangeAspect="1" noChangeArrowheads="1"/>
          </p:cNvPicPr>
          <p:nvPr/>
        </p:nvPicPr>
        <p:blipFill>
          <a:blip r:embed="rId2"/>
          <a:srcRect/>
          <a:stretch>
            <a:fillRect/>
          </a:stretch>
        </p:blipFill>
        <p:spPr bwMode="auto">
          <a:xfrm>
            <a:off x="0" y="4191000"/>
            <a:ext cx="9144000" cy="266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Different models for different people!</a:t>
            </a:r>
            <a:endParaRPr lang="en-US" b="1" dirty="0"/>
          </a:p>
        </p:txBody>
      </p:sp>
      <p:sp>
        <p:nvSpPr>
          <p:cNvPr id="3" name="Content Placeholder 2"/>
          <p:cNvSpPr>
            <a:spLocks noGrp="1"/>
          </p:cNvSpPr>
          <p:nvPr>
            <p:ph sz="quarter" idx="1"/>
          </p:nvPr>
        </p:nvSpPr>
        <p:spPr>
          <a:xfrm>
            <a:off x="228600" y="1600200"/>
            <a:ext cx="8686800" cy="2743200"/>
          </a:xfrm>
        </p:spPr>
        <p:txBody>
          <a:bodyPr>
            <a:normAutofit lnSpcReduction="10000"/>
          </a:bodyPr>
          <a:lstStyle/>
          <a:p>
            <a:r>
              <a:rPr lang="en-US" dirty="0" smtClean="0"/>
              <a:t>Thus, the decision not to force a payment interface is a conscious one. </a:t>
            </a:r>
          </a:p>
          <a:p>
            <a:r>
              <a:rPr lang="en-US" dirty="0" smtClean="0"/>
              <a:t>The entities that would charge over and above the free data pack should also be given the freedom to choose their mode of collection of payments, so as to suit their respective market realities. </a:t>
            </a:r>
          </a:p>
        </p:txBody>
      </p:sp>
      <p:pic>
        <p:nvPicPr>
          <p:cNvPr id="4098" name="Picture 2" descr="http://www.hostimizer.com/pg-process.jpg"/>
          <p:cNvPicPr>
            <a:picLocks noChangeAspect="1" noChangeArrowheads="1"/>
          </p:cNvPicPr>
          <p:nvPr/>
        </p:nvPicPr>
        <p:blipFill>
          <a:blip r:embed="rId2"/>
          <a:srcRect/>
          <a:stretch>
            <a:fillRect/>
          </a:stretch>
        </p:blipFill>
        <p:spPr bwMode="auto">
          <a:xfrm>
            <a:off x="0" y="4181475"/>
            <a:ext cx="9144000" cy="26765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smtClean="0"/>
              <a:t>Local hosting of data</a:t>
            </a:r>
            <a:br>
              <a:rPr lang="en-US" b="1" cap="all" dirty="0" smtClean="0"/>
            </a:br>
            <a:endParaRPr lang="en-US" dirty="0"/>
          </a:p>
        </p:txBody>
      </p:sp>
      <p:sp>
        <p:nvSpPr>
          <p:cNvPr id="3" name="Content Placeholder 2"/>
          <p:cNvSpPr>
            <a:spLocks noGrp="1"/>
          </p:cNvSpPr>
          <p:nvPr>
            <p:ph sz="quarter" idx="1"/>
          </p:nvPr>
        </p:nvSpPr>
        <p:spPr>
          <a:xfrm>
            <a:off x="152400" y="1600200"/>
            <a:ext cx="8991600" cy="2819400"/>
          </a:xfrm>
        </p:spPr>
        <p:txBody>
          <a:bodyPr>
            <a:normAutofit lnSpcReduction="10000"/>
          </a:bodyPr>
          <a:lstStyle/>
          <a:p>
            <a:r>
              <a:rPr lang="en-US" dirty="0" smtClean="0"/>
              <a:t>The rationale for local hosting is to reduce the price of data and connectivity is low to the end users. </a:t>
            </a:r>
          </a:p>
          <a:p>
            <a:r>
              <a:rPr lang="en-US" dirty="0" smtClean="0"/>
              <a:t>However, as first 20 MB data is to be give free per day, the local hosting is not required. </a:t>
            </a:r>
          </a:p>
          <a:p>
            <a:r>
              <a:rPr lang="en-US" dirty="0" smtClean="0"/>
              <a:t>The local hosting may be undertaken to deal with eventualities of loss of connectivity from NOFN.</a:t>
            </a:r>
          </a:p>
        </p:txBody>
      </p:sp>
      <p:pic>
        <p:nvPicPr>
          <p:cNvPr id="2050" name="Picture 2" descr="https://elishahough.files.wordpress.com/2015/07/ban.jpg"/>
          <p:cNvPicPr>
            <a:picLocks noChangeAspect="1" noChangeArrowheads="1"/>
          </p:cNvPicPr>
          <p:nvPr/>
        </p:nvPicPr>
        <p:blipFill>
          <a:blip r:embed="rId2"/>
          <a:srcRect/>
          <a:stretch>
            <a:fillRect/>
          </a:stretch>
        </p:blipFill>
        <p:spPr bwMode="auto">
          <a:xfrm>
            <a:off x="0" y="4495800"/>
            <a:ext cx="9144000" cy="2362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CSC – The Future Hope</a:t>
            </a:r>
            <a:endParaRPr lang="en-US" b="1" dirty="0"/>
          </a:p>
        </p:txBody>
      </p:sp>
      <p:sp>
        <p:nvSpPr>
          <p:cNvPr id="3" name="Content Placeholder 2"/>
          <p:cNvSpPr>
            <a:spLocks noGrp="1"/>
          </p:cNvSpPr>
          <p:nvPr>
            <p:ph sz="quarter" idx="1"/>
          </p:nvPr>
        </p:nvSpPr>
        <p:spPr>
          <a:xfrm>
            <a:off x="228600" y="1600200"/>
            <a:ext cx="8686800" cy="3276600"/>
          </a:xfrm>
        </p:spPr>
        <p:txBody>
          <a:bodyPr>
            <a:normAutofit fontScale="92500" lnSpcReduction="20000"/>
          </a:bodyPr>
          <a:lstStyle/>
          <a:p>
            <a:r>
              <a:rPr lang="en-US" dirty="0" smtClean="0"/>
              <a:t>Community Service </a:t>
            </a:r>
            <a:r>
              <a:rPr lang="en-US" dirty="0" err="1" smtClean="0"/>
              <a:t>Centres</a:t>
            </a:r>
            <a:r>
              <a:rPr lang="en-US" dirty="0" smtClean="0"/>
              <a:t> (CSCs) in every </a:t>
            </a:r>
            <a:r>
              <a:rPr lang="en-US" dirty="0" err="1" smtClean="0"/>
              <a:t>Panchayat</a:t>
            </a:r>
            <a:r>
              <a:rPr lang="en-US" dirty="0" smtClean="0"/>
              <a:t> can host data of community interest. </a:t>
            </a:r>
          </a:p>
          <a:p>
            <a:r>
              <a:rPr lang="en-US" dirty="0" smtClean="0"/>
              <a:t>This can come free of cost supported by the CSR activities of local companies or the government. </a:t>
            </a:r>
          </a:p>
          <a:p>
            <a:r>
              <a:rPr lang="en-US" dirty="0" smtClean="0"/>
              <a:t>In case of the absence of the above two, then it can be borne by the population collectively. </a:t>
            </a:r>
          </a:p>
          <a:p>
            <a:r>
              <a:rPr lang="en-US" dirty="0" smtClean="0"/>
              <a:t>Further, the local hosting of contents is also open to private entrepreneurs, if there is a business model around it.</a:t>
            </a:r>
          </a:p>
          <a:p>
            <a:endParaRPr lang="en-US" dirty="0" smtClean="0"/>
          </a:p>
          <a:p>
            <a:endParaRPr lang="en-US" dirty="0"/>
          </a:p>
        </p:txBody>
      </p:sp>
      <p:sp>
        <p:nvSpPr>
          <p:cNvPr id="33794" name="AutoShape 2" descr="data:image/jpeg;base64,/9j/4AAQSkZJRgABAQAAAQABAAD/2wCEAAkGBw0ODRAODQ8NDQ0PDg0ODxAODQ8PDg4NFREXFhURFRYYHighGBolJxUVITEhJikrLi4uGB8zODMtNygtLisBCgoKDg0OFxAQFy8mICYtLS0rLS8tKy0tLS0rLS8tKy0tLS0vKy0tLS4tLSstKy0tLS0tLS0tLS8tLS0tLS0tLf/AABEIAKkBKgMBEQACEQEDEQH/xAAcAAACAgMBAQAAAAAAAAAAAAAAAwECBAUGBwj/xABHEAACAQMCAwUDCwICBQ0AAAABAgMABBESIQUGMRMiQVFhBxRxFSMyQlJUgZGTodFysbLBJCUzYuEIFhc0RVOChJLCw/Dx/8QAGwEAAwADAQEAAAAAAAAAAAAAAAIDAQQFBgf/xAA+EQACAQMCBAMGBAQFAgcAAAAAAQIDBBEhMQUSQVFhcYETFCJSkaGxwdHwBjIz4RUjQnLxYoIWJDRDU5Ky/9oADAMBAAIRAxEAPwD0RhXyVM6iFsKdMdMWwp0x0xbCnTHTFMtUTKJimWqJjpimWqJlExLLVEyiYplqiZRMUy1RMomKZaomUTFMtOmUTFMtUTHTFMtUTKJi2FOmOmLYU6Y6ZQimTGTKEU6Y6KgVnJnJcClbFbLqKRsRsYopGxGxirSNiNjVWkbEbGKtTbJtjVWptiNjlWptk2xqrU2ybY1VqbZNscq1Nsm2NVam2TbGqtTbJtjVWkbJtjVWptiNjFWkbJtjFFI2I2MUUjYjZbFLkxkgispmUxbCnTHTFstOmOmLZadMdMUy1RMdMWy06ZRMUy1RMomKZaomOmJZaomUTFMtUTKJimWqJlExTLVEyiYplp0yiYplqiY6Yplp0yiYthVEx0xUm3l5dcb1tUKcJp80msdot6d99CdWrKGMJPPd417bGBPOdDyKCDEXDAt3W07kY6fj1H5iu/bWVNTp21WXMqiTi1HDXNs87rxT0a9Gcave1HGpcUo4dNtNc2U8brG3k1qn6oez4xnAJ2AJ3J8h51zqdlGq5KE28b/DovN5wjqVL2VNRc4pZ2+LV+SxqSkpLlMbhVf0wxYD/CaxWsKdKkqsqumXH+XOqSfR42a6k4X06lR0409cJ79G2u2d0+gyzl7RA4BAYZGeta/ELRWlaVFzzJb6YWyfruNZXbuqSqqOE9tdTKVa5zZstjFWkbEbGqtTbJtjVWptiNjVWkbJtjlWpNk2xqrU2ybY5VqbZNsaq1Nsm2NVam2TbGqtI2TbGqtTbEbGKtI2TbGKKRsRsYBSNitlwKRsRstisGMkEVnJlMoRTJjJi2FOmOmLYU6YyYtlp0yiYtlp0x0xTLVEyiYplqiY6YplqiZRMUy1RMomJZaomUTFMtUTKJimWnTKJimWqJjpiZMAEkgAbkk4AFWpxlOSjFZb2S3Gc1FOUnhI119eFF1YwmoBmP0tPiyL9bHX4DODXe4dwuNaq6c3maTaits9FOa0jnZJZ10bTObecRlSgpxWI5w5PfHVxj1x3fTXDQ6aJZFKsAyMPzHgQf8AOudQr1rWspw+GUX/AMp+HRo6dWlSuaThPWLX/DX5MiHg8txGYhg90p2hTCrnbJ9emw//ADpUuKKldRuIKSXNzSjzaPw22886YXQ4/EHb21o6VzOOeXEcR+Lzxn9FnzNvccrghXSVu2TPgAjA9V8cdBv6VrUr9whUpSipQm02nndbNNY/PyOG/wCI4VLiE5QcVHRSWG8PfKejXlhruzUvYvFKxk1BiiLggYwrMcgjqO9WLi8jO1jbxp8uJOWct5ykuvl/Y9VZKFWo7qFXnUopbLTDb9N9msmPCFgjji1anwQuI3bUAdzhc4G/X1rZqxlxK4q3XJiGVn4orDxhYcsJvTbr4bkYSjYW9O25sy6fDJ5WddFlrffoZcU6k6dhJp1BSw7y/aHmPWufWsp0lzv+nnDkk9H1Ul0a7dejZsQvIz+Ffz4yo53XdPqvH6pGRbOHRXXOGUMM7EAjofWtS6ozt6s6U94tp9vTw7D0q0a1ONSOzWTIVa1WzLY1VqbZNscq1Nsm2NVam2TbGqtSbJtjlWptk2xqrSNk2xqrU2ybY1VqbYjYxVpGybYxRSNiNjAKRsVsuBSNiNlwKwKTWAINAFSKZMZMoRTJjJi2FOmMmLYU6Y6Ytlp0yiYtlp0x0xTLVEx0xTLVEyiYplqiZRMUy1RMomJZadMomKZaomUTMOe4UZC4Yr9LfCJ/W3h8OvpXTtrGdTllP4VLbTMpf7I7vz0j4kal3GGVHVrfol5vp5avwNUtzmRZWYS27kRqwACRzZODjyPTLbg+QNeinZclvO2opwrJczjnMpwxtzYSyt+WHwtb5aOdTuuarGtUfNTeifSMu+O3TMtc9kzJs+HydtIxczGQ9xdA+bTJ7o9On5Zrm3XEada2o0KFLk5d2n/NLTX665eq6G9Soe71KtxcVU09s6cq7Z/Jbm64Xy+kSgSEsASVTPdUE5058h4D+9RurmdzU9rUS5sJPHVrq/F9djzdxx9UIOhZZxl/FLpnpFdl0ybpVAGAAAOgAwBWueZqVJ1JOc2231ZNYEKTwpIul1DD18PUeVBs2t5WtZ89GWH+PmupoeIcDIPaRZYqGx9sA4yvqNh+VXo1nBOnLWEmuZeXVbarXGuuzyj11px2jdOPtfgqLZ/6Xno85wn4+jyaFoHiRmZXluXKlgqEozDpGD9RV8zjz9K7dO6pV6kadOcYUI5SzLE0usmnpNy6xxJPZpbmzUo1KUHOacqksPRZi+y/6Uujyu+ehnwYjJjVhIE3KhtU0YO+46kb/H41xriMrte8VI8kpf6mmqcsaaPaL0/2+MTcpyVv/lQfMl0zmUc66rdr7+ZnQkMMqQR5iuRWpzpScKiw+z/f0ezNqNSM1zReUZCrUGxWxqrU2ybY1VqTZNscq0jZNsaq1Nsm2NVam2TbGqtTbEbGKtI2TbGKKRsRsYBSNitlwKVsRsuBSik1gCKAJoAg0AVIpkMmUIpkxkxbCnTGTKMtOmOmKZadMdMWy06ZRMUy1RMdMUy1RMomKZaomUTFMtOmUTFMtUTKJmukhmSQdkIjDoA7Mns9EgYnUCFOQc/hgV2YXFtWov28pKrzZ50ubmi1jleZLGOnTXBrOFWnP/LScMfy7YffZmVZ8DyJO1AxMxeRdOzEqFxg9BhR19fOrVLurOdKUG4qmlGGvxaZeW++W/JaHIuuK21tGpCKU5Sbcvlz++32N1DCiDCAAfufjUDy93e1rqXNVl5LovJCuJ3XYW8s2kt2cbuFVdTMQNgBkZPpkVSnHnmo92Qpx5pqPcyLHh1/NGWHZ5BKnEQClh1CkyZOD3SSBkg7V0/8Pp93+/Q6PuNPuzIHAuIH6yD4oh/99Z/w+n3f79DPuNPu/wB+hr+I219bugbQ65Uv80oBjLBSysJOq5GQR9YEZwRSVLGnGDab0QlSygotpvYya5RzTHubNJNyMN9odfx86WUFLc63D+M3FpiOeaPZ/k+n4eBor3g0aO07RgvpPziBtWAPDTuG2xtv4VtUL+9hGFqqn+XzbPHLq9U+bTGuzeM6+J6alXsLvmrwXx41WvN6Y/Ff2NXZ3MhRdMkT3jRqxjPzL6sbh1P0gPgDgHHXFdm7tKEJTVWlKNvGWFL+pHHRwa1g2+mZQy8SS3I0a9Rxi4zTqNar+V5/6ls8ej7M6GDUR3wFYHGxyD6j/j/xrxVdU4y/ypZXisNeD6Z8U2n4bLrxlJr4lh/v96mQq1rNmGxqrU2ybY5VqbZNsaq1Nsm2MVam2I2NUUjYjYxRSNk2xgFI2K2XApWxGy4FKKTWACgAoAigAoADQBUimyMihFMmMmUIp0xkxbLTpjpi2WnTHTFMtOmUTFMtUTHTFMtUTKJimWnTKJimWqJlEzLtoVABx3iAcn/KurQpxUVLqeO4xxCvKtOgpYitMLrp1/eB9XOEFAGLxT/Yn1eEfnKoq9v/AFY+Za3/AKsfM3MFjJc2aiBypF5fpJ87JH8w08qPgrvqGQ6+oG4BrvHoqFSMG+Zfnqtv0ZFzwfiLIsWU7NLuefPvk6ySwv7xpjZtORjXBjHTQSDsKybEa1FNvrhLZaNY1+zJ5ulVDArMFJQR6S+pi7XEGBk7nZX39DUq/wDTl5P8Dm138EvJmBXnjghQAUGYycWpReGjWXdhGJlmUYfSyHYbrnIHp1PTzqNe4lSt3br+ST5sa6SWNfVbp5Wiawz1/Brmd05Tq6yjhZ7p538u676l1WuQ2dxsaq1Nsm2NVam2TbHKtTbJtjFWptiNjVWkbEbGKKRsRsYopGxGy4FK2I2XApRSawAUAFAEUATQBFABQAUAVIpkxkyhFMmMmUYU6YyYthTJjpi2WqJjpimWnTKJimWqJjpmFxKbsYZJQNRRCwB6E+Ga2KEfaVFFk7q4dCjOolnCOc4Tx+R5Vjn0aXOlWUadLHoPUHpXRq2seVuG6OJw/jVWdZU62MPTO2H0On7ZwMDG23SoQuZxSSO1U4Xa1puc4avfVmZXVPCTWJNLuFAom8tlmjaN86WxnGM7EEdfhTQm4SUl0GhNwkpI1U0lykzrH2jJqUPcC5a2KydmpEUpigcu2MHU2NmUddz27arKpT5pHYt6jqQ5mTPcXIXMdzdO4ydEV1Pcs+2yrhF3O252/vWwXGWFlM7O1wx1JKgK91pDJGQ2qRyurfYqM7K3XvGubd3Mk3TS/fgc+6uJJuCRtq5hzgoAXPIVGQAdwN/gajXqunHKOrwmyp3dSUamdFnTzNPzBxForcsMBydCY+0ep/AAmtWEnXmuZaI7N1Cnwy2m6LfNLCWde+vosnO8tyzNdoA7sG1mTLEgrpO5z64q9zj2UsnF4TVqu7jiTec516Y/XB3CrXDbPYNjVWptiNjVWptk2xqrSNiNjFFI2I2MApGxGy4FK2I2XApRSawAUARQBNABQAUAFABQAUARQBUimMooRTJjplGFOmMmLYUyY6YtlqiY6Yplp0x0zHuIFdGRxlWUqw9CMGrU6jhJSXQzOEakHCWzWDzS6gaGV42yGjYjPQ7dGH7GvRRkpJSR4KrSlSqSg90/+H+Z3XDLrt4El8SMN6ONmrkVoezqNfQ97w+694oRqdevmtzb12lseCqfzy82Ku5xFG0jZIRSxA6n0poRc5KK6mIxcpKK6mtlRWOTc2uTp1EqXIPVmGQMjoir0AAbckg9+nSjTioo7lOkoRUUUSBevbWeT3sCN8Z6BMgZIHUt1Y/ZFUKGY1vb9giCSFpRIDJI8Dd5ArA4wu2TpOBgf2IBj3dpAZWaN7VVLZGYXBA0g/Z+0NOPs/kcOKe6MOKe6LwzuZmjimhPzccoXs3Kq30ZEU5GBkKehx2mPCuXe0owkpY3ObeUoxaljczLO4MitqXQ6O0bjOpda9dLeI3G+3kQCCK0ZRwaUlgtcju/+If2NaV7/TXn+p3/AOHv6tTy/M4vmy51TLEOka5P9bb/ALDH5msWkMU89yXHrjnrqmtor7v+2PqZ3JVp3ZJiOpEa/Abt/l+VQ4hUwlD1/QvwGjhTrPyX5/l9DqlWuS2d9saq0jZNsaq1NsRsYopGxGy4FI2I2MApWxGywFKYJrBgmgCKAJoAKAIoAmgAoAigAoAmgCKAKkUyZlMoRTJjplGFMmMmLYU6Y6Ytlp0x0xTLVEx0zj+dbHDJcKNmHZv/AFDdT/cfgK7PD6vNFwfT8P3+J53jlviUay66Pz6fp9BHKF5pkaBjtINaf1gbj8R/hql5TzDmXT8A4Dc8lV0XtLVea/VfgdDxTj9vbSdm4kZ8AkIoOkHpnJFby2ONUxzPzZa147Zy7CVVJ+rJ3D8N9j+FZFSzsZwjjIyFQjzAUigxqgMEf2E/9C0ZDLMW97CIIWW3QPIsfaSKqxR5BOpzjptgdMkqMjORahTdWfLktQg6k+XJF9bohVoriyZCUyuIMkblsDr5DYkjfY10vcqeN39Toe508bv6mNHLCkeu5lETEsMK3YhgGIDIq4fScAgHJ3rmVcRk1F5Xc59Rcsmo7d/+TEn5rtoxpgjaQDp0iT8PH9qi2RbXVmdY8XS4tmnZTEsb4fUwI2XOQds9a1LyLlGKXVnc4JUjTnUnJ6KP5nBXM7SyNI30nYtj4nYf5VsJJJJHFq1ZVZyqPdvP7/A9H4RZ9hbxxeKoNX9Z3b9ya4FzV56kme1tKPsKEKfZa+fX7meq1qtlmxqiptiNjFFI2I2XApGxGxgFK2K2WApRSawYCgCaAIoAmgAoAKACgAoAKACgAoAKAIoAqRTJmUyhFMmMmUIpkx0xbLTpjpi2WnTHTMHitkJ4HiP1l2Pk43U/nitq3rezqKX18iVzRVejKm+v49DzNWeN8jUkiN8GVwf716M8TFyhLK0a+zM2XiQnx70naMBpEsZEc2nyO2lvxAPrTZ7hnO4Lw1Zf+rTJI3/dyYhm+ABOlvwNGOxjHYxIJ5YWzG7RsD9U439fOsZaDLR33L/FPeodTYEqHTIB0J8GA8M/5GsmTZkAjBAIPUHcGsgc3zVxH3cLFAFSVwWZ1UBkjzjY+BO+/pRKTe7MuTe7OUtrd55NKkFiCxZ3CgAdWLGlSbFSbMh4rWL6Tm6k+zGSkAPq/Vvwx8azojPwrxMe4unkAUkCNfoxqNMafAefqcn1rDZhvJnctWRnuk2ykZEr+W30R+Jx+9a1zV9nSb9Eb3DaHtriPZav02+56Kq151s9g2MUVNsRsaopGxGy4FI2I2MApWxWywFKxSawYJoAKAIoAKACgCaACgAoAKACgAoAKACgAoAigCpFZTMplCKdMZMowpkx0xbLTpjpi2WnTHTOa5h5bE7GaAhJj9JTsknrnwb18f3rqWl9yJQqbdH2OTf8LVdupT0l17P+5xl1bSQtolRo28mHX1B6EfCuvGSksxeUecq0p0pcs44YqmJhQBteWr/sLgZ+hIOzbfbJPdP57fiaG2k8GxawpzrRhUeE3jK6dvudv72fs/vWn74/l+56j/w7Q/8Akl9jgOMXnb3Ekv1S2F/oUYH9s/jW4eTq8nPJQ2zp5GFQTCgDacH4HNdEEfNw+MjDr/SPrH9q169zCitd+xv2fD6ty8rSPf8ATv8Agd5wzhsVtHoiGB1Zjuzt5k1w69xOq8yPUW9tTt4csF+rM5VrVbKtjVFI2I2XUUjYjYwClbFbLAUopNYMBQBNAEUATQAUAFABQAUAFAEUATQAUARQBNABQAUARQBUimRlMqRTJjJi2FMmOmLZadMdMWy06Y6Zi3tnFMhSVFdfIjofMHqD6ir0q06bzFi1aNOtHlqLKOR4ryo6Ze2JkXc9m30x/Sfrf/etdehfxnpPR/b+xwLrgso5lReV2e/p3OarfOGFAHUy8WzYdrn51h2J8+16E/llq01RxX8N/wB+p6ypxTm4bz5+N/B69X9NTlq3DyZeGJndUQZZmCqPMmsNpLLGhCU5KMVq9DsOEcqxph7nEr9dA/2a/H7X9q5dfiD2p/U9JacGhD4q2r7dP7/h4HTIuNug/wAq5UpN6s7Ow1VqbYjYxRSNiNjAKRsRsuBStitlwKUUtWDAUARQBNAEUATQBFAE0AFABQAUAFABQAUAFAEUATQAUAFAEUAQRWcmUyhFMmMmLIp0x0yjLTpjJimFOmUTFstOmOmcXxjludrpjAq9lJ39TMFVGJ7w8+u+w8a7lG8p+yXO9Voebu+FVZXDdJfC9d9E+v6j7TlJBvPIXP2YxpX8zuf2pJ3/AMi+ptW/AYb1p58Fp99/wNi3BbYp2fZAJnOxYHVjGc5zmoK7qp5ydSXDLV0/Z8mm/XOe+TW3XKSneGUr/uyDUPzG4/I1ePEF/rj9P3+Zyq/AY70p+j/Vfoy3L3L80Nz2k4XTGp0FWDBnO2fPYZ6jxFYurunKk1B6snw/hlWjX56q0W2vV6fgdaq1x2zvtjFFI2TbGKKm2I2MApGxGy4FK2K2XApRSawYJoAigAoAmgCKAJoAKACgAoAigAoAmgCKAJoAKACgAoAigCaAIoAKAIIrOTKKEUyYyYsinTHTKMKdMZMWy06ZRMUy06Y6YplqiY6ZTTT5HyMVaRsRsYq1NsRsaq0jZNsYoqbYjYxRSNiNlwKVsVsuBSistWDAUAFABQAUAFAEUATQAUAFABQAUAFAEUATQAUAFAEUATQAUAFABQAUARQBBFZTMplCKZMZMoRTpjpi2FOmMmLZadMdMUy06ZRMppp8jZLqtI2K2NVaRsm2c9xXnvhVnO9vcTus0ZAdVglbSSARuBg7EdK6FDhF3XpqpTjo9tUQlWinhs3fBeL2t9D21pKs0edJK5BVuullO6ncbGtC5tqtvPkqxw/3t3BTUllGxArVbMNlwKUUmsGCaACgCKAOOHtQ4Fq0+9N1xq92n0/nprtf+H7/ABn2f3X6k/aROtt7iOWNZYnSSJ1Dq6MCjIR1B8q484ShJwksNdBxtKZIoAmgAoAKACgCKAJoAigCssiopZ2VFG5ZiFUD1J6VmMXJ4SywMb5VtPvNt+vF/NV92rfI/ozGUHytafebb9eL+aPdq3yP6MMoPlW0+82368X80e7Vvkf0YZQfK1p95tv14v5o92rfI/owyg+VbT7zbfrxfzR7tW+R/RhlB8q2n3m2/Xi/mj3at8j+jDKD5VtPvNt+vF/NHu1b5H9GGUHyrafebb9eL+aPdq3yP6MMovDxC3kYLHPA7nOFSVGY4GTgA1iVGpFZlFpeTDKMipGTCPFLT7zbfrxfzV1b1vkf0YcyKHilp95tv14/5plb1vkf0Yyku5Q8TtPvNt+vH/NOret8j+jGUl3KNxO0+8W368f80yoVvkf0Y6mu4tuJWv3i3/Xj/mnVCr8j+jHU13KfKVr94t/14/5p/YVfkf0Y3PHuZsZBAIIIIBBByCD0INa8sp4ZhsrLdwRnTJLFGxGcPIiEjzwTRGnOazGLfkibkkaLiXA+A3dwbm5FnNMVVCzXWAQNhlQ4BPhnHgK3qN3xChT9lT5kv9v9iMowbyzl5mtOAcUhuLOWP5LvSILqJJllFvKPoyDvE43z47Bx4iupFVuJ2kqdaL9rDWLxjK6rb96eJJ4hLK2PShxS0+82368X815j3et8j+jKOSLfKtp95tv14v5rHu1b5H9GYyg+VbT7zbfrxfzR7tW+R/RhlB8q2n3m2/Xi/mj3at8j+jDKHwXEcg1ROki5xlHVxnyyKnKEoPEk15gE9xHENUjpGucAu6oM+WTRGEpvEU35AchJylyyzSM0dmzSs7uTeNnUxJOnv93r4YrsriXFEopOWm3w9vTX1E5YHEPbNEbzl2K/WK2m/wBLsJjMpidDkvaSuD3VbB6Y3QnB1YPdVRTVLiMqOZL4ZrGuekkurX4PwE7xyekcqGKysYbafiEFzLGuDI08e3ki5OSo6DPl+FeZv1O4uJVIUXFPph/XzfUpHRYybf5VtPvNt+vF/Nafu1b5H9GNlB8q2n3m2/Xi/mj3at8j+jDKLR8StmYKk9uzE4CrNGWJ8gAd6w6FVLLg/owyjKqRkKACgCKAJoAxeJ8PhureS2nXXDMhRx6HxB8CNiD4ECq0K06FSNSDw08ow1lYPHvabyFw7htgtxa9sJTcRxntJQ4KMrnpj0H5V7LgnGbm7uHTq4xhvRY7EZwSWh0HAvZdwe5s7W4ZbkNPbW8zAT7BpI1Yjp61z7r+Ib2lWqU018MmtuzwMqcWjkvZzybY8RueIRXIlKWzosWiTScF5Ac7b/QFdfjHFK9pSoyp4zJPOV4L9RIQTbyX5hs+UrGd7fRxG5ljYpJ2MqdmjjqhZsZI9M1izq8YuKaqZhFPbKeWu+EDUEctxQ8Jmmtk4dDdwq0mif3iRHLBmULo09PrfmK6tD3ynCcriUXpphNd85z6CPHQ9UufZxy5FcRWskkyXE+oxRG577gZyR3fQ/lXk4cd4nOnKrGK5Y7vG33LezjnBruZeUeV+GNGt4b5DMHZNDM4IUgHcL13H51s2XE+K3ik6PK8b9N/UxKMI7nO8Rh5Q7CX3d783HZSdiGD6TNpOjPd6ZxXSoy4z7SPtFHlys7bdeoj5MaHQeyDlKzmtouJP2y3UN1IEKS6UwoXAIxuDkg+YNc7+IeJVqdWVsscrit13GpxTWT1wivHlzzn/o75cmu5rZHk96QdrJBHcYMSMcjbGw7w28iPOvS/45xOFGNRpcr0Ta3x6kvZxzg0HHeA8p2Fw1tctxBJkCEgdoykMoIIOnB6+HrXQtbzjFzTVWmoNPy6eorjBPDOa5li5aFqx4a9413qTSJg+jRnvZyPKunZS4o6q95UeXXbfwFlyY0O05e9m/CJ+HW11P2ytJbRTSt24RAxUFjuNhXFu+O3lO5qUoY0k0tNS0aUHFNiH5T5SBI9+jyNj/rCLrVFxHjD19k//ozPs6Xf7nN2XLfDJ+YRYRO0ti0bMjxzByzC31/THqDXTqX11T4d7eSxNPXK/wCrGwihB1OVbHtXB+GR2lvHbRFzHEpVO0cu+nJIGfIZwPQCvEXFeVepKpLGX20NxJRWEa3mTkqw4nIkt0knaRoUDRvoJTOcNtvjfHxNbNnxW4s4uNJrD111JThGWrPMeHcnWEnMk/DGEptY42ZMSYcMIkfdsb/SavUVuKXEeGQuljmb1003aNbkXO0ZXtP5G4fwywjuLQTCRrlIj2kutdBjdjtjr3RUeCcXuLy4dOrjCi3ovFfqFSCitDe2/s44EnD4726a4jT3WKeZ+3woLICcDHmdhWhPjvEJXMqNJJvmaSx4+Zn2ccZZw8s3LZkKW9jxWdRnf3lFYgeIUA7fGu9GHFFHNSrBej/HKJ/D2FcJ4Zw2941bWsEN3DaS9ySOdx24kCOxww8Nlpri4urexqVZyi5rZpaYygSTlg2vtS5PsOFC0NsJsTPKJA8gclV0fR2GOprU4HxO4vfaqpjRLGFjfI1SKjjB67yxyracKWVLQzaJWVmWSUuoZQRkDGxOd/gPKvHX3Ea164yq4yuywWjFR2MjmLgFrxK392u1LR61dSp0ujjxU+HUj4E1OzvatpU9pSeu3gEoprDPFuMJypbzmCGLiV4ytoLwzoIy2cYUkZb8Bg+Br29s+L1aanOUI+DTz69iD5EaaW34VLxK0ijjurOzcxrdC8kVXXLnU4bwXGNz5Gt1Tu4WtSUpRlNZ5eVeGix3yY0yjt+G8t8nXU/u8F1M8xOlVM0iB28lZkAY/A1wq1/xqjT9pOmseSePPDyh1GD0Nrxb2b8uWcJnupJ4Ihtqe46n7IGnJPoK1LfjvE7ifJSSb8v7jOnFbnFcVj5REE3uz37XAil7AsG7Mz6DozkDbOK7lCXGXUj7RR5crPfGdfsTfJ0N77LuR7C9so76btxcJcvpaOXQAYypU4x1rQ45xe4t67oQxyuPVZ33GpwTWT2KvGFyKACgAoAKAJoA+eOe+ATJx14rqYRxXk5liubhm7JYXbxP+5nTjwwOgNfRuFXsJWClSjlwWHFb5X67/wBzWnH4tTsv+Z/NEKJBZ8Wje1VESI9q8bLGBhQO62ABjGGNcX/E+E1JOda3al10T1+q/Afln0Yn2GI63HE1kOqRTbh2yTqcPMCcnrvmqfxQ06du47a4+kTFLdmh480nAuM3Qhgtr2e6xNatKhla37WUnATxfqv5HxxW/aqPErGm5ycYx0lh4zyrv26/vJh/DJm5lv8Am6ztzxC7ktkt48M1vcLaoWXOyBUUEHfYag1aUaPBq9RW9KLcn/qXN9dX+WDOZrVm+5ls245wm04nw8GO+g/0m3AI161bEkIPiQybeZUedc+yqrht5Uta+sJfDL12f0evn4DSXMk0YsHPvAuIWgTjMccdxECJIZreR8SYwzRFQSufLII/DNVlwa/ta2bNtxezTS06Z7/dBzxa+I5Lk+1tJ7LjzLaxPBDBNNaSTQo88GVl0qHIJBwqnrsR612OI1K1KvZp1HzNpSSbSeqzp55Jxw0zufYi3+pvhdz/AOFK4P8AEy/87/2r8ylL+U9ArzxU889ofDbm0uoePcPQvLbjReRLn5626aiB1AGx8hpP1a9HwivSr0pWFd4UtYvs/wB7d9V1JTTT5ka7mPm3ljiNk81wge7MJSNDA63aPglVEgGMAnOdWOvnitiz4bxW0rqFN4hnV5XK11ePLwyYlKDWpyqWcLcpNcPbQLcLeiGO4EKCZ4tYJJfGTuWX8MeFdd1ZrjCpqb5eXLjl4Tx2+jF05DvRwF+I8rW1rE4SVrS1dNROhnTDBG9D+xwfCvP++RtOLVKsllc0k/Xqi3LzU8HK8g+zcytcfK9rNGqdmsIMhj1N3tZGk7j6O/TeuvxXjqgoe6VE85zpntjf1EpUs55kV4Jwu3sucEtrYMsMaS4DMWILWTMdz8aLm4qXHBnVqbvH/wC8GYpRq4X70PZVFeMbNps0HtA4VcXnCriC2LCYqrqqnBlCsGMX4gH8cVv8JuadC7hOpt+GevoRqJuLSPIPZ3y3d3bzTWV/HY3sHdWMl+2dSO8WHgnQdDv1xtn2PGL+jQjGFai5wl10wu3r9DWhFvZmV7QuEcfgtUk4reJc2/bqiIkrMO1KOQ2nQo6Bt/WpcIuuH1Kzja0+WWMt46ZWmcvwCaklqz0nj3Bpb/ltLaDeY2dnJGuQO0ZFR9G/njA9cV5m1uoW3FHUntzST8M5WfQq1mGDk+S+feGcKsBaXFrc295EXE6rAuuaXJ7zFiCDjAw3TGOldbiXBrq9uHVp1FKD210S9M/bcSM1FYNTwfmM8U5qtLrs+xTV2caZy3ZrFJgsfEnJ6fCty4sfcuEVKWcvdvxbRhS5ppm2/wCUB/2f/wCc/wDirT/hP/3/APt/MzW6HsDdT8TXjkXFypqVlyRqUrkdRkYyKzF4aYHiPKvEIeWbi6i4nZTtcMwWC4jRGV4R4IzEYU7HI+B6V7q/oT4xTpytqq5esW9n446rx9NzXi+R6o03MPGpOYOK2geP3WGWSK1h2LMImlwXJOzHJPTbbHrW7Z2keF2lRp8zScn5pbeArfO0bv2ncM4Xw+G24fw+EG/7VJGlBL3AXBChmznUxYEDp3eg2rR4JcXd1OpcXEv8vDWNl6Lsl1/uNNJaI2PtptpzHwx7gv2Cho7hk30zkJqbHmQHx8DWt/DVSnzXCp/zbx8tcflkzV6HRcUsuCcP4RJfWVjYXiRRoYmaOOcyFmVAzOwLbasn4HpXNoVb66vI0K1WUW286tYxrolhdNB2oqOUjB9lPOrX0ktk9ra2xSNrhPc4uyh06lVgyZOGywOfHer8e4SraMa6qSll4fM8vZ419DFOedD0qvMlQoAigCaACgAoA1PM3L1rxO2NvdLkdUdcCSF/tofP06GtuyvatnVVSk/NdGuzFlFNYZyns+5b4xw28kgnuRLwtIyYtwwkcnu6VPeiwASRnG/j1rr8Wv7K7oxqQhiq3r4Lxez8OvkJCMk/AyfZ7yjdcMub+S4eB0uWjaMxMxOzyMdQKjH0xUuL8To3lKjGmmnHOc+S8fAzCLTZq/aLwm6tuJ23HbWH3tLcRi4hAJZQpYaxjww3XHdIB6Vt8HuaNa1qWFWXK5Z5X59PqvXYxNNPmRqOPXHBOP3EM78VlsVVQJba5UqB6xknQrdQTv4Vt2sL7hlOdNW6m+kl+fVrtsK+WT3PU+ARWiWkUdi0b2sa9nGY5BIpAO/eHU5zn1zXlLuVaVaUq6ak9XlY+34FljGhgca5L4VfSdrdWsbyncyIzxO22O8UI1fjWxbcVu7aPLSqNLto16Zzgw4J7l7jluBOG3FhYxxWyzQTxrgHT2jxldbnct4b7nalhfVJXULitJyw0/RPOF0Dl0wjB9m/LtxwywNtcmJpPeJJAYmZk0kKBuQPI1scZvqd5cKrTzjCWvr5mIRcVhnU1yRwoA5m99n/AAWeXtZLKPWTqPZvJEjHOclUYA/lXUpcavqcOSNV48cP7tZEcIvoV535Ya94V7hZCCDS8JjVspEqofojSDj8qzwziCt7v3itl756vXzCUcrCNpyzw+S14fa20ukyQ28Ub6DldSrg4Nat7XjWuKlSOzbaGjokjYEVrplEzhRyfdDmT5W1wG1IbK6nEyn3XshtjB3369K7/wDidJ8M90w+b0x/Nnv+RPkftOY7oCuA2UbLgUrFZ5/z17PjcSfKHC3924gp1kKxjWZvtBh9B/XofHzr0PC+NqlH3e5XNT2749Oq/Dp2IzhnVBzFyrxXifA7W2uJYTxBJUnmMvcH0XAjygI1AOAT0JBos+I2lnf1KtOL9m00sea11xpoDi3FI7Xglq8FpbwyYMkVvDE+k5GtUAOD4jauJc1I1K05x2bbXqyiWEXuuHW0xBmggmYdDLCjkfiRS069WmsQm15NoMI5DiHJ9w/MFrxOI262kKKjRgssi6UcbKFxjLeddilxSlHh1S2knzt79N11znoI4PmyU9qXJt3xYWptXgU2/bahMzrq16MEEKemk/nTcD4pRsXU9qn8WNsdM+K7hUg5bHeHrXAKBQBWSNWGGVWHkwBH71lSa1TA4jmzk+5u+McPv4GgWG0NuJEdmV9KTmQlQFIOx6ZFd2w4pSoWVa3mnmWcPpqsa6k5Rbkmb+45W4fJfpxF4FN3H0fJAZgMK7L0ZgOh+HkMc6HEbiNu7dT+B9PyT7PqNyrOS3Nt3awWE0l7C1zbBfnIli7UsPDbw/qOMedY4fTrVLiEaMuWXR5x+/LqEmsaniPLnJE3GLhpraE8P4aX2aR3l0qNtMZbBkbrvsB517q84tCwpqFSXPUx0wvr2X3IRhzPTY6blgxcF5lfhls/b21ysMblwpmimEZcDUBvvnI2GG8xXLvubiHC1dVFiUctY2azjb97eI0fhlhHsFeNLhQBFABQAUATQAUAFABQAUAc5xvkfhN6S89pGJCcmSHMMhPmSmAx+INdK24veW6xCo8dnqvvt6COEWbbg/DILK3jtrZdEMS6VHUnfJYnxJJJJ9a07i4qXFSVWo8tjJYWDNqJkKAIoAmgAoAKAIoAKAIIrJnJXFNkzksBSsw2TWDAUATQBFAE0AFABQAUAFABQBFAE0AGKZRb2QEImkBVXSoGAAMADyArLhNvLTMGtbl6yN4t/wC7R++KGUTBSGORjJA2LY2yd8Vsq5ulQdDmfJ2/fTw2MYWcmzwfWtb2cuxnIYPlRyS7MMhg+VHs5dmGQpDIUAFABQAUAFABQBFAE0AFAEUATQAUAFABQBFAE0ARQAYrIZCsATQAUAFAEUATQBFABQAUATQAUAFAEUAZ1sZBbzdlntdL9njBPaaO71264617n+Ff/T1P935GvV3MEXfFUdvmO0GBpy0egfNRb7BSSW7X4fDFeoJC57vizOxSFoxsyIexZMrInzRPXDqJO99Unx6UANs77iqpL21qJHC3Tx4eNQz9tJ2MWx2XQIu8dyW8N8AGTbXvEGlVXtkji7UI768sY+zc9oFz3csEGNyAfyAN1QBzlfHjdIoAKAJoAKAIoAmgCKAJoAigCaAIoAmgAoAKACgAoAKAIoAmgAoAKACgCKAJoAKAIoAmgAoAigCaAIoAzbH6J+Nem4H/AEp+f5Eam5lV2iYUAFBkKACg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w0ODRAODQ8NDQ0PDg0ODxAODQ8PDg4NFREXFhURFRYYHighGBolJxUVITEhJikrLi4uGB8zODMtNygtLisBCgoKDg0OFxAQFy8mICYtLS0rLS8tKy0tLS0rLS8tKy0tLS0vKy0tLS4tLSstKy0tLS0tLS0tLS8tLS0tLS0tLf/AABEIAKkBKgMBEQACEQEDEQH/xAAcAAACAgMBAQAAAAAAAAAAAAAAAwECBAUGBwj/xABHEAACAQMCAwUDCwICBQ0AAAABAgMABBESIQUGMRMiQVFhBxRxFSMyQlJUgZGTodFysbLBJCUzYuEIFhc0RVOChJLCw/Dx/8QAGwEAAwADAQEAAAAAAAAAAAAAAAIDAQQFBgf/xAA+EQACAQMCBAMGBAQFAgcAAAAAAQIDBBEhMQUSQVFhcYETFCJSkaGxwdHwBjIz4RUjQnLxYoIWJDRDU5Ky/9oADAMBAAIRAxEAPwD0RhXyVM6iFsKdMdMWwp0x0xbCnTHTFMtUTKJimWqJjpimWqJlExLLVEyiYplqiZRMUy1RMomKZaomUTFMtOmUTFMtUTHTFMtUTKJi2FOmOmLYU6Y6ZQimTGTKEU6Y6KgVnJnJcClbFbLqKRsRsYopGxGxirSNiNjVWkbEbGKtTbJtjVWptiNjlWptk2xqrU2ybY1VqbZNscq1Nsm2NVam2TbGqtTbJtjVWkbJtjVWptiNjFWkbJtjFFI2I2MUUjYjZbFLkxkgispmUxbCnTHTFstOmOmLZadMdMUy1RMdMWy06ZRMUy1RMomKZaomOmJZaomUTFMtUTKJimWqJlExTLVEyiYplp0yiYplqiY6Yplp0yiYthVEx0xUm3l5dcb1tUKcJp80msdot6d99CdWrKGMJPPd417bGBPOdDyKCDEXDAt3W07kY6fj1H5iu/bWVNTp21WXMqiTi1HDXNs87rxT0a9Gcave1HGpcUo4dNtNc2U8brG3k1qn6oez4xnAJ2AJ3J8h51zqdlGq5KE28b/DovN5wjqVL2VNRc4pZ2+LV+SxqSkpLlMbhVf0wxYD/CaxWsKdKkqsqumXH+XOqSfR42a6k4X06lR0409cJ79G2u2d0+gyzl7RA4BAYZGeta/ELRWlaVFzzJb6YWyfruNZXbuqSqqOE9tdTKVa5zZstjFWkbEbGqtTbJtjVWptiNjVWkbJtjlWpNk2xqrU2ybY5VqbZNsaq1Nsm2NVam2TbGqtI2TbGqtTbEbGKtI2TbGKKRsRsYBSNitlwKRsRstisGMkEVnJlMoRTJjJi2FOmOmLYU6YyYtlp0yiYtlp0x0xTLVEyiYplqiY6YplqiZRMUy1RMomJZaomUTFMtUTKJimWnTKJimWqJjpiZMAEkgAbkk4AFWpxlOSjFZb2S3Gc1FOUnhI119eFF1YwmoBmP0tPiyL9bHX4DODXe4dwuNaq6c3maTaits9FOa0jnZJZ10bTObecRlSgpxWI5w5PfHVxj1x3fTXDQ6aJZFKsAyMPzHgQf8AOudQr1rWspw+GUX/AMp+HRo6dWlSuaThPWLX/DX5MiHg8txGYhg90p2hTCrnbJ9emw//ADpUuKKldRuIKSXNzSjzaPw22886YXQ4/EHb21o6VzOOeXEcR+Lzxn9FnzNvccrghXSVu2TPgAjA9V8cdBv6VrUr9whUpSipQm02nndbNNY/PyOG/wCI4VLiE5QcVHRSWG8PfKejXlhruzUvYvFKxk1BiiLggYwrMcgjqO9WLi8jO1jbxp8uJOWct5ykuvl/Y9VZKFWo7qFXnUopbLTDb9N9msmPCFgjji1anwQuI3bUAdzhc4G/X1rZqxlxK4q3XJiGVn4orDxhYcsJvTbr4bkYSjYW9O25sy6fDJ5WddFlrffoZcU6k6dhJp1BSw7y/aHmPWufWsp0lzv+nnDkk9H1Ul0a7dejZsQvIz+Ffz4yo53XdPqvH6pGRbOHRXXOGUMM7EAjofWtS6ozt6s6U94tp9vTw7D0q0a1ONSOzWTIVa1WzLY1VqbZNscq1Nsm2NVam2TbGqtSbJtjlWptk2xqrSNk2xqrU2ybY1VqbYjYxVpGybYxRSNiNjAKRsVsuBSNiNlwKwKTWAINAFSKZMZMoRTJjJi2FOmMmLYU6Y6Ytlp0yiYtlp0x0xTLVEx0xTLVEyiYplqiZRMUy1RMomJZadMomKZaomUTMOe4UZC4Yr9LfCJ/W3h8OvpXTtrGdTllP4VLbTMpf7I7vz0j4kal3GGVHVrfol5vp5avwNUtzmRZWYS27kRqwACRzZODjyPTLbg+QNeinZclvO2opwrJczjnMpwxtzYSyt+WHwtb5aOdTuuarGtUfNTeifSMu+O3TMtc9kzJs+HydtIxczGQ9xdA+bTJ7o9On5Zrm3XEada2o0KFLk5d2n/NLTX665eq6G9Soe71KtxcVU09s6cq7Z/Jbm64Xy+kSgSEsASVTPdUE5058h4D+9RurmdzU9rUS5sJPHVrq/F9djzdxx9UIOhZZxl/FLpnpFdl0ybpVAGAAAOgAwBWueZqVJ1JOc2231ZNYEKTwpIul1DD18PUeVBs2t5WtZ89GWH+PmupoeIcDIPaRZYqGx9sA4yvqNh+VXo1nBOnLWEmuZeXVbarXGuuzyj11px2jdOPtfgqLZ/6Xno85wn4+jyaFoHiRmZXluXKlgqEozDpGD9RV8zjz9K7dO6pV6kadOcYUI5SzLE0usmnpNy6xxJPZpbmzUo1KUHOacqksPRZi+y/6Uujyu+ehnwYjJjVhIE3KhtU0YO+46kb/H41xriMrte8VI8kpf6mmqcsaaPaL0/2+MTcpyVv/lQfMl0zmUc66rdr7+ZnQkMMqQR5iuRWpzpScKiw+z/f0ezNqNSM1zReUZCrUGxWxqrU2ybY1VqTZNscq0jZNsaq1Nsm2NVam2TbGqtTbEbGKtI2TbGKKRsRsYBSNitlwKVsRsuBSik1gCKAJoAg0AVIpkMmUIpkxkxbCnTGTKMtOmOmKZadMdMWy06ZRMUy1RMdMUy1RMomKZaomUTFMtOmUTFMtUTKJmukhmSQdkIjDoA7Mns9EgYnUCFOQc/hgV2YXFtWov28pKrzZ50ubmi1jleZLGOnTXBrOFWnP/LScMfy7YffZmVZ8DyJO1AxMxeRdOzEqFxg9BhR19fOrVLurOdKUG4qmlGGvxaZeW++W/JaHIuuK21tGpCKU5Sbcvlz++32N1DCiDCAAfufjUDy93e1rqXNVl5LovJCuJ3XYW8s2kt2cbuFVdTMQNgBkZPpkVSnHnmo92Qpx5pqPcyLHh1/NGWHZ5BKnEQClh1CkyZOD3SSBkg7V0/8Pp93+/Q6PuNPuzIHAuIH6yD4oh/99Z/w+n3f79DPuNPu/wB+hr+I219bugbQ65Uv80oBjLBSysJOq5GQR9YEZwRSVLGnGDab0QlSygotpvYya5RzTHubNJNyMN9odfx86WUFLc63D+M3FpiOeaPZ/k+n4eBor3g0aO07RgvpPziBtWAPDTuG2xtv4VtUL+9hGFqqn+XzbPHLq9U+bTGuzeM6+J6alXsLvmrwXx41WvN6Y/Ff2NXZ3MhRdMkT3jRqxjPzL6sbh1P0gPgDgHHXFdm7tKEJTVWlKNvGWFL+pHHRwa1g2+mZQy8SS3I0a9Rxi4zTqNar+V5/6ls8ej7M6GDUR3wFYHGxyD6j/j/xrxVdU4y/ypZXisNeD6Z8U2n4bLrxlJr4lh/v96mQq1rNmGxqrU2ybY5VqbZNsaq1Nsm2MVam2I2NUUjYjYxRSNk2xgFI2K2XApWxGy4FKKTWACgAoAigAoADQBUimyMihFMmMmUIp0xkxbLTpjpi2WnTHTFMtOmUTFMtUTHTFMtUTKJimWnTKJimWqJlEzLtoVABx3iAcn/KurQpxUVLqeO4xxCvKtOgpYitMLrp1/eB9XOEFAGLxT/Yn1eEfnKoq9v/AFY+Za3/AKsfM3MFjJc2aiBypF5fpJ87JH8w08qPgrvqGQ6+oG4BrvHoqFSMG+Zfnqtv0ZFzwfiLIsWU7NLuefPvk6ySwv7xpjZtORjXBjHTQSDsKybEa1FNvrhLZaNY1+zJ5ulVDArMFJQR6S+pi7XEGBk7nZX39DUq/wDTl5P8Dm138EvJmBXnjghQAUGYycWpReGjWXdhGJlmUYfSyHYbrnIHp1PTzqNe4lSt3br+ST5sa6SWNfVbp5Wiawz1/Brmd05Tq6yjhZ7p538u676l1WuQ2dxsaq1Nsm2NVam2TbHKtTbJtjFWptiNjVWkbEbGKKRsRsYopGxGy4FK2I2XApRSawAUAFAEUATQBFABQAUAVIpkxkyhFMmMmUYU6YyYthTJjpi2WqJjpimWnTKJimWqJjpmFxKbsYZJQNRRCwB6E+Ga2KEfaVFFk7q4dCjOolnCOc4Tx+R5Vjn0aXOlWUadLHoPUHpXRq2seVuG6OJw/jVWdZU62MPTO2H0On7ZwMDG23SoQuZxSSO1U4Xa1puc4avfVmZXVPCTWJNLuFAom8tlmjaN86WxnGM7EEdfhTQm4SUl0GhNwkpI1U0lykzrH2jJqUPcC5a2KydmpEUpigcu2MHU2NmUddz27arKpT5pHYt6jqQ5mTPcXIXMdzdO4ydEV1Pcs+2yrhF3O252/vWwXGWFlM7O1wx1JKgK91pDJGQ2qRyurfYqM7K3XvGubd3Mk3TS/fgc+6uJJuCRtq5hzgoAXPIVGQAdwN/gajXqunHKOrwmyp3dSUamdFnTzNPzBxForcsMBydCY+0ep/AAmtWEnXmuZaI7N1Cnwy2m6LfNLCWde+vosnO8tyzNdoA7sG1mTLEgrpO5z64q9zj2UsnF4TVqu7jiTec516Y/XB3CrXDbPYNjVWptiNjVWptk2xqrSNiNjFFI2I2MApGxGy4FK2I2XApRSawAUARQBNABQAUAFABQAUARQBUimMooRTJjplGFOmMmLYUyY6YtlqiY6Yplp0x0zHuIFdGRxlWUqw9CMGrU6jhJSXQzOEakHCWzWDzS6gaGV42yGjYjPQ7dGH7GvRRkpJSR4KrSlSqSg90/+H+Z3XDLrt4El8SMN6ONmrkVoezqNfQ97w+694oRqdevmtzb12lseCqfzy82Ku5xFG0jZIRSxA6n0poRc5KK6mIxcpKK6mtlRWOTc2uTp1EqXIPVmGQMjoir0AAbckg9+nSjTioo7lOkoRUUUSBevbWeT3sCN8Z6BMgZIHUt1Y/ZFUKGY1vb9giCSFpRIDJI8Dd5ArA4wu2TpOBgf2IBj3dpAZWaN7VVLZGYXBA0g/Z+0NOPs/kcOKe6MOKe6LwzuZmjimhPzccoXs3Kq30ZEU5GBkKehx2mPCuXe0owkpY3ObeUoxaljczLO4MitqXQ6O0bjOpda9dLeI3G+3kQCCK0ZRwaUlgtcju/+If2NaV7/TXn+p3/AOHv6tTy/M4vmy51TLEOka5P9bb/ALDH5msWkMU89yXHrjnrqmtor7v+2PqZ3JVp3ZJiOpEa/Abt/l+VQ4hUwlD1/QvwGjhTrPyX5/l9DqlWuS2d9saq0jZNsaq1NsRsYopGxGy4FI2I2MApWxGywFKYJrBgmgCKAJoAKAIoAmgAoAigAoAmgCKAKkUyZlMoRTJjplGFMmMmLYU6Y6Ytlp0x0xTLVEx0zj+dbHDJcKNmHZv/AFDdT/cfgK7PD6vNFwfT8P3+J53jlviUay66Pz6fp9BHKF5pkaBjtINaf1gbj8R/hql5TzDmXT8A4Dc8lV0XtLVea/VfgdDxTj9vbSdm4kZ8AkIoOkHpnJFby2ONUxzPzZa147Zy7CVVJ+rJ3D8N9j+FZFSzsZwjjIyFQjzAUigxqgMEf2E/9C0ZDLMW97CIIWW3QPIsfaSKqxR5BOpzjptgdMkqMjORahTdWfLktQg6k+XJF9bohVoriyZCUyuIMkblsDr5DYkjfY10vcqeN39Toe508bv6mNHLCkeu5lETEsMK3YhgGIDIq4fScAgHJ3rmVcRk1F5Xc59Rcsmo7d/+TEn5rtoxpgjaQDp0iT8PH9qi2RbXVmdY8XS4tmnZTEsb4fUwI2XOQds9a1LyLlGKXVnc4JUjTnUnJ6KP5nBXM7SyNI30nYtj4nYf5VsJJJJHFq1ZVZyqPdvP7/A9H4RZ9hbxxeKoNX9Z3b9ya4FzV56kme1tKPsKEKfZa+fX7meq1qtlmxqiptiNjFFI2I2XApGxGxgFK2K2WApRSawYCgCaAIoAmgAoAKACgAoAKACgAoAKAIoAqRTJmUyhFMmMmUIpkx0xbLTpjpi2WnTHTMHitkJ4HiP1l2Pk43U/nitq3rezqKX18iVzRVejKm+v49DzNWeN8jUkiN8GVwf716M8TFyhLK0a+zM2XiQnx70naMBpEsZEc2nyO2lvxAPrTZ7hnO4Lw1Zf+rTJI3/dyYhm+ABOlvwNGOxjHYxIJ5YWzG7RsD9U439fOsZaDLR33L/FPeodTYEqHTIB0J8GA8M/5GsmTZkAjBAIPUHcGsgc3zVxH3cLFAFSVwWZ1UBkjzjY+BO+/pRKTe7MuTe7OUtrd55NKkFiCxZ3CgAdWLGlSbFSbMh4rWL6Tm6k+zGSkAPq/Vvwx8azojPwrxMe4unkAUkCNfoxqNMafAefqcn1rDZhvJnctWRnuk2ykZEr+W30R+Jx+9a1zV9nSb9Eb3DaHtriPZav02+56Kq151s9g2MUVNsRsaopGxGy4FI2I2MApWxWywFKxSawYJoAKAIoAKACgCaACgAoAKACgAoAKACgAoAigCpFZTMplCKdMZMowpkx0xbLTpjpi2WnTHTOa5h5bE7GaAhJj9JTsknrnwb18f3rqWl9yJQqbdH2OTf8LVdupT0l17P+5xl1bSQtolRo28mHX1B6EfCuvGSksxeUecq0p0pcs44YqmJhQBteWr/sLgZ+hIOzbfbJPdP57fiaG2k8GxawpzrRhUeE3jK6dvudv72fs/vWn74/l+56j/w7Q/8Akl9jgOMXnb3Ekv1S2F/oUYH9s/jW4eTq8nPJQ2zp5GFQTCgDacH4HNdEEfNw+MjDr/SPrH9q169zCitd+xv2fD6ty8rSPf8ATv8Agd5wzhsVtHoiGB1Zjuzt5k1w69xOq8yPUW9tTt4csF+rM5VrVbKtjVFI2I2XUUjYjYwClbFbLAUopNYMBQBNAEUATQAUAFABQAUAFAEUATQAUARQBNABQAUARQBUimRlMqRTJjJi2FMmOmLZadMdMWy06Y6Zi3tnFMhSVFdfIjofMHqD6ir0q06bzFi1aNOtHlqLKOR4ryo6Ze2JkXc9m30x/Sfrf/etdehfxnpPR/b+xwLrgso5lReV2e/p3OarfOGFAHUy8WzYdrn51h2J8+16E/llq01RxX8N/wB+p6ypxTm4bz5+N/B69X9NTlq3DyZeGJndUQZZmCqPMmsNpLLGhCU5KMVq9DsOEcqxph7nEr9dA/2a/H7X9q5dfiD2p/U9JacGhD4q2r7dP7/h4HTIuNug/wAq5UpN6s7Ow1VqbYjYxRSNiNjAKRsRsuBStitlwKUUtWDAUARQBNAEUATQBFAE0AFABQAUAFABQAUAFAEUATQAUAFAEUAQRWcmUyhFMmMmLIp0x0yjLTpjJimFOmUTFstOmOmcXxjludrpjAq9lJ39TMFVGJ7w8+u+w8a7lG8p+yXO9Voebu+FVZXDdJfC9d9E+v6j7TlJBvPIXP2YxpX8zuf2pJ3/AMi+ptW/AYb1p58Fp99/wNi3BbYp2fZAJnOxYHVjGc5zmoK7qp5ydSXDLV0/Z8mm/XOe+TW3XKSneGUr/uyDUPzG4/I1ePEF/rj9P3+Zyq/AY70p+j/Vfoy3L3L80Nz2k4XTGp0FWDBnO2fPYZ6jxFYurunKk1B6snw/hlWjX56q0W2vV6fgdaq1x2zvtjFFI2TbGKKm2I2MApGxGy4FK2K2XApRSawYJoAigAoAmgCKAJoAKACgAoAigAoAmgCKAJoAKACgAoAigCaAIoAKAIIrOTKKEUyYyYsinTHTKMKdMZMWy06ZRMUy06Y6YplqiY6ZTTT5HyMVaRsRsYq1NsRsaq0jZNsYoqbYjYxRSNiNlwKVsVsuBSistWDAUAFABQAUAFAEUATQAUAFABQAUAFAEUATQAUAFAEUATQAUAFABQAUARQBBFZTMplCKZMZMoRTpjpi2FOmMmLZadMdMUy06ZRMppp8jZLqtI2K2NVaRsm2c9xXnvhVnO9vcTus0ZAdVglbSSARuBg7EdK6FDhF3XpqpTjo9tUQlWinhs3fBeL2t9D21pKs0edJK5BVuullO6ncbGtC5tqtvPkqxw/3t3BTUllGxArVbMNlwKUUmsGCaACgCKAOOHtQ4Fq0+9N1xq92n0/nprtf+H7/ABn2f3X6k/aROtt7iOWNZYnSSJ1Dq6MCjIR1B8q484ShJwksNdBxtKZIoAmgAoAKACgCKAJoAigCssiopZ2VFG5ZiFUD1J6VmMXJ4SywMb5VtPvNt+vF/NV92rfI/ozGUHytafebb9eL+aPdq3yP6MMoPlW0+82368X80e7Vvkf0YZQfK1p95tv14v5o92rfI/owyg+VbT7zbfrxfzR7tW+R/RhlB8q2n3m2/Xi/mj3at8j+jDKD5VtPvNt+vF/NHu1b5H9GGUHyrafebb9eL+aPdq3yP6MMovDxC3kYLHPA7nOFSVGY4GTgA1iVGpFZlFpeTDKMipGTCPFLT7zbfrxfzV1b1vkf0YcyKHilp95tv14/5plb1vkf0Yyku5Q8TtPvNt+vH/NOret8j+jGUl3KNxO0+8W368f80yoVvkf0Y6mu4tuJWv3i3/Xj/mnVCr8j+jHU13KfKVr94t/14/5p/YVfkf0Y3PHuZsZBAIIIIBBByCD0INa8sp4ZhsrLdwRnTJLFGxGcPIiEjzwTRGnOazGLfkibkkaLiXA+A3dwbm5FnNMVVCzXWAQNhlQ4BPhnHgK3qN3xChT9lT5kv9v9iMowbyzl5mtOAcUhuLOWP5LvSILqJJllFvKPoyDvE43z47Bx4iupFVuJ2kqdaL9rDWLxjK6rb96eJJ4hLK2PShxS0+82368X815j3et8j+jKOSLfKtp95tv14v5rHu1b5H9GYyg+VbT7zbfrxfzR7tW+R/RhlB8q2n3m2/Xi/mj3at8j+jDKHwXEcg1ROki5xlHVxnyyKnKEoPEk15gE9xHENUjpGucAu6oM+WTRGEpvEU35AchJylyyzSM0dmzSs7uTeNnUxJOnv93r4YrsriXFEopOWm3w9vTX1E5YHEPbNEbzl2K/WK2m/wBLsJjMpidDkvaSuD3VbB6Y3QnB1YPdVRTVLiMqOZL4ZrGuekkurX4PwE7xyekcqGKysYbafiEFzLGuDI08e3ki5OSo6DPl+FeZv1O4uJVIUXFPph/XzfUpHRYybf5VtPvNt+vF/Nafu1b5H9GNlB8q2n3m2/Xi/mj3at8j+jDKLR8StmYKk9uzE4CrNGWJ8gAd6w6FVLLg/owyjKqRkKACgCKAJoAxeJ8PhureS2nXXDMhRx6HxB8CNiD4ECq0K06FSNSDw08ow1lYPHvabyFw7htgtxa9sJTcRxntJQ4KMrnpj0H5V7LgnGbm7uHTq4xhvRY7EZwSWh0HAvZdwe5s7W4ZbkNPbW8zAT7BpI1Yjp61z7r+Ib2lWqU018MmtuzwMqcWjkvZzybY8RueIRXIlKWzosWiTScF5Ac7b/QFdfjHFK9pSoyp4zJPOV4L9RIQTbyX5hs+UrGd7fRxG5ljYpJ2MqdmjjqhZsZI9M1izq8YuKaqZhFPbKeWu+EDUEctxQ8Jmmtk4dDdwq0mif3iRHLBmULo09PrfmK6tD3ynCcriUXpphNd85z6CPHQ9UufZxy5FcRWskkyXE+oxRG577gZyR3fQ/lXk4cd4nOnKrGK5Y7vG33LezjnBruZeUeV+GNGt4b5DMHZNDM4IUgHcL13H51s2XE+K3ik6PK8b9N/UxKMI7nO8Rh5Q7CX3d783HZSdiGD6TNpOjPd6ZxXSoy4z7SPtFHlys7bdeoj5MaHQeyDlKzmtouJP2y3UN1IEKS6UwoXAIxuDkg+YNc7+IeJVqdWVsscrit13GpxTWT1wivHlzzn/o75cmu5rZHk96QdrJBHcYMSMcjbGw7w28iPOvS/45xOFGNRpcr0Ta3x6kvZxzg0HHeA8p2Fw1tctxBJkCEgdoykMoIIOnB6+HrXQtbzjFzTVWmoNPy6eorjBPDOa5li5aFqx4a9413qTSJg+jRnvZyPKunZS4o6q95UeXXbfwFlyY0O05e9m/CJ+HW11P2ytJbRTSt24RAxUFjuNhXFu+O3lO5qUoY0k0tNS0aUHFNiH5T5SBI9+jyNj/rCLrVFxHjD19k//ozPs6Xf7nN2XLfDJ+YRYRO0ti0bMjxzByzC31/THqDXTqX11T4d7eSxNPXK/wCrGwihB1OVbHtXB+GR2lvHbRFzHEpVO0cu+nJIGfIZwPQCvEXFeVepKpLGX20NxJRWEa3mTkqw4nIkt0knaRoUDRvoJTOcNtvjfHxNbNnxW4s4uNJrD111JThGWrPMeHcnWEnMk/DGEptY42ZMSYcMIkfdsb/SavUVuKXEeGQuljmb1003aNbkXO0ZXtP5G4fwywjuLQTCRrlIj2kutdBjdjtjr3RUeCcXuLy4dOrjCi3ovFfqFSCitDe2/s44EnD4726a4jT3WKeZ+3woLICcDHmdhWhPjvEJXMqNJJvmaSx4+Zn2ccZZw8s3LZkKW9jxWdRnf3lFYgeIUA7fGu9GHFFHNSrBej/HKJ/D2FcJ4Zw2941bWsEN3DaS9ySOdx24kCOxww8Nlpri4urexqVZyi5rZpaYygSTlg2vtS5PsOFC0NsJsTPKJA8gclV0fR2GOprU4HxO4vfaqpjRLGFjfI1SKjjB67yxyracKWVLQzaJWVmWSUuoZQRkDGxOd/gPKvHX3Ea164yq4yuywWjFR2MjmLgFrxK392u1LR61dSp0ujjxU+HUj4E1OzvatpU9pSeu3gEoprDPFuMJypbzmCGLiV4ytoLwzoIy2cYUkZb8Bg+Br29s+L1aanOUI+DTz69iD5EaaW34VLxK0ijjurOzcxrdC8kVXXLnU4bwXGNz5Gt1Tu4WtSUpRlNZ5eVeGix3yY0yjt+G8t8nXU/u8F1M8xOlVM0iB28lZkAY/A1wq1/xqjT9pOmseSePPDyh1GD0Nrxb2b8uWcJnupJ4Ihtqe46n7IGnJPoK1LfjvE7ifJSSb8v7jOnFbnFcVj5REE3uz37XAil7AsG7Mz6DozkDbOK7lCXGXUj7RR5crPfGdfsTfJ0N77LuR7C9so76btxcJcvpaOXQAYypU4x1rQ45xe4t67oQxyuPVZ33GpwTWT2KvGFyKACgAoAKAJoA+eOe+ATJx14rqYRxXk5liubhm7JYXbxP+5nTjwwOgNfRuFXsJWClSjlwWHFb5X67/wBzWnH4tTsv+Z/NEKJBZ8Wje1VESI9q8bLGBhQO62ABjGGNcX/E+E1JOda3al10T1+q/Afln0Yn2GI63HE1kOqRTbh2yTqcPMCcnrvmqfxQ06du47a4+kTFLdmh480nAuM3Qhgtr2e6xNatKhla37WUnATxfqv5HxxW/aqPErGm5ycYx0lh4zyrv26/vJh/DJm5lv8Am6ztzxC7ktkt48M1vcLaoWXOyBUUEHfYag1aUaPBq9RW9KLcn/qXN9dX+WDOZrVm+5ls245wm04nw8GO+g/0m3AI161bEkIPiQybeZUedc+yqrht5Uta+sJfDL12f0evn4DSXMk0YsHPvAuIWgTjMccdxECJIZreR8SYwzRFQSufLII/DNVlwa/ta2bNtxezTS06Z7/dBzxa+I5Lk+1tJ7LjzLaxPBDBNNaSTQo88GVl0qHIJBwqnrsR612OI1K1KvZp1HzNpSSbSeqzp55Jxw0zufYi3+pvhdz/AOFK4P8AEy/87/2r8ylL+U9ArzxU889ofDbm0uoePcPQvLbjReRLn5626aiB1AGx8hpP1a9HwivSr0pWFd4UtYvs/wB7d9V1JTTT5ka7mPm3ljiNk81wge7MJSNDA63aPglVEgGMAnOdWOvnitiz4bxW0rqFN4hnV5XK11ePLwyYlKDWpyqWcLcpNcPbQLcLeiGO4EKCZ4tYJJfGTuWX8MeFdd1ZrjCpqb5eXLjl4Tx2+jF05DvRwF+I8rW1rE4SVrS1dNROhnTDBG9D+xwfCvP++RtOLVKsllc0k/Xqi3LzU8HK8g+zcytcfK9rNGqdmsIMhj1N3tZGk7j6O/TeuvxXjqgoe6VE85zpntjf1EpUs55kV4Jwu3sucEtrYMsMaS4DMWILWTMdz8aLm4qXHBnVqbvH/wC8GYpRq4X70PZVFeMbNps0HtA4VcXnCriC2LCYqrqqnBlCsGMX4gH8cVv8JuadC7hOpt+GevoRqJuLSPIPZ3y3d3bzTWV/HY3sHdWMl+2dSO8WHgnQdDv1xtn2PGL+jQjGFai5wl10wu3r9DWhFvZmV7QuEcfgtUk4reJc2/bqiIkrMO1KOQ2nQo6Bt/WpcIuuH1Kzja0+WWMt46ZWmcvwCaklqz0nj3Bpb/ltLaDeY2dnJGuQO0ZFR9G/njA9cV5m1uoW3FHUntzST8M5WfQq1mGDk+S+feGcKsBaXFrc295EXE6rAuuaXJ7zFiCDjAw3TGOldbiXBrq9uHVp1FKD210S9M/bcSM1FYNTwfmM8U5qtLrs+xTV2caZy3ZrFJgsfEnJ6fCty4sfcuEVKWcvdvxbRhS5ppm2/wCUB/2f/wCc/wDirT/hP/3/APt/MzW6HsDdT8TXjkXFypqVlyRqUrkdRkYyKzF4aYHiPKvEIeWbi6i4nZTtcMwWC4jRGV4R4IzEYU7HI+B6V7q/oT4xTpytqq5esW9n446rx9NzXi+R6o03MPGpOYOK2geP3WGWSK1h2LMImlwXJOzHJPTbbHrW7Z2keF2lRp8zScn5pbeArfO0bv2ncM4Xw+G24fw+EG/7VJGlBL3AXBChmznUxYEDp3eg2rR4JcXd1OpcXEv8vDWNl6Lsl1/uNNJaI2PtptpzHwx7gv2Cho7hk30zkJqbHmQHx8DWt/DVSnzXCp/zbx8tcflkzV6HRcUsuCcP4RJfWVjYXiRRoYmaOOcyFmVAzOwLbasn4HpXNoVb66vI0K1WUW286tYxrolhdNB2oqOUjB9lPOrX0ktk9ra2xSNrhPc4uyh06lVgyZOGywOfHer8e4SraMa6qSll4fM8vZ419DFOedD0qvMlQoAigCaACgAoA1PM3L1rxO2NvdLkdUdcCSF/tofP06GtuyvatnVVSk/NdGuzFlFNYZyns+5b4xw28kgnuRLwtIyYtwwkcnu6VPeiwASRnG/j1rr8Wv7K7oxqQhiq3r4Lxez8OvkJCMk/AyfZ7yjdcMub+S4eB0uWjaMxMxOzyMdQKjH0xUuL8To3lKjGmmnHOc+S8fAzCLTZq/aLwm6tuJ23HbWH3tLcRi4hAJZQpYaxjww3XHdIB6Vt8HuaNa1qWFWXK5Z5X59PqvXYxNNPmRqOPXHBOP3EM78VlsVVQJba5UqB6xknQrdQTv4Vt2sL7hlOdNW6m+kl+fVrtsK+WT3PU+ARWiWkUdi0b2sa9nGY5BIpAO/eHU5zn1zXlLuVaVaUq6ak9XlY+34FljGhgca5L4VfSdrdWsbyncyIzxO22O8UI1fjWxbcVu7aPLSqNLto16Zzgw4J7l7jluBOG3FhYxxWyzQTxrgHT2jxldbnct4b7nalhfVJXULitJyw0/RPOF0Dl0wjB9m/LtxwywNtcmJpPeJJAYmZk0kKBuQPI1scZvqd5cKrTzjCWvr5mIRcVhnU1yRwoA5m99n/AAWeXtZLKPWTqPZvJEjHOclUYA/lXUpcavqcOSNV48cP7tZEcIvoV535Ya94V7hZCCDS8JjVspEqofojSDj8qzwziCt7v3itl756vXzCUcrCNpyzw+S14fa20ukyQ28Ub6DldSrg4Nat7XjWuKlSOzbaGjokjYEVrplEzhRyfdDmT5W1wG1IbK6nEyn3XshtjB3369K7/wDidJ8M90w+b0x/Nnv+RPkftOY7oCuA2UbLgUrFZ5/z17PjcSfKHC3924gp1kKxjWZvtBh9B/XofHzr0PC+NqlH3e5XNT2749Oq/Dp2IzhnVBzFyrxXifA7W2uJYTxBJUnmMvcH0XAjygI1AOAT0JBos+I2lnf1KtOL9m00sea11xpoDi3FI7Xglq8FpbwyYMkVvDE+k5GtUAOD4jauJc1I1K05x2bbXqyiWEXuuHW0xBmggmYdDLCjkfiRS069WmsQm15NoMI5DiHJ9w/MFrxOI262kKKjRgssi6UcbKFxjLeddilxSlHh1S2knzt79N11znoI4PmyU9qXJt3xYWptXgU2/bahMzrq16MEEKemk/nTcD4pRsXU9qn8WNsdM+K7hUg5bHeHrXAKBQBWSNWGGVWHkwBH71lSa1TA4jmzk+5u+McPv4GgWG0NuJEdmV9KTmQlQFIOx6ZFd2w4pSoWVa3mnmWcPpqsa6k5Rbkmb+45W4fJfpxF4FN3H0fJAZgMK7L0ZgOh+HkMc6HEbiNu7dT+B9PyT7PqNyrOS3Nt3awWE0l7C1zbBfnIli7UsPDbw/qOMedY4fTrVLiEaMuWXR5x+/LqEmsaniPLnJE3GLhpraE8P4aX2aR3l0qNtMZbBkbrvsB517q84tCwpqFSXPUx0wvr2X3IRhzPTY6blgxcF5lfhls/b21ysMblwpmimEZcDUBvvnI2GG8xXLvubiHC1dVFiUctY2azjb97eI0fhlhHsFeNLhQBFABQAUATQAUAFABQAUAc5xvkfhN6S89pGJCcmSHMMhPmSmAx+INdK24veW6xCo8dnqvvt6COEWbbg/DILK3jtrZdEMS6VHUnfJYnxJJJJ9a07i4qXFSVWo8tjJYWDNqJkKAIoAmgAoAKAIoAKAIIrJnJXFNkzksBSsw2TWDAUATQBFAE0AFABQAUAFABQBFAE0AGKZRb2QEImkBVXSoGAAMADyArLhNvLTMGtbl6yN4t/wC7R++KGUTBSGORjJA2LY2yd8Vsq5ulQdDmfJ2/fTw2MYWcmzwfWtb2cuxnIYPlRyS7MMhg+VHs5dmGQpDIUAFABQAUAFABQBFAE0AFAEUATQAUAFABQBFAE0ARQAYrIZCsATQAUAFAEUATQBFABQAUATQAUAFAEUAZ1sZBbzdlntdL9njBPaaO71264617n+Ff/T1P935GvV3MEXfFUdvmO0GBpy0egfNRb7BSSW7X4fDFeoJC57vizOxSFoxsyIexZMrInzRPXDqJO99Unx6UANs77iqpL21qJHC3Tx4eNQz9tJ2MWx2XQIu8dyW8N8AGTbXvEGlVXtkji7UI768sY+zc9oFz3csEGNyAfyAN1QBzlfHjdIoAKAJoAKAIoAmgCKAJoAigCaAIoAmgAoAKACgAoAKAIoAmgAoAKACgCKAJoAKAIoAmgAoAigCaAIoAzbH6J+Nem4H/AEp+f5Eam5lV2iYUAFBkKACg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eg;base64,/9j/4AAQSkZJRgABAQAAAQABAAD/2wCEAAkGBw0ODRAODQ8NDQ0PDg0ODxAODQ8PDg4NFREXFhURFRYYHighGBolJxUVITEhJikrLi4uGB8zODMtNygtLisBCgoKDg0OFxAQFy8mICYtLS0rLS8tKy0tLS0rLS8tKy0tLS0vKy0tLS4tLSstKy0tLS0tLS0tLS8tLS0tLS0tLf/AABEIAKkBKgMBEQACEQEDEQH/xAAcAAACAgMBAQAAAAAAAAAAAAAAAwECBAUGBwj/xABHEAACAQMCAwUDCwICBQ0AAAABAgMABBESIQUGMRMiQVFhBxRxFSMyQlJUgZGTodFysbLBJCUzYuEIFhc0RVOChJLCw/Dx/8QAGwEAAwADAQEAAAAAAAAAAAAAAAIDAQQFBgf/xAA+EQACAQMCBAMGBAQFAgcAAAAAAQIDBBEhMQUSQVFhcYETFCJSkaGxwdHwBjIz4RUjQnLxYoIWJDRDU5Ky/9oADAMBAAIRAxEAPwD0RhXyVM6iFsKdMdMWwp0x0xbCnTHTFMtUTKJimWqJjpimWqJlExLLVEyiYplqiZRMUy1RMomKZaomUTFMtOmUTFMtUTHTFMtUTKJi2FOmOmLYU6Y6ZQimTGTKEU6Y6KgVnJnJcClbFbLqKRsRsYopGxGxirSNiNjVWkbEbGKtTbJtjVWptiNjlWptk2xqrU2ybY1VqbZNscq1Nsm2NVam2TbGqtTbJtjVWkbJtjVWptiNjFWkbJtjFFI2I2MUUjYjZbFLkxkgispmUxbCnTHTFstOmOmLZadMdMUy1RMdMWy06ZRMUy1RMomKZaomOmJZaomUTFMtUTKJimWqJlExTLVEyiYplp0yiYplqiY6Yplp0yiYthVEx0xUm3l5dcb1tUKcJp80msdot6d99CdWrKGMJPPd417bGBPOdDyKCDEXDAt3W07kY6fj1H5iu/bWVNTp21WXMqiTi1HDXNs87rxT0a9Gcave1HGpcUo4dNtNc2U8brG3k1qn6oez4xnAJ2AJ3J8h51zqdlGq5KE28b/DovN5wjqVL2VNRc4pZ2+LV+SxqSkpLlMbhVf0wxYD/CaxWsKdKkqsqumXH+XOqSfR42a6k4X06lR0409cJ79G2u2d0+gyzl7RA4BAYZGeta/ELRWlaVFzzJb6YWyfruNZXbuqSqqOE9tdTKVa5zZstjFWkbEbGqtTbJtjVWptiNjVWkbJtjlWpNk2xqrU2ybY5VqbZNsaq1Nsm2NVam2TbGqtI2TbGqtTbEbGKtI2TbGKKRsRsYBSNitlwKRsRstisGMkEVnJlMoRTJjJi2FOmOmLYU6YyYtlp0yiYtlp0x0xTLVEyiYplqiY6YplqiZRMUy1RMomJZaomUTFMtUTKJimWnTKJimWqJjpiZMAEkgAbkk4AFWpxlOSjFZb2S3Gc1FOUnhI119eFF1YwmoBmP0tPiyL9bHX4DODXe4dwuNaq6c3maTaits9FOa0jnZJZ10bTObecRlSgpxWI5w5PfHVxj1x3fTXDQ6aJZFKsAyMPzHgQf8AOudQr1rWspw+GUX/AMp+HRo6dWlSuaThPWLX/DX5MiHg8txGYhg90p2hTCrnbJ9emw//ADpUuKKldRuIKSXNzSjzaPw22886YXQ4/EHb21o6VzOOeXEcR+Lzxn9FnzNvccrghXSVu2TPgAjA9V8cdBv6VrUr9whUpSipQm02nndbNNY/PyOG/wCI4VLiE5QcVHRSWG8PfKejXlhruzUvYvFKxk1BiiLggYwrMcgjqO9WLi8jO1jbxp8uJOWct5ykuvl/Y9VZKFWo7qFXnUopbLTDb9N9msmPCFgjji1anwQuI3bUAdzhc4G/X1rZqxlxK4q3XJiGVn4orDxhYcsJvTbr4bkYSjYW9O25sy6fDJ5WddFlrffoZcU6k6dhJp1BSw7y/aHmPWufWsp0lzv+nnDkk9H1Ul0a7dejZsQvIz+Ffz4yo53XdPqvH6pGRbOHRXXOGUMM7EAjofWtS6ozt6s6U94tp9vTw7D0q0a1ONSOzWTIVa1WzLY1VqbZNscq1Nsm2NVam2TbGqtSbJtjlWptk2xqrSNk2xqrU2ybY1VqbYjYxVpGybYxRSNiNjAKRsVsuBSNiNlwKwKTWAINAFSKZMZMoRTJjJi2FOmMmLYU6Y6Ytlp0yiYtlp0x0xTLVEx0xTLVEyiYplqiZRMUy1RMomJZadMomKZaomUTMOe4UZC4Yr9LfCJ/W3h8OvpXTtrGdTllP4VLbTMpf7I7vz0j4kal3GGVHVrfol5vp5avwNUtzmRZWYS27kRqwACRzZODjyPTLbg+QNeinZclvO2opwrJczjnMpwxtzYSyt+WHwtb5aOdTuuarGtUfNTeifSMu+O3TMtc9kzJs+HydtIxczGQ9xdA+bTJ7o9On5Zrm3XEada2o0KFLk5d2n/NLTX665eq6G9Soe71KtxcVU09s6cq7Z/Jbm64Xy+kSgSEsASVTPdUE5058h4D+9RurmdzU9rUS5sJPHVrq/F9djzdxx9UIOhZZxl/FLpnpFdl0ybpVAGAAAOgAwBWueZqVJ1JOc2231ZNYEKTwpIul1DD18PUeVBs2t5WtZ89GWH+PmupoeIcDIPaRZYqGx9sA4yvqNh+VXo1nBOnLWEmuZeXVbarXGuuzyj11px2jdOPtfgqLZ/6Xno85wn4+jyaFoHiRmZXluXKlgqEozDpGD9RV8zjz9K7dO6pV6kadOcYUI5SzLE0usmnpNy6xxJPZpbmzUo1KUHOacqksPRZi+y/6Uujyu+ehnwYjJjVhIE3KhtU0YO+46kb/H41xriMrte8VI8kpf6mmqcsaaPaL0/2+MTcpyVv/lQfMl0zmUc66rdr7+ZnQkMMqQR5iuRWpzpScKiw+z/f0ezNqNSM1zReUZCrUGxWxqrU2ybY1VqTZNscq0jZNsaq1Nsm2NVam2TbGqtTbEbGKtI2TbGKKRsRsYBSNitlwKVsRsuBSik1gCKAJoAg0AVIpkMmUIpkxkxbCnTGTKMtOmOmKZadMdMWy06ZRMUy1RMdMUy1RMomKZaomUTFMtOmUTFMtUTKJmukhmSQdkIjDoA7Mns9EgYnUCFOQc/hgV2YXFtWov28pKrzZ50ubmi1jleZLGOnTXBrOFWnP/LScMfy7YffZmVZ8DyJO1AxMxeRdOzEqFxg9BhR19fOrVLurOdKUG4qmlGGvxaZeW++W/JaHIuuK21tGpCKU5Sbcvlz++32N1DCiDCAAfufjUDy93e1rqXNVl5LovJCuJ3XYW8s2kt2cbuFVdTMQNgBkZPpkVSnHnmo92Qpx5pqPcyLHh1/NGWHZ5BKnEQClh1CkyZOD3SSBkg7V0/8Pp93+/Q6PuNPuzIHAuIH6yD4oh/99Z/w+n3f79DPuNPu/wB+hr+I219bugbQ65Uv80oBjLBSysJOq5GQR9YEZwRSVLGnGDab0QlSygotpvYya5RzTHubNJNyMN9odfx86WUFLc63D+M3FpiOeaPZ/k+n4eBor3g0aO07RgvpPziBtWAPDTuG2xtv4VtUL+9hGFqqn+XzbPHLq9U+bTGuzeM6+J6alXsLvmrwXx41WvN6Y/Ff2NXZ3MhRdMkT3jRqxjPzL6sbh1P0gPgDgHHXFdm7tKEJTVWlKNvGWFL+pHHRwa1g2+mZQy8SS3I0a9Rxi4zTqNar+V5/6ls8ej7M6GDUR3wFYHGxyD6j/j/xrxVdU4y/ypZXisNeD6Z8U2n4bLrxlJr4lh/v96mQq1rNmGxqrU2ybY5VqbZNsaq1Nsm2MVam2I2NUUjYjYxRSNk2xgFI2K2XApWxGy4FKKTWACgAoAigAoADQBUimyMihFMmMmUIp0xkxbLTpjpi2WnTHTFMtOmUTFMtUTHTFMtUTKJimWnTKJimWqJlEzLtoVABx3iAcn/KurQpxUVLqeO4xxCvKtOgpYitMLrp1/eB9XOEFAGLxT/Yn1eEfnKoq9v/AFY+Za3/AKsfM3MFjJc2aiBypF5fpJ87JH8w08qPgrvqGQ6+oG4BrvHoqFSMG+Zfnqtv0ZFzwfiLIsWU7NLuefPvk6ySwv7xpjZtORjXBjHTQSDsKybEa1FNvrhLZaNY1+zJ5ulVDArMFJQR6S+pi7XEGBk7nZX39DUq/wDTl5P8Dm138EvJmBXnjghQAUGYycWpReGjWXdhGJlmUYfSyHYbrnIHp1PTzqNe4lSt3br+ST5sa6SWNfVbp5Wiawz1/Brmd05Tq6yjhZ7p538u676l1WuQ2dxsaq1Nsm2NVam2TbHKtTbJtjFWptiNjVWkbEbGKKRsRsYopGxGy4FK2I2XApRSawAUAFAEUATQBFABQAUAVIpkxkyhFMmMmUYU6YyYthTJjpi2WqJjpimWnTKJimWqJjpmFxKbsYZJQNRRCwB6E+Ga2KEfaVFFk7q4dCjOolnCOc4Tx+R5Vjn0aXOlWUadLHoPUHpXRq2seVuG6OJw/jVWdZU62MPTO2H0On7ZwMDG23SoQuZxSSO1U4Xa1puc4avfVmZXVPCTWJNLuFAom8tlmjaN86WxnGM7EEdfhTQm4SUl0GhNwkpI1U0lykzrH2jJqUPcC5a2KydmpEUpigcu2MHU2NmUddz27arKpT5pHYt6jqQ5mTPcXIXMdzdO4ydEV1Pcs+2yrhF3O252/vWwXGWFlM7O1wx1JKgK91pDJGQ2qRyurfYqM7K3XvGubd3Mk3TS/fgc+6uJJuCRtq5hzgoAXPIVGQAdwN/gajXqunHKOrwmyp3dSUamdFnTzNPzBxForcsMBydCY+0ep/AAmtWEnXmuZaI7N1Cnwy2m6LfNLCWde+vosnO8tyzNdoA7sG1mTLEgrpO5z64q9zj2UsnF4TVqu7jiTec516Y/XB3CrXDbPYNjVWptiNjVWptk2xqrSNiNjFFI2I2MApGxGy4FK2I2XApRSawAUARQBNABQAUAFABQAUARQBUimMooRTJjplGFOmMmLYUyY6YtlqiY6Yplp0x0zHuIFdGRxlWUqw9CMGrU6jhJSXQzOEakHCWzWDzS6gaGV42yGjYjPQ7dGH7GvRRkpJSR4KrSlSqSg90/+H+Z3XDLrt4El8SMN6ONmrkVoezqNfQ97w+694oRqdevmtzb12lseCqfzy82Ku5xFG0jZIRSxA6n0poRc5KK6mIxcpKK6mtlRWOTc2uTp1EqXIPVmGQMjoir0AAbckg9+nSjTioo7lOkoRUUUSBevbWeT3sCN8Z6BMgZIHUt1Y/ZFUKGY1vb9giCSFpRIDJI8Dd5ArA4wu2TpOBgf2IBj3dpAZWaN7VVLZGYXBA0g/Z+0NOPs/kcOKe6MOKe6LwzuZmjimhPzccoXs3Kq30ZEU5GBkKehx2mPCuXe0owkpY3ObeUoxaljczLO4MitqXQ6O0bjOpda9dLeI3G+3kQCCK0ZRwaUlgtcju/+If2NaV7/TXn+p3/AOHv6tTy/M4vmy51TLEOka5P9bb/ALDH5msWkMU89yXHrjnrqmtor7v+2PqZ3JVp3ZJiOpEa/Abt/l+VQ4hUwlD1/QvwGjhTrPyX5/l9DqlWuS2d9saq0jZNsaq1NsRsYopGxGy4FI2I2MApWxGywFKYJrBgmgCKAJoAKAIoAmgAoAigAoAmgCKAKkUyZlMoRTJjplGFMmMmLYU6Y6Ytlp0x0xTLVEx0zj+dbHDJcKNmHZv/AFDdT/cfgK7PD6vNFwfT8P3+J53jlviUay66Pz6fp9BHKF5pkaBjtINaf1gbj8R/hql5TzDmXT8A4Dc8lV0XtLVea/VfgdDxTj9vbSdm4kZ8AkIoOkHpnJFby2ONUxzPzZa147Zy7CVVJ+rJ3D8N9j+FZFSzsZwjjIyFQjzAUigxqgMEf2E/9C0ZDLMW97CIIWW3QPIsfaSKqxR5BOpzjptgdMkqMjORahTdWfLktQg6k+XJF9bohVoriyZCUyuIMkblsDr5DYkjfY10vcqeN39Toe508bv6mNHLCkeu5lETEsMK3YhgGIDIq4fScAgHJ3rmVcRk1F5Xc59Rcsmo7d/+TEn5rtoxpgjaQDp0iT8PH9qi2RbXVmdY8XS4tmnZTEsb4fUwI2XOQds9a1LyLlGKXVnc4JUjTnUnJ6KP5nBXM7SyNI30nYtj4nYf5VsJJJJHFq1ZVZyqPdvP7/A9H4RZ9hbxxeKoNX9Z3b9ya4FzV56kme1tKPsKEKfZa+fX7meq1qtlmxqiptiNjFFI2I2XApGxGxgFK2K2WApRSawYCgCaAIoAmgAoAKACgAoAKACgAoAKAIoAqRTJmUyhFMmMmUIpkx0xbLTpjpi2WnTHTMHitkJ4HiP1l2Pk43U/nitq3rezqKX18iVzRVejKm+v49DzNWeN8jUkiN8GVwf716M8TFyhLK0a+zM2XiQnx70naMBpEsZEc2nyO2lvxAPrTZ7hnO4Lw1Zf+rTJI3/dyYhm+ABOlvwNGOxjHYxIJ5YWzG7RsD9U439fOsZaDLR33L/FPeodTYEqHTIB0J8GA8M/5GsmTZkAjBAIPUHcGsgc3zVxH3cLFAFSVwWZ1UBkjzjY+BO+/pRKTe7MuTe7OUtrd55NKkFiCxZ3CgAdWLGlSbFSbMh4rWL6Tm6k+zGSkAPq/Vvwx8azojPwrxMe4unkAUkCNfoxqNMafAefqcn1rDZhvJnctWRnuk2ykZEr+W30R+Jx+9a1zV9nSb9Eb3DaHtriPZav02+56Kq151s9g2MUVNsRsaopGxGy4FI2I2MApWxWywFKxSawYJoAKAIoAKACgCaACgAoAKACgAoAKACgAoAigCpFZTMplCKdMZMowpkx0xbLTpjpi2WnTHTOa5h5bE7GaAhJj9JTsknrnwb18f3rqWl9yJQqbdH2OTf8LVdupT0l17P+5xl1bSQtolRo28mHX1B6EfCuvGSksxeUecq0p0pcs44YqmJhQBteWr/sLgZ+hIOzbfbJPdP57fiaG2k8GxawpzrRhUeE3jK6dvudv72fs/vWn74/l+56j/w7Q/8Akl9jgOMXnb3Ekv1S2F/oUYH9s/jW4eTq8nPJQ2zp5GFQTCgDacH4HNdEEfNw+MjDr/SPrH9q169zCitd+xv2fD6ty8rSPf8ATv8Agd5wzhsVtHoiGB1Zjuzt5k1w69xOq8yPUW9tTt4csF+rM5VrVbKtjVFI2I2XUUjYjYwClbFbLAUopNYMBQBNAEUATQAUAFABQAUAFAEUATQAUARQBNABQAUARQBUimRlMqRTJjJi2FMmOmLZadMdMWy06Y6Zi3tnFMhSVFdfIjofMHqD6ir0q06bzFi1aNOtHlqLKOR4ryo6Ze2JkXc9m30x/Sfrf/etdehfxnpPR/b+xwLrgso5lReV2e/p3OarfOGFAHUy8WzYdrn51h2J8+16E/llq01RxX8N/wB+p6ypxTm4bz5+N/B69X9NTlq3DyZeGJndUQZZmCqPMmsNpLLGhCU5KMVq9DsOEcqxph7nEr9dA/2a/H7X9q5dfiD2p/U9JacGhD4q2r7dP7/h4HTIuNug/wAq5UpN6s7Ow1VqbYjYxRSNiNjAKRsRsuBStitlwKUUtWDAUARQBNAEUATQBFAE0AFABQAUAFABQAUAFAEUATQAUAFAEUAQRWcmUyhFMmMmLIp0x0yjLTpjJimFOmUTFstOmOmcXxjludrpjAq9lJ39TMFVGJ7w8+u+w8a7lG8p+yXO9Voebu+FVZXDdJfC9d9E+v6j7TlJBvPIXP2YxpX8zuf2pJ3/AMi+ptW/AYb1p58Fp99/wNi3BbYp2fZAJnOxYHVjGc5zmoK7qp5ydSXDLV0/Z8mm/XOe+TW3XKSneGUr/uyDUPzG4/I1ePEF/rj9P3+Zyq/AY70p+j/Vfoy3L3L80Nz2k4XTGp0FWDBnO2fPYZ6jxFYurunKk1B6snw/hlWjX56q0W2vV6fgdaq1x2zvtjFFI2TbGKKm2I2MApGxGy4FK2K2XApRSawYJoAigAoAmgCKAJoAKACgAoAigAoAmgCKAJoAKACgAoAigCaAIoAKAIIrOTKKEUyYyYsinTHTKMKdMZMWy06ZRMUy06Y6YplqiY6ZTTT5HyMVaRsRsYq1NsRsaq0jZNsYoqbYjYxRSNiNlwKVsVsuBSistWDAUAFABQAUAFAEUATQAUAFABQAUAFAEUATQAUAFAEUATQAUAFABQAUARQBBFZTMplCKZMZMoRTpjpi2FOmMmLZadMdMUy06ZRMppp8jZLqtI2K2NVaRsm2c9xXnvhVnO9vcTus0ZAdVglbSSARuBg7EdK6FDhF3XpqpTjo9tUQlWinhs3fBeL2t9D21pKs0edJK5BVuullO6ncbGtC5tqtvPkqxw/3t3BTUllGxArVbMNlwKUUmsGCaACgCKAOOHtQ4Fq0+9N1xq92n0/nprtf+H7/ABn2f3X6k/aROtt7iOWNZYnSSJ1Dq6MCjIR1B8q484ShJwksNdBxtKZIoAmgAoAKACgCKAJoAigCssiopZ2VFG5ZiFUD1J6VmMXJ4SywMb5VtPvNt+vF/NV92rfI/ozGUHytafebb9eL+aPdq3yP6MMoPlW0+82368X80e7Vvkf0YZQfK1p95tv14v5o92rfI/owyg+VbT7zbfrxfzR7tW+R/RhlB8q2n3m2/Xi/mj3at8j+jDKD5VtPvNt+vF/NHu1b5H9GGUHyrafebb9eL+aPdq3yP6MMovDxC3kYLHPA7nOFSVGY4GTgA1iVGpFZlFpeTDKMipGTCPFLT7zbfrxfzV1b1vkf0YcyKHilp95tv14/5plb1vkf0Yyku5Q8TtPvNt+vH/NOret8j+jGUl3KNxO0+8W368f80yoVvkf0Y6mu4tuJWv3i3/Xj/mnVCr8j+jHU13KfKVr94t/14/5p/YVfkf0Y3PHuZsZBAIIIIBBByCD0INa8sp4ZhsrLdwRnTJLFGxGcPIiEjzwTRGnOazGLfkibkkaLiXA+A3dwbm5FnNMVVCzXWAQNhlQ4BPhnHgK3qN3xChT9lT5kv9v9iMowbyzl5mtOAcUhuLOWP5LvSILqJJllFvKPoyDvE43z47Bx4iupFVuJ2kqdaL9rDWLxjK6rb96eJJ4hLK2PShxS0+82368X815j3et8j+jKOSLfKtp95tv14v5rHu1b5H9GYyg+VbT7zbfrxfzR7tW+R/RhlB8q2n3m2/Xi/mj3at8j+jDKHwXEcg1ROki5xlHVxnyyKnKEoPEk15gE9xHENUjpGucAu6oM+WTRGEpvEU35AchJylyyzSM0dmzSs7uTeNnUxJOnv93r4YrsriXFEopOWm3w9vTX1E5YHEPbNEbzl2K/WK2m/wBLsJjMpidDkvaSuD3VbB6Y3QnB1YPdVRTVLiMqOZL4ZrGuekkurX4PwE7xyekcqGKysYbafiEFzLGuDI08e3ki5OSo6DPl+FeZv1O4uJVIUXFPph/XzfUpHRYybf5VtPvNt+vF/Nafu1b5H9GNlB8q2n3m2/Xi/mj3at8j+jDKLR8StmYKk9uzE4CrNGWJ8gAd6w6FVLLg/owyjKqRkKACgCKAJoAxeJ8PhureS2nXXDMhRx6HxB8CNiD4ECq0K06FSNSDw08ow1lYPHvabyFw7htgtxa9sJTcRxntJQ4KMrnpj0H5V7LgnGbm7uHTq4xhvRY7EZwSWh0HAvZdwe5s7W4ZbkNPbW8zAT7BpI1Yjp61z7r+Ib2lWqU018MmtuzwMqcWjkvZzybY8RueIRXIlKWzosWiTScF5Ac7b/QFdfjHFK9pSoyp4zJPOV4L9RIQTbyX5hs+UrGd7fRxG5ljYpJ2MqdmjjqhZsZI9M1izq8YuKaqZhFPbKeWu+EDUEctxQ8Jmmtk4dDdwq0mif3iRHLBmULo09PrfmK6tD3ynCcriUXpphNd85z6CPHQ9UufZxy5FcRWskkyXE+oxRG577gZyR3fQ/lXk4cd4nOnKrGK5Y7vG33LezjnBruZeUeV+GNGt4b5DMHZNDM4IUgHcL13H51s2XE+K3ik6PK8b9N/UxKMI7nO8Rh5Q7CX3d783HZSdiGD6TNpOjPd6ZxXSoy4z7SPtFHlys7bdeoj5MaHQeyDlKzmtouJP2y3UN1IEKS6UwoXAIxuDkg+YNc7+IeJVqdWVsscrit13GpxTWT1wivHlzzn/o75cmu5rZHk96QdrJBHcYMSMcjbGw7w28iPOvS/45xOFGNRpcr0Ta3x6kvZxzg0HHeA8p2Fw1tctxBJkCEgdoykMoIIOnB6+HrXQtbzjFzTVWmoNPy6eorjBPDOa5li5aFqx4a9413qTSJg+jRnvZyPKunZS4o6q95UeXXbfwFlyY0O05e9m/CJ+HW11P2ytJbRTSt24RAxUFjuNhXFu+O3lO5qUoY0k0tNS0aUHFNiH5T5SBI9+jyNj/rCLrVFxHjD19k//ozPs6Xf7nN2XLfDJ+YRYRO0ti0bMjxzByzC31/THqDXTqX11T4d7eSxNPXK/wCrGwihB1OVbHtXB+GR2lvHbRFzHEpVO0cu+nJIGfIZwPQCvEXFeVepKpLGX20NxJRWEa3mTkqw4nIkt0knaRoUDRvoJTOcNtvjfHxNbNnxW4s4uNJrD111JThGWrPMeHcnWEnMk/DGEptY42ZMSYcMIkfdsb/SavUVuKXEeGQuljmb1003aNbkXO0ZXtP5G4fwywjuLQTCRrlIj2kutdBjdjtjr3RUeCcXuLy4dOrjCi3ovFfqFSCitDe2/s44EnD4726a4jT3WKeZ+3woLICcDHmdhWhPjvEJXMqNJJvmaSx4+Zn2ccZZw8s3LZkKW9jxWdRnf3lFYgeIUA7fGu9GHFFHNSrBej/HKJ/D2FcJ4Zw2941bWsEN3DaS9ySOdx24kCOxww8Nlpri4urexqVZyi5rZpaYygSTlg2vtS5PsOFC0NsJsTPKJA8gclV0fR2GOprU4HxO4vfaqpjRLGFjfI1SKjjB67yxyracKWVLQzaJWVmWSUuoZQRkDGxOd/gPKvHX3Ea164yq4yuywWjFR2MjmLgFrxK392u1LR61dSp0ujjxU+HUj4E1OzvatpU9pSeu3gEoprDPFuMJypbzmCGLiV4ytoLwzoIy2cYUkZb8Bg+Br29s+L1aanOUI+DTz69iD5EaaW34VLxK0ijjurOzcxrdC8kVXXLnU4bwXGNz5Gt1Tu4WtSUpRlNZ5eVeGix3yY0yjt+G8t8nXU/u8F1M8xOlVM0iB28lZkAY/A1wq1/xqjT9pOmseSePPDyh1GD0Nrxb2b8uWcJnupJ4Ihtqe46n7IGnJPoK1LfjvE7ifJSSb8v7jOnFbnFcVj5REE3uz37XAil7AsG7Mz6DozkDbOK7lCXGXUj7RR5crPfGdfsTfJ0N77LuR7C9so76btxcJcvpaOXQAYypU4x1rQ45xe4t67oQxyuPVZ33GpwTWT2KvGFyKACgAoAKAJoA+eOe+ATJx14rqYRxXk5liubhm7JYXbxP+5nTjwwOgNfRuFXsJWClSjlwWHFb5X67/wBzWnH4tTsv+Z/NEKJBZ8Wje1VESI9q8bLGBhQO62ABjGGNcX/E+E1JOda3al10T1+q/Afln0Yn2GI63HE1kOqRTbh2yTqcPMCcnrvmqfxQ06du47a4+kTFLdmh480nAuM3Qhgtr2e6xNatKhla37WUnATxfqv5HxxW/aqPErGm5ycYx0lh4zyrv26/vJh/DJm5lv8Am6ztzxC7ktkt48M1vcLaoWXOyBUUEHfYag1aUaPBq9RW9KLcn/qXN9dX+WDOZrVm+5ls245wm04nw8GO+g/0m3AI161bEkIPiQybeZUedc+yqrht5Uta+sJfDL12f0evn4DSXMk0YsHPvAuIWgTjMccdxECJIZreR8SYwzRFQSufLII/DNVlwa/ta2bNtxezTS06Z7/dBzxa+I5Lk+1tJ7LjzLaxPBDBNNaSTQo88GVl0qHIJBwqnrsR612OI1K1KvZp1HzNpSSbSeqzp55Jxw0zufYi3+pvhdz/AOFK4P8AEy/87/2r8ylL+U9ArzxU889ofDbm0uoePcPQvLbjReRLn5626aiB1AGx8hpP1a9HwivSr0pWFd4UtYvs/wB7d9V1JTTT5ka7mPm3ljiNk81wge7MJSNDA63aPglVEgGMAnOdWOvnitiz4bxW0rqFN4hnV5XK11ePLwyYlKDWpyqWcLcpNcPbQLcLeiGO4EKCZ4tYJJfGTuWX8MeFdd1ZrjCpqb5eXLjl4Tx2+jF05DvRwF+I8rW1rE4SVrS1dNROhnTDBG9D+xwfCvP++RtOLVKsllc0k/Xqi3LzU8HK8g+zcytcfK9rNGqdmsIMhj1N3tZGk7j6O/TeuvxXjqgoe6VE85zpntjf1EpUs55kV4Jwu3sucEtrYMsMaS4DMWILWTMdz8aLm4qXHBnVqbvH/wC8GYpRq4X70PZVFeMbNps0HtA4VcXnCriC2LCYqrqqnBlCsGMX4gH8cVv8JuadC7hOpt+GevoRqJuLSPIPZ3y3d3bzTWV/HY3sHdWMl+2dSO8WHgnQdDv1xtn2PGL+jQjGFai5wl10wu3r9DWhFvZmV7QuEcfgtUk4reJc2/bqiIkrMO1KOQ2nQo6Bt/WpcIuuH1Kzja0+WWMt46ZWmcvwCaklqz0nj3Bpb/ltLaDeY2dnJGuQO0ZFR9G/njA9cV5m1uoW3FHUntzST8M5WfQq1mGDk+S+feGcKsBaXFrc295EXE6rAuuaXJ7zFiCDjAw3TGOldbiXBrq9uHVp1FKD210S9M/bcSM1FYNTwfmM8U5qtLrs+xTV2caZy3ZrFJgsfEnJ6fCty4sfcuEVKWcvdvxbRhS5ppm2/wCUB/2f/wCc/wDirT/hP/3/APt/MzW6HsDdT8TXjkXFypqVlyRqUrkdRkYyKzF4aYHiPKvEIeWbi6i4nZTtcMwWC4jRGV4R4IzEYU7HI+B6V7q/oT4xTpytqq5esW9n446rx9NzXi+R6o03MPGpOYOK2geP3WGWSK1h2LMImlwXJOzHJPTbbHrW7Z2keF2lRp8zScn5pbeArfO0bv2ncM4Xw+G24fw+EG/7VJGlBL3AXBChmznUxYEDp3eg2rR4JcXd1OpcXEv8vDWNl6Lsl1/uNNJaI2PtptpzHwx7gv2Cho7hk30zkJqbHmQHx8DWt/DVSnzXCp/zbx8tcflkzV6HRcUsuCcP4RJfWVjYXiRRoYmaOOcyFmVAzOwLbasn4HpXNoVb66vI0K1WUW286tYxrolhdNB2oqOUjB9lPOrX0ktk9ra2xSNrhPc4uyh06lVgyZOGywOfHer8e4SraMa6qSll4fM8vZ419DFOedD0qvMlQoAigCaACgAoA1PM3L1rxO2NvdLkdUdcCSF/tofP06GtuyvatnVVSk/NdGuzFlFNYZyns+5b4xw28kgnuRLwtIyYtwwkcnu6VPeiwASRnG/j1rr8Wv7K7oxqQhiq3r4Lxez8OvkJCMk/AyfZ7yjdcMub+S4eB0uWjaMxMxOzyMdQKjH0xUuL8To3lKjGmmnHOc+S8fAzCLTZq/aLwm6tuJ23HbWH3tLcRi4hAJZQpYaxjww3XHdIB6Vt8HuaNa1qWFWXK5Z5X59PqvXYxNNPmRqOPXHBOP3EM78VlsVVQJba5UqB6xknQrdQTv4Vt2sL7hlOdNW6m+kl+fVrtsK+WT3PU+ARWiWkUdi0b2sa9nGY5BIpAO/eHU5zn1zXlLuVaVaUq6ak9XlY+34FljGhgca5L4VfSdrdWsbyncyIzxO22O8UI1fjWxbcVu7aPLSqNLto16Zzgw4J7l7jluBOG3FhYxxWyzQTxrgHT2jxldbnct4b7nalhfVJXULitJyw0/RPOF0Dl0wjB9m/LtxwywNtcmJpPeJJAYmZk0kKBuQPI1scZvqd5cKrTzjCWvr5mIRcVhnU1yRwoA5m99n/AAWeXtZLKPWTqPZvJEjHOclUYA/lXUpcavqcOSNV48cP7tZEcIvoV535Ya94V7hZCCDS8JjVspEqofojSDj8qzwziCt7v3itl756vXzCUcrCNpyzw+S14fa20ukyQ28Ub6DldSrg4Nat7XjWuKlSOzbaGjokjYEVrplEzhRyfdDmT5W1wG1IbK6nEyn3XshtjB3369K7/wDidJ8M90w+b0x/Nnv+RPkftOY7oCuA2UbLgUrFZ5/z17PjcSfKHC3924gp1kKxjWZvtBh9B/XofHzr0PC+NqlH3e5XNT2749Oq/Dp2IzhnVBzFyrxXifA7W2uJYTxBJUnmMvcH0XAjygI1AOAT0JBos+I2lnf1KtOL9m00sea11xpoDi3FI7Xglq8FpbwyYMkVvDE+k5GtUAOD4jauJc1I1K05x2bbXqyiWEXuuHW0xBmggmYdDLCjkfiRS069WmsQm15NoMI5DiHJ9w/MFrxOI262kKKjRgssi6UcbKFxjLeddilxSlHh1S2knzt79N11znoI4PmyU9qXJt3xYWptXgU2/bahMzrq16MEEKemk/nTcD4pRsXU9qn8WNsdM+K7hUg5bHeHrXAKBQBWSNWGGVWHkwBH71lSa1TA4jmzk+5u+McPv4GgWG0NuJEdmV9KTmQlQFIOx6ZFd2w4pSoWVa3mnmWcPpqsa6k5Rbkmb+45W4fJfpxF4FN3H0fJAZgMK7L0ZgOh+HkMc6HEbiNu7dT+B9PyT7PqNyrOS3Nt3awWE0l7C1zbBfnIli7UsPDbw/qOMedY4fTrVLiEaMuWXR5x+/LqEmsaniPLnJE3GLhpraE8P4aX2aR3l0qNtMZbBkbrvsB517q84tCwpqFSXPUx0wvr2X3IRhzPTY6blgxcF5lfhls/b21ysMblwpmimEZcDUBvvnI2GG8xXLvubiHC1dVFiUctY2azjb97eI0fhlhHsFeNLhQBFABQAUATQAUAFABQAUAc5xvkfhN6S89pGJCcmSHMMhPmSmAx+INdK24veW6xCo8dnqvvt6COEWbbg/DILK3jtrZdEMS6VHUnfJYnxJJJJ9a07i4qXFSVWo8tjJYWDNqJkKAIoAmgAoAKAIoAKAIIrJnJXFNkzksBSsw2TWDAUATQBFAE0AFABQAUAFABQBFAE0AGKZRb2QEImkBVXSoGAAMADyArLhNvLTMGtbl6yN4t/wC7R++KGUTBSGORjJA2LY2yd8Vsq5ulQdDmfJ2/fTw2MYWcmzwfWtb2cuxnIYPlRyS7MMhg+VHs5dmGQpDIUAFABQAUAFABQBFAE0AFAEUATQAUAFABQBFAE0ARQAYrIZCsATQAUAFAEUATQBFABQAUATQAUAFAEUAZ1sZBbzdlntdL9njBPaaO71264617n+Ff/T1P935GvV3MEXfFUdvmO0GBpy0egfNRb7BSSW7X4fDFeoJC57vizOxSFoxsyIexZMrInzRPXDqJO99Unx6UANs77iqpL21qJHC3Tx4eNQz9tJ2MWx2XQIu8dyW8N8AGTbXvEGlVXtkji7UI768sY+zc9oFz3csEGNyAfyAN1QBzlfHjdIoAKAJoAKAIoAmgCKAJoAigCaAIoAmgAoAKACgAoAKAIoAmgAoAKACgCKAJoAKAIoAmgAoAigCaAIoAzbH6J+Nem4H/AEp+f5Eam5lV2iYUAFBkKACg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0" name="AutoShape 8" descr="data:image/jpeg;base64,/9j/4AAQSkZJRgABAQAAAQABAAD/2wCEAAkGBw0ODRAODQ8NDQ0PDg0ODxAODQ8PDg4NFREXFhURFRYYHighGBolJxUVITEhJikrLi4uGB8zODMtNygtLisBCgoKDg0OFxAQFy8mICYtLS0rLS8tKy0tLS0rLS8tKy0tLS0vKy0tLS4tLSstKy0tLS0tLS0tLS8tLS0tLS0tLf/AABEIAKkBKgMBEQACEQEDEQH/xAAcAAACAgMBAQAAAAAAAAAAAAAAAwECBAUGBwj/xABHEAACAQMCAwUDCwICBQ0AAAABAgMABBESIQUGMRMiQVFhBxRxFSMyQlJUgZGTodFysbLBJCUzYuEIFhc0RVOChJLCw/Dx/8QAGwEAAwADAQEAAAAAAAAAAAAAAAIDAQQFBgf/xAA+EQACAQMCBAMGBAQFAgcAAAAAAQIDBBEhMQUSQVFhcYETFCJSkaGxwdHwBjIz4RUjQnLxYoIWJDRDU5Ky/9oADAMBAAIRAxEAPwD0RhXyVM6iFsKdMdMWwp0x0xbCnTHTFMtUTKJimWqJjpimWqJlExLLVEyiYplqiZRMUy1RMomKZaomUTFMtOmUTFMtUTHTFMtUTKJi2FOmOmLYU6Y6ZQimTGTKEU6Y6KgVnJnJcClbFbLqKRsRsYopGxGxirSNiNjVWkbEbGKtTbJtjVWptiNjlWptk2xqrU2ybY1VqbZNscq1Nsm2NVam2TbGqtTbJtjVWkbJtjVWptiNjFWkbJtjFFI2I2MUUjYjZbFLkxkgispmUxbCnTHTFstOmOmLZadMdMUy1RMdMWy06ZRMUy1RMomKZaomOmJZaomUTFMtUTKJimWqJlExTLVEyiYplp0yiYplqiY6Yplp0yiYthVEx0xUm3l5dcb1tUKcJp80msdot6d99CdWrKGMJPPd417bGBPOdDyKCDEXDAt3W07kY6fj1H5iu/bWVNTp21WXMqiTi1HDXNs87rxT0a9Gcave1HGpcUo4dNtNc2U8brG3k1qn6oez4xnAJ2AJ3J8h51zqdlGq5KE28b/DovN5wjqVL2VNRc4pZ2+LV+SxqSkpLlMbhVf0wxYD/CaxWsKdKkqsqumXH+XOqSfR42a6k4X06lR0409cJ79G2u2d0+gyzl7RA4BAYZGeta/ELRWlaVFzzJb6YWyfruNZXbuqSqqOE9tdTKVa5zZstjFWkbEbGqtTbJtjVWptiNjVWkbJtjlWpNk2xqrU2ybY5VqbZNsaq1Nsm2NVam2TbGqtI2TbGqtTbEbGKtI2TbGKKRsRsYBSNitlwKRsRstisGMkEVnJlMoRTJjJi2FOmOmLYU6YyYtlp0yiYtlp0x0xTLVEyiYplqiY6YplqiZRMUy1RMomJZaomUTFMtUTKJimWnTKJimWqJjpiZMAEkgAbkk4AFWpxlOSjFZb2S3Gc1FOUnhI119eFF1YwmoBmP0tPiyL9bHX4DODXe4dwuNaq6c3maTaits9FOa0jnZJZ10bTObecRlSgpxWI5w5PfHVxj1x3fTXDQ6aJZFKsAyMPzHgQf8AOudQr1rWspw+GUX/AMp+HRo6dWlSuaThPWLX/DX5MiHg8txGYhg90p2hTCrnbJ9emw//ADpUuKKldRuIKSXNzSjzaPw22886YXQ4/EHb21o6VzOOeXEcR+Lzxn9FnzNvccrghXSVu2TPgAjA9V8cdBv6VrUr9whUpSipQm02nndbNNY/PyOG/wCI4VLiE5QcVHRSWG8PfKejXlhruzUvYvFKxk1BiiLggYwrMcgjqO9WLi8jO1jbxp8uJOWct5ykuvl/Y9VZKFWo7qFXnUopbLTDb9N9msmPCFgjji1anwQuI3bUAdzhc4G/X1rZqxlxK4q3XJiGVn4orDxhYcsJvTbr4bkYSjYW9O25sy6fDJ5WddFlrffoZcU6k6dhJp1BSw7y/aHmPWufWsp0lzv+nnDkk9H1Ul0a7dejZsQvIz+Ffz4yo53XdPqvH6pGRbOHRXXOGUMM7EAjofWtS6ozt6s6U94tp9vTw7D0q0a1ONSOzWTIVa1WzLY1VqbZNscq1Nsm2NVam2TbGqtSbJtjlWptk2xqrSNk2xqrU2ybY1VqbYjYxVpGybYxRSNiNjAKRsVsuBSNiNlwKwKTWAINAFSKZMZMoRTJjJi2FOmMmLYU6Y6Ytlp0yiYtlp0x0xTLVEx0xTLVEyiYplqiZRMUy1RMomJZadMomKZaomUTMOe4UZC4Yr9LfCJ/W3h8OvpXTtrGdTllP4VLbTMpf7I7vz0j4kal3GGVHVrfol5vp5avwNUtzmRZWYS27kRqwACRzZODjyPTLbg+QNeinZclvO2opwrJczjnMpwxtzYSyt+WHwtb5aOdTuuarGtUfNTeifSMu+O3TMtc9kzJs+HydtIxczGQ9xdA+bTJ7o9On5Zrm3XEada2o0KFLk5d2n/NLTX665eq6G9Soe71KtxcVU09s6cq7Z/Jbm64Xy+kSgSEsASVTPdUE5058h4D+9RurmdzU9rUS5sJPHVrq/F9djzdxx9UIOhZZxl/FLpnpFdl0ybpVAGAAAOgAwBWueZqVJ1JOc2231ZNYEKTwpIul1DD18PUeVBs2t5WtZ89GWH+PmupoeIcDIPaRZYqGx9sA4yvqNh+VXo1nBOnLWEmuZeXVbarXGuuzyj11px2jdOPtfgqLZ/6Xno85wn4+jyaFoHiRmZXluXKlgqEozDpGD9RV8zjz9K7dO6pV6kadOcYUI5SzLE0usmnpNy6xxJPZpbmzUo1KUHOacqksPRZi+y/6Uujyu+ehnwYjJjVhIE3KhtU0YO+46kb/H41xriMrte8VI8kpf6mmqcsaaPaL0/2+MTcpyVv/lQfMl0zmUc66rdr7+ZnQkMMqQR5iuRWpzpScKiw+z/f0ezNqNSM1zReUZCrUGxWxqrU2ybY1VqTZNscq0jZNsaq1Nsm2NVam2TbGqtTbEbGKtI2TbGKKRsRsYBSNitlwKVsRsuBSik1gCKAJoAg0AVIpkMmUIpkxkxbCnTGTKMtOmOmKZadMdMWy06ZRMUy1RMdMUy1RMomKZaomUTFMtOmUTFMtUTKJmukhmSQdkIjDoA7Mns9EgYnUCFOQc/hgV2YXFtWov28pKrzZ50ubmi1jleZLGOnTXBrOFWnP/LScMfy7YffZmVZ8DyJO1AxMxeRdOzEqFxg9BhR19fOrVLurOdKUG4qmlGGvxaZeW++W/JaHIuuK21tGpCKU5Sbcvlz++32N1DCiDCAAfufjUDy93e1rqXNVl5LovJCuJ3XYW8s2kt2cbuFVdTMQNgBkZPpkVSnHnmo92Qpx5pqPcyLHh1/NGWHZ5BKnEQClh1CkyZOD3SSBkg7V0/8Pp93+/Q6PuNPuzIHAuIH6yD4oh/99Z/w+n3f79DPuNPu/wB+hr+I219bugbQ65Uv80oBjLBSysJOq5GQR9YEZwRSVLGnGDab0QlSygotpvYya5RzTHubNJNyMN9odfx86WUFLc63D+M3FpiOeaPZ/k+n4eBor3g0aO07RgvpPziBtWAPDTuG2xtv4VtUL+9hGFqqn+XzbPHLq9U+bTGuzeM6+J6alXsLvmrwXx41WvN6Y/Ff2NXZ3MhRdMkT3jRqxjPzL6sbh1P0gPgDgHHXFdm7tKEJTVWlKNvGWFL+pHHRwa1g2+mZQy8SS3I0a9Rxi4zTqNar+V5/6ls8ej7M6GDUR3wFYHGxyD6j/j/xrxVdU4y/ypZXisNeD6Z8U2n4bLrxlJr4lh/v96mQq1rNmGxqrU2ybY5VqbZNsaq1Nsm2MVam2I2NUUjYjYxRSNk2xgFI2K2XApWxGy4FKKTWACgAoAigAoADQBUimyMihFMmMmUIp0xkxbLTpjpi2WnTHTFMtOmUTFMtUTHTFMtUTKJimWnTKJimWqJlEzLtoVABx3iAcn/KurQpxUVLqeO4xxCvKtOgpYitMLrp1/eB9XOEFAGLxT/Yn1eEfnKoq9v/AFY+Za3/AKsfM3MFjJc2aiBypF5fpJ87JH8w08qPgrvqGQ6+oG4BrvHoqFSMG+Zfnqtv0ZFzwfiLIsWU7NLuefPvk6ySwv7xpjZtORjXBjHTQSDsKybEa1FNvrhLZaNY1+zJ5ulVDArMFJQR6S+pi7XEGBk7nZX39DUq/wDTl5P8Dm138EvJmBXnjghQAUGYycWpReGjWXdhGJlmUYfSyHYbrnIHp1PTzqNe4lSt3br+ST5sa6SWNfVbp5Wiawz1/Brmd05Tq6yjhZ7p538u676l1WuQ2dxsaq1Nsm2NVam2TbHKtTbJtjFWptiNjVWkbEbGKKRsRsYopGxGy4FK2I2XApRSawAUAFAEUATQBFABQAUAVIpkxkyhFMmMmUYU6YyYthTJjpi2WqJjpimWnTKJimWqJjpmFxKbsYZJQNRRCwB6E+Ga2KEfaVFFk7q4dCjOolnCOc4Tx+R5Vjn0aXOlWUadLHoPUHpXRq2seVuG6OJw/jVWdZU62MPTO2H0On7ZwMDG23SoQuZxSSO1U4Xa1puc4avfVmZXVPCTWJNLuFAom8tlmjaN86WxnGM7EEdfhTQm4SUl0GhNwkpI1U0lykzrH2jJqUPcC5a2KydmpEUpigcu2MHU2NmUddz27arKpT5pHYt6jqQ5mTPcXIXMdzdO4ydEV1Pcs+2yrhF3O252/vWwXGWFlM7O1wx1JKgK91pDJGQ2qRyurfYqM7K3XvGubd3Mk3TS/fgc+6uJJuCRtq5hzgoAXPIVGQAdwN/gajXqunHKOrwmyp3dSUamdFnTzNPzBxForcsMBydCY+0ep/AAmtWEnXmuZaI7N1Cnwy2m6LfNLCWde+vosnO8tyzNdoA7sG1mTLEgrpO5z64q9zj2UsnF4TVqu7jiTec516Y/XB3CrXDbPYNjVWptiNjVWptk2xqrSNiNjFFI2I2MApGxGy4FK2I2XApRSawAUARQBNABQAUAFABQAUARQBUimMooRTJjplGFOmMmLYUyY6YtlqiY6Yplp0x0zHuIFdGRxlWUqw9CMGrU6jhJSXQzOEakHCWzWDzS6gaGV42yGjYjPQ7dGH7GvRRkpJSR4KrSlSqSg90/+H+Z3XDLrt4El8SMN6ONmrkVoezqNfQ97w+694oRqdevmtzb12lseCqfzy82Ku5xFG0jZIRSxA6n0poRc5KK6mIxcpKK6mtlRWOTc2uTp1EqXIPVmGQMjoir0AAbckg9+nSjTioo7lOkoRUUUSBevbWeT3sCN8Z6BMgZIHUt1Y/ZFUKGY1vb9giCSFpRIDJI8Dd5ArA4wu2TpOBgf2IBj3dpAZWaN7VVLZGYXBA0g/Z+0NOPs/kcOKe6MOKe6LwzuZmjimhPzccoXs3Kq30ZEU5GBkKehx2mPCuXe0owkpY3ObeUoxaljczLO4MitqXQ6O0bjOpda9dLeI3G+3kQCCK0ZRwaUlgtcju/+If2NaV7/TXn+p3/AOHv6tTy/M4vmy51TLEOka5P9bb/ALDH5msWkMU89yXHrjnrqmtor7v+2PqZ3JVp3ZJiOpEa/Abt/l+VQ4hUwlD1/QvwGjhTrPyX5/l9DqlWuS2d9saq0jZNsaq1NsRsYopGxGy4FI2I2MApWxGywFKYJrBgmgCKAJoAKAIoAmgAoAigAoAmgCKAKkUyZlMoRTJjplGFMmMmLYU6Y6Ytlp0x0xTLVEx0zj+dbHDJcKNmHZv/AFDdT/cfgK7PD6vNFwfT8P3+J53jlviUay66Pz6fp9BHKF5pkaBjtINaf1gbj8R/hql5TzDmXT8A4Dc8lV0XtLVea/VfgdDxTj9vbSdm4kZ8AkIoOkHpnJFby2ONUxzPzZa147Zy7CVVJ+rJ3D8N9j+FZFSzsZwjjIyFQjzAUigxqgMEf2E/9C0ZDLMW97CIIWW3QPIsfaSKqxR5BOpzjptgdMkqMjORahTdWfLktQg6k+XJF9bohVoriyZCUyuIMkblsDr5DYkjfY10vcqeN39Toe508bv6mNHLCkeu5lETEsMK3YhgGIDIq4fScAgHJ3rmVcRk1F5Xc59Rcsmo7d/+TEn5rtoxpgjaQDp0iT8PH9qi2RbXVmdY8XS4tmnZTEsb4fUwI2XOQds9a1LyLlGKXVnc4JUjTnUnJ6KP5nBXM7SyNI30nYtj4nYf5VsJJJJHFq1ZVZyqPdvP7/A9H4RZ9hbxxeKoNX9Z3b9ya4FzV56kme1tKPsKEKfZa+fX7meq1qtlmxqiptiNjFFI2I2XApGxGxgFK2K2WApRSawYCgCaAIoAmgAoAKACgAoAKACgAoAKAIoAqRTJmUyhFMmMmUIpkx0xbLTpjpi2WnTHTMHitkJ4HiP1l2Pk43U/nitq3rezqKX18iVzRVejKm+v49DzNWeN8jUkiN8GVwf716M8TFyhLK0a+zM2XiQnx70naMBpEsZEc2nyO2lvxAPrTZ7hnO4Lw1Zf+rTJI3/dyYhm+ABOlvwNGOxjHYxIJ5YWzG7RsD9U439fOsZaDLR33L/FPeodTYEqHTIB0J8GA8M/5GsmTZkAjBAIPUHcGsgc3zVxH3cLFAFSVwWZ1UBkjzjY+BO+/pRKTe7MuTe7OUtrd55NKkFiCxZ3CgAdWLGlSbFSbMh4rWL6Tm6k+zGSkAPq/Vvwx8azojPwrxMe4unkAUkCNfoxqNMafAefqcn1rDZhvJnctWRnuk2ykZEr+W30R+Jx+9a1zV9nSb9Eb3DaHtriPZav02+56Kq151s9g2MUVNsRsaopGxGy4FI2I2MApWxWywFKxSawYJoAKAIoAKACgCaACgAoAKACgAoAKACgAoAigCpFZTMplCKdMZMowpkx0xbLTpjpi2WnTHTOa5h5bE7GaAhJj9JTsknrnwb18f3rqWl9yJQqbdH2OTf8LVdupT0l17P+5xl1bSQtolRo28mHX1B6EfCuvGSksxeUecq0p0pcs44YqmJhQBteWr/sLgZ+hIOzbfbJPdP57fiaG2k8GxawpzrRhUeE3jK6dvudv72fs/vWn74/l+56j/w7Q/8Akl9jgOMXnb3Ekv1S2F/oUYH9s/jW4eTq8nPJQ2zp5GFQTCgDacH4HNdEEfNw+MjDr/SPrH9q169zCitd+xv2fD6ty8rSPf8ATv8Agd5wzhsVtHoiGB1Zjuzt5k1w69xOq8yPUW9tTt4csF+rM5VrVbKtjVFI2I2XUUjYjYwClbFbLAUopNYMBQBNAEUATQAUAFABQAUAFAEUATQAUARQBNABQAUARQBUimRlMqRTJjJi2FMmOmLZadMdMWy06Y6Zi3tnFMhSVFdfIjofMHqD6ir0q06bzFi1aNOtHlqLKOR4ryo6Ze2JkXc9m30x/Sfrf/etdehfxnpPR/b+xwLrgso5lReV2e/p3OarfOGFAHUy8WzYdrn51h2J8+16E/llq01RxX8N/wB+p6ypxTm4bz5+N/B69X9NTlq3DyZeGJndUQZZmCqPMmsNpLLGhCU5KMVq9DsOEcqxph7nEr9dA/2a/H7X9q5dfiD2p/U9JacGhD4q2r7dP7/h4HTIuNug/wAq5UpN6s7Ow1VqbYjYxRSNiNjAKRsRsuBStitlwKUUtWDAUARQBNAEUATQBFAE0AFABQAUAFABQAUAFAEUATQAUAFAEUAQRWcmUyhFMmMmLIp0x0yjLTpjJimFOmUTFstOmOmcXxjludrpjAq9lJ39TMFVGJ7w8+u+w8a7lG8p+yXO9Voebu+FVZXDdJfC9d9E+v6j7TlJBvPIXP2YxpX8zuf2pJ3/AMi+ptW/AYb1p58Fp99/wNi3BbYp2fZAJnOxYHVjGc5zmoK7qp5ydSXDLV0/Z8mm/XOe+TW3XKSneGUr/uyDUPzG4/I1ePEF/rj9P3+Zyq/AY70p+j/Vfoy3L3L80Nz2k4XTGp0FWDBnO2fPYZ6jxFYurunKk1B6snw/hlWjX56q0W2vV6fgdaq1x2zvtjFFI2TbGKKm2I2MApGxGy4FK2K2XApRSawYJoAigAoAmgCKAJoAKACgAoAigAoAmgCKAJoAKACgAoAigCaAIoAKAIIrOTKKEUyYyYsinTHTKMKdMZMWy06ZRMUy06Y6YplqiY6ZTTT5HyMVaRsRsYq1NsRsaq0jZNsYoqbYjYxRSNiNlwKVsVsuBSistWDAUAFABQAUAFAEUATQAUAFABQAUAFAEUATQAUAFAEUATQAUAFABQAUARQBBFZTMplCKZMZMoRTpjpi2FOmMmLZadMdMUy06ZRMppp8jZLqtI2K2NVaRsm2c9xXnvhVnO9vcTus0ZAdVglbSSARuBg7EdK6FDhF3XpqpTjo9tUQlWinhs3fBeL2t9D21pKs0edJK5BVuullO6ncbGtC5tqtvPkqxw/3t3BTUllGxArVbMNlwKUUmsGCaACgCKAOOHtQ4Fq0+9N1xq92n0/nprtf+H7/ABn2f3X6k/aROtt7iOWNZYnSSJ1Dq6MCjIR1B8q484ShJwksNdBxtKZIoAmgAoAKACgCKAJoAigCssiopZ2VFG5ZiFUD1J6VmMXJ4SywMb5VtPvNt+vF/NV92rfI/ozGUHytafebb9eL+aPdq3yP6MMoPlW0+82368X80e7Vvkf0YZQfK1p95tv14v5o92rfI/owyg+VbT7zbfrxfzR7tW+R/RhlB8q2n3m2/Xi/mj3at8j+jDKD5VtPvNt+vF/NHu1b5H9GGUHyrafebb9eL+aPdq3yP6MMovDxC3kYLHPA7nOFSVGY4GTgA1iVGpFZlFpeTDKMipGTCPFLT7zbfrxfzV1b1vkf0YcyKHilp95tv14/5plb1vkf0Yyku5Q8TtPvNt+vH/NOret8j+jGUl3KNxO0+8W368f80yoVvkf0Y6mu4tuJWv3i3/Xj/mnVCr8j+jHU13KfKVr94t/14/5p/YVfkf0Y3PHuZsZBAIIIIBBByCD0INa8sp4ZhsrLdwRnTJLFGxGcPIiEjzwTRGnOazGLfkibkkaLiXA+A3dwbm5FnNMVVCzXWAQNhlQ4BPhnHgK3qN3xChT9lT5kv9v9iMowbyzl5mtOAcUhuLOWP5LvSILqJJllFvKPoyDvE43z47Bx4iupFVuJ2kqdaL9rDWLxjK6rb96eJJ4hLK2PShxS0+82368X815j3et8j+jKOSLfKtp95tv14v5rHu1b5H9GYyg+VbT7zbfrxfzR7tW+R/RhlB8q2n3m2/Xi/mj3at8j+jDKHwXEcg1ROki5xlHVxnyyKnKEoPEk15gE9xHENUjpGucAu6oM+WTRGEpvEU35AchJylyyzSM0dmzSs7uTeNnUxJOnv93r4YrsriXFEopOWm3w9vTX1E5YHEPbNEbzl2K/WK2m/wBLsJjMpidDkvaSuD3VbB6Y3QnB1YPdVRTVLiMqOZL4ZrGuekkurX4PwE7xyekcqGKysYbafiEFzLGuDI08e3ki5OSo6DPl+FeZv1O4uJVIUXFPph/XzfUpHRYybf5VtPvNt+vF/Nafu1b5H9GNlB8q2n3m2/Xi/mj3at8j+jDKLR8StmYKk9uzE4CrNGWJ8gAd6w6FVLLg/owyjKqRkKACgCKAJoAxeJ8PhureS2nXXDMhRx6HxB8CNiD4ECq0K06FSNSDw08ow1lYPHvabyFw7htgtxa9sJTcRxntJQ4KMrnpj0H5V7LgnGbm7uHTq4xhvRY7EZwSWh0HAvZdwe5s7W4ZbkNPbW8zAT7BpI1Yjp61z7r+Ib2lWqU018MmtuzwMqcWjkvZzybY8RueIRXIlKWzosWiTScF5Ac7b/QFdfjHFK9pSoyp4zJPOV4L9RIQTbyX5hs+UrGd7fRxG5ljYpJ2MqdmjjqhZsZI9M1izq8YuKaqZhFPbKeWu+EDUEctxQ8Jmmtk4dDdwq0mif3iRHLBmULo09PrfmK6tD3ynCcriUXpphNd85z6CPHQ9UufZxy5FcRWskkyXE+oxRG577gZyR3fQ/lXk4cd4nOnKrGK5Y7vG33LezjnBruZeUeV+GNGt4b5DMHZNDM4IUgHcL13H51s2XE+K3ik6PK8b9N/UxKMI7nO8Rh5Q7CX3d783HZSdiGD6TNpOjPd6ZxXSoy4z7SPtFHlys7bdeoj5MaHQeyDlKzmtouJP2y3UN1IEKS6UwoXAIxuDkg+YNc7+IeJVqdWVsscrit13GpxTWT1wivHlzzn/o75cmu5rZHk96QdrJBHcYMSMcjbGw7w28iPOvS/45xOFGNRpcr0Ta3x6kvZxzg0HHeA8p2Fw1tctxBJkCEgdoykMoIIOnB6+HrXQtbzjFzTVWmoNPy6eorjBPDOa5li5aFqx4a9413qTSJg+jRnvZyPKunZS4o6q95UeXXbfwFlyY0O05e9m/CJ+HW11P2ytJbRTSt24RAxUFjuNhXFu+O3lO5qUoY0k0tNS0aUHFNiH5T5SBI9+jyNj/rCLrVFxHjD19k//ozPs6Xf7nN2XLfDJ+YRYRO0ti0bMjxzByzC31/THqDXTqX11T4d7eSxNPXK/wCrGwihB1OVbHtXB+GR2lvHbRFzHEpVO0cu+nJIGfIZwPQCvEXFeVepKpLGX20NxJRWEa3mTkqw4nIkt0knaRoUDRvoJTOcNtvjfHxNbNnxW4s4uNJrD111JThGWrPMeHcnWEnMk/DGEptY42ZMSYcMIkfdsb/SavUVuKXEeGQuljmb1003aNbkXO0ZXtP5G4fwywjuLQTCRrlIj2kutdBjdjtjr3RUeCcXuLy4dOrjCi3ovFfqFSCitDe2/s44EnD4726a4jT3WKeZ+3woLICcDHmdhWhPjvEJXMqNJJvmaSx4+Zn2ccZZw8s3LZkKW9jxWdRnf3lFYgeIUA7fGu9GHFFHNSrBej/HKJ/D2FcJ4Zw2941bWsEN3DaS9ySOdx24kCOxww8Nlpri4urexqVZyi5rZpaYygSTlg2vtS5PsOFC0NsJsTPKJA8gclV0fR2GOprU4HxO4vfaqpjRLGFjfI1SKjjB67yxyracKWVLQzaJWVmWSUuoZQRkDGxOd/gPKvHX3Ea164yq4yuywWjFR2MjmLgFrxK392u1LR61dSp0ujjxU+HUj4E1OzvatpU9pSeu3gEoprDPFuMJypbzmCGLiV4ytoLwzoIy2cYUkZb8Bg+Br29s+L1aanOUI+DTz69iD5EaaW34VLxK0ijjurOzcxrdC8kVXXLnU4bwXGNz5Gt1Tu4WtSUpRlNZ5eVeGix3yY0yjt+G8t8nXU/u8F1M8xOlVM0iB28lZkAY/A1wq1/xqjT9pOmseSePPDyh1GD0Nrxb2b8uWcJnupJ4Ihtqe46n7IGnJPoK1LfjvE7ifJSSb8v7jOnFbnFcVj5REE3uz37XAil7AsG7Mz6DozkDbOK7lCXGXUj7RR5crPfGdfsTfJ0N77LuR7C9so76btxcJcvpaOXQAYypU4x1rQ45xe4t67oQxyuPVZ33GpwTWT2KvGFyKACgAoAKAJoA+eOe+ATJx14rqYRxXk5liubhm7JYXbxP+5nTjwwOgNfRuFXsJWClSjlwWHFb5X67/wBzWnH4tTsv+Z/NEKJBZ8Wje1VESI9q8bLGBhQO62ABjGGNcX/E+E1JOda3al10T1+q/Afln0Yn2GI63HE1kOqRTbh2yTqcPMCcnrvmqfxQ06du47a4+kTFLdmh480nAuM3Qhgtr2e6xNatKhla37WUnATxfqv5HxxW/aqPErGm5ycYx0lh4zyrv26/vJh/DJm5lv8Am6ztzxC7ktkt48M1vcLaoWXOyBUUEHfYag1aUaPBq9RW9KLcn/qXN9dX+WDOZrVm+5ls245wm04nw8GO+g/0m3AI161bEkIPiQybeZUedc+yqrht5Uta+sJfDL12f0evn4DSXMk0YsHPvAuIWgTjMccdxECJIZreR8SYwzRFQSufLII/DNVlwa/ta2bNtxezTS06Z7/dBzxa+I5Lk+1tJ7LjzLaxPBDBNNaSTQo88GVl0qHIJBwqnrsR612OI1K1KvZp1HzNpSSbSeqzp55Jxw0zufYi3+pvhdz/AOFK4P8AEy/87/2r8ylL+U9ArzxU889ofDbm0uoePcPQvLbjReRLn5626aiB1AGx8hpP1a9HwivSr0pWFd4UtYvs/wB7d9V1JTTT5ka7mPm3ljiNk81wge7MJSNDA63aPglVEgGMAnOdWOvnitiz4bxW0rqFN4hnV5XK11ePLwyYlKDWpyqWcLcpNcPbQLcLeiGO4EKCZ4tYJJfGTuWX8MeFdd1ZrjCpqb5eXLjl4Tx2+jF05DvRwF+I8rW1rE4SVrS1dNROhnTDBG9D+xwfCvP++RtOLVKsllc0k/Xqi3LzU8HK8g+zcytcfK9rNGqdmsIMhj1N3tZGk7j6O/TeuvxXjqgoe6VE85zpntjf1EpUs55kV4Jwu3sucEtrYMsMaS4DMWILWTMdz8aLm4qXHBnVqbvH/wC8GYpRq4X70PZVFeMbNps0HtA4VcXnCriC2LCYqrqqnBlCsGMX4gH8cVv8JuadC7hOpt+GevoRqJuLSPIPZ3y3d3bzTWV/HY3sHdWMl+2dSO8WHgnQdDv1xtn2PGL+jQjGFai5wl10wu3r9DWhFvZmV7QuEcfgtUk4reJc2/bqiIkrMO1KOQ2nQo6Bt/WpcIuuH1Kzja0+WWMt46ZWmcvwCaklqz0nj3Bpb/ltLaDeY2dnJGuQO0ZFR9G/njA9cV5m1uoW3FHUntzST8M5WfQq1mGDk+S+feGcKsBaXFrc295EXE6rAuuaXJ7zFiCDjAw3TGOldbiXBrq9uHVp1FKD210S9M/bcSM1FYNTwfmM8U5qtLrs+xTV2caZy3ZrFJgsfEnJ6fCty4sfcuEVKWcvdvxbRhS5ppm2/wCUB/2f/wCc/wDirT/hP/3/APt/MzW6HsDdT8TXjkXFypqVlyRqUrkdRkYyKzF4aYHiPKvEIeWbi6i4nZTtcMwWC4jRGV4R4IzEYU7HI+B6V7q/oT4xTpytqq5esW9n446rx9NzXi+R6o03MPGpOYOK2geP3WGWSK1h2LMImlwXJOzHJPTbbHrW7Z2keF2lRp8zScn5pbeArfO0bv2ncM4Xw+G24fw+EG/7VJGlBL3AXBChmznUxYEDp3eg2rR4JcXd1OpcXEv8vDWNl6Lsl1/uNNJaI2PtptpzHwx7gv2Cho7hk30zkJqbHmQHx8DWt/DVSnzXCp/zbx8tcflkzV6HRcUsuCcP4RJfWVjYXiRRoYmaOOcyFmVAzOwLbasn4HpXNoVb66vI0K1WUW286tYxrolhdNB2oqOUjB9lPOrX0ktk9ra2xSNrhPc4uyh06lVgyZOGywOfHer8e4SraMa6qSll4fM8vZ419DFOedD0qvMlQoAigCaACgAoA1PM3L1rxO2NvdLkdUdcCSF/tofP06GtuyvatnVVSk/NdGuzFlFNYZyns+5b4xw28kgnuRLwtIyYtwwkcnu6VPeiwASRnG/j1rr8Wv7K7oxqQhiq3r4Lxez8OvkJCMk/AyfZ7yjdcMub+S4eB0uWjaMxMxOzyMdQKjH0xUuL8To3lKjGmmnHOc+S8fAzCLTZq/aLwm6tuJ23HbWH3tLcRi4hAJZQpYaxjww3XHdIB6Vt8HuaNa1qWFWXK5Z5X59PqvXYxNNPmRqOPXHBOP3EM78VlsVVQJba5UqB6xknQrdQTv4Vt2sL7hlOdNW6m+kl+fVrtsK+WT3PU+ARWiWkUdi0b2sa9nGY5BIpAO/eHU5zn1zXlLuVaVaUq6ak9XlY+34FljGhgca5L4VfSdrdWsbyncyIzxO22O8UI1fjWxbcVu7aPLSqNLto16Zzgw4J7l7jluBOG3FhYxxWyzQTxrgHT2jxldbnct4b7nalhfVJXULitJyw0/RPOF0Dl0wjB9m/LtxwywNtcmJpPeJJAYmZk0kKBuQPI1scZvqd5cKrTzjCWvr5mIRcVhnU1yRwoA5m99n/AAWeXtZLKPWTqPZvJEjHOclUYA/lXUpcavqcOSNV48cP7tZEcIvoV535Ya94V7hZCCDS8JjVspEqofojSDj8qzwziCt7v3itl756vXzCUcrCNpyzw+S14fa20ukyQ28Ub6DldSrg4Nat7XjWuKlSOzbaGjokjYEVrplEzhRyfdDmT5W1wG1IbK6nEyn3XshtjB3369K7/wDidJ8M90w+b0x/Nnv+RPkftOY7oCuA2UbLgUrFZ5/z17PjcSfKHC3924gp1kKxjWZvtBh9B/XofHzr0PC+NqlH3e5XNT2749Oq/Dp2IzhnVBzFyrxXifA7W2uJYTxBJUnmMvcH0XAjygI1AOAT0JBos+I2lnf1KtOL9m00sea11xpoDi3FI7Xglq8FpbwyYMkVvDE+k5GtUAOD4jauJc1I1K05x2bbXqyiWEXuuHW0xBmggmYdDLCjkfiRS069WmsQm15NoMI5DiHJ9w/MFrxOI262kKKjRgssi6UcbKFxjLeddilxSlHh1S2knzt79N11znoI4PmyU9qXJt3xYWptXgU2/bahMzrq16MEEKemk/nTcD4pRsXU9qn8WNsdM+K7hUg5bHeHrXAKBQBWSNWGGVWHkwBH71lSa1TA4jmzk+5u+McPv4GgWG0NuJEdmV9KTmQlQFIOx6ZFd2w4pSoWVa3mnmWcPpqsa6k5Rbkmb+45W4fJfpxF4FN3H0fJAZgMK7L0ZgOh+HkMc6HEbiNu7dT+B9PyT7PqNyrOS3Nt3awWE0l7C1zbBfnIli7UsPDbw/qOMedY4fTrVLiEaMuWXR5x+/LqEmsaniPLnJE3GLhpraE8P4aX2aR3l0qNtMZbBkbrvsB517q84tCwpqFSXPUx0wvr2X3IRhzPTY6blgxcF5lfhls/b21ysMblwpmimEZcDUBvvnI2GG8xXLvubiHC1dVFiUctY2azjb97eI0fhlhHsFeNLhQBFABQAUATQAUAFABQAUAc5xvkfhN6S89pGJCcmSHMMhPmSmAx+INdK24veW6xCo8dnqvvt6COEWbbg/DILK3jtrZdEMS6VHUnfJYnxJJJJ9a07i4qXFSVWo8tjJYWDNqJkKAIoAmgAoAKAIoAKAIIrJnJXFNkzksBSsw2TWDAUATQBFAE0AFABQAUAFABQBFAE0AGKZRb2QEImkBVXSoGAAMADyArLhNvLTMGtbl6yN4t/wC7R++KGUTBSGORjJA2LY2yd8Vsq5ulQdDmfJ2/fTw2MYWcmzwfWtb2cuxnIYPlRyS7MMhg+VHs5dmGQpDIUAFABQAUAFABQBFAE0AFAEUATQAUAFABQBFAE0ARQAYrIZCsATQAUAFAEUATQBFABQAUATQAUAFAEUAZ1sZBbzdlntdL9njBPaaO71264617n+Ff/T1P935GvV3MEXfFUdvmO0GBpy0egfNRb7BSSW7X4fDFeoJC57vizOxSFoxsyIexZMrInzRPXDqJO99Unx6UANs77iqpL21qJHC3Tx4eNQz9tJ2MWx2XQIu8dyW8N8AGTbXvEGlVXtkji7UI768sY+zc9oFz3csEGNyAfyAN1QBzlfHjdIoAKAJoAKAIoAmgCKAJoAigCaAIoAmgAoAKACgAoAKAIoAmgAoAKACgCKAJoAKAIoAmgAoAigCaAIoAzbH6J+Nem4H/AEp+f5Eam5lV2iYUAFBkKACg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2" name="AutoShape 10" descr="data:image/jpeg;base64,/9j/4AAQSkZJRgABAQAAAQABAAD/2wCEAAkGBw0ODRAODQ8NDQ0PDg0ODxAODQ8PDg4NFREXFhURFRYYHighGBolJxUVITEhJikrLi4uGB8zODMtNygtLisBCgoKDg0OFxAQFy8mICYtLS0rLS8tKy0tLS0rLS8tKy0tLS0vKy0tLS4tLSstKy0tLS0tLS0tLS8tLS0tLS0tLf/AABEIAKkBKgMBEQACEQEDEQH/xAAcAAACAgMBAQAAAAAAAAAAAAAAAwECBAUGBwj/xABHEAACAQMCAwUDCwICBQ0AAAABAgMABBESIQUGMRMiQVFhBxRxFSMyQlJUgZGTodFysbLBJCUzYuEIFhc0RVOChJLCw/Dx/8QAGwEAAwADAQEAAAAAAAAAAAAAAAIDAQQFBgf/xAA+EQACAQMCBAMGBAQFAgcAAAAAAQIDBBEhMQUSQVFhcYETFCJSkaGxwdHwBjIz4RUjQnLxYoIWJDRDU5Ky/9oADAMBAAIRAxEAPwD0RhXyVM6iFsKdMdMWwp0x0xbCnTHTFMtUTKJimWqJjpimWqJlExLLVEyiYplqiZRMUy1RMomKZaomUTFMtOmUTFMtUTHTFMtUTKJi2FOmOmLYU6Y6ZQimTGTKEU6Y6KgVnJnJcClbFbLqKRsRsYopGxGxirSNiNjVWkbEbGKtTbJtjVWptiNjlWptk2xqrU2ybY1VqbZNscq1Nsm2NVam2TbGqtTbJtjVWkbJtjVWptiNjFWkbJtjFFI2I2MUUjYjZbFLkxkgispmUxbCnTHTFstOmOmLZadMdMUy1RMdMWy06ZRMUy1RMomKZaomOmJZaomUTFMtUTKJimWqJlExTLVEyiYplp0yiYplqiY6Yplp0yiYthVEx0xUm3l5dcb1tUKcJp80msdot6d99CdWrKGMJPPd417bGBPOdDyKCDEXDAt3W07kY6fj1H5iu/bWVNTp21WXMqiTi1HDXNs87rxT0a9Gcave1HGpcUo4dNtNc2U8brG3k1qn6oez4xnAJ2AJ3J8h51zqdlGq5KE28b/DovN5wjqVL2VNRc4pZ2+LV+SxqSkpLlMbhVf0wxYD/CaxWsKdKkqsqumXH+XOqSfR42a6k4X06lR0409cJ79G2u2d0+gyzl7RA4BAYZGeta/ELRWlaVFzzJb6YWyfruNZXbuqSqqOE9tdTKVa5zZstjFWkbEbGqtTbJtjVWptiNjVWkbJtjlWpNk2xqrU2ybY5VqbZNsaq1Nsm2NVam2TbGqtI2TbGqtTbEbGKtI2TbGKKRsRsYBSNitlwKRsRstisGMkEVnJlMoRTJjJi2FOmOmLYU6YyYtlp0yiYtlp0x0xTLVEyiYplqiY6YplqiZRMUy1RMomJZaomUTFMtUTKJimWnTKJimWqJjpiZMAEkgAbkk4AFWpxlOSjFZb2S3Gc1FOUnhI119eFF1YwmoBmP0tPiyL9bHX4DODXe4dwuNaq6c3maTaits9FOa0jnZJZ10bTObecRlSgpxWI5w5PfHVxj1x3fTXDQ6aJZFKsAyMPzHgQf8AOudQr1rWspw+GUX/AMp+HRo6dWlSuaThPWLX/DX5MiHg8txGYhg90p2hTCrnbJ9emw//ADpUuKKldRuIKSXNzSjzaPw22886YXQ4/EHb21o6VzOOeXEcR+Lzxn9FnzNvccrghXSVu2TPgAjA9V8cdBv6VrUr9whUpSipQm02nndbNNY/PyOG/wCI4VLiE5QcVHRSWG8PfKejXlhruzUvYvFKxk1BiiLggYwrMcgjqO9WLi8jO1jbxp8uJOWct5ykuvl/Y9VZKFWo7qFXnUopbLTDb9N9msmPCFgjji1anwQuI3bUAdzhc4G/X1rZqxlxK4q3XJiGVn4orDxhYcsJvTbr4bkYSjYW9O25sy6fDJ5WddFlrffoZcU6k6dhJp1BSw7y/aHmPWufWsp0lzv+nnDkk9H1Ul0a7dejZsQvIz+Ffz4yo53XdPqvH6pGRbOHRXXOGUMM7EAjofWtS6ozt6s6U94tp9vTw7D0q0a1ONSOzWTIVa1WzLY1VqbZNscq1Nsm2NVam2TbGqtSbJtjlWptk2xqrSNk2xqrU2ybY1VqbYjYxVpGybYxRSNiNjAKRsVsuBSNiNlwKwKTWAINAFSKZMZMoRTJjJi2FOmMmLYU6Y6Ytlp0yiYtlp0x0xTLVEx0xTLVEyiYplqiZRMUy1RMomJZadMomKZaomUTMOe4UZC4Yr9LfCJ/W3h8OvpXTtrGdTllP4VLbTMpf7I7vz0j4kal3GGVHVrfol5vp5avwNUtzmRZWYS27kRqwACRzZODjyPTLbg+QNeinZclvO2opwrJczjnMpwxtzYSyt+WHwtb5aOdTuuarGtUfNTeifSMu+O3TMtc9kzJs+HydtIxczGQ9xdA+bTJ7o9On5Zrm3XEada2o0KFLk5d2n/NLTX665eq6G9Soe71KtxcVU09s6cq7Z/Jbm64Xy+kSgSEsASVTPdUE5058h4D+9RurmdzU9rUS5sJPHVrq/F9djzdxx9UIOhZZxl/FLpnpFdl0ybpVAGAAAOgAwBWueZqVJ1JOc2231ZNYEKTwpIul1DD18PUeVBs2t5WtZ89GWH+PmupoeIcDIPaRZYqGx9sA4yvqNh+VXo1nBOnLWEmuZeXVbarXGuuzyj11px2jdOPtfgqLZ/6Xno85wn4+jyaFoHiRmZXluXKlgqEozDpGD9RV8zjz9K7dO6pV6kadOcYUI5SzLE0usmnpNy6xxJPZpbmzUo1KUHOacqksPRZi+y/6Uujyu+ehnwYjJjVhIE3KhtU0YO+46kb/H41xriMrte8VI8kpf6mmqcsaaPaL0/2+MTcpyVv/lQfMl0zmUc66rdr7+ZnQkMMqQR5iuRWpzpScKiw+z/f0ezNqNSM1zReUZCrUGxWxqrU2ybY1VqTZNscq0jZNsaq1Nsm2NVam2TbGqtTbEbGKtI2TbGKKRsRsYBSNitlwKVsRsuBSik1gCKAJoAg0AVIpkMmUIpkxkxbCnTGTKMtOmOmKZadMdMWy06ZRMUy1RMdMUy1RMomKZaomUTFMtOmUTFMtUTKJmukhmSQdkIjDoA7Mns9EgYnUCFOQc/hgV2YXFtWov28pKrzZ50ubmi1jleZLGOnTXBrOFWnP/LScMfy7YffZmVZ8DyJO1AxMxeRdOzEqFxg9BhR19fOrVLurOdKUG4qmlGGvxaZeW++W/JaHIuuK21tGpCKU5Sbcvlz++32N1DCiDCAAfufjUDy93e1rqXNVl5LovJCuJ3XYW8s2kt2cbuFVdTMQNgBkZPpkVSnHnmo92Qpx5pqPcyLHh1/NGWHZ5BKnEQClh1CkyZOD3SSBkg7V0/8Pp93+/Q6PuNPuzIHAuIH6yD4oh/99Z/w+n3f79DPuNPu/wB+hr+I219bugbQ65Uv80oBjLBSysJOq5GQR9YEZwRSVLGnGDab0QlSygotpvYya5RzTHubNJNyMN9odfx86WUFLc63D+M3FpiOeaPZ/k+n4eBor3g0aO07RgvpPziBtWAPDTuG2xtv4VtUL+9hGFqqn+XzbPHLq9U+bTGuzeM6+J6alXsLvmrwXx41WvN6Y/Ff2NXZ3MhRdMkT3jRqxjPzL6sbh1P0gPgDgHHXFdm7tKEJTVWlKNvGWFL+pHHRwa1g2+mZQy8SS3I0a9Rxi4zTqNar+V5/6ls8ej7M6GDUR3wFYHGxyD6j/j/xrxVdU4y/ypZXisNeD6Z8U2n4bLrxlJr4lh/v96mQq1rNmGxqrU2ybY5VqbZNsaq1Nsm2MVam2I2NUUjYjYxRSNk2xgFI2K2XApWxGy4FKKTWACgAoAigAoADQBUimyMihFMmMmUIp0xkxbLTpjpi2WnTHTFMtOmUTFMtUTHTFMtUTKJimWnTKJimWqJlEzLtoVABx3iAcn/KurQpxUVLqeO4xxCvKtOgpYitMLrp1/eB9XOEFAGLxT/Yn1eEfnKoq9v/AFY+Za3/AKsfM3MFjJc2aiBypF5fpJ87JH8w08qPgrvqGQ6+oG4BrvHoqFSMG+Zfnqtv0ZFzwfiLIsWU7NLuefPvk6ySwv7xpjZtORjXBjHTQSDsKybEa1FNvrhLZaNY1+zJ5ulVDArMFJQR6S+pi7XEGBk7nZX39DUq/wDTl5P8Dm138EvJmBXnjghQAUGYycWpReGjWXdhGJlmUYfSyHYbrnIHp1PTzqNe4lSt3br+ST5sa6SWNfVbp5Wiawz1/Brmd05Tq6yjhZ7p538u676l1WuQ2dxsaq1Nsm2NVam2TbHKtTbJtjFWptiNjVWkbEbGKKRsRsYopGxGy4FK2I2XApRSawAUAFAEUATQBFABQAUAVIpkxkyhFMmMmUYU6YyYthTJjpi2WqJjpimWnTKJimWqJjpmFxKbsYZJQNRRCwB6E+Ga2KEfaVFFk7q4dCjOolnCOc4Tx+R5Vjn0aXOlWUadLHoPUHpXRq2seVuG6OJw/jVWdZU62MPTO2H0On7ZwMDG23SoQuZxSSO1U4Xa1puc4avfVmZXVPCTWJNLuFAom8tlmjaN86WxnGM7EEdfhTQm4SUl0GhNwkpI1U0lykzrH2jJqUPcC5a2KydmpEUpigcu2MHU2NmUddz27arKpT5pHYt6jqQ5mTPcXIXMdzdO4ydEV1Pcs+2yrhF3O252/vWwXGWFlM7O1wx1JKgK91pDJGQ2qRyurfYqM7K3XvGubd3Mk3TS/fgc+6uJJuCRtq5hzgoAXPIVGQAdwN/gajXqunHKOrwmyp3dSUamdFnTzNPzBxForcsMBydCY+0ep/AAmtWEnXmuZaI7N1Cnwy2m6LfNLCWde+vosnO8tyzNdoA7sG1mTLEgrpO5z64q9zj2UsnF4TVqu7jiTec516Y/XB3CrXDbPYNjVWptiNjVWptk2xqrSNiNjFFI2I2MApGxGy4FK2I2XApRSawAUARQBNABQAUAFABQAUARQBUimMooRTJjplGFOmMmLYUyY6YtlqiY6Yplp0x0zHuIFdGRxlWUqw9CMGrU6jhJSXQzOEakHCWzWDzS6gaGV42yGjYjPQ7dGH7GvRRkpJSR4KrSlSqSg90/+H+Z3XDLrt4El8SMN6ONmrkVoezqNfQ97w+694oRqdevmtzb12lseCqfzy82Ku5xFG0jZIRSxA6n0poRc5KK6mIxcpKK6mtlRWOTc2uTp1EqXIPVmGQMjoir0AAbckg9+nSjTioo7lOkoRUUUSBevbWeT3sCN8Z6BMgZIHUt1Y/ZFUKGY1vb9giCSFpRIDJI8Dd5ArA4wu2TpOBgf2IBj3dpAZWaN7VVLZGYXBA0g/Z+0NOPs/kcOKe6MOKe6LwzuZmjimhPzccoXs3Kq30ZEU5GBkKehx2mPCuXe0owkpY3ObeUoxaljczLO4MitqXQ6O0bjOpda9dLeI3G+3kQCCK0ZRwaUlgtcju/+If2NaV7/TXn+p3/AOHv6tTy/M4vmy51TLEOka5P9bb/ALDH5msWkMU89yXHrjnrqmtor7v+2PqZ3JVp3ZJiOpEa/Abt/l+VQ4hUwlD1/QvwGjhTrPyX5/l9DqlWuS2d9saq0jZNsaq1NsRsYopGxGy4FI2I2MApWxGywFKYJrBgmgCKAJoAKAIoAmgAoAigAoAmgCKAKkUyZlMoRTJjplGFMmMmLYU6Y6Ytlp0x0xTLVEx0zj+dbHDJcKNmHZv/AFDdT/cfgK7PD6vNFwfT8P3+J53jlviUay66Pz6fp9BHKF5pkaBjtINaf1gbj8R/hql5TzDmXT8A4Dc8lV0XtLVea/VfgdDxTj9vbSdm4kZ8AkIoOkHpnJFby2ONUxzPzZa147Zy7CVVJ+rJ3D8N9j+FZFSzsZwjjIyFQjzAUigxqgMEf2E/9C0ZDLMW97CIIWW3QPIsfaSKqxR5BOpzjptgdMkqMjORahTdWfLktQg6k+XJF9bohVoriyZCUyuIMkblsDr5DYkjfY10vcqeN39Toe508bv6mNHLCkeu5lETEsMK3YhgGIDIq4fScAgHJ3rmVcRk1F5Xc59Rcsmo7d/+TEn5rtoxpgjaQDp0iT8PH9qi2RbXVmdY8XS4tmnZTEsb4fUwI2XOQds9a1LyLlGKXVnc4JUjTnUnJ6KP5nBXM7SyNI30nYtj4nYf5VsJJJJHFq1ZVZyqPdvP7/A9H4RZ9hbxxeKoNX9Z3b9ya4FzV56kme1tKPsKEKfZa+fX7meq1qtlmxqiptiNjFFI2I2XApGxGxgFK2K2WApRSawYCgCaAIoAmgAoAKACgAoAKACgAoAKAIoAqRTJmUyhFMmMmUIpkx0xbLTpjpi2WnTHTMHitkJ4HiP1l2Pk43U/nitq3rezqKX18iVzRVejKm+v49DzNWeN8jUkiN8GVwf716M8TFyhLK0a+zM2XiQnx70naMBpEsZEc2nyO2lvxAPrTZ7hnO4Lw1Zf+rTJI3/dyYhm+ABOlvwNGOxjHYxIJ5YWzG7RsD9U439fOsZaDLR33L/FPeodTYEqHTIB0J8GA8M/5GsmTZkAjBAIPUHcGsgc3zVxH3cLFAFSVwWZ1UBkjzjY+BO+/pRKTe7MuTe7OUtrd55NKkFiCxZ3CgAdWLGlSbFSbMh4rWL6Tm6k+zGSkAPq/Vvwx8azojPwrxMe4unkAUkCNfoxqNMafAefqcn1rDZhvJnctWRnuk2ykZEr+W30R+Jx+9a1zV9nSb9Eb3DaHtriPZav02+56Kq151s9g2MUVNsRsaopGxGy4FI2I2MApWxWywFKxSawYJoAKAIoAKACgCaACgAoAKACgAoAKACgAoAigCpFZTMplCKdMZMowpkx0xbLTpjpi2WnTHTOa5h5bE7GaAhJj9JTsknrnwb18f3rqWl9yJQqbdH2OTf8LVdupT0l17P+5xl1bSQtolRo28mHX1B6EfCuvGSksxeUecq0p0pcs44YqmJhQBteWr/sLgZ+hIOzbfbJPdP57fiaG2k8GxawpzrRhUeE3jK6dvudv72fs/vWn74/l+56j/w7Q/8Akl9jgOMXnb3Ekv1S2F/oUYH9s/jW4eTq8nPJQ2zp5GFQTCgDacH4HNdEEfNw+MjDr/SPrH9q169zCitd+xv2fD6ty8rSPf8ATv8Agd5wzhsVtHoiGB1Zjuzt5k1w69xOq8yPUW9tTt4csF+rM5VrVbKtjVFI2I2XUUjYjYwClbFbLAUopNYMBQBNAEUATQAUAFABQAUAFAEUATQAUARQBNABQAUARQBUimRlMqRTJjJi2FMmOmLZadMdMWy06Y6Zi3tnFMhSVFdfIjofMHqD6ir0q06bzFi1aNOtHlqLKOR4ryo6Ze2JkXc9m30x/Sfrf/etdehfxnpPR/b+xwLrgso5lReV2e/p3OarfOGFAHUy8WzYdrn51h2J8+16E/llq01RxX8N/wB+p6ypxTm4bz5+N/B69X9NTlq3DyZeGJndUQZZmCqPMmsNpLLGhCU5KMVq9DsOEcqxph7nEr9dA/2a/H7X9q5dfiD2p/U9JacGhD4q2r7dP7/h4HTIuNug/wAq5UpN6s7Ow1VqbYjYxRSNiNjAKRsRsuBStitlwKUUtWDAUARQBNAEUATQBFAE0AFABQAUAFABQAUAFAEUATQAUAFAEUAQRWcmUyhFMmMmLIp0x0yjLTpjJimFOmUTFstOmOmcXxjludrpjAq9lJ39TMFVGJ7w8+u+w8a7lG8p+yXO9Voebu+FVZXDdJfC9d9E+v6j7TlJBvPIXP2YxpX8zuf2pJ3/AMi+ptW/AYb1p58Fp99/wNi3BbYp2fZAJnOxYHVjGc5zmoK7qp5ydSXDLV0/Z8mm/XOe+TW3XKSneGUr/uyDUPzG4/I1ePEF/rj9P3+Zyq/AY70p+j/Vfoy3L3L80Nz2k4XTGp0FWDBnO2fPYZ6jxFYurunKk1B6snw/hlWjX56q0W2vV6fgdaq1x2zvtjFFI2TbGKKm2I2MApGxGy4FK2K2XApRSawYJoAigAoAmgCKAJoAKACgAoAigAoAmgCKAJoAKACgAoAigCaAIoAKAIIrOTKKEUyYyYsinTHTKMKdMZMWy06ZRMUy06Y6YplqiY6ZTTT5HyMVaRsRsYq1NsRsaq0jZNsYoqbYjYxRSNiNlwKVsVsuBSistWDAUAFABQAUAFAEUATQAUAFABQAUAFAEUATQAUAFAEUATQAUAFABQAUARQBBFZTMplCKZMZMoRTpjpi2FOmMmLZadMdMUy06ZRMppp8jZLqtI2K2NVaRsm2c9xXnvhVnO9vcTus0ZAdVglbSSARuBg7EdK6FDhF3XpqpTjo9tUQlWinhs3fBeL2t9D21pKs0edJK5BVuullO6ncbGtC5tqtvPkqxw/3t3BTUllGxArVbMNlwKUUmsGCaACgCKAOOHtQ4Fq0+9N1xq92n0/nprtf+H7/ABn2f3X6k/aROtt7iOWNZYnSSJ1Dq6MCjIR1B8q484ShJwksNdBxtKZIoAmgAoAKACgCKAJoAigCssiopZ2VFG5ZiFUD1J6VmMXJ4SywMb5VtPvNt+vF/NV92rfI/ozGUHytafebb9eL+aPdq3yP6MMoPlW0+82368X80e7Vvkf0YZQfK1p95tv14v5o92rfI/owyg+VbT7zbfrxfzR7tW+R/RhlB8q2n3m2/Xi/mj3at8j+jDKD5VtPvNt+vF/NHu1b5H9GGUHyrafebb9eL+aPdq3yP6MMovDxC3kYLHPA7nOFSVGY4GTgA1iVGpFZlFpeTDKMipGTCPFLT7zbfrxfzV1b1vkf0YcyKHilp95tv14/5plb1vkf0Yyku5Q8TtPvNt+vH/NOret8j+jGUl3KNxO0+8W368f80yoVvkf0Y6mu4tuJWv3i3/Xj/mnVCr8j+jHU13KfKVr94t/14/5p/YVfkf0Y3PHuZsZBAIIIIBBByCD0INa8sp4ZhsrLdwRnTJLFGxGcPIiEjzwTRGnOazGLfkibkkaLiXA+A3dwbm5FnNMVVCzXWAQNhlQ4BPhnHgK3qN3xChT9lT5kv9v9iMowbyzl5mtOAcUhuLOWP5LvSILqJJllFvKPoyDvE43z47Bx4iupFVuJ2kqdaL9rDWLxjK6rb96eJJ4hLK2PShxS0+82368X815j3et8j+jKOSLfKtp95tv14v5rHu1b5H9GYyg+VbT7zbfrxfzR7tW+R/RhlB8q2n3m2/Xi/mj3at8j+jDKHwXEcg1ROki5xlHVxnyyKnKEoPEk15gE9xHENUjpGucAu6oM+WTRGEpvEU35AchJylyyzSM0dmzSs7uTeNnUxJOnv93r4YrsriXFEopOWm3w9vTX1E5YHEPbNEbzl2K/WK2m/wBLsJjMpidDkvaSuD3VbB6Y3QnB1YPdVRTVLiMqOZL4ZrGuekkurX4PwE7xyekcqGKysYbafiEFzLGuDI08e3ki5OSo6DPl+FeZv1O4uJVIUXFPph/XzfUpHRYybf5VtPvNt+vF/Nafu1b5H9GNlB8q2n3m2/Xi/mj3at8j+jDKLR8StmYKk9uzE4CrNGWJ8gAd6w6FVLLg/owyjKqRkKACgCKAJoAxeJ8PhureS2nXXDMhRx6HxB8CNiD4ECq0K06FSNSDw08ow1lYPHvabyFw7htgtxa9sJTcRxntJQ4KMrnpj0H5V7LgnGbm7uHTq4xhvRY7EZwSWh0HAvZdwe5s7W4ZbkNPbW8zAT7BpI1Yjp61z7r+Ib2lWqU018MmtuzwMqcWjkvZzybY8RueIRXIlKWzosWiTScF5Ac7b/QFdfjHFK9pSoyp4zJPOV4L9RIQTbyX5hs+UrGd7fRxG5ljYpJ2MqdmjjqhZsZI9M1izq8YuKaqZhFPbKeWu+EDUEctxQ8Jmmtk4dDdwq0mif3iRHLBmULo09PrfmK6tD3ynCcriUXpphNd85z6CPHQ9UufZxy5FcRWskkyXE+oxRG577gZyR3fQ/lXk4cd4nOnKrGK5Y7vG33LezjnBruZeUeV+GNGt4b5DMHZNDM4IUgHcL13H51s2XE+K3ik6PK8b9N/UxKMI7nO8Rh5Q7CX3d783HZSdiGD6TNpOjPd6ZxXSoy4z7SPtFHlys7bdeoj5MaHQeyDlKzmtouJP2y3UN1IEKS6UwoXAIxuDkg+YNc7+IeJVqdWVsscrit13GpxTWT1wivHlzzn/o75cmu5rZHk96QdrJBHcYMSMcjbGw7w28iPOvS/45xOFGNRpcr0Ta3x6kvZxzg0HHeA8p2Fw1tctxBJkCEgdoykMoIIOnB6+HrXQtbzjFzTVWmoNPy6eorjBPDOa5li5aFqx4a9413qTSJg+jRnvZyPKunZS4o6q95UeXXbfwFlyY0O05e9m/CJ+HW11P2ytJbRTSt24RAxUFjuNhXFu+O3lO5qUoY0k0tNS0aUHFNiH5T5SBI9+jyNj/rCLrVFxHjD19k//ozPs6Xf7nN2XLfDJ+YRYRO0ti0bMjxzByzC31/THqDXTqX11T4d7eSxNPXK/wCrGwihB1OVbHtXB+GR2lvHbRFzHEpVO0cu+nJIGfIZwPQCvEXFeVepKpLGX20NxJRWEa3mTkqw4nIkt0knaRoUDRvoJTOcNtvjfHxNbNnxW4s4uNJrD111JThGWrPMeHcnWEnMk/DGEptY42ZMSYcMIkfdsb/SavUVuKXEeGQuljmb1003aNbkXO0ZXtP5G4fwywjuLQTCRrlIj2kutdBjdjtjr3RUeCcXuLy4dOrjCi3ovFfqFSCitDe2/s44EnD4726a4jT3WKeZ+3woLICcDHmdhWhPjvEJXMqNJJvmaSx4+Zn2ccZZw8s3LZkKW9jxWdRnf3lFYgeIUA7fGu9GHFFHNSrBej/HKJ/D2FcJ4Zw2941bWsEN3DaS9ySOdx24kCOxww8Nlpri4urexqVZyi5rZpaYygSTlg2vtS5PsOFC0NsJsTPKJA8gclV0fR2GOprU4HxO4vfaqpjRLGFjfI1SKjjB67yxyracKWVLQzaJWVmWSUuoZQRkDGxOd/gPKvHX3Ea164yq4yuywWjFR2MjmLgFrxK392u1LR61dSp0ujjxU+HUj4E1OzvatpU9pSeu3gEoprDPFuMJypbzmCGLiV4ytoLwzoIy2cYUkZb8Bg+Br29s+L1aanOUI+DTz69iD5EaaW34VLxK0ijjurOzcxrdC8kVXXLnU4bwXGNz5Gt1Tu4WtSUpRlNZ5eVeGix3yY0yjt+G8t8nXU/u8F1M8xOlVM0iB28lZkAY/A1wq1/xqjT9pOmseSePPDyh1GD0Nrxb2b8uWcJnupJ4Ihtqe46n7IGnJPoK1LfjvE7ifJSSb8v7jOnFbnFcVj5REE3uz37XAil7AsG7Mz6DozkDbOK7lCXGXUj7RR5crPfGdfsTfJ0N77LuR7C9so76btxcJcvpaOXQAYypU4x1rQ45xe4t67oQxyuPVZ33GpwTWT2KvGFyKACgAoAKAJoA+eOe+ATJx14rqYRxXk5liubhm7JYXbxP+5nTjwwOgNfRuFXsJWClSjlwWHFb5X67/wBzWnH4tTsv+Z/NEKJBZ8Wje1VESI9q8bLGBhQO62ABjGGNcX/E+E1JOda3al10T1+q/Afln0Yn2GI63HE1kOqRTbh2yTqcPMCcnrvmqfxQ06du47a4+kTFLdmh480nAuM3Qhgtr2e6xNatKhla37WUnATxfqv5HxxW/aqPErGm5ycYx0lh4zyrv26/vJh/DJm5lv8Am6ztzxC7ktkt48M1vcLaoWXOyBUUEHfYag1aUaPBq9RW9KLcn/qXN9dX+WDOZrVm+5ls245wm04nw8GO+g/0m3AI161bEkIPiQybeZUedc+yqrht5Uta+sJfDL12f0evn4DSXMk0YsHPvAuIWgTjMccdxECJIZreR8SYwzRFQSufLII/DNVlwa/ta2bNtxezTS06Z7/dBzxa+I5Lk+1tJ7LjzLaxPBDBNNaSTQo88GVl0qHIJBwqnrsR612OI1K1KvZp1HzNpSSbSeqzp55Jxw0zufYi3+pvhdz/AOFK4P8AEy/87/2r8ylL+U9ArzxU889ofDbm0uoePcPQvLbjReRLn5626aiB1AGx8hpP1a9HwivSr0pWFd4UtYvs/wB7d9V1JTTT5ka7mPm3ljiNk81wge7MJSNDA63aPglVEgGMAnOdWOvnitiz4bxW0rqFN4hnV5XK11ePLwyYlKDWpyqWcLcpNcPbQLcLeiGO4EKCZ4tYJJfGTuWX8MeFdd1ZrjCpqb5eXLjl4Tx2+jF05DvRwF+I8rW1rE4SVrS1dNROhnTDBG9D+xwfCvP++RtOLVKsllc0k/Xqi3LzU8HK8g+zcytcfK9rNGqdmsIMhj1N3tZGk7j6O/TeuvxXjqgoe6VE85zpntjf1EpUs55kV4Jwu3sucEtrYMsMaS4DMWILWTMdz8aLm4qXHBnVqbvH/wC8GYpRq4X70PZVFeMbNps0HtA4VcXnCriC2LCYqrqqnBlCsGMX4gH8cVv8JuadC7hOpt+GevoRqJuLSPIPZ3y3d3bzTWV/HY3sHdWMl+2dSO8WHgnQdDv1xtn2PGL+jQjGFai5wl10wu3r9DWhFvZmV7QuEcfgtUk4reJc2/bqiIkrMO1KOQ2nQo6Bt/WpcIuuH1Kzja0+WWMt46ZWmcvwCaklqz0nj3Bpb/ltLaDeY2dnJGuQO0ZFR9G/njA9cV5m1uoW3FHUntzST8M5WfQq1mGDk+S+feGcKsBaXFrc295EXE6rAuuaXJ7zFiCDjAw3TGOldbiXBrq9uHVp1FKD210S9M/bcSM1FYNTwfmM8U5qtLrs+xTV2caZy3ZrFJgsfEnJ6fCty4sfcuEVKWcvdvxbRhS5ppm2/wCUB/2f/wCc/wDirT/hP/3/APt/MzW6HsDdT8TXjkXFypqVlyRqUrkdRkYyKzF4aYHiPKvEIeWbi6i4nZTtcMwWC4jRGV4R4IzEYU7HI+B6V7q/oT4xTpytqq5esW9n446rx9NzXi+R6o03MPGpOYOK2geP3WGWSK1h2LMImlwXJOzHJPTbbHrW7Z2keF2lRp8zScn5pbeArfO0bv2ncM4Xw+G24fw+EG/7VJGlBL3AXBChmznUxYEDp3eg2rR4JcXd1OpcXEv8vDWNl6Lsl1/uNNJaI2PtptpzHwx7gv2Cho7hk30zkJqbHmQHx8DWt/DVSnzXCp/zbx8tcflkzV6HRcUsuCcP4RJfWVjYXiRRoYmaOOcyFmVAzOwLbasn4HpXNoVb66vI0K1WUW286tYxrolhdNB2oqOUjB9lPOrX0ktk9ra2xSNrhPc4uyh06lVgyZOGywOfHer8e4SraMa6qSll4fM8vZ419DFOedD0qvMlQoAigCaACgAoA1PM3L1rxO2NvdLkdUdcCSF/tofP06GtuyvatnVVSk/NdGuzFlFNYZyns+5b4xw28kgnuRLwtIyYtwwkcnu6VPeiwASRnG/j1rr8Wv7K7oxqQhiq3r4Lxez8OvkJCMk/AyfZ7yjdcMub+S4eB0uWjaMxMxOzyMdQKjH0xUuL8To3lKjGmmnHOc+S8fAzCLTZq/aLwm6tuJ23HbWH3tLcRi4hAJZQpYaxjww3XHdIB6Vt8HuaNa1qWFWXK5Z5X59PqvXYxNNPmRqOPXHBOP3EM78VlsVVQJba5UqB6xknQrdQTv4Vt2sL7hlOdNW6m+kl+fVrtsK+WT3PU+ARWiWkUdi0b2sa9nGY5BIpAO/eHU5zn1zXlLuVaVaUq6ak9XlY+34FljGhgca5L4VfSdrdWsbyncyIzxO22O8UI1fjWxbcVu7aPLSqNLto16Zzgw4J7l7jluBOG3FhYxxWyzQTxrgHT2jxldbnct4b7nalhfVJXULitJyw0/RPOF0Dl0wjB9m/LtxwywNtcmJpPeJJAYmZk0kKBuQPI1scZvqd5cKrTzjCWvr5mIRcVhnU1yRwoA5m99n/AAWeXtZLKPWTqPZvJEjHOclUYA/lXUpcavqcOSNV48cP7tZEcIvoV535Ya94V7hZCCDS8JjVspEqofojSDj8qzwziCt7v3itl756vXzCUcrCNpyzw+S14fa20ukyQ28Ub6DldSrg4Nat7XjWuKlSOzbaGjokjYEVrplEzhRyfdDmT5W1wG1IbK6nEyn3XshtjB3369K7/wDidJ8M90w+b0x/Nnv+RPkftOY7oCuA2UbLgUrFZ5/z17PjcSfKHC3924gp1kKxjWZvtBh9B/XofHzr0PC+NqlH3e5XNT2749Oq/Dp2IzhnVBzFyrxXifA7W2uJYTxBJUnmMvcH0XAjygI1AOAT0JBos+I2lnf1KtOL9m00sea11xpoDi3FI7Xglq8FpbwyYMkVvDE+k5GtUAOD4jauJc1I1K05x2bbXqyiWEXuuHW0xBmggmYdDLCjkfiRS069WmsQm15NoMI5DiHJ9w/MFrxOI262kKKjRgssi6UcbKFxjLeddilxSlHh1S2knzt79N11znoI4PmyU9qXJt3xYWptXgU2/bahMzrq16MEEKemk/nTcD4pRsXU9qn8WNsdM+K7hUg5bHeHrXAKBQBWSNWGGVWHkwBH71lSa1TA4jmzk+5u+McPv4GgWG0NuJEdmV9KTmQlQFIOx6ZFd2w4pSoWVa3mnmWcPpqsa6k5Rbkmb+45W4fJfpxF4FN3H0fJAZgMK7L0ZgOh+HkMc6HEbiNu7dT+B9PyT7PqNyrOS3Nt3awWE0l7C1zbBfnIli7UsPDbw/qOMedY4fTrVLiEaMuWXR5x+/LqEmsaniPLnJE3GLhpraE8P4aX2aR3l0qNtMZbBkbrvsB517q84tCwpqFSXPUx0wvr2X3IRhzPTY6blgxcF5lfhls/b21ysMblwpmimEZcDUBvvnI2GG8xXLvubiHC1dVFiUctY2azjb97eI0fhlhHsFeNLhQBFABQAUATQAUAFABQAUAc5xvkfhN6S89pGJCcmSHMMhPmSmAx+INdK24veW6xCo8dnqvvt6COEWbbg/DILK3jtrZdEMS6VHUnfJYnxJJJJ9a07i4qXFSVWo8tjJYWDNqJkKAIoAmgAoAKAIoAKAIIrJnJXFNkzksBSsw2TWDAUATQBFAE0AFABQAUAFABQBFAE0AGKZRb2QEImkBVXSoGAAMADyArLhNvLTMGtbl6yN4t/wC7R++KGUTBSGORjJA2LY2yd8Vsq5ulQdDmfJ2/fTw2MYWcmzwfWtb2cuxnIYPlRyS7MMhg+VHs5dmGQpDIUAFABQAUAFABQBFAE0AFAEUATQAUAFABQBFAE0ARQAYrIZCsATQAUAFAEUATQBFABQAUATQAUAFAEUAZ1sZBbzdlntdL9njBPaaO71264617n+Ff/T1P935GvV3MEXfFUdvmO0GBpy0egfNRb7BSSW7X4fDFeoJC57vizOxSFoxsyIexZMrInzRPXDqJO99Unx6UANs77iqpL21qJHC3Tx4eNQz9tJ2MWx2XQIu8dyW8N8AGTbXvEGlVXtkji7UI768sY+zc9oFz3csEGNyAfyAN1QBzlfHjdIoAKAJoAKAIoAmgCKAJoAigCaAIoAmgAoAKACgAoAKAIoAmgAoAKACgCKAJoAKAIoAmgAoAigCaAIoAzbH6J+Nem4H/AEp+f5Eam5lV2iYUAFBkKACg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4" name="AutoShape 12" descr="data:image/jpeg;base64,/9j/4AAQSkZJRgABAQAAAQABAAD/2wCEAAkGBw0ODRAODQ8NDQ0PDg0ODxAODQ8PDg4NFREXFhURFRYYHighGBolJxUVITEhJikrLi4uGB8zODMtNygtLisBCgoKDg0OFxAQFy8mICYtLS0rLS8tKy0tLS0rLS8tKy0tLS0vKy0tLS4tLSstKy0tLS0tLS0tLS8tLS0tLS0tLf/AABEIAKkBKgMBEQACEQEDEQH/xAAcAAACAgMBAQAAAAAAAAAAAAAAAwECBAUGBwj/xABHEAACAQMCAwUDCwICBQ0AAAABAgMABBESIQUGMRMiQVFhBxRxFSMyQlJUgZGTodFysbLBJCUzYuEIFhc0RVOChJLCw/Dx/8QAGwEAAwADAQEAAAAAAAAAAAAAAAIDAQQFBgf/xAA+EQACAQMCBAMGBAQFAgcAAAAAAQIDBBEhMQUSQVFhcYETFCJSkaGxwdHwBjIz4RUjQnLxYoIWJDRDU5Ky/9oADAMBAAIRAxEAPwD0RhXyVM6iFsKdMdMWwp0x0xbCnTHTFMtUTKJimWqJjpimWqJlExLLVEyiYplqiZRMUy1RMomKZaomUTFMtOmUTFMtUTHTFMtUTKJi2FOmOmLYU6Y6ZQimTGTKEU6Y6KgVnJnJcClbFbLqKRsRsYopGxGxirSNiNjVWkbEbGKtTbJtjVWptiNjlWptk2xqrU2ybY1VqbZNscq1Nsm2NVam2TbGqtTbJtjVWkbJtjVWptiNjFWkbJtjFFI2I2MUUjYjZbFLkxkgispmUxbCnTHTFstOmOmLZadMdMUy1RMdMWy06ZRMUy1RMomKZaomOmJZaomUTFMtUTKJimWqJlExTLVEyiYplp0yiYplqiY6Yplp0yiYthVEx0xUm3l5dcb1tUKcJp80msdot6d99CdWrKGMJPPd417bGBPOdDyKCDEXDAt3W07kY6fj1H5iu/bWVNTp21WXMqiTi1HDXNs87rxT0a9Gcave1HGpcUo4dNtNc2U8brG3k1qn6oez4xnAJ2AJ3J8h51zqdlGq5KE28b/DovN5wjqVL2VNRc4pZ2+LV+SxqSkpLlMbhVf0wxYD/CaxWsKdKkqsqumXH+XOqSfR42a6k4X06lR0409cJ79G2u2d0+gyzl7RA4BAYZGeta/ELRWlaVFzzJb6YWyfruNZXbuqSqqOE9tdTKVa5zZstjFWkbEbGqtTbJtjVWptiNjVWkbJtjlWpNk2xqrU2ybY5VqbZNsaq1Nsm2NVam2TbGqtI2TbGqtTbEbGKtI2TbGKKRsRsYBSNitlwKRsRstisGMkEVnJlMoRTJjJi2FOmOmLYU6YyYtlp0yiYtlp0x0xTLVEyiYplqiY6YplqiZRMUy1RMomJZaomUTFMtUTKJimWnTKJimWqJjpiZMAEkgAbkk4AFWpxlOSjFZb2S3Gc1FOUnhI119eFF1YwmoBmP0tPiyL9bHX4DODXe4dwuNaq6c3maTaits9FOa0jnZJZ10bTObecRlSgpxWI5w5PfHVxj1x3fTXDQ6aJZFKsAyMPzHgQf8AOudQr1rWspw+GUX/AMp+HRo6dWlSuaThPWLX/DX5MiHg8txGYhg90p2hTCrnbJ9emw//ADpUuKKldRuIKSXNzSjzaPw22886YXQ4/EHb21o6VzOOeXEcR+Lzxn9FnzNvccrghXSVu2TPgAjA9V8cdBv6VrUr9whUpSipQm02nndbNNY/PyOG/wCI4VLiE5QcVHRSWG8PfKejXlhruzUvYvFKxk1BiiLggYwrMcgjqO9WLi8jO1jbxp8uJOWct5ykuvl/Y9VZKFWo7qFXnUopbLTDb9N9msmPCFgjji1anwQuI3bUAdzhc4G/X1rZqxlxK4q3XJiGVn4orDxhYcsJvTbr4bkYSjYW9O25sy6fDJ5WddFlrffoZcU6k6dhJp1BSw7y/aHmPWufWsp0lzv+nnDkk9H1Ul0a7dejZsQvIz+Ffz4yo53XdPqvH6pGRbOHRXXOGUMM7EAjofWtS6ozt6s6U94tp9vTw7D0q0a1ONSOzWTIVa1WzLY1VqbZNscq1Nsm2NVam2TbGqtSbJtjlWptk2xqrSNk2xqrU2ybY1VqbYjYxVpGybYxRSNiNjAKRsVsuBSNiNlwKwKTWAINAFSKZMZMoRTJjJi2FOmMmLYU6Y6Ytlp0yiYtlp0x0xTLVEx0xTLVEyiYplqiZRMUy1RMomJZadMomKZaomUTMOe4UZC4Yr9LfCJ/W3h8OvpXTtrGdTllP4VLbTMpf7I7vz0j4kal3GGVHVrfol5vp5avwNUtzmRZWYS27kRqwACRzZODjyPTLbg+QNeinZclvO2opwrJczjnMpwxtzYSyt+WHwtb5aOdTuuarGtUfNTeifSMu+O3TMtc9kzJs+HydtIxczGQ9xdA+bTJ7o9On5Zrm3XEada2o0KFLk5d2n/NLTX665eq6G9Soe71KtxcVU09s6cq7Z/Jbm64Xy+kSgSEsASVTPdUE5058h4D+9RurmdzU9rUS5sJPHVrq/F9djzdxx9UIOhZZxl/FLpnpFdl0ybpVAGAAAOgAwBWueZqVJ1JOc2231ZNYEKTwpIul1DD18PUeVBs2t5WtZ89GWH+PmupoeIcDIPaRZYqGx9sA4yvqNh+VXo1nBOnLWEmuZeXVbarXGuuzyj11px2jdOPtfgqLZ/6Xno85wn4+jyaFoHiRmZXluXKlgqEozDpGD9RV8zjz9K7dO6pV6kadOcYUI5SzLE0usmnpNy6xxJPZpbmzUo1KUHOacqksPRZi+y/6Uujyu+ehnwYjJjVhIE3KhtU0YO+46kb/H41xriMrte8VI8kpf6mmqcsaaPaL0/2+MTcpyVv/lQfMl0zmUc66rdr7+ZnQkMMqQR5iuRWpzpScKiw+z/f0ezNqNSM1zReUZCrUGxWxqrU2ybY1VqTZNscq0jZNsaq1Nsm2NVam2TbGqtTbEbGKtI2TbGKKRsRsYBSNitlwKVsRsuBSik1gCKAJoAg0AVIpkMmUIpkxkxbCnTGTKMtOmOmKZadMdMWy06ZRMUy1RMdMUy1RMomKZaomUTFMtOmUTFMtUTKJmukhmSQdkIjDoA7Mns9EgYnUCFOQc/hgV2YXFtWov28pKrzZ50ubmi1jleZLGOnTXBrOFWnP/LScMfy7YffZmVZ8DyJO1AxMxeRdOzEqFxg9BhR19fOrVLurOdKUG4qmlGGvxaZeW++W/JaHIuuK21tGpCKU5Sbcvlz++32N1DCiDCAAfufjUDy93e1rqXNVl5LovJCuJ3XYW8s2kt2cbuFVdTMQNgBkZPpkVSnHnmo92Qpx5pqPcyLHh1/NGWHZ5BKnEQClh1CkyZOD3SSBkg7V0/8Pp93+/Q6PuNPuzIHAuIH6yD4oh/99Z/w+n3f79DPuNPu/wB+hr+I219bugbQ65Uv80oBjLBSysJOq5GQR9YEZwRSVLGnGDab0QlSygotpvYya5RzTHubNJNyMN9odfx86WUFLc63D+M3FpiOeaPZ/k+n4eBor3g0aO07RgvpPziBtWAPDTuG2xtv4VtUL+9hGFqqn+XzbPHLq9U+bTGuzeM6+J6alXsLvmrwXx41WvN6Y/Ff2NXZ3MhRdMkT3jRqxjPzL6sbh1P0gPgDgHHXFdm7tKEJTVWlKNvGWFL+pHHRwa1g2+mZQy8SS3I0a9Rxi4zTqNar+V5/6ls8ej7M6GDUR3wFYHGxyD6j/j/xrxVdU4y/ypZXisNeD6Z8U2n4bLrxlJr4lh/v96mQq1rNmGxqrU2ybY5VqbZNsaq1Nsm2MVam2I2NUUjYjYxRSNk2xgFI2K2XApWxGy4FKKTWACgAoAigAoADQBUimyMihFMmMmUIp0xkxbLTpjpi2WnTHTFMtOmUTFMtUTHTFMtUTKJimWnTKJimWqJlEzLtoVABx3iAcn/KurQpxUVLqeO4xxCvKtOgpYitMLrp1/eB9XOEFAGLxT/Yn1eEfnKoq9v/AFY+Za3/AKsfM3MFjJc2aiBypF5fpJ87JH8w08qPgrvqGQ6+oG4BrvHoqFSMG+Zfnqtv0ZFzwfiLIsWU7NLuefPvk6ySwv7xpjZtORjXBjHTQSDsKybEa1FNvrhLZaNY1+zJ5ulVDArMFJQR6S+pi7XEGBk7nZX39DUq/wDTl5P8Dm138EvJmBXnjghQAUGYycWpReGjWXdhGJlmUYfSyHYbrnIHp1PTzqNe4lSt3br+ST5sa6SWNfVbp5Wiawz1/Brmd05Tq6yjhZ7p538u676l1WuQ2dxsaq1Nsm2NVam2TbHKtTbJtjFWptiNjVWkbEbGKKRsRsYopGxGy4FK2I2XApRSawAUAFAEUATQBFABQAUAVIpkxkyhFMmMmUYU6YyYthTJjpi2WqJjpimWnTKJimWqJjpmFxKbsYZJQNRRCwB6E+Ga2KEfaVFFk7q4dCjOolnCOc4Tx+R5Vjn0aXOlWUadLHoPUHpXRq2seVuG6OJw/jVWdZU62MPTO2H0On7ZwMDG23SoQuZxSSO1U4Xa1puc4avfVmZXVPCTWJNLuFAom8tlmjaN86WxnGM7EEdfhTQm4SUl0GhNwkpI1U0lykzrH2jJqUPcC5a2KydmpEUpigcu2MHU2NmUddz27arKpT5pHYt6jqQ5mTPcXIXMdzdO4ydEV1Pcs+2yrhF3O252/vWwXGWFlM7O1wx1JKgK91pDJGQ2qRyurfYqM7K3XvGubd3Mk3TS/fgc+6uJJuCRtq5hzgoAXPIVGQAdwN/gajXqunHKOrwmyp3dSUamdFnTzNPzBxForcsMBydCY+0ep/AAmtWEnXmuZaI7N1Cnwy2m6LfNLCWde+vosnO8tyzNdoA7sG1mTLEgrpO5z64q9zj2UsnF4TVqu7jiTec516Y/XB3CrXDbPYNjVWptiNjVWptk2xqrSNiNjFFI2I2MApGxGy4FK2I2XApRSawAUARQBNABQAUAFABQAUARQBUimMooRTJjplGFOmMmLYUyY6YtlqiY6Yplp0x0zHuIFdGRxlWUqw9CMGrU6jhJSXQzOEakHCWzWDzS6gaGV42yGjYjPQ7dGH7GvRRkpJSR4KrSlSqSg90/+H+Z3XDLrt4El8SMN6ONmrkVoezqNfQ97w+694oRqdevmtzb12lseCqfzy82Ku5xFG0jZIRSxA6n0poRc5KK6mIxcpKK6mtlRWOTc2uTp1EqXIPVmGQMjoir0AAbckg9+nSjTioo7lOkoRUUUSBevbWeT3sCN8Z6BMgZIHUt1Y/ZFUKGY1vb9giCSFpRIDJI8Dd5ArA4wu2TpOBgf2IBj3dpAZWaN7VVLZGYXBA0g/Z+0NOPs/kcOKe6MOKe6LwzuZmjimhPzccoXs3Kq30ZEU5GBkKehx2mPCuXe0owkpY3ObeUoxaljczLO4MitqXQ6O0bjOpda9dLeI3G+3kQCCK0ZRwaUlgtcju/+If2NaV7/TXn+p3/AOHv6tTy/M4vmy51TLEOka5P9bb/ALDH5msWkMU89yXHrjnrqmtor7v+2PqZ3JVp3ZJiOpEa/Abt/l+VQ4hUwlD1/QvwGjhTrPyX5/l9DqlWuS2d9saq0jZNsaq1NsRsYopGxGy4FI2I2MApWxGywFKYJrBgmgCKAJoAKAIoAmgAoAigAoAmgCKAKkUyZlMoRTJjplGFMmMmLYU6Y6Ytlp0x0xTLVEx0zj+dbHDJcKNmHZv/AFDdT/cfgK7PD6vNFwfT8P3+J53jlviUay66Pz6fp9BHKF5pkaBjtINaf1gbj8R/hql5TzDmXT8A4Dc8lV0XtLVea/VfgdDxTj9vbSdm4kZ8AkIoOkHpnJFby2ONUxzPzZa147Zy7CVVJ+rJ3D8N9j+FZFSzsZwjjIyFQjzAUigxqgMEf2E/9C0ZDLMW97CIIWW3QPIsfaSKqxR5BOpzjptgdMkqMjORahTdWfLktQg6k+XJF9bohVoriyZCUyuIMkblsDr5DYkjfY10vcqeN39Toe508bv6mNHLCkeu5lETEsMK3YhgGIDIq4fScAgHJ3rmVcRk1F5Xc59Rcsmo7d/+TEn5rtoxpgjaQDp0iT8PH9qi2RbXVmdY8XS4tmnZTEsb4fUwI2XOQds9a1LyLlGKXVnc4JUjTnUnJ6KP5nBXM7SyNI30nYtj4nYf5VsJJJJHFq1ZVZyqPdvP7/A9H4RZ9hbxxeKoNX9Z3b9ya4FzV56kme1tKPsKEKfZa+fX7meq1qtlmxqiptiNjFFI2I2XApGxGxgFK2K2WApRSawYCgCaAIoAmgAoAKACgAoAKACgAoAKAIoAqRTJmUyhFMmMmUIpkx0xbLTpjpi2WnTHTMHitkJ4HiP1l2Pk43U/nitq3rezqKX18iVzRVejKm+v49DzNWeN8jUkiN8GVwf716M8TFyhLK0a+zM2XiQnx70naMBpEsZEc2nyO2lvxAPrTZ7hnO4Lw1Zf+rTJI3/dyYhm+ABOlvwNGOxjHYxIJ5YWzG7RsD9U439fOsZaDLR33L/FPeodTYEqHTIB0J8GA8M/5GsmTZkAjBAIPUHcGsgc3zVxH3cLFAFSVwWZ1UBkjzjY+BO+/pRKTe7MuTe7OUtrd55NKkFiCxZ3CgAdWLGlSbFSbMh4rWL6Tm6k+zGSkAPq/Vvwx8azojPwrxMe4unkAUkCNfoxqNMafAefqcn1rDZhvJnctWRnuk2ykZEr+W30R+Jx+9a1zV9nSb9Eb3DaHtriPZav02+56Kq151s9g2MUVNsRsaopGxGy4FI2I2MApWxWywFKxSawYJoAKAIoAKACgCaACgAoAKACgAoAKACgAoAigCpFZTMplCKdMZMowpkx0xbLTpjpi2WnTHTOa5h5bE7GaAhJj9JTsknrnwb18f3rqWl9yJQqbdH2OTf8LVdupT0l17P+5xl1bSQtolRo28mHX1B6EfCuvGSksxeUecq0p0pcs44YqmJhQBteWr/sLgZ+hIOzbfbJPdP57fiaG2k8GxawpzrRhUeE3jK6dvudv72fs/vWn74/l+56j/w7Q/8Akl9jgOMXnb3Ekv1S2F/oUYH9s/jW4eTq8nPJQ2zp5GFQTCgDacH4HNdEEfNw+MjDr/SPrH9q169zCitd+xv2fD6ty8rSPf8ATv8Agd5wzhsVtHoiGB1Zjuzt5k1w69xOq8yPUW9tTt4csF+rM5VrVbKtjVFI2I2XUUjYjYwClbFbLAUopNYMBQBNAEUATQAUAFABQAUAFAEUATQAUARQBNABQAUARQBUimRlMqRTJjJi2FMmOmLZadMdMWy06Y6Zi3tnFMhSVFdfIjofMHqD6ir0q06bzFi1aNOtHlqLKOR4ryo6Ze2JkXc9m30x/Sfrf/etdehfxnpPR/b+xwLrgso5lReV2e/p3OarfOGFAHUy8WzYdrn51h2J8+16E/llq01RxX8N/wB+p6ypxTm4bz5+N/B69X9NTlq3DyZeGJndUQZZmCqPMmsNpLLGhCU5KMVq9DsOEcqxph7nEr9dA/2a/H7X9q5dfiD2p/U9JacGhD4q2r7dP7/h4HTIuNug/wAq5UpN6s7Ow1VqbYjYxRSNiNjAKRsRsuBStitlwKUUtWDAUARQBNAEUATQBFAE0AFABQAUAFABQAUAFAEUATQAUAFAEUAQRWcmUyhFMmMmLIp0x0yjLTpjJimFOmUTFstOmOmcXxjludrpjAq9lJ39TMFVGJ7w8+u+w8a7lG8p+yXO9Voebu+FVZXDdJfC9d9E+v6j7TlJBvPIXP2YxpX8zuf2pJ3/AMi+ptW/AYb1p58Fp99/wNi3BbYp2fZAJnOxYHVjGc5zmoK7qp5ydSXDLV0/Z8mm/XOe+TW3XKSneGUr/uyDUPzG4/I1ePEF/rj9P3+Zyq/AY70p+j/Vfoy3L3L80Nz2k4XTGp0FWDBnO2fPYZ6jxFYurunKk1B6snw/hlWjX56q0W2vV6fgdaq1x2zvtjFFI2TbGKKm2I2MApGxGy4FK2K2XApRSawYJoAigAoAmgCKAJoAKACgAoAigAoAmgCKAJoAKACgAoAigCaAIoAKAIIrOTKKEUyYyYsinTHTKMKdMZMWy06ZRMUy06Y6YplqiY6ZTTT5HyMVaRsRsYq1NsRsaq0jZNsYoqbYjYxRSNiNlwKVsVsuBSistWDAUAFABQAUAFAEUATQAUAFABQAUAFAEUATQAUAFAEUATQAUAFABQAUARQBBFZTMplCKZMZMoRTpjpi2FOmMmLZadMdMUy06ZRMppp8jZLqtI2K2NVaRsm2c9xXnvhVnO9vcTus0ZAdVglbSSARuBg7EdK6FDhF3XpqpTjo9tUQlWinhs3fBeL2t9D21pKs0edJK5BVuullO6ncbGtC5tqtvPkqxw/3t3BTUllGxArVbMNlwKUUmsGCaACgCKAOOHtQ4Fq0+9N1xq92n0/nprtf+H7/ABn2f3X6k/aROtt7iOWNZYnSSJ1Dq6MCjIR1B8q484ShJwksNdBxtKZIoAmgAoAKACgCKAJoAigCssiopZ2VFG5ZiFUD1J6VmMXJ4SywMb5VtPvNt+vF/NV92rfI/ozGUHytafebb9eL+aPdq3yP6MMoPlW0+82368X80e7Vvkf0YZQfK1p95tv14v5o92rfI/owyg+VbT7zbfrxfzR7tW+R/RhlB8q2n3m2/Xi/mj3at8j+jDKD5VtPvNt+vF/NHu1b5H9GGUHyrafebb9eL+aPdq3yP6MMovDxC3kYLHPA7nOFSVGY4GTgA1iVGpFZlFpeTDKMipGTCPFLT7zbfrxfzV1b1vkf0YcyKHilp95tv14/5plb1vkf0Yyku5Q8TtPvNt+vH/NOret8j+jGUl3KNxO0+8W368f80yoVvkf0Y6mu4tuJWv3i3/Xj/mnVCr8j+jHU13KfKVr94t/14/5p/YVfkf0Y3PHuZsZBAIIIIBBByCD0INa8sp4ZhsrLdwRnTJLFGxGcPIiEjzwTRGnOazGLfkibkkaLiXA+A3dwbm5FnNMVVCzXWAQNhlQ4BPhnHgK3qN3xChT9lT5kv9v9iMowbyzl5mtOAcUhuLOWP5LvSILqJJllFvKPoyDvE43z47Bx4iupFVuJ2kqdaL9rDWLxjK6rb96eJJ4hLK2PShxS0+82368X815j3et8j+jKOSLfKtp95tv14v5rHu1b5H9GYyg+VbT7zbfrxfzR7tW+R/RhlB8q2n3m2/Xi/mj3at8j+jDKHwXEcg1ROki5xlHVxnyyKnKEoPEk15gE9xHENUjpGucAu6oM+WTRGEpvEU35AchJylyyzSM0dmzSs7uTeNnUxJOnv93r4YrsriXFEopOWm3w9vTX1E5YHEPbNEbzl2K/WK2m/wBLsJjMpidDkvaSuD3VbB6Y3QnB1YPdVRTVLiMqOZL4ZrGuekkurX4PwE7xyekcqGKysYbafiEFzLGuDI08e3ki5OSo6DPl+FeZv1O4uJVIUXFPph/XzfUpHRYybf5VtPvNt+vF/Nafu1b5H9GNlB8q2n3m2/Xi/mj3at8j+jDKLR8StmYKk9uzE4CrNGWJ8gAd6w6FVLLg/owyjKqRkKACgCKAJoAxeJ8PhureS2nXXDMhRx6HxB8CNiD4ECq0K06FSNSDw08ow1lYPHvabyFw7htgtxa9sJTcRxntJQ4KMrnpj0H5V7LgnGbm7uHTq4xhvRY7EZwSWh0HAvZdwe5s7W4ZbkNPbW8zAT7BpI1Yjp61z7r+Ib2lWqU018MmtuzwMqcWjkvZzybY8RueIRXIlKWzosWiTScF5Ac7b/QFdfjHFK9pSoyp4zJPOV4L9RIQTbyX5hs+UrGd7fRxG5ljYpJ2MqdmjjqhZsZI9M1izq8YuKaqZhFPbKeWu+EDUEctxQ8Jmmtk4dDdwq0mif3iRHLBmULo09PrfmK6tD3ynCcriUXpphNd85z6CPHQ9UufZxy5FcRWskkyXE+oxRG577gZyR3fQ/lXk4cd4nOnKrGK5Y7vG33LezjnBruZeUeV+GNGt4b5DMHZNDM4IUgHcL13H51s2XE+K3ik6PK8b9N/UxKMI7nO8Rh5Q7CX3d783HZSdiGD6TNpOjPd6ZxXSoy4z7SPtFHlys7bdeoj5MaHQeyDlKzmtouJP2y3UN1IEKS6UwoXAIxuDkg+YNc7+IeJVqdWVsscrit13GpxTWT1wivHlzzn/o75cmu5rZHk96QdrJBHcYMSMcjbGw7w28iPOvS/45xOFGNRpcr0Ta3x6kvZxzg0HHeA8p2Fw1tctxBJkCEgdoykMoIIOnB6+HrXQtbzjFzTVWmoNPy6eorjBPDOa5li5aFqx4a9413qTSJg+jRnvZyPKunZS4o6q95UeXXbfwFlyY0O05e9m/CJ+HW11P2ytJbRTSt24RAxUFjuNhXFu+O3lO5qUoY0k0tNS0aUHFNiH5T5SBI9+jyNj/rCLrVFxHjD19k//ozPs6Xf7nN2XLfDJ+YRYRO0ti0bMjxzByzC31/THqDXTqX11T4d7eSxNPXK/wCrGwihB1OVbHtXB+GR2lvHbRFzHEpVO0cu+nJIGfIZwPQCvEXFeVepKpLGX20NxJRWEa3mTkqw4nIkt0knaRoUDRvoJTOcNtvjfHxNbNnxW4s4uNJrD111JThGWrPMeHcnWEnMk/DGEptY42ZMSYcMIkfdsb/SavUVuKXEeGQuljmb1003aNbkXO0ZXtP5G4fwywjuLQTCRrlIj2kutdBjdjtjr3RUeCcXuLy4dOrjCi3ovFfqFSCitDe2/s44EnD4726a4jT3WKeZ+3woLICcDHmdhWhPjvEJXMqNJJvmaSx4+Zn2ccZZw8s3LZkKW9jxWdRnf3lFYgeIUA7fGu9GHFFHNSrBej/HKJ/D2FcJ4Zw2941bWsEN3DaS9ySOdx24kCOxww8Nlpri4urexqVZyi5rZpaYygSTlg2vtS5PsOFC0NsJsTPKJA8gclV0fR2GOprU4HxO4vfaqpjRLGFjfI1SKjjB67yxyracKWVLQzaJWVmWSUuoZQRkDGxOd/gPKvHX3Ea164yq4yuywWjFR2MjmLgFrxK392u1LR61dSp0ujjxU+HUj4E1OzvatpU9pSeu3gEoprDPFuMJypbzmCGLiV4ytoLwzoIy2cYUkZb8Bg+Br29s+L1aanOUI+DTz69iD5EaaW34VLxK0ijjurOzcxrdC8kVXXLnU4bwXGNz5Gt1Tu4WtSUpRlNZ5eVeGix3yY0yjt+G8t8nXU/u8F1M8xOlVM0iB28lZkAY/A1wq1/xqjT9pOmseSePPDyh1GD0Nrxb2b8uWcJnupJ4Ihtqe46n7IGnJPoK1LfjvE7ifJSSb8v7jOnFbnFcVj5REE3uz37XAil7AsG7Mz6DozkDbOK7lCXGXUj7RR5crPfGdfsTfJ0N77LuR7C9so76btxcJcvpaOXQAYypU4x1rQ45xe4t67oQxyuPVZ33GpwTWT2KvGFyKACgAoAKAJoA+eOe+ATJx14rqYRxXk5liubhm7JYXbxP+5nTjwwOgNfRuFXsJWClSjlwWHFb5X67/wBzWnH4tTsv+Z/NEKJBZ8Wje1VESI9q8bLGBhQO62ABjGGNcX/E+E1JOda3al10T1+q/Afln0Yn2GI63HE1kOqRTbh2yTqcPMCcnrvmqfxQ06du47a4+kTFLdmh480nAuM3Qhgtr2e6xNatKhla37WUnATxfqv5HxxW/aqPErGm5ycYx0lh4zyrv26/vJh/DJm5lv8Am6ztzxC7ktkt48M1vcLaoWXOyBUUEHfYag1aUaPBq9RW9KLcn/qXN9dX+WDOZrVm+5ls245wm04nw8GO+g/0m3AI161bEkIPiQybeZUedc+yqrht5Uta+sJfDL12f0evn4DSXMk0YsHPvAuIWgTjMccdxECJIZreR8SYwzRFQSufLII/DNVlwa/ta2bNtxezTS06Z7/dBzxa+I5Lk+1tJ7LjzLaxPBDBNNaSTQo88GVl0qHIJBwqnrsR612OI1K1KvZp1HzNpSSbSeqzp55Jxw0zufYi3+pvhdz/AOFK4P8AEy/87/2r8ylL+U9ArzxU889ofDbm0uoePcPQvLbjReRLn5626aiB1AGx8hpP1a9HwivSr0pWFd4UtYvs/wB7d9V1JTTT5ka7mPm3ljiNk81wge7MJSNDA63aPglVEgGMAnOdWOvnitiz4bxW0rqFN4hnV5XK11ePLwyYlKDWpyqWcLcpNcPbQLcLeiGO4EKCZ4tYJJfGTuWX8MeFdd1ZrjCpqb5eXLjl4Tx2+jF05DvRwF+I8rW1rE4SVrS1dNROhnTDBG9D+xwfCvP++RtOLVKsllc0k/Xqi3LzU8HK8g+zcytcfK9rNGqdmsIMhj1N3tZGk7j6O/TeuvxXjqgoe6VE85zpntjf1EpUs55kV4Jwu3sucEtrYMsMaS4DMWILWTMdz8aLm4qXHBnVqbvH/wC8GYpRq4X70PZVFeMbNps0HtA4VcXnCriC2LCYqrqqnBlCsGMX4gH8cVv8JuadC7hOpt+GevoRqJuLSPIPZ3y3d3bzTWV/HY3sHdWMl+2dSO8WHgnQdDv1xtn2PGL+jQjGFai5wl10wu3r9DWhFvZmV7QuEcfgtUk4reJc2/bqiIkrMO1KOQ2nQo6Bt/WpcIuuH1Kzja0+WWMt46ZWmcvwCaklqz0nj3Bpb/ltLaDeY2dnJGuQO0ZFR9G/njA9cV5m1uoW3FHUntzST8M5WfQq1mGDk+S+feGcKsBaXFrc295EXE6rAuuaXJ7zFiCDjAw3TGOldbiXBrq9uHVp1FKD210S9M/bcSM1FYNTwfmM8U5qtLrs+xTV2caZy3ZrFJgsfEnJ6fCty4sfcuEVKWcvdvxbRhS5ppm2/wCUB/2f/wCc/wDirT/hP/3/APt/MzW6HsDdT8TXjkXFypqVlyRqUrkdRkYyKzF4aYHiPKvEIeWbi6i4nZTtcMwWC4jRGV4R4IzEYU7HI+B6V7q/oT4xTpytqq5esW9n446rx9NzXi+R6o03MPGpOYOK2geP3WGWSK1h2LMImlwXJOzHJPTbbHrW7Z2keF2lRp8zScn5pbeArfO0bv2ncM4Xw+G24fw+EG/7VJGlBL3AXBChmznUxYEDp3eg2rR4JcXd1OpcXEv8vDWNl6Lsl1/uNNJaI2PtptpzHwx7gv2Cho7hk30zkJqbHmQHx8DWt/DVSnzXCp/zbx8tcflkzV6HRcUsuCcP4RJfWVjYXiRRoYmaOOcyFmVAzOwLbasn4HpXNoVb66vI0K1WUW286tYxrolhdNB2oqOUjB9lPOrX0ktk9ra2xSNrhPc4uyh06lVgyZOGywOfHer8e4SraMa6qSll4fM8vZ419DFOedD0qvMlQoAigCaACgAoA1PM3L1rxO2NvdLkdUdcCSF/tofP06GtuyvatnVVSk/NdGuzFlFNYZyns+5b4xw28kgnuRLwtIyYtwwkcnu6VPeiwASRnG/j1rr8Wv7K7oxqQhiq3r4Lxez8OvkJCMk/AyfZ7yjdcMub+S4eB0uWjaMxMxOzyMdQKjH0xUuL8To3lKjGmmnHOc+S8fAzCLTZq/aLwm6tuJ23HbWH3tLcRi4hAJZQpYaxjww3XHdIB6Vt8HuaNa1qWFWXK5Z5X59PqvXYxNNPmRqOPXHBOP3EM78VlsVVQJba5UqB6xknQrdQTv4Vt2sL7hlOdNW6m+kl+fVrtsK+WT3PU+ARWiWkUdi0b2sa9nGY5BIpAO/eHU5zn1zXlLuVaVaUq6ak9XlY+34FljGhgca5L4VfSdrdWsbyncyIzxO22O8UI1fjWxbcVu7aPLSqNLto16Zzgw4J7l7jluBOG3FhYxxWyzQTxrgHT2jxldbnct4b7nalhfVJXULitJyw0/RPOF0Dl0wjB9m/LtxwywNtcmJpPeJJAYmZk0kKBuQPI1scZvqd5cKrTzjCWvr5mIRcVhnU1yRwoA5m99n/AAWeXtZLKPWTqPZvJEjHOclUYA/lXUpcavqcOSNV48cP7tZEcIvoV535Ya94V7hZCCDS8JjVspEqofojSDj8qzwziCt7v3itl756vXzCUcrCNpyzw+S14fa20ukyQ28Ub6DldSrg4Nat7XjWuKlSOzbaGjokjYEVrplEzhRyfdDmT5W1wG1IbK6nEyn3XshtjB3369K7/wDidJ8M90w+b0x/Nnv+RPkftOY7oCuA2UbLgUrFZ5/z17PjcSfKHC3924gp1kKxjWZvtBh9B/XofHzr0PC+NqlH3e5XNT2749Oq/Dp2IzhnVBzFyrxXifA7W2uJYTxBJUnmMvcH0XAjygI1AOAT0JBos+I2lnf1KtOL9m00sea11xpoDi3FI7Xglq8FpbwyYMkVvDE+k5GtUAOD4jauJc1I1K05x2bbXqyiWEXuuHW0xBmggmYdDLCjkfiRS069WmsQm15NoMI5DiHJ9w/MFrxOI262kKKjRgssi6UcbKFxjLeddilxSlHh1S2knzt79N11znoI4PmyU9qXJt3xYWptXgU2/bahMzrq16MEEKemk/nTcD4pRsXU9qn8WNsdM+K7hUg5bHeHrXAKBQBWSNWGGVWHkwBH71lSa1TA4jmzk+5u+McPv4GgWG0NuJEdmV9KTmQlQFIOx6ZFd2w4pSoWVa3mnmWcPpqsa6k5Rbkmb+45W4fJfpxF4FN3H0fJAZgMK7L0ZgOh+HkMc6HEbiNu7dT+B9PyT7PqNyrOS3Nt3awWE0l7C1zbBfnIli7UsPDbw/qOMedY4fTrVLiEaMuWXR5x+/LqEmsaniPLnJE3GLhpraE8P4aX2aR3l0qNtMZbBkbrvsB517q84tCwpqFSXPUx0wvr2X3IRhzPTY6blgxcF5lfhls/b21ysMblwpmimEZcDUBvvnI2GG8xXLvubiHC1dVFiUctY2azjb97eI0fhlhHsFeNLhQBFABQAUATQAUAFABQAUAc5xvkfhN6S89pGJCcmSHMMhPmSmAx+INdK24veW6xCo8dnqvvt6COEWbbg/DILK3jtrZdEMS6VHUnfJYnxJJJJ9a07i4qXFSVWo8tjJYWDNqJkKAIoAmgAoAKAIoAKAIIrJnJXFNkzksBSsw2TWDAUATQBFAE0AFABQAUAFABQBFAE0AGKZRb2QEImkBVXSoGAAMADyArLhNvLTMGtbl6yN4t/wC7R++KGUTBSGORjJA2LY2yd8Vsq5ulQdDmfJ2/fTw2MYWcmzwfWtb2cuxnIYPlRyS7MMhg+VHs5dmGQpDIUAFABQAUAFABQBFAE0AFAEUATQAUAFABQBFAE0ARQAYrIZCsATQAUAFAEUATQBFABQAUATQAUAFAEUAZ1sZBbzdlntdL9njBPaaO71264617n+Ff/T1P935GvV3MEXfFUdvmO0GBpy0egfNRb7BSSW7X4fDFeoJC57vizOxSFoxsyIexZMrInzRPXDqJO99Unx6UANs77iqpL21qJHC3Tx4eNQz9tJ2MWx2XQIu8dyW8N8AGTbXvEGlVXtkji7UI768sY+zc9oFz3csEGNyAfyAN1QBzlfHjdIoAKAJoAKAIoAmgCKAJoAigCaAIoAmgAoAKACgAoAKAIoAmgAoAKACgCKAJoAKAIoAmgAoAigCaAIoAzbH6J+Nem4H/AEp+f5Eam5lV2iYUAFBkKACg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6" name="AutoShape 14" descr="data:image/jpeg;base64,/9j/4AAQSkZJRgABAQAAAQABAAD/2wCEAAkGBw0ODRAODQ8NDQ0PDg0ODxAODQ8PDg4NFREXFhURFRYYHighGBolJxUVITEhJikrLi4uGB8zODMtNygtLisBCgoKDg0OFxAQFy8mICYtLS0rLS8tKy0tLS0rLS8tKy0tLS0vKy0tLS4tLSstKy0tLS0tLS0tLS8tLS0tLS0tLf/AABEIAKkBKgMBEQACEQEDEQH/xAAcAAACAgMBAQAAAAAAAAAAAAAAAwECBAUGBwj/xABHEAACAQMCAwUDCwICBQ0AAAABAgMABBESIQUGMRMiQVFhBxRxFSMyQlJUgZGTodFysbLBJCUzYuEIFhc0RVOChJLCw/Dx/8QAGwEAAwADAQEAAAAAAAAAAAAAAAIDAQQFBgf/xAA+EQACAQMCBAMGBAQFAgcAAAAAAQIDBBEhMQUSQVFhcYETFCJSkaGxwdHwBjIz4RUjQnLxYoIWJDRDU5Ky/9oADAMBAAIRAxEAPwD0RhXyVM6iFsKdMdMWwp0x0xbCnTHTFMtUTKJimWqJjpimWqJlExLLVEyiYplqiZRMUy1RMomKZaomUTFMtOmUTFMtUTHTFMtUTKJi2FOmOmLYU6Y6ZQimTGTKEU6Y6KgVnJnJcClbFbLqKRsRsYopGxGxirSNiNjVWkbEbGKtTbJtjVWptiNjlWptk2xqrU2ybY1VqbZNscq1Nsm2NVam2TbGqtTbJtjVWkbJtjVWptiNjFWkbJtjFFI2I2MUUjYjZbFLkxkgispmUxbCnTHTFstOmOmLZadMdMUy1RMdMWy06ZRMUy1RMomKZaomOmJZaomUTFMtUTKJimWqJlExTLVEyiYplp0yiYplqiY6Yplp0yiYthVEx0xUm3l5dcb1tUKcJp80msdot6d99CdWrKGMJPPd417bGBPOdDyKCDEXDAt3W07kY6fj1H5iu/bWVNTp21WXMqiTi1HDXNs87rxT0a9Gcave1HGpcUo4dNtNc2U8brG3k1qn6oez4xnAJ2AJ3J8h51zqdlGq5KE28b/DovN5wjqVL2VNRc4pZ2+LV+SxqSkpLlMbhVf0wxYD/CaxWsKdKkqsqumXH+XOqSfR42a6k4X06lR0409cJ79G2u2d0+gyzl7RA4BAYZGeta/ELRWlaVFzzJb6YWyfruNZXbuqSqqOE9tdTKVa5zZstjFWkbEbGqtTbJtjVWptiNjVWkbJtjlWpNk2xqrU2ybY5VqbZNsaq1Nsm2NVam2TbGqtI2TbGqtTbEbGKtI2TbGKKRsRsYBSNitlwKRsRstisGMkEVnJlMoRTJjJi2FOmOmLYU6YyYtlp0yiYtlp0x0xTLVEyiYplqiY6YplqiZRMUy1RMomJZaomUTFMtUTKJimWnTKJimWqJjpiZMAEkgAbkk4AFWpxlOSjFZb2S3Gc1FOUnhI119eFF1YwmoBmP0tPiyL9bHX4DODXe4dwuNaq6c3maTaits9FOa0jnZJZ10bTObecRlSgpxWI5w5PfHVxj1x3fTXDQ6aJZFKsAyMPzHgQf8AOudQr1rWspw+GUX/AMp+HRo6dWlSuaThPWLX/DX5MiHg8txGYhg90p2hTCrnbJ9emw//ADpUuKKldRuIKSXNzSjzaPw22886YXQ4/EHb21o6VzOOeXEcR+Lzxn9FnzNvccrghXSVu2TPgAjA9V8cdBv6VrUr9whUpSipQm02nndbNNY/PyOG/wCI4VLiE5QcVHRSWG8PfKejXlhruzUvYvFKxk1BiiLggYwrMcgjqO9WLi8jO1jbxp8uJOWct5ykuvl/Y9VZKFWo7qFXnUopbLTDb9N9msmPCFgjji1anwQuI3bUAdzhc4G/X1rZqxlxK4q3XJiGVn4orDxhYcsJvTbr4bkYSjYW9O25sy6fDJ5WddFlrffoZcU6k6dhJp1BSw7y/aHmPWufWsp0lzv+nnDkk9H1Ul0a7dejZsQvIz+Ffz4yo53XdPqvH6pGRbOHRXXOGUMM7EAjofWtS6ozt6s6U94tp9vTw7D0q0a1ONSOzWTIVa1WzLY1VqbZNscq1Nsm2NVam2TbGqtSbJtjlWptk2xqrSNk2xqrU2ybY1VqbYjYxVpGybYxRSNiNjAKRsVsuBSNiNlwKwKTWAINAFSKZMZMoRTJjJi2FOmMmLYU6Y6Ytlp0yiYtlp0x0xTLVEx0xTLVEyiYplqiZRMUy1RMomJZadMomKZaomUTMOe4UZC4Yr9LfCJ/W3h8OvpXTtrGdTllP4VLbTMpf7I7vz0j4kal3GGVHVrfol5vp5avwNUtzmRZWYS27kRqwACRzZODjyPTLbg+QNeinZclvO2opwrJczjnMpwxtzYSyt+WHwtb5aOdTuuarGtUfNTeifSMu+O3TMtc9kzJs+HydtIxczGQ9xdA+bTJ7o9On5Zrm3XEada2o0KFLk5d2n/NLTX665eq6G9Soe71KtxcVU09s6cq7Z/Jbm64Xy+kSgSEsASVTPdUE5058h4D+9RurmdzU9rUS5sJPHVrq/F9djzdxx9UIOhZZxl/FLpnpFdl0ybpVAGAAAOgAwBWueZqVJ1JOc2231ZNYEKTwpIul1DD18PUeVBs2t5WtZ89GWH+PmupoeIcDIPaRZYqGx9sA4yvqNh+VXo1nBOnLWEmuZeXVbarXGuuzyj11px2jdOPtfgqLZ/6Xno85wn4+jyaFoHiRmZXluXKlgqEozDpGD9RV8zjz9K7dO6pV6kadOcYUI5SzLE0usmnpNy6xxJPZpbmzUo1KUHOacqksPRZi+y/6Uujyu+ehnwYjJjVhIE3KhtU0YO+46kb/H41xriMrte8VI8kpf6mmqcsaaPaL0/2+MTcpyVv/lQfMl0zmUc66rdr7+ZnQkMMqQR5iuRWpzpScKiw+z/f0ezNqNSM1zReUZCrUGxWxqrU2ybY1VqTZNscq0jZNsaq1Nsm2NVam2TbGqtTbEbGKtI2TbGKKRsRsYBSNitlwKVsRsuBSik1gCKAJoAg0AVIpkMmUIpkxkxbCnTGTKMtOmOmKZadMdMWy06ZRMUy1RMdMUy1RMomKZaomUTFMtOmUTFMtUTKJmukhmSQdkIjDoA7Mns9EgYnUCFOQc/hgV2YXFtWov28pKrzZ50ubmi1jleZLGOnTXBrOFWnP/LScMfy7YffZmVZ8DyJO1AxMxeRdOzEqFxg9BhR19fOrVLurOdKUG4qmlGGvxaZeW++W/JaHIuuK21tGpCKU5Sbcvlz++32N1DCiDCAAfufjUDy93e1rqXNVl5LovJCuJ3XYW8s2kt2cbuFVdTMQNgBkZPpkVSnHnmo92Qpx5pqPcyLHh1/NGWHZ5BKnEQClh1CkyZOD3SSBkg7V0/8Pp93+/Q6PuNPuzIHAuIH6yD4oh/99Z/w+n3f79DPuNPu/wB+hr+I219bugbQ65Uv80oBjLBSysJOq5GQR9YEZwRSVLGnGDab0QlSygotpvYya5RzTHubNJNyMN9odfx86WUFLc63D+M3FpiOeaPZ/k+n4eBor3g0aO07RgvpPziBtWAPDTuG2xtv4VtUL+9hGFqqn+XzbPHLq9U+bTGuzeM6+J6alXsLvmrwXx41WvN6Y/Ff2NXZ3MhRdMkT3jRqxjPzL6sbh1P0gPgDgHHXFdm7tKEJTVWlKNvGWFL+pHHRwa1g2+mZQy8SS3I0a9Rxi4zTqNar+V5/6ls8ej7M6GDUR3wFYHGxyD6j/j/xrxVdU4y/ypZXisNeD6Z8U2n4bLrxlJr4lh/v96mQq1rNmGxqrU2ybY5VqbZNsaq1Nsm2MVam2I2NUUjYjYxRSNk2xgFI2K2XApWxGy4FKKTWACgAoAigAoADQBUimyMihFMmMmUIp0xkxbLTpjpi2WnTHTFMtOmUTFMtUTHTFMtUTKJimWnTKJimWqJlEzLtoVABx3iAcn/KurQpxUVLqeO4xxCvKtOgpYitMLrp1/eB9XOEFAGLxT/Yn1eEfnKoq9v/AFY+Za3/AKsfM3MFjJc2aiBypF5fpJ87JH8w08qPgrvqGQ6+oG4BrvHoqFSMG+Zfnqtv0ZFzwfiLIsWU7NLuefPvk6ySwv7xpjZtORjXBjHTQSDsKybEa1FNvrhLZaNY1+zJ5ulVDArMFJQR6S+pi7XEGBk7nZX39DUq/wDTl5P8Dm138EvJmBXnjghQAUGYycWpReGjWXdhGJlmUYfSyHYbrnIHp1PTzqNe4lSt3br+ST5sa6SWNfVbp5Wiawz1/Brmd05Tq6yjhZ7p538u676l1WuQ2dxsaq1Nsm2NVam2TbHKtTbJtjFWptiNjVWkbEbGKKRsRsYopGxGy4FK2I2XApRSawAUAFAEUATQBFABQAUAVIpkxkyhFMmMmUYU6YyYthTJjpi2WqJjpimWnTKJimWqJjpmFxKbsYZJQNRRCwB6E+Ga2KEfaVFFk7q4dCjOolnCOc4Tx+R5Vjn0aXOlWUadLHoPUHpXRq2seVuG6OJw/jVWdZU62MPTO2H0On7ZwMDG23SoQuZxSSO1U4Xa1puc4avfVmZXVPCTWJNLuFAom8tlmjaN86WxnGM7EEdfhTQm4SUl0GhNwkpI1U0lykzrH2jJqUPcC5a2KydmpEUpigcu2MHU2NmUddz27arKpT5pHYt6jqQ5mTPcXIXMdzdO4ydEV1Pcs+2yrhF3O252/vWwXGWFlM7O1wx1JKgK91pDJGQ2qRyurfYqM7K3XvGubd3Mk3TS/fgc+6uJJuCRtq5hzgoAXPIVGQAdwN/gajXqunHKOrwmyp3dSUamdFnTzNPzBxForcsMBydCY+0ep/AAmtWEnXmuZaI7N1Cnwy2m6LfNLCWde+vosnO8tyzNdoA7sG1mTLEgrpO5z64q9zj2UsnF4TVqu7jiTec516Y/XB3CrXDbPYNjVWptiNjVWptk2xqrSNiNjFFI2I2MApGxGy4FK2I2XApRSawAUARQBNABQAUAFABQAUARQBUimMooRTJjplGFOmMmLYUyY6YtlqiY6Yplp0x0zHuIFdGRxlWUqw9CMGrU6jhJSXQzOEakHCWzWDzS6gaGV42yGjYjPQ7dGH7GvRRkpJSR4KrSlSqSg90/+H+Z3XDLrt4El8SMN6ONmrkVoezqNfQ97w+694oRqdevmtzb12lseCqfzy82Ku5xFG0jZIRSxA6n0poRc5KK6mIxcpKK6mtlRWOTc2uTp1EqXIPVmGQMjoir0AAbckg9+nSjTioo7lOkoRUUUSBevbWeT3sCN8Z6BMgZIHUt1Y/ZFUKGY1vb9giCSFpRIDJI8Dd5ArA4wu2TpOBgf2IBj3dpAZWaN7VVLZGYXBA0g/Z+0NOPs/kcOKe6MOKe6LwzuZmjimhPzccoXs3Kq30ZEU5GBkKehx2mPCuXe0owkpY3ObeUoxaljczLO4MitqXQ6O0bjOpda9dLeI3G+3kQCCK0ZRwaUlgtcju/+If2NaV7/TXn+p3/AOHv6tTy/M4vmy51TLEOka5P9bb/ALDH5msWkMU89yXHrjnrqmtor7v+2PqZ3JVp3ZJiOpEa/Abt/l+VQ4hUwlD1/QvwGjhTrPyX5/l9DqlWuS2d9saq0jZNsaq1NsRsYopGxGy4FI2I2MApWxGywFKYJrBgmgCKAJoAKAIoAmgAoAigAoAmgCKAKkUyZlMoRTJjplGFMmMmLYU6Y6Ytlp0x0xTLVEx0zj+dbHDJcKNmHZv/AFDdT/cfgK7PD6vNFwfT8P3+J53jlviUay66Pz6fp9BHKF5pkaBjtINaf1gbj8R/hql5TzDmXT8A4Dc8lV0XtLVea/VfgdDxTj9vbSdm4kZ8AkIoOkHpnJFby2ONUxzPzZa147Zy7CVVJ+rJ3D8N9j+FZFSzsZwjjIyFQjzAUigxqgMEf2E/9C0ZDLMW97CIIWW3QPIsfaSKqxR5BOpzjptgdMkqMjORahTdWfLktQg6k+XJF9bohVoriyZCUyuIMkblsDr5DYkjfY10vcqeN39Toe508bv6mNHLCkeu5lETEsMK3YhgGIDIq4fScAgHJ3rmVcRk1F5Xc59Rcsmo7d/+TEn5rtoxpgjaQDp0iT8PH9qi2RbXVmdY8XS4tmnZTEsb4fUwI2XOQds9a1LyLlGKXVnc4JUjTnUnJ6KP5nBXM7SyNI30nYtj4nYf5VsJJJJHFq1ZVZyqPdvP7/A9H4RZ9hbxxeKoNX9Z3b9ya4FzV56kme1tKPsKEKfZa+fX7meq1qtlmxqiptiNjFFI2I2XApGxGxgFK2K2WApRSawYCgCaAIoAmgAoAKACgAoAKACgAoAKAIoAqRTJmUyhFMmMmUIpkx0xbLTpjpi2WnTHTMHitkJ4HiP1l2Pk43U/nitq3rezqKX18iVzRVejKm+v49DzNWeN8jUkiN8GVwf716M8TFyhLK0a+zM2XiQnx70naMBpEsZEc2nyO2lvxAPrTZ7hnO4Lw1Zf+rTJI3/dyYhm+ABOlvwNGOxjHYxIJ5YWzG7RsD9U439fOsZaDLR33L/FPeodTYEqHTIB0J8GA8M/5GsmTZkAjBAIPUHcGsgc3zVxH3cLFAFSVwWZ1UBkjzjY+BO+/pRKTe7MuTe7OUtrd55NKkFiCxZ3CgAdWLGlSbFSbMh4rWL6Tm6k+zGSkAPq/Vvwx8azojPwrxMe4unkAUkCNfoxqNMafAefqcn1rDZhvJnctWRnuk2ykZEr+W30R+Jx+9a1zV9nSb9Eb3DaHtriPZav02+56Kq151s9g2MUVNsRsaopGxGy4FI2I2MApWxWywFKxSawYJoAKAIoAKACgCaACgAoAKACgAoAKACgAoAigCpFZTMplCKdMZMowpkx0xbLTpjpi2WnTHTOa5h5bE7GaAhJj9JTsknrnwb18f3rqWl9yJQqbdH2OTf8LVdupT0l17P+5xl1bSQtolRo28mHX1B6EfCuvGSksxeUecq0p0pcs44YqmJhQBteWr/sLgZ+hIOzbfbJPdP57fiaG2k8GxawpzrRhUeE3jK6dvudv72fs/vWn74/l+56j/w7Q/8Akl9jgOMXnb3Ekv1S2F/oUYH9s/jW4eTq8nPJQ2zp5GFQTCgDacH4HNdEEfNw+MjDr/SPrH9q169zCitd+xv2fD6ty8rSPf8ATv8Agd5wzhsVtHoiGB1Zjuzt5k1w69xOq8yPUW9tTt4csF+rM5VrVbKtjVFI2I2XUUjYjYwClbFbLAUopNYMBQBNAEUATQAUAFABQAUAFAEUATQAUARQBNABQAUARQBUimRlMqRTJjJi2FMmOmLZadMdMWy06Y6Zi3tnFMhSVFdfIjofMHqD6ir0q06bzFi1aNOtHlqLKOR4ryo6Ze2JkXc9m30x/Sfrf/etdehfxnpPR/b+xwLrgso5lReV2e/p3OarfOGFAHUy8WzYdrn51h2J8+16E/llq01RxX8N/wB+p6ypxTm4bz5+N/B69X9NTlq3DyZeGJndUQZZmCqPMmsNpLLGhCU5KMVq9DsOEcqxph7nEr9dA/2a/H7X9q5dfiD2p/U9JacGhD4q2r7dP7/h4HTIuNug/wAq5UpN6s7Ow1VqbYjYxRSNiNjAKRsRsuBStitlwKUUtWDAUARQBNAEUATQBFAE0AFABQAUAFABQAUAFAEUATQAUAFAEUAQRWcmUyhFMmMmLIp0x0yjLTpjJimFOmUTFstOmOmcXxjludrpjAq9lJ39TMFVGJ7w8+u+w8a7lG8p+yXO9Voebu+FVZXDdJfC9d9E+v6j7TlJBvPIXP2YxpX8zuf2pJ3/AMi+ptW/AYb1p58Fp99/wNi3BbYp2fZAJnOxYHVjGc5zmoK7qp5ydSXDLV0/Z8mm/XOe+TW3XKSneGUr/uyDUPzG4/I1ePEF/rj9P3+Zyq/AY70p+j/Vfoy3L3L80Nz2k4XTGp0FWDBnO2fPYZ6jxFYurunKk1B6snw/hlWjX56q0W2vV6fgdaq1x2zvtjFFI2TbGKKm2I2MApGxGy4FK2K2XApRSawYJoAigAoAmgCKAJoAKACgAoAigAoAmgCKAJoAKACgAoAigCaAIoAKAIIrOTKKEUyYyYsinTHTKMKdMZMWy06ZRMUy06Y6YplqiY6ZTTT5HyMVaRsRsYq1NsRsaq0jZNsYoqbYjYxRSNiNlwKVsVsuBSistWDAUAFABQAUAFAEUATQAUAFABQAUAFAEUATQAUAFAEUATQAUAFABQAUARQBBFZTMplCKZMZMoRTpjpi2FOmMmLZadMdMUy06ZRMppp8jZLqtI2K2NVaRsm2c9xXnvhVnO9vcTus0ZAdVglbSSARuBg7EdK6FDhF3XpqpTjo9tUQlWinhs3fBeL2t9D21pKs0edJK5BVuullO6ncbGtC5tqtvPkqxw/3t3BTUllGxArVbMNlwKUUmsGCaACgCKAOOHtQ4Fq0+9N1xq92n0/nprtf+H7/ABn2f3X6k/aROtt7iOWNZYnSSJ1Dq6MCjIR1B8q484ShJwksNdBxtKZIoAmgAoAKACgCKAJoAigCssiopZ2VFG5ZiFUD1J6VmMXJ4SywMb5VtPvNt+vF/NV92rfI/ozGUHytafebb9eL+aPdq3yP6MMoPlW0+82368X80e7Vvkf0YZQfK1p95tv14v5o92rfI/owyg+VbT7zbfrxfzR7tW+R/RhlB8q2n3m2/Xi/mj3at8j+jDKD5VtPvNt+vF/NHu1b5H9GGUHyrafebb9eL+aPdq3yP6MMovDxC3kYLHPA7nOFSVGY4GTgA1iVGpFZlFpeTDKMipGTCPFLT7zbfrxfzV1b1vkf0YcyKHilp95tv14/5plb1vkf0Yyku5Q8TtPvNt+vH/NOret8j+jGUl3KNxO0+8W368f80yoVvkf0Y6mu4tuJWv3i3/Xj/mnVCr8j+jHU13KfKVr94t/14/5p/YVfkf0Y3PHuZsZBAIIIIBBByCD0INa8sp4ZhsrLdwRnTJLFGxGcPIiEjzwTRGnOazGLfkibkkaLiXA+A3dwbm5FnNMVVCzXWAQNhlQ4BPhnHgK3qN3xChT9lT5kv9v9iMowbyzl5mtOAcUhuLOWP5LvSILqJJllFvKPoyDvE43z47Bx4iupFVuJ2kqdaL9rDWLxjK6rb96eJJ4hLK2PShxS0+82368X815j3et8j+jKOSLfKtp95tv14v5rHu1b5H9GYyg+VbT7zbfrxfzR7tW+R/RhlB8q2n3m2/Xi/mj3at8j+jDKHwXEcg1ROki5xlHVxnyyKnKEoPEk15gE9xHENUjpGucAu6oM+WTRGEpvEU35AchJylyyzSM0dmzSs7uTeNnUxJOnv93r4YrsriXFEopOWm3w9vTX1E5YHEPbNEbzl2K/WK2m/wBLsJjMpidDkvaSuD3VbB6Y3QnB1YPdVRTVLiMqOZL4ZrGuekkurX4PwE7xyekcqGKysYbafiEFzLGuDI08e3ki5OSo6DPl+FeZv1O4uJVIUXFPph/XzfUpHRYybf5VtPvNt+vF/Nafu1b5H9GNlB8q2n3m2/Xi/mj3at8j+jDKLR8StmYKk9uzE4CrNGWJ8gAd6w6FVLLg/owyjKqRkKACgCKAJoAxeJ8PhureS2nXXDMhRx6HxB8CNiD4ECq0K06FSNSDw08ow1lYPHvabyFw7htgtxa9sJTcRxntJQ4KMrnpj0H5V7LgnGbm7uHTq4xhvRY7EZwSWh0HAvZdwe5s7W4ZbkNPbW8zAT7BpI1Yjp61z7r+Ib2lWqU018MmtuzwMqcWjkvZzybY8RueIRXIlKWzosWiTScF5Ac7b/QFdfjHFK9pSoyp4zJPOV4L9RIQTbyX5hs+UrGd7fRxG5ljYpJ2MqdmjjqhZsZI9M1izq8YuKaqZhFPbKeWu+EDUEctxQ8Jmmtk4dDdwq0mif3iRHLBmULo09PrfmK6tD3ynCcriUXpphNd85z6CPHQ9UufZxy5FcRWskkyXE+oxRG577gZyR3fQ/lXk4cd4nOnKrGK5Y7vG33LezjnBruZeUeV+GNGt4b5DMHZNDM4IUgHcL13H51s2XE+K3ik6PK8b9N/UxKMI7nO8Rh5Q7CX3d783HZSdiGD6TNpOjPd6ZxXSoy4z7SPtFHlys7bdeoj5MaHQeyDlKzmtouJP2y3UN1IEKS6UwoXAIxuDkg+YNc7+IeJVqdWVsscrit13GpxTWT1wivHlzzn/o75cmu5rZHk96QdrJBHcYMSMcjbGw7w28iPOvS/45xOFGNRpcr0Ta3x6kvZxzg0HHeA8p2Fw1tctxBJkCEgdoykMoIIOnB6+HrXQtbzjFzTVWmoNPy6eorjBPDOa5li5aFqx4a9413qTSJg+jRnvZyPKunZS4o6q95UeXXbfwFlyY0O05e9m/CJ+HW11P2ytJbRTSt24RAxUFjuNhXFu+O3lO5qUoY0k0tNS0aUHFNiH5T5SBI9+jyNj/rCLrVFxHjD19k//ozPs6Xf7nN2XLfDJ+YRYRO0ti0bMjxzByzC31/THqDXTqX11T4d7eSxNPXK/wCrGwihB1OVbHtXB+GR2lvHbRFzHEpVO0cu+nJIGfIZwPQCvEXFeVepKpLGX20NxJRWEa3mTkqw4nIkt0knaRoUDRvoJTOcNtvjfHxNbNnxW4s4uNJrD111JThGWrPMeHcnWEnMk/DGEptY42ZMSYcMIkfdsb/SavUVuKXEeGQuljmb1003aNbkXO0ZXtP5G4fwywjuLQTCRrlIj2kutdBjdjtjr3RUeCcXuLy4dOrjCi3ovFfqFSCitDe2/s44EnD4726a4jT3WKeZ+3woLICcDHmdhWhPjvEJXMqNJJvmaSx4+Zn2ccZZw8s3LZkKW9jxWdRnf3lFYgeIUA7fGu9GHFFHNSrBej/HKJ/D2FcJ4Zw2941bWsEN3DaS9ySOdx24kCOxww8Nlpri4urexqVZyi5rZpaYygSTlg2vtS5PsOFC0NsJsTPKJA8gclV0fR2GOprU4HxO4vfaqpjRLGFjfI1SKjjB67yxyracKWVLQzaJWVmWSUuoZQRkDGxOd/gPKvHX3Ea164yq4yuywWjFR2MjmLgFrxK392u1LR61dSp0ujjxU+HUj4E1OzvatpU9pSeu3gEoprDPFuMJypbzmCGLiV4ytoLwzoIy2cYUkZb8Bg+Br29s+L1aanOUI+DTz69iD5EaaW34VLxK0ijjurOzcxrdC8kVXXLnU4bwXGNz5Gt1Tu4WtSUpRlNZ5eVeGix3yY0yjt+G8t8nXU/u8F1M8xOlVM0iB28lZkAY/A1wq1/xqjT9pOmseSePPDyh1GD0Nrxb2b8uWcJnupJ4Ihtqe46n7IGnJPoK1LfjvE7ifJSSb8v7jOnFbnFcVj5REE3uz37XAil7AsG7Mz6DozkDbOK7lCXGXUj7RR5crPfGdfsTfJ0N77LuR7C9so76btxcJcvpaOXQAYypU4x1rQ45xe4t67oQxyuPVZ33GpwTWT2KvGFyKACgAoAKAJoA+eOe+ATJx14rqYRxXk5liubhm7JYXbxP+5nTjwwOgNfRuFXsJWClSjlwWHFb5X67/wBzWnH4tTsv+Z/NEKJBZ8Wje1VESI9q8bLGBhQO62ABjGGNcX/E+E1JOda3al10T1+q/Afln0Yn2GI63HE1kOqRTbh2yTqcPMCcnrvmqfxQ06du47a4+kTFLdmh480nAuM3Qhgtr2e6xNatKhla37WUnATxfqv5HxxW/aqPErGm5ycYx0lh4zyrv26/vJh/DJm5lv8Am6ztzxC7ktkt48M1vcLaoWXOyBUUEHfYag1aUaPBq9RW9KLcn/qXN9dX+WDOZrVm+5ls245wm04nw8GO+g/0m3AI161bEkIPiQybeZUedc+yqrht5Uta+sJfDL12f0evn4DSXMk0YsHPvAuIWgTjMccdxECJIZreR8SYwzRFQSufLII/DNVlwa/ta2bNtxezTS06Z7/dBzxa+I5Lk+1tJ7LjzLaxPBDBNNaSTQo88GVl0qHIJBwqnrsR612OI1K1KvZp1HzNpSSbSeqzp55Jxw0zufYi3+pvhdz/AOFK4P8AEy/87/2r8ylL+U9ArzxU889ofDbm0uoePcPQvLbjReRLn5626aiB1AGx8hpP1a9HwivSr0pWFd4UtYvs/wB7d9V1JTTT5ka7mPm3ljiNk81wge7MJSNDA63aPglVEgGMAnOdWOvnitiz4bxW0rqFN4hnV5XK11ePLwyYlKDWpyqWcLcpNcPbQLcLeiGO4EKCZ4tYJJfGTuWX8MeFdd1ZrjCpqb5eXLjl4Tx2+jF05DvRwF+I8rW1rE4SVrS1dNROhnTDBG9D+xwfCvP++RtOLVKsllc0k/Xqi3LzU8HK8g+zcytcfK9rNGqdmsIMhj1N3tZGk7j6O/TeuvxXjqgoe6VE85zpntjf1EpUs55kV4Jwu3sucEtrYMsMaS4DMWILWTMdz8aLm4qXHBnVqbvH/wC8GYpRq4X70PZVFeMbNps0HtA4VcXnCriC2LCYqrqqnBlCsGMX4gH8cVv8JuadC7hOpt+GevoRqJuLSPIPZ3y3d3bzTWV/HY3sHdWMl+2dSO8WHgnQdDv1xtn2PGL+jQjGFai5wl10wu3r9DWhFvZmV7QuEcfgtUk4reJc2/bqiIkrMO1KOQ2nQo6Bt/WpcIuuH1Kzja0+WWMt46ZWmcvwCaklqz0nj3Bpb/ltLaDeY2dnJGuQO0ZFR9G/njA9cV5m1uoW3FHUntzST8M5WfQq1mGDk+S+feGcKsBaXFrc295EXE6rAuuaXJ7zFiCDjAw3TGOldbiXBrq9uHVp1FKD210S9M/bcSM1FYNTwfmM8U5qtLrs+xTV2caZy3ZrFJgsfEnJ6fCty4sfcuEVKWcvdvxbRhS5ppm2/wCUB/2f/wCc/wDirT/hP/3/APt/MzW6HsDdT8TXjkXFypqVlyRqUrkdRkYyKzF4aYHiPKvEIeWbi6i4nZTtcMwWC4jRGV4R4IzEYU7HI+B6V7q/oT4xTpytqq5esW9n446rx9NzXi+R6o03MPGpOYOK2geP3WGWSK1h2LMImlwXJOzHJPTbbHrW7Z2keF2lRp8zScn5pbeArfO0bv2ncM4Xw+G24fw+EG/7VJGlBL3AXBChmznUxYEDp3eg2rR4JcXd1OpcXEv8vDWNl6Lsl1/uNNJaI2PtptpzHwx7gv2Cho7hk30zkJqbHmQHx8DWt/DVSnzXCp/zbx8tcflkzV6HRcUsuCcP4RJfWVjYXiRRoYmaOOcyFmVAzOwLbasn4HpXNoVb66vI0K1WUW286tYxrolhdNB2oqOUjB9lPOrX0ktk9ra2xSNrhPc4uyh06lVgyZOGywOfHer8e4SraMa6qSll4fM8vZ419DFOedD0qvMlQoAigCaACgAoA1PM3L1rxO2NvdLkdUdcCSF/tofP06GtuyvatnVVSk/NdGuzFlFNYZyns+5b4xw28kgnuRLwtIyYtwwkcnu6VPeiwASRnG/j1rr8Wv7K7oxqQhiq3r4Lxez8OvkJCMk/AyfZ7yjdcMub+S4eB0uWjaMxMxOzyMdQKjH0xUuL8To3lKjGmmnHOc+S8fAzCLTZq/aLwm6tuJ23HbWH3tLcRi4hAJZQpYaxjww3XHdIB6Vt8HuaNa1qWFWXK5Z5X59PqvXYxNNPmRqOPXHBOP3EM78VlsVVQJba5UqB6xknQrdQTv4Vt2sL7hlOdNW6m+kl+fVrtsK+WT3PU+ARWiWkUdi0b2sa9nGY5BIpAO/eHU5zn1zXlLuVaVaUq6ak9XlY+34FljGhgca5L4VfSdrdWsbyncyIzxO22O8UI1fjWxbcVu7aPLSqNLto16Zzgw4J7l7jluBOG3FhYxxWyzQTxrgHT2jxldbnct4b7nalhfVJXULitJyw0/RPOF0Dl0wjB9m/LtxwywNtcmJpPeJJAYmZk0kKBuQPI1scZvqd5cKrTzjCWvr5mIRcVhnU1yRwoA5m99n/AAWeXtZLKPWTqPZvJEjHOclUYA/lXUpcavqcOSNV48cP7tZEcIvoV535Ya94V7hZCCDS8JjVspEqofojSDj8qzwziCt7v3itl756vXzCUcrCNpyzw+S14fa20ukyQ28Ub6DldSrg4Nat7XjWuKlSOzbaGjokjYEVrplEzhRyfdDmT5W1wG1IbK6nEyn3XshtjB3369K7/wDidJ8M90w+b0x/Nnv+RPkftOY7oCuA2UbLgUrFZ5/z17PjcSfKHC3924gp1kKxjWZvtBh9B/XofHzr0PC+NqlH3e5XNT2749Oq/Dp2IzhnVBzFyrxXifA7W2uJYTxBJUnmMvcH0XAjygI1AOAT0JBos+I2lnf1KtOL9m00sea11xpoDi3FI7Xglq8FpbwyYMkVvDE+k5GtUAOD4jauJc1I1K05x2bbXqyiWEXuuHW0xBmggmYdDLCjkfiRS069WmsQm15NoMI5DiHJ9w/MFrxOI262kKKjRgssi6UcbKFxjLeddilxSlHh1S2knzt79N11znoI4PmyU9qXJt3xYWptXgU2/bahMzrq16MEEKemk/nTcD4pRsXU9qn8WNsdM+K7hUg5bHeHrXAKBQBWSNWGGVWHkwBH71lSa1TA4jmzk+5u+McPv4GgWG0NuJEdmV9KTmQlQFIOx6ZFd2w4pSoWVa3mnmWcPpqsa6k5Rbkmb+45W4fJfpxF4FN3H0fJAZgMK7L0ZgOh+HkMc6HEbiNu7dT+B9PyT7PqNyrOS3Nt3awWE0l7C1zbBfnIli7UsPDbw/qOMedY4fTrVLiEaMuWXR5x+/LqEmsaniPLnJE3GLhpraE8P4aX2aR3l0qNtMZbBkbrvsB517q84tCwpqFSXPUx0wvr2X3IRhzPTY6blgxcF5lfhls/b21ysMblwpmimEZcDUBvvnI2GG8xXLvubiHC1dVFiUctY2azjb97eI0fhlhHsFeNLhQBFABQAUATQAUAFABQAUAc5xvkfhN6S89pGJCcmSHMMhPmSmAx+INdK24veW6xCo8dnqvvt6COEWbbg/DILK3jtrZdEMS6VHUnfJYnxJJJJ9a07i4qXFSVWo8tjJYWDNqJkKAIoAmgAoAKAIoAKAIIrJnJXFNkzksBSsw2TWDAUATQBFAE0AFABQAUAFABQBFAE0AGKZRb2QEImkBVXSoGAAMADyArLhNvLTMGtbl6yN4t/wC7R++KGUTBSGORjJA2LY2yd8Vsq5ulQdDmfJ2/fTw2MYWcmzwfWtb2cuxnIYPlRyS7MMhg+VHs5dmGQpDIUAFABQAUAFABQBFAE0AFAEUATQAUAFABQBFAE0ARQAYrIZCsATQAUAFAEUATQBFABQAUATQAUAFAEUAZ1sZBbzdlntdL9njBPaaO71264617n+Ff/T1P935GvV3MEXfFUdvmO0GBpy0egfNRb7BSSW7X4fDFeoJC57vizOxSFoxsyIexZMrInzRPXDqJO99Unx6UANs77iqpL21qJHC3Tx4eNQz9tJ2MWx2XQIu8dyW8N8AGTbXvEGlVXtkji7UI768sY+zc9oFz3csEGNyAfyAN1QBzlfHjdIoAKAJoAKAIoAmgCKAJoAigCaAIoAmgAoAKACgAoAKAIoAmgAoAKACgCKAJoAKAIoAmgAoAigCaAIoAzbH6J+Nem4H/AEp+f5Eam5lV2iYUAFBkKACg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8" name="AutoShape 16" descr="data:image/jpeg;base64,/9j/4AAQSkZJRgABAQAAAQABAAD/2wCEAAkGBw0ODRAODQ8NDQ0PDg0ODxAODQ8PDg4NFREXFhURFRYYHighGBolJxUVITEhJikrLi4uGB8zODMtNygtLisBCgoKDg0OFxAQFy8mICYtLS0rLS8tKy0tLS0rLS8tKy0tLS0vKy0tLS4tLSstKy0tLS0tLS0tLS8tLS0tLS0tLf/AABEIAKkBKgMBEQACEQEDEQH/xAAcAAACAgMBAQAAAAAAAAAAAAAAAwECBAUGBwj/xABHEAACAQMCAwUDCwICBQ0AAAABAgMABBESIQUGMRMiQVFhBxRxFSMyQlJUgZGTodFysbLBJCUzYuEIFhc0RVOChJLCw/Dx/8QAGwEAAwADAQEAAAAAAAAAAAAAAAIDAQQFBgf/xAA+EQACAQMCBAMGBAQFAgcAAAAAAQIDBBEhMQUSQVFhcYETFCJSkaGxwdHwBjIz4RUjQnLxYoIWJDRDU5Ky/9oADAMBAAIRAxEAPwD0RhXyVM6iFsKdMdMWwp0x0xbCnTHTFMtUTKJimWqJjpimWqJlExLLVEyiYplqiZRMUy1RMomKZaomUTFMtOmUTFMtUTHTFMtUTKJi2FOmOmLYU6Y6ZQimTGTKEU6Y6KgVnJnJcClbFbLqKRsRsYopGxGxirSNiNjVWkbEbGKtTbJtjVWptiNjlWptk2xqrU2ybY1VqbZNscq1Nsm2NVam2TbGqtTbJtjVWkbJtjVWptiNjFWkbJtjFFI2I2MUUjYjZbFLkxkgispmUxbCnTHTFstOmOmLZadMdMUy1RMdMWy06ZRMUy1RMomKZaomOmJZaomUTFMtUTKJimWqJlExTLVEyiYplp0yiYplqiY6Yplp0yiYthVEx0xUm3l5dcb1tUKcJp80msdot6d99CdWrKGMJPPd417bGBPOdDyKCDEXDAt3W07kY6fj1H5iu/bWVNTp21WXMqiTi1HDXNs87rxT0a9Gcave1HGpcUo4dNtNc2U8brG3k1qn6oez4xnAJ2AJ3J8h51zqdlGq5KE28b/DovN5wjqVL2VNRc4pZ2+LV+SxqSkpLlMbhVf0wxYD/CaxWsKdKkqsqumXH+XOqSfR42a6k4X06lR0409cJ79G2u2d0+gyzl7RA4BAYZGeta/ELRWlaVFzzJb6YWyfruNZXbuqSqqOE9tdTKVa5zZstjFWkbEbGqtTbJtjVWptiNjVWkbJtjlWpNk2xqrU2ybY5VqbZNsaq1Nsm2NVam2TbGqtI2TbGqtTbEbGKtI2TbGKKRsRsYBSNitlwKRsRstisGMkEVnJlMoRTJjJi2FOmOmLYU6YyYtlp0yiYtlp0x0xTLVEyiYplqiY6YplqiZRMUy1RMomJZaomUTFMtUTKJimWnTKJimWqJjpiZMAEkgAbkk4AFWpxlOSjFZb2S3Gc1FOUnhI119eFF1YwmoBmP0tPiyL9bHX4DODXe4dwuNaq6c3maTaits9FOa0jnZJZ10bTObecRlSgpxWI5w5PfHVxj1x3fTXDQ6aJZFKsAyMPzHgQf8AOudQr1rWspw+GUX/AMp+HRo6dWlSuaThPWLX/DX5MiHg8txGYhg90p2hTCrnbJ9emw//ADpUuKKldRuIKSXNzSjzaPw22886YXQ4/EHb21o6VzOOeXEcR+Lzxn9FnzNvccrghXSVu2TPgAjA9V8cdBv6VrUr9whUpSipQm02nndbNNY/PyOG/wCI4VLiE5QcVHRSWG8PfKejXlhruzUvYvFKxk1BiiLggYwrMcgjqO9WLi8jO1jbxp8uJOWct5ykuvl/Y9VZKFWo7qFXnUopbLTDb9N9msmPCFgjji1anwQuI3bUAdzhc4G/X1rZqxlxK4q3XJiGVn4orDxhYcsJvTbr4bkYSjYW9O25sy6fDJ5WddFlrffoZcU6k6dhJp1BSw7y/aHmPWufWsp0lzv+nnDkk9H1Ul0a7dejZsQvIz+Ffz4yo53XdPqvH6pGRbOHRXXOGUMM7EAjofWtS6ozt6s6U94tp9vTw7D0q0a1ONSOzWTIVa1WzLY1VqbZNscq1Nsm2NVam2TbGqtSbJtjlWptk2xqrSNk2xqrU2ybY1VqbYjYxVpGybYxRSNiNjAKRsVsuBSNiNlwKwKTWAINAFSKZMZMoRTJjJi2FOmMmLYU6Y6Ytlp0yiYtlp0x0xTLVEx0xTLVEyiYplqiZRMUy1RMomJZadMomKZaomUTMOe4UZC4Yr9LfCJ/W3h8OvpXTtrGdTllP4VLbTMpf7I7vz0j4kal3GGVHVrfol5vp5avwNUtzmRZWYS27kRqwACRzZODjyPTLbg+QNeinZclvO2opwrJczjnMpwxtzYSyt+WHwtb5aOdTuuarGtUfNTeifSMu+O3TMtc9kzJs+HydtIxczGQ9xdA+bTJ7o9On5Zrm3XEada2o0KFLk5d2n/NLTX665eq6G9Soe71KtxcVU09s6cq7Z/Jbm64Xy+kSgSEsASVTPdUE5058h4D+9RurmdzU9rUS5sJPHVrq/F9djzdxx9UIOhZZxl/FLpnpFdl0ybpVAGAAAOgAwBWueZqVJ1JOc2231ZNYEKTwpIul1DD18PUeVBs2t5WtZ89GWH+PmupoeIcDIPaRZYqGx9sA4yvqNh+VXo1nBOnLWEmuZeXVbarXGuuzyj11px2jdOPtfgqLZ/6Xno85wn4+jyaFoHiRmZXluXKlgqEozDpGD9RV8zjz9K7dO6pV6kadOcYUI5SzLE0usmnpNy6xxJPZpbmzUo1KUHOacqksPRZi+y/6Uujyu+ehnwYjJjVhIE3KhtU0YO+46kb/H41xriMrte8VI8kpf6mmqcsaaPaL0/2+MTcpyVv/lQfMl0zmUc66rdr7+ZnQkMMqQR5iuRWpzpScKiw+z/f0ezNqNSM1zReUZCrUGxWxqrU2ybY1VqTZNscq0jZNsaq1Nsm2NVam2TbGqtTbEbGKtI2TbGKKRsRsYBSNitlwKVsRsuBSik1gCKAJoAg0AVIpkMmUIpkxkxbCnTGTKMtOmOmKZadMdMWy06ZRMUy1RMdMUy1RMomKZaomUTFMtOmUTFMtUTKJmukhmSQdkIjDoA7Mns9EgYnUCFOQc/hgV2YXFtWov28pKrzZ50ubmi1jleZLGOnTXBrOFWnP/LScMfy7YffZmVZ8DyJO1AxMxeRdOzEqFxg9BhR19fOrVLurOdKUG4qmlGGvxaZeW++W/JaHIuuK21tGpCKU5Sbcvlz++32N1DCiDCAAfufjUDy93e1rqXNVl5LovJCuJ3XYW8s2kt2cbuFVdTMQNgBkZPpkVSnHnmo92Qpx5pqPcyLHh1/NGWHZ5BKnEQClh1CkyZOD3SSBkg7V0/8Pp93+/Q6PuNPuzIHAuIH6yD4oh/99Z/w+n3f79DPuNPu/wB+hr+I219bugbQ65Uv80oBjLBSysJOq5GQR9YEZwRSVLGnGDab0QlSygotpvYya5RzTHubNJNyMN9odfx86WUFLc63D+M3FpiOeaPZ/k+n4eBor3g0aO07RgvpPziBtWAPDTuG2xtv4VtUL+9hGFqqn+XzbPHLq9U+bTGuzeM6+J6alXsLvmrwXx41WvN6Y/Ff2NXZ3MhRdMkT3jRqxjPzL6sbh1P0gPgDgHHXFdm7tKEJTVWlKNvGWFL+pHHRwa1g2+mZQy8SS3I0a9Rxi4zTqNar+V5/6ls8ej7M6GDUR3wFYHGxyD6j/j/xrxVdU4y/ypZXisNeD6Z8U2n4bLrxlJr4lh/v96mQq1rNmGxqrU2ybY5VqbZNsaq1Nsm2MVam2I2NUUjYjYxRSNk2xgFI2K2XApWxGy4FKKTWACgAoAigAoADQBUimyMihFMmMmUIp0xkxbLTpjpi2WnTHTFMtOmUTFMtUTHTFMtUTKJimWnTKJimWqJlEzLtoVABx3iAcn/KurQpxUVLqeO4xxCvKtOgpYitMLrp1/eB9XOEFAGLxT/Yn1eEfnKoq9v/AFY+Za3/AKsfM3MFjJc2aiBypF5fpJ87JH8w08qPgrvqGQ6+oG4BrvHoqFSMG+Zfnqtv0ZFzwfiLIsWU7NLuefPvk6ySwv7xpjZtORjXBjHTQSDsKybEa1FNvrhLZaNY1+zJ5ulVDArMFJQR6S+pi7XEGBk7nZX39DUq/wDTl5P8Dm138EvJmBXnjghQAUGYycWpReGjWXdhGJlmUYfSyHYbrnIHp1PTzqNe4lSt3br+ST5sa6SWNfVbp5Wiawz1/Brmd05Tq6yjhZ7p538u676l1WuQ2dxsaq1Nsm2NVam2TbHKtTbJtjFWptiNjVWkbEbGKKRsRsYopGxGy4FK2I2XApRSawAUAFAEUATQBFABQAUAVIpkxkyhFMmMmUYU6YyYthTJjpi2WqJjpimWnTKJimWqJjpmFxKbsYZJQNRRCwB6E+Ga2KEfaVFFk7q4dCjOolnCOc4Tx+R5Vjn0aXOlWUadLHoPUHpXRq2seVuG6OJw/jVWdZU62MPTO2H0On7ZwMDG23SoQuZxSSO1U4Xa1puc4avfVmZXVPCTWJNLuFAom8tlmjaN86WxnGM7EEdfhTQm4SUl0GhNwkpI1U0lykzrH2jJqUPcC5a2KydmpEUpigcu2MHU2NmUddz27arKpT5pHYt6jqQ5mTPcXIXMdzdO4ydEV1Pcs+2yrhF3O252/vWwXGWFlM7O1wx1JKgK91pDJGQ2qRyurfYqM7K3XvGubd3Mk3TS/fgc+6uJJuCRtq5hzgoAXPIVGQAdwN/gajXqunHKOrwmyp3dSUamdFnTzNPzBxForcsMBydCY+0ep/AAmtWEnXmuZaI7N1Cnwy2m6LfNLCWde+vosnO8tyzNdoA7sG1mTLEgrpO5z64q9zj2UsnF4TVqu7jiTec516Y/XB3CrXDbPYNjVWptiNjVWptk2xqrSNiNjFFI2I2MApGxGy4FK2I2XApRSawAUARQBNABQAUAFABQAUARQBUimMooRTJjplGFOmMmLYUyY6YtlqiY6Yplp0x0zHuIFdGRxlWUqw9CMGrU6jhJSXQzOEakHCWzWDzS6gaGV42yGjYjPQ7dGH7GvRRkpJSR4KrSlSqSg90/+H+Z3XDLrt4El8SMN6ONmrkVoezqNfQ97w+694oRqdevmtzb12lseCqfzy82Ku5xFG0jZIRSxA6n0poRc5KK6mIxcpKK6mtlRWOTc2uTp1EqXIPVmGQMjoir0AAbckg9+nSjTioo7lOkoRUUUSBevbWeT3sCN8Z6BMgZIHUt1Y/ZFUKGY1vb9giCSFpRIDJI8Dd5ArA4wu2TpOBgf2IBj3dpAZWaN7VVLZGYXBA0g/Z+0NOPs/kcOKe6MOKe6LwzuZmjimhPzccoXs3Kq30ZEU5GBkKehx2mPCuXe0owkpY3ObeUoxaljczLO4MitqXQ6O0bjOpda9dLeI3G+3kQCCK0ZRwaUlgtcju/+If2NaV7/TXn+p3/AOHv6tTy/M4vmy51TLEOka5P9bb/ALDH5msWkMU89yXHrjnrqmtor7v+2PqZ3JVp3ZJiOpEa/Abt/l+VQ4hUwlD1/QvwGjhTrPyX5/l9DqlWuS2d9saq0jZNsaq1NsRsYopGxGy4FI2I2MApWxGywFKYJrBgmgCKAJoAKAIoAmgAoAigAoAmgCKAKkUyZlMoRTJjplGFMmMmLYU6Y6Ytlp0x0xTLVEx0zj+dbHDJcKNmHZv/AFDdT/cfgK7PD6vNFwfT8P3+J53jlviUay66Pz6fp9BHKF5pkaBjtINaf1gbj8R/hql5TzDmXT8A4Dc8lV0XtLVea/VfgdDxTj9vbSdm4kZ8AkIoOkHpnJFby2ONUxzPzZa147Zy7CVVJ+rJ3D8N9j+FZFSzsZwjjIyFQjzAUigxqgMEf2E/9C0ZDLMW97CIIWW3QPIsfaSKqxR5BOpzjptgdMkqMjORahTdWfLktQg6k+XJF9bohVoriyZCUyuIMkblsDr5DYkjfY10vcqeN39Toe508bv6mNHLCkeu5lETEsMK3YhgGIDIq4fScAgHJ3rmVcRk1F5Xc59Rcsmo7d/+TEn5rtoxpgjaQDp0iT8PH9qi2RbXVmdY8XS4tmnZTEsb4fUwI2XOQds9a1LyLlGKXVnc4JUjTnUnJ6KP5nBXM7SyNI30nYtj4nYf5VsJJJJHFq1ZVZyqPdvP7/A9H4RZ9hbxxeKoNX9Z3b9ya4FzV56kme1tKPsKEKfZa+fX7meq1qtlmxqiptiNjFFI2I2XApGxGxgFK2K2WApRSawYCgCaAIoAmgAoAKACgAoAKACgAoAKAIoAqRTJmUyhFMmMmUIpkx0xbLTpjpi2WnTHTMHitkJ4HiP1l2Pk43U/nitq3rezqKX18iVzRVejKm+v49DzNWeN8jUkiN8GVwf716M8TFyhLK0a+zM2XiQnx70naMBpEsZEc2nyO2lvxAPrTZ7hnO4Lw1Zf+rTJI3/dyYhm+ABOlvwNGOxjHYxIJ5YWzG7RsD9U439fOsZaDLR33L/FPeodTYEqHTIB0J8GA8M/5GsmTZkAjBAIPUHcGsgc3zVxH3cLFAFSVwWZ1UBkjzjY+BO+/pRKTe7MuTe7OUtrd55NKkFiCxZ3CgAdWLGlSbFSbMh4rWL6Tm6k+zGSkAPq/Vvwx8azojPwrxMe4unkAUkCNfoxqNMafAefqcn1rDZhvJnctWRnuk2ykZEr+W30R+Jx+9a1zV9nSb9Eb3DaHtriPZav02+56Kq151s9g2MUVNsRsaopGxGy4FI2I2MApWxWywFKxSawYJoAKAIoAKACgCaACgAoAKACgAoAKACgAoAigCpFZTMplCKdMZMowpkx0xbLTpjpi2WnTHTOa5h5bE7GaAhJj9JTsknrnwb18f3rqWl9yJQqbdH2OTf8LVdupT0l17P+5xl1bSQtolRo28mHX1B6EfCuvGSksxeUecq0p0pcs44YqmJhQBteWr/sLgZ+hIOzbfbJPdP57fiaG2k8GxawpzrRhUeE3jK6dvudv72fs/vWn74/l+56j/w7Q/8Akl9jgOMXnb3Ekv1S2F/oUYH9s/jW4eTq8nPJQ2zp5GFQTCgDacH4HNdEEfNw+MjDr/SPrH9q169zCitd+xv2fD6ty8rSPf8ATv8Agd5wzhsVtHoiGB1Zjuzt5k1w69xOq8yPUW9tTt4csF+rM5VrVbKtjVFI2I2XUUjYjYwClbFbLAUopNYMBQBNAEUATQAUAFABQAUAFAEUATQAUARQBNABQAUARQBUimRlMqRTJjJi2FMmOmLZadMdMWy06Y6Zi3tnFMhSVFdfIjofMHqD6ir0q06bzFi1aNOtHlqLKOR4ryo6Ze2JkXc9m30x/Sfrf/etdehfxnpPR/b+xwLrgso5lReV2e/p3OarfOGFAHUy8WzYdrn51h2J8+16E/llq01RxX8N/wB+p6ypxTm4bz5+N/B69X9NTlq3DyZeGJndUQZZmCqPMmsNpLLGhCU5KMVq9DsOEcqxph7nEr9dA/2a/H7X9q5dfiD2p/U9JacGhD4q2r7dP7/h4HTIuNug/wAq5UpN6s7Ow1VqbYjYxRSNiNjAKRsRsuBStitlwKUUtWDAUARQBNAEUATQBFAE0AFABQAUAFABQAUAFAEUATQAUAFAEUAQRWcmUyhFMmMmLIp0x0yjLTpjJimFOmUTFstOmOmcXxjludrpjAq9lJ39TMFVGJ7w8+u+w8a7lG8p+yXO9Voebu+FVZXDdJfC9d9E+v6j7TlJBvPIXP2YxpX8zuf2pJ3/AMi+ptW/AYb1p58Fp99/wNi3BbYp2fZAJnOxYHVjGc5zmoK7qp5ydSXDLV0/Z8mm/XOe+TW3XKSneGUr/uyDUPzG4/I1ePEF/rj9P3+Zyq/AY70p+j/Vfoy3L3L80Nz2k4XTGp0FWDBnO2fPYZ6jxFYurunKk1B6snw/hlWjX56q0W2vV6fgdaq1x2zvtjFFI2TbGKKm2I2MApGxGy4FK2K2XApRSawYJoAigAoAmgCKAJoAKACgAoAigAoAmgCKAJoAKACgAoAigCaAIoAKAIIrOTKKEUyYyYsinTHTKMKdMZMWy06ZRMUy06Y6YplqiY6ZTTT5HyMVaRsRsYq1NsRsaq0jZNsYoqbYjYxRSNiNlwKVsVsuBSistWDAUAFABQAUAFAEUATQAUAFABQAUAFAEUATQAUAFAEUATQAUAFABQAUARQBBFZTMplCKZMZMoRTpjpi2FOmMmLZadMdMUy06ZRMppp8jZLqtI2K2NVaRsm2c9xXnvhVnO9vcTus0ZAdVglbSSARuBg7EdK6FDhF3XpqpTjo9tUQlWinhs3fBeL2t9D21pKs0edJK5BVuullO6ncbGtC5tqtvPkqxw/3t3BTUllGxArVbMNlwKUUmsGCaACgCKAOOHtQ4Fq0+9N1xq92n0/nprtf+H7/ABn2f3X6k/aROtt7iOWNZYnSSJ1Dq6MCjIR1B8q484ShJwksNdBxtKZIoAmgAoAKACgCKAJoAigCssiopZ2VFG5ZiFUD1J6VmMXJ4SywMb5VtPvNt+vF/NV92rfI/ozGUHytafebb9eL+aPdq3yP6MMoPlW0+82368X80e7Vvkf0YZQfK1p95tv14v5o92rfI/owyg+VbT7zbfrxfzR7tW+R/RhlB8q2n3m2/Xi/mj3at8j+jDKD5VtPvNt+vF/NHu1b5H9GGUHyrafebb9eL+aPdq3yP6MMovDxC3kYLHPA7nOFSVGY4GTgA1iVGpFZlFpeTDKMipGTCPFLT7zbfrxfzV1b1vkf0YcyKHilp95tv14/5plb1vkf0Yyku5Q8TtPvNt+vH/NOret8j+jGUl3KNxO0+8W368f80yoVvkf0Y6mu4tuJWv3i3/Xj/mnVCr8j+jHU13KfKVr94t/14/5p/YVfkf0Y3PHuZsZBAIIIIBBByCD0INa8sp4ZhsrLdwRnTJLFGxGcPIiEjzwTRGnOazGLfkibkkaLiXA+A3dwbm5FnNMVVCzXWAQNhlQ4BPhnHgK3qN3xChT9lT5kv9v9iMowbyzl5mtOAcUhuLOWP5LvSILqJJllFvKPoyDvE43z47Bx4iupFVuJ2kqdaL9rDWLxjK6rb96eJJ4hLK2PShxS0+82368X815j3et8j+jKOSLfKtp95tv14v5rHu1b5H9GYyg+VbT7zbfrxfzR7tW+R/RhlB8q2n3m2/Xi/mj3at8j+jDKHwXEcg1ROki5xlHVxnyyKnKEoPEk15gE9xHENUjpGucAu6oM+WTRGEpvEU35AchJylyyzSM0dmzSs7uTeNnUxJOnv93r4YrsriXFEopOWm3w9vTX1E5YHEPbNEbzl2K/WK2m/wBLsJjMpidDkvaSuD3VbB6Y3QnB1YPdVRTVLiMqOZL4ZrGuekkurX4PwE7xyekcqGKysYbafiEFzLGuDI08e3ki5OSo6DPl+FeZv1O4uJVIUXFPph/XzfUpHRYybf5VtPvNt+vF/Nafu1b5H9GNlB8q2n3m2/Xi/mj3at8j+jDKLR8StmYKk9uzE4CrNGWJ8gAd6w6FVLLg/owyjKqRkKACgCKAJoAxeJ8PhureS2nXXDMhRx6HxB8CNiD4ECq0K06FSNSDw08ow1lYPHvabyFw7htgtxa9sJTcRxntJQ4KMrnpj0H5V7LgnGbm7uHTq4xhvRY7EZwSWh0HAvZdwe5s7W4ZbkNPbW8zAT7BpI1Yjp61z7r+Ib2lWqU018MmtuzwMqcWjkvZzybY8RueIRXIlKWzosWiTScF5Ac7b/QFdfjHFK9pSoyp4zJPOV4L9RIQTbyX5hs+UrGd7fRxG5ljYpJ2MqdmjjqhZsZI9M1izq8YuKaqZhFPbKeWu+EDUEctxQ8Jmmtk4dDdwq0mif3iRHLBmULo09PrfmK6tD3ynCcriUXpphNd85z6CPHQ9UufZxy5FcRWskkyXE+oxRG577gZyR3fQ/lXk4cd4nOnKrGK5Y7vG33LezjnBruZeUeV+GNGt4b5DMHZNDM4IUgHcL13H51s2XE+K3ik6PK8b9N/UxKMI7nO8Rh5Q7CX3d783HZSdiGD6TNpOjPd6ZxXSoy4z7SPtFHlys7bdeoj5MaHQeyDlKzmtouJP2y3UN1IEKS6UwoXAIxuDkg+YNc7+IeJVqdWVsscrit13GpxTWT1wivHlzzn/o75cmu5rZHk96QdrJBHcYMSMcjbGw7w28iPOvS/45xOFGNRpcr0Ta3x6kvZxzg0HHeA8p2Fw1tctxBJkCEgdoykMoIIOnB6+HrXQtbzjFzTVWmoNPy6eorjBPDOa5li5aFqx4a9413qTSJg+jRnvZyPKunZS4o6q95UeXXbfwFlyY0O05e9m/CJ+HW11P2ytJbRTSt24RAxUFjuNhXFu+O3lO5qUoY0k0tNS0aUHFNiH5T5SBI9+jyNj/rCLrVFxHjD19k//ozPs6Xf7nN2XLfDJ+YRYRO0ti0bMjxzByzC31/THqDXTqX11T4d7eSxNPXK/wCrGwihB1OVbHtXB+GR2lvHbRFzHEpVO0cu+nJIGfIZwPQCvEXFeVepKpLGX20NxJRWEa3mTkqw4nIkt0knaRoUDRvoJTOcNtvjfHxNbNnxW4s4uNJrD111JThGWrPMeHcnWEnMk/DGEptY42ZMSYcMIkfdsb/SavUVuKXEeGQuljmb1003aNbkXO0ZXtP5G4fwywjuLQTCRrlIj2kutdBjdjtjr3RUeCcXuLy4dOrjCi3ovFfqFSCitDe2/s44EnD4726a4jT3WKeZ+3woLICcDHmdhWhPjvEJXMqNJJvmaSx4+Zn2ccZZw8s3LZkKW9jxWdRnf3lFYgeIUA7fGu9GHFFHNSrBej/HKJ/D2FcJ4Zw2941bWsEN3DaS9ySOdx24kCOxww8Nlpri4urexqVZyi5rZpaYygSTlg2vtS5PsOFC0NsJsTPKJA8gclV0fR2GOprU4HxO4vfaqpjRLGFjfI1SKjjB67yxyracKWVLQzaJWVmWSUuoZQRkDGxOd/gPKvHX3Ea164yq4yuywWjFR2MjmLgFrxK392u1LR61dSp0ujjxU+HUj4E1OzvatpU9pSeu3gEoprDPFuMJypbzmCGLiV4ytoLwzoIy2cYUkZb8Bg+Br29s+L1aanOUI+DTz69iD5EaaW34VLxK0ijjurOzcxrdC8kVXXLnU4bwXGNz5Gt1Tu4WtSUpRlNZ5eVeGix3yY0yjt+G8t8nXU/u8F1M8xOlVM0iB28lZkAY/A1wq1/xqjT9pOmseSePPDyh1GD0Nrxb2b8uWcJnupJ4Ihtqe46n7IGnJPoK1LfjvE7ifJSSb8v7jOnFbnFcVj5REE3uz37XAil7AsG7Mz6DozkDbOK7lCXGXUj7RR5crPfGdfsTfJ0N77LuR7C9so76btxcJcvpaOXQAYypU4x1rQ45xe4t67oQxyuPVZ33GpwTWT2KvGFyKACgAoAKAJoA+eOe+ATJx14rqYRxXk5liubhm7JYXbxP+5nTjwwOgNfRuFXsJWClSjlwWHFb5X67/wBzWnH4tTsv+Z/NEKJBZ8Wje1VESI9q8bLGBhQO62ABjGGNcX/E+E1JOda3al10T1+q/Afln0Yn2GI63HE1kOqRTbh2yTqcPMCcnrvmqfxQ06du47a4+kTFLdmh480nAuM3Qhgtr2e6xNatKhla37WUnATxfqv5HxxW/aqPErGm5ycYx0lh4zyrv26/vJh/DJm5lv8Am6ztzxC7ktkt48M1vcLaoWXOyBUUEHfYag1aUaPBq9RW9KLcn/qXN9dX+WDOZrVm+5ls245wm04nw8GO+g/0m3AI161bEkIPiQybeZUedc+yqrht5Uta+sJfDL12f0evn4DSXMk0YsHPvAuIWgTjMccdxECJIZreR8SYwzRFQSufLII/DNVlwa/ta2bNtxezTS06Z7/dBzxa+I5Lk+1tJ7LjzLaxPBDBNNaSTQo88GVl0qHIJBwqnrsR612OI1K1KvZp1HzNpSSbSeqzp55Jxw0zufYi3+pvhdz/AOFK4P8AEy/87/2r8ylL+U9ArzxU889ofDbm0uoePcPQvLbjReRLn5626aiB1AGx8hpP1a9HwivSr0pWFd4UtYvs/wB7d9V1JTTT5ka7mPm3ljiNk81wge7MJSNDA63aPglVEgGMAnOdWOvnitiz4bxW0rqFN4hnV5XK11ePLwyYlKDWpyqWcLcpNcPbQLcLeiGO4EKCZ4tYJJfGTuWX8MeFdd1ZrjCpqb5eXLjl4Tx2+jF05DvRwF+I8rW1rE4SVrS1dNROhnTDBG9D+xwfCvP++RtOLVKsllc0k/Xqi3LzU8HK8g+zcytcfK9rNGqdmsIMhj1N3tZGk7j6O/TeuvxXjqgoe6VE85zpntjf1EpUs55kV4Jwu3sucEtrYMsMaS4DMWILWTMdz8aLm4qXHBnVqbvH/wC8GYpRq4X70PZVFeMbNps0HtA4VcXnCriC2LCYqrqqnBlCsGMX4gH8cVv8JuadC7hOpt+GevoRqJuLSPIPZ3y3d3bzTWV/HY3sHdWMl+2dSO8WHgnQdDv1xtn2PGL+jQjGFai5wl10wu3r9DWhFvZmV7QuEcfgtUk4reJc2/bqiIkrMO1KOQ2nQo6Bt/WpcIuuH1Kzja0+WWMt46ZWmcvwCaklqz0nj3Bpb/ltLaDeY2dnJGuQO0ZFR9G/njA9cV5m1uoW3FHUntzST8M5WfQq1mGDk+S+feGcKsBaXFrc295EXE6rAuuaXJ7zFiCDjAw3TGOldbiXBrq9uHVp1FKD210S9M/bcSM1FYNTwfmM8U5qtLrs+xTV2caZy3ZrFJgsfEnJ6fCty4sfcuEVKWcvdvxbRhS5ppm2/wCUB/2f/wCc/wDirT/hP/3/APt/MzW6HsDdT8TXjkXFypqVlyRqUrkdRkYyKzF4aYHiPKvEIeWbi6i4nZTtcMwWC4jRGV4R4IzEYU7HI+B6V7q/oT4xTpytqq5esW9n446rx9NzXi+R6o03MPGpOYOK2geP3WGWSK1h2LMImlwXJOzHJPTbbHrW7Z2keF2lRp8zScn5pbeArfO0bv2ncM4Xw+G24fw+EG/7VJGlBL3AXBChmznUxYEDp3eg2rR4JcXd1OpcXEv8vDWNl6Lsl1/uNNJaI2PtptpzHwx7gv2Cho7hk30zkJqbHmQHx8DWt/DVSnzXCp/zbx8tcflkzV6HRcUsuCcP4RJfWVjYXiRRoYmaOOcyFmVAzOwLbasn4HpXNoVb66vI0K1WUW286tYxrolhdNB2oqOUjB9lPOrX0ktk9ra2xSNrhPc4uyh06lVgyZOGywOfHer8e4SraMa6qSll4fM8vZ419DFOedD0qvMlQoAigCaACgAoA1PM3L1rxO2NvdLkdUdcCSF/tofP06GtuyvatnVVSk/NdGuzFlFNYZyns+5b4xw28kgnuRLwtIyYtwwkcnu6VPeiwASRnG/j1rr8Wv7K7oxqQhiq3r4Lxez8OvkJCMk/AyfZ7yjdcMub+S4eB0uWjaMxMxOzyMdQKjH0xUuL8To3lKjGmmnHOc+S8fAzCLTZq/aLwm6tuJ23HbWH3tLcRi4hAJZQpYaxjww3XHdIB6Vt8HuaNa1qWFWXK5Z5X59PqvXYxNNPmRqOPXHBOP3EM78VlsVVQJba5UqB6xknQrdQTv4Vt2sL7hlOdNW6m+kl+fVrtsK+WT3PU+ARWiWkUdi0b2sa9nGY5BIpAO/eHU5zn1zXlLuVaVaUq6ak9XlY+34FljGhgca5L4VfSdrdWsbyncyIzxO22O8UI1fjWxbcVu7aPLSqNLto16Zzgw4J7l7jluBOG3FhYxxWyzQTxrgHT2jxldbnct4b7nalhfVJXULitJyw0/RPOF0Dl0wjB9m/LtxwywNtcmJpPeJJAYmZk0kKBuQPI1scZvqd5cKrTzjCWvr5mIRcVhnU1yRwoA5m99n/AAWeXtZLKPWTqPZvJEjHOclUYA/lXUpcavqcOSNV48cP7tZEcIvoV535Ya94V7hZCCDS8JjVspEqofojSDj8qzwziCt7v3itl756vXzCUcrCNpyzw+S14fa20ukyQ28Ub6DldSrg4Nat7XjWuKlSOzbaGjokjYEVrplEzhRyfdDmT5W1wG1IbK6nEyn3XshtjB3369K7/wDidJ8M90w+b0x/Nnv+RPkftOY7oCuA2UbLgUrFZ5/z17PjcSfKHC3924gp1kKxjWZvtBh9B/XofHzr0PC+NqlH3e5XNT2749Oq/Dp2IzhnVBzFyrxXifA7W2uJYTxBJUnmMvcH0XAjygI1AOAT0JBos+I2lnf1KtOL9m00sea11xpoDi3FI7Xglq8FpbwyYMkVvDE+k5GtUAOD4jauJc1I1K05x2bbXqyiWEXuuHW0xBmggmYdDLCjkfiRS069WmsQm15NoMI5DiHJ9w/MFrxOI262kKKjRgssi6UcbKFxjLeddilxSlHh1S2knzt79N11znoI4PmyU9qXJt3xYWptXgU2/bahMzrq16MEEKemk/nTcD4pRsXU9qn8WNsdM+K7hUg5bHeHrXAKBQBWSNWGGVWHkwBH71lSa1TA4jmzk+5u+McPv4GgWG0NuJEdmV9KTmQlQFIOx6ZFd2w4pSoWVa3mnmWcPpqsa6k5Rbkmb+45W4fJfpxF4FN3H0fJAZgMK7L0ZgOh+HkMc6HEbiNu7dT+B9PyT7PqNyrOS3Nt3awWE0l7C1zbBfnIli7UsPDbw/qOMedY4fTrVLiEaMuWXR5x+/LqEmsaniPLnJE3GLhpraE8P4aX2aR3l0qNtMZbBkbrvsB517q84tCwpqFSXPUx0wvr2X3IRhzPTY6blgxcF5lfhls/b21ysMblwpmimEZcDUBvvnI2GG8xXLvubiHC1dVFiUctY2azjb97eI0fhlhHsFeNLhQBFABQAUATQAUAFABQAUAc5xvkfhN6S89pGJCcmSHMMhPmSmAx+INdK24veW6xCo8dnqvvt6COEWbbg/DILK3jtrZdEMS6VHUnfJYnxJJJJ9a07i4qXFSVWo8tjJYWDNqJkKAIoAmgAoAKAIoAKAIIrJnJXFNkzksBSsw2TWDAUATQBFAE0AFABQAUAFABQBFAE0AGKZRb2QEImkBVXSoGAAMADyArLhNvLTMGtbl6yN4t/wC7R++KGUTBSGORjJA2LY2yd8Vsq5ulQdDmfJ2/fTw2MYWcmzwfWtb2cuxnIYPlRyS7MMhg+VHs5dmGQpDIUAFABQAUAFABQBFAE0AFAEUATQAUAFABQBFAE0ARQAYrIZCsATQAUAFAEUATQBFABQAUATQAUAFAEUAZ1sZBbzdlntdL9njBPaaO71264617n+Ff/T1P935GvV3MEXfFUdvmO0GBpy0egfNRb7BSSW7X4fDFeoJC57vizOxSFoxsyIexZMrInzRPXDqJO99Unx6UANs77iqpL21qJHC3Tx4eNQz9tJ2MWx2XQIu8dyW8N8AGTbXvEGlVXtkji7UI768sY+zc9oFz3csEGNyAfyAN1QBzlfHjdIoAKAJoAKAIoAmgCKAJoAigCaAIoAmgAoAKACgAoAKAIoAmgAoAKACgCKAJoAKAIoAmgAoAigCaAIoAzbH6J+Nem4H/AEp+f5Eam5lV2iYUAFBkKACg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download.jpg"/>
          <p:cNvPicPr>
            <a:picLocks noChangeAspect="1"/>
          </p:cNvPicPr>
          <p:nvPr/>
        </p:nvPicPr>
        <p:blipFill>
          <a:blip r:embed="rId2"/>
          <a:stretch>
            <a:fillRect/>
          </a:stretch>
        </p:blipFill>
        <p:spPr>
          <a:xfrm>
            <a:off x="381000" y="4648200"/>
            <a:ext cx="4038600" cy="2117491"/>
          </a:xfrm>
          <a:prstGeom prst="rect">
            <a:avLst/>
          </a:prstGeom>
        </p:spPr>
      </p:pic>
      <p:pic>
        <p:nvPicPr>
          <p:cNvPr id="33812" name="Picture 20" descr="http://services.indg.in/vlecorner/images/csc.JPG"/>
          <p:cNvPicPr>
            <a:picLocks noChangeAspect="1" noChangeArrowheads="1"/>
          </p:cNvPicPr>
          <p:nvPr/>
        </p:nvPicPr>
        <p:blipFill>
          <a:blip r:embed="rId3"/>
          <a:srcRect/>
          <a:stretch>
            <a:fillRect/>
          </a:stretch>
        </p:blipFill>
        <p:spPr bwMode="auto">
          <a:xfrm>
            <a:off x="4191000" y="4542367"/>
            <a:ext cx="4953000" cy="227245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frontfootconsulting.com.au/wp-content/uploads/2015/12/thank-you-tree.gif"/>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IN" b="1" dirty="0"/>
          </a:p>
        </p:txBody>
      </p:sp>
      <p:sp>
        <p:nvSpPr>
          <p:cNvPr id="3" name="Content Placeholder 2"/>
          <p:cNvSpPr>
            <a:spLocks noGrp="1"/>
          </p:cNvSpPr>
          <p:nvPr>
            <p:ph sz="quarter" idx="1"/>
          </p:nvPr>
        </p:nvSpPr>
        <p:spPr>
          <a:xfrm>
            <a:off x="304800" y="1600200"/>
            <a:ext cx="8610600" cy="4114800"/>
          </a:xfrm>
        </p:spPr>
        <p:txBody>
          <a:bodyPr>
            <a:noAutofit/>
          </a:bodyPr>
          <a:lstStyle/>
          <a:p>
            <a:r>
              <a:rPr lang="en-US" sz="2400" dirty="0" smtClean="0"/>
              <a:t>This policy brief is to examine whether the Unified Payment Interface (UPI) is to be adopted by the Internet Service Provider (ISP) for easy subscription of  Wi-Fi access in India and the types of content to be hosted by the local community. </a:t>
            </a:r>
          </a:p>
          <a:p>
            <a:r>
              <a:rPr lang="en-US" sz="2400" dirty="0" smtClean="0"/>
              <a:t>We are giving this policy brief based on our study of </a:t>
            </a:r>
            <a:r>
              <a:rPr lang="en-US" sz="2400" dirty="0" err="1" smtClean="0"/>
              <a:t>TRAI</a:t>
            </a:r>
            <a:r>
              <a:rPr lang="en-US" sz="2400" dirty="0" smtClean="0"/>
              <a:t> policy paper 14/2016, various books, academic journals, newspapers, and websites. </a:t>
            </a:r>
          </a:p>
          <a:p>
            <a:endParaRPr lang="en-IN" sz="2800" dirty="0"/>
          </a:p>
        </p:txBody>
      </p:sp>
      <p:pic>
        <p:nvPicPr>
          <p:cNvPr id="23554" name="Picture 2" descr="http://www.ciol.com/wp-content/uploads/2016/07/Unified-Payments-Interface-New-Mode-of-Transaction.jpg"/>
          <p:cNvPicPr>
            <a:picLocks noChangeAspect="1" noChangeArrowheads="1"/>
          </p:cNvPicPr>
          <p:nvPr/>
        </p:nvPicPr>
        <p:blipFill>
          <a:blip r:embed="rId3"/>
          <a:srcRect/>
          <a:stretch>
            <a:fillRect/>
          </a:stretch>
        </p:blipFill>
        <p:spPr bwMode="auto">
          <a:xfrm>
            <a:off x="0" y="4572000"/>
            <a:ext cx="9144000" cy="228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Vitality of ICT</a:t>
            </a:r>
            <a:endParaRPr lang="en-IN" b="1" dirty="0"/>
          </a:p>
        </p:txBody>
      </p:sp>
      <p:sp>
        <p:nvSpPr>
          <p:cNvPr id="3" name="Content Placeholder 2"/>
          <p:cNvSpPr>
            <a:spLocks noGrp="1"/>
          </p:cNvSpPr>
          <p:nvPr>
            <p:ph sz="quarter" idx="1"/>
          </p:nvPr>
        </p:nvSpPr>
        <p:spPr>
          <a:xfrm>
            <a:off x="228600" y="1600200"/>
            <a:ext cx="8537448" cy="5029200"/>
          </a:xfrm>
        </p:spPr>
        <p:txBody>
          <a:bodyPr>
            <a:normAutofit lnSpcReduction="10000"/>
          </a:bodyPr>
          <a:lstStyle/>
          <a:p>
            <a:r>
              <a:rPr lang="en-US" sz="2000" b="1" dirty="0" smtClean="0"/>
              <a:t>Research across the world shows that access to technology especially internet and </a:t>
            </a:r>
            <a:r>
              <a:rPr lang="en-US" sz="2000" b="1" dirty="0" err="1" smtClean="0"/>
              <a:t>Smartphones</a:t>
            </a:r>
            <a:r>
              <a:rPr lang="en-US" sz="2000" b="1" dirty="0" smtClean="0"/>
              <a:t> can increase the GDP of a nation in a substantial way as shown in Figure 1 [1].</a:t>
            </a:r>
            <a:endParaRPr lang="en-IN" sz="2000" b="1"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Fig 1: Average data usage per 3G on growth of GDP per capita </a:t>
            </a:r>
            <a:endParaRPr lang="en-IN" sz="1800" dirty="0" smtClean="0"/>
          </a:p>
          <a:p>
            <a:endParaRPr lang="en-IN" dirty="0"/>
          </a:p>
        </p:txBody>
      </p:sp>
      <p:pic>
        <p:nvPicPr>
          <p:cNvPr id="4" name="Picture 3"/>
          <p:cNvPicPr/>
          <p:nvPr/>
        </p:nvPicPr>
        <p:blipFill>
          <a:blip r:embed="rId2"/>
          <a:srcRect/>
          <a:stretch>
            <a:fillRect/>
          </a:stretch>
        </p:blipFill>
        <p:spPr bwMode="auto">
          <a:xfrm>
            <a:off x="1143000" y="2590800"/>
            <a:ext cx="6248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Triple Jump India</a:t>
            </a:r>
            <a:endParaRPr lang="en-IN" b="1" dirty="0"/>
          </a:p>
        </p:txBody>
      </p:sp>
      <p:sp>
        <p:nvSpPr>
          <p:cNvPr id="3" name="Content Placeholder 2"/>
          <p:cNvSpPr>
            <a:spLocks noGrp="1"/>
          </p:cNvSpPr>
          <p:nvPr>
            <p:ph sz="quarter" idx="1"/>
          </p:nvPr>
        </p:nvSpPr>
        <p:spPr>
          <a:xfrm>
            <a:off x="228600" y="1600200"/>
            <a:ext cx="8534400" cy="4953000"/>
          </a:xfrm>
        </p:spPr>
        <p:txBody>
          <a:bodyPr>
            <a:normAutofit/>
          </a:bodyPr>
          <a:lstStyle/>
          <a:p>
            <a:r>
              <a:rPr lang="en-US" sz="2800" dirty="0" smtClean="0"/>
              <a:t>India can triple jump the industrial age backwardness in the digital age by providing Wi-Fi to its bottom of the national pyramid free of cost. </a:t>
            </a:r>
          </a:p>
          <a:p>
            <a:r>
              <a:rPr lang="en-US" sz="2800" dirty="0" smtClean="0"/>
              <a:t>India’s performance in provision of internet connection to its people is very dismal</a:t>
            </a:r>
          </a:p>
        </p:txBody>
      </p:sp>
      <p:pic>
        <p:nvPicPr>
          <p:cNvPr id="11266" name="Picture 2" descr="http://www.livemint.com/rf/Image-621x414/LiveMint/WebArchive/BP/Photos/2015-10-09/Processed/Mint/Web/internet-k1GC--621x414@LiveMint.JPG"/>
          <p:cNvPicPr>
            <a:picLocks noChangeAspect="1" noChangeArrowheads="1"/>
          </p:cNvPicPr>
          <p:nvPr/>
        </p:nvPicPr>
        <p:blipFill>
          <a:blip r:embed="rId2"/>
          <a:srcRect/>
          <a:stretch>
            <a:fillRect/>
          </a:stretch>
        </p:blipFill>
        <p:spPr bwMode="auto">
          <a:xfrm>
            <a:off x="5029201" y="4191000"/>
            <a:ext cx="4114800" cy="2667000"/>
          </a:xfrm>
          <a:prstGeom prst="rect">
            <a:avLst/>
          </a:prstGeom>
          <a:noFill/>
        </p:spPr>
      </p:pic>
      <p:pic>
        <p:nvPicPr>
          <p:cNvPr id="11268" name="Picture 4" descr="http://i2.cdn.turner.com/cnnnext/dam/assets/121206125704-bangalore-7-horizontal-large-gallery.jpg"/>
          <p:cNvPicPr>
            <a:picLocks noChangeAspect="1" noChangeArrowheads="1"/>
          </p:cNvPicPr>
          <p:nvPr/>
        </p:nvPicPr>
        <p:blipFill>
          <a:blip r:embed="rId3"/>
          <a:srcRect/>
          <a:stretch>
            <a:fillRect/>
          </a:stretch>
        </p:blipFill>
        <p:spPr bwMode="auto">
          <a:xfrm>
            <a:off x="0" y="4267200"/>
            <a:ext cx="5029200" cy="2590800"/>
          </a:xfrm>
          <a:prstGeom prst="rect">
            <a:avLst/>
          </a:prstGeom>
          <a:noFill/>
        </p:spPr>
      </p:pic>
      <p:sp>
        <p:nvSpPr>
          <p:cNvPr id="6" name="TextBox 5"/>
          <p:cNvSpPr txBox="1"/>
          <p:nvPr/>
        </p:nvSpPr>
        <p:spPr>
          <a:xfrm>
            <a:off x="4800600" y="4267200"/>
            <a:ext cx="685800" cy="3046988"/>
          </a:xfrm>
          <a:prstGeom prst="rect">
            <a:avLst/>
          </a:prstGeom>
          <a:noFill/>
        </p:spPr>
        <p:txBody>
          <a:bodyPr wrap="square" rtlCol="0">
            <a:spAutoFit/>
          </a:bodyPr>
          <a:lstStyle/>
          <a:p>
            <a:r>
              <a:rPr lang="en-US" sz="2400" b="1" dirty="0" smtClean="0">
                <a:solidFill>
                  <a:srgbClr val="FF0000"/>
                </a:solidFill>
              </a:rPr>
              <a:t>D</a:t>
            </a:r>
          </a:p>
          <a:p>
            <a:r>
              <a:rPr lang="en-US" sz="2400" b="1" dirty="0" smtClean="0">
                <a:solidFill>
                  <a:srgbClr val="FF0000"/>
                </a:solidFill>
              </a:rPr>
              <a:t>I</a:t>
            </a:r>
          </a:p>
          <a:p>
            <a:r>
              <a:rPr lang="en-US" sz="2400" b="1" dirty="0" smtClean="0">
                <a:solidFill>
                  <a:srgbClr val="FF0000"/>
                </a:solidFill>
              </a:rPr>
              <a:t>G</a:t>
            </a:r>
          </a:p>
          <a:p>
            <a:r>
              <a:rPr lang="en-US" sz="2400" b="1" dirty="0" smtClean="0">
                <a:solidFill>
                  <a:srgbClr val="FF0000"/>
                </a:solidFill>
              </a:rPr>
              <a:t>I</a:t>
            </a:r>
          </a:p>
          <a:p>
            <a:r>
              <a:rPr lang="en-US" sz="2400" b="1" dirty="0" smtClean="0">
                <a:solidFill>
                  <a:srgbClr val="FF0000"/>
                </a:solidFill>
              </a:rPr>
              <a:t>T</a:t>
            </a:r>
          </a:p>
          <a:p>
            <a:r>
              <a:rPr lang="en-US" sz="2400" b="1" dirty="0" smtClean="0">
                <a:solidFill>
                  <a:srgbClr val="FF0000"/>
                </a:solidFill>
              </a:rPr>
              <a:t>A</a:t>
            </a:r>
          </a:p>
          <a:p>
            <a:r>
              <a:rPr lang="en-US" sz="2400" b="1" dirty="0" smtClean="0">
                <a:solidFill>
                  <a:srgbClr val="FF0000"/>
                </a:solidFill>
              </a:rPr>
              <a:t>L</a:t>
            </a:r>
          </a:p>
          <a:p>
            <a:endParaRPr lang="en-US" sz="2400" b="1" dirty="0">
              <a:solidFill>
                <a:srgbClr val="FF0000"/>
              </a:solidFill>
            </a:endParaRPr>
          </a:p>
        </p:txBody>
      </p:sp>
      <p:sp>
        <p:nvSpPr>
          <p:cNvPr id="7" name="TextBox 6"/>
          <p:cNvSpPr txBox="1"/>
          <p:nvPr/>
        </p:nvSpPr>
        <p:spPr>
          <a:xfrm>
            <a:off x="5105400" y="4267200"/>
            <a:ext cx="381000" cy="2246769"/>
          </a:xfrm>
          <a:prstGeom prst="rect">
            <a:avLst/>
          </a:prstGeom>
          <a:noFill/>
        </p:spPr>
        <p:txBody>
          <a:bodyPr wrap="square" rtlCol="0">
            <a:spAutoFit/>
          </a:bodyPr>
          <a:lstStyle/>
          <a:p>
            <a:r>
              <a:rPr lang="en-US" sz="2800" b="1" dirty="0" smtClean="0">
                <a:solidFill>
                  <a:srgbClr val="FF0000"/>
                </a:solidFill>
              </a:rPr>
              <a:t>D</a:t>
            </a:r>
          </a:p>
          <a:p>
            <a:r>
              <a:rPr lang="en-US" sz="2800" b="1" dirty="0" smtClean="0">
                <a:solidFill>
                  <a:srgbClr val="FF0000"/>
                </a:solidFill>
              </a:rPr>
              <a:t>I</a:t>
            </a:r>
          </a:p>
          <a:p>
            <a:r>
              <a:rPr lang="en-US" sz="2800" b="1" dirty="0" smtClean="0">
                <a:solidFill>
                  <a:srgbClr val="FF0000"/>
                </a:solidFill>
              </a:rPr>
              <a:t>V</a:t>
            </a:r>
          </a:p>
          <a:p>
            <a:r>
              <a:rPr lang="en-US" sz="2800" b="1" dirty="0" smtClean="0">
                <a:solidFill>
                  <a:srgbClr val="FF0000"/>
                </a:solidFill>
              </a:rPr>
              <a:t>D</a:t>
            </a:r>
          </a:p>
          <a:p>
            <a:r>
              <a:rPr lang="en-US" sz="2800" b="1" dirty="0" smtClean="0">
                <a:solidFill>
                  <a:srgbClr val="FF0000"/>
                </a:solidFill>
              </a:rPr>
              <a:t>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Chak</a:t>
            </a:r>
            <a:r>
              <a:rPr lang="en-US" b="1" dirty="0" smtClean="0"/>
              <a:t> De Young India</a:t>
            </a:r>
            <a:endParaRPr lang="en-US" b="1" dirty="0"/>
          </a:p>
        </p:txBody>
      </p:sp>
      <p:sp>
        <p:nvSpPr>
          <p:cNvPr id="4" name="Rectangle 3"/>
          <p:cNvSpPr/>
          <p:nvPr/>
        </p:nvSpPr>
        <p:spPr>
          <a:xfrm>
            <a:off x="228600" y="1676400"/>
            <a:ext cx="8763000" cy="2062103"/>
          </a:xfrm>
          <a:prstGeom prst="rect">
            <a:avLst/>
          </a:prstGeom>
        </p:spPr>
        <p:txBody>
          <a:bodyPr wrap="square">
            <a:spAutoFit/>
          </a:bodyPr>
          <a:lstStyle/>
          <a:p>
            <a:r>
              <a:rPr lang="en-US" sz="3200" dirty="0" smtClean="0"/>
              <a:t>India has the largest youth population in the world</a:t>
            </a:r>
          </a:p>
          <a:p>
            <a:r>
              <a:rPr lang="en-US" sz="3200" dirty="0" smtClean="0"/>
              <a:t>This demographic advantage can be used to make it  as an economic power-house if the large number of youth can be skilled through ITES.</a:t>
            </a:r>
            <a:endParaRPr lang="en-IN" sz="3200" dirty="0"/>
          </a:p>
        </p:txBody>
      </p:sp>
      <p:pic>
        <p:nvPicPr>
          <p:cNvPr id="29698" name="Picture 2" descr="http://www.youngindiafellowship.com/images/Banner6.JPG"/>
          <p:cNvPicPr>
            <a:picLocks noChangeAspect="1" noChangeArrowheads="1"/>
          </p:cNvPicPr>
          <p:nvPr/>
        </p:nvPicPr>
        <p:blipFill>
          <a:blip r:embed="rId3"/>
          <a:srcRect/>
          <a:stretch>
            <a:fillRect/>
          </a:stretch>
        </p:blipFill>
        <p:spPr bwMode="auto">
          <a:xfrm>
            <a:off x="0" y="3733800"/>
            <a:ext cx="9144000" cy="3124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Connect the Unconnected</a:t>
            </a:r>
            <a:endParaRPr lang="en-IN" b="1" dirty="0"/>
          </a:p>
        </p:txBody>
      </p:sp>
      <p:sp>
        <p:nvSpPr>
          <p:cNvPr id="3" name="Content Placeholder 2"/>
          <p:cNvSpPr>
            <a:spLocks noGrp="1"/>
          </p:cNvSpPr>
          <p:nvPr>
            <p:ph sz="quarter" idx="1"/>
          </p:nvPr>
        </p:nvSpPr>
        <p:spPr>
          <a:xfrm>
            <a:off x="228600" y="1600200"/>
            <a:ext cx="8763000" cy="2133600"/>
          </a:xfrm>
        </p:spPr>
        <p:txBody>
          <a:bodyPr>
            <a:normAutofit/>
          </a:bodyPr>
          <a:lstStyle/>
          <a:p>
            <a:r>
              <a:rPr lang="en-US" sz="3200" b="1" dirty="0" smtClean="0"/>
              <a:t>A vast majority of the unconnected are either residing in rural parts or urban poor. </a:t>
            </a:r>
          </a:p>
          <a:p>
            <a:r>
              <a:rPr lang="en-US" sz="3200" b="1" dirty="0" smtClean="0"/>
              <a:t>In this context, it is pertinent to connect the unconnected across the country. </a:t>
            </a:r>
          </a:p>
          <a:p>
            <a:endParaRPr lang="en-US" sz="3200" b="1" dirty="0" smtClean="0"/>
          </a:p>
        </p:txBody>
      </p:sp>
      <p:pic>
        <p:nvPicPr>
          <p:cNvPr id="10242" name="Picture 2" descr="http://images.indianexpress.com/2016/02/rural.jpg"/>
          <p:cNvPicPr>
            <a:picLocks noChangeAspect="1" noChangeArrowheads="1"/>
          </p:cNvPicPr>
          <p:nvPr/>
        </p:nvPicPr>
        <p:blipFill>
          <a:blip r:embed="rId2"/>
          <a:srcRect/>
          <a:stretch>
            <a:fillRect/>
          </a:stretch>
        </p:blipFill>
        <p:spPr bwMode="auto">
          <a:xfrm>
            <a:off x="0" y="3810000"/>
            <a:ext cx="9144000" cy="304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 for Wi-Fi</a:t>
            </a:r>
            <a:endParaRPr lang="en-US" b="1" dirty="0"/>
          </a:p>
        </p:txBody>
      </p:sp>
      <p:sp>
        <p:nvSpPr>
          <p:cNvPr id="3" name="Content Placeholder 2"/>
          <p:cNvSpPr>
            <a:spLocks noGrp="1"/>
          </p:cNvSpPr>
          <p:nvPr>
            <p:ph sz="quarter" idx="1"/>
          </p:nvPr>
        </p:nvSpPr>
        <p:spPr>
          <a:xfrm>
            <a:off x="228600" y="1600200"/>
            <a:ext cx="8537448" cy="1600200"/>
          </a:xfrm>
        </p:spPr>
        <p:txBody>
          <a:bodyPr>
            <a:normAutofit fontScale="92500"/>
          </a:bodyPr>
          <a:lstStyle/>
          <a:p>
            <a:r>
              <a:rPr lang="en-US" sz="2800" b="1" dirty="0" err="1" smtClean="0"/>
              <a:t>WiFi</a:t>
            </a:r>
            <a:r>
              <a:rPr lang="en-US" sz="2800" b="1" dirty="0" smtClean="0"/>
              <a:t> is seen as a potent alternative that will be cheap to implement due to its use of unlicensed spectrum. </a:t>
            </a:r>
          </a:p>
          <a:p>
            <a:r>
              <a:rPr lang="en-US" sz="2800" b="1" dirty="0" smtClean="0"/>
              <a:t>Moreover, it minimizes the capital intensive cabling work</a:t>
            </a:r>
            <a:r>
              <a:rPr lang="en-US" sz="2400" b="1" dirty="0" smtClean="0"/>
              <a:t>.</a:t>
            </a:r>
            <a:endParaRPr lang="en-IN" sz="2400" b="1" dirty="0" smtClean="0"/>
          </a:p>
          <a:p>
            <a:endParaRPr lang="en-IN" sz="2000" dirty="0" smtClean="0"/>
          </a:p>
          <a:p>
            <a:endParaRPr lang="en-US" dirty="0"/>
          </a:p>
        </p:txBody>
      </p:sp>
      <p:pic>
        <p:nvPicPr>
          <p:cNvPr id="31746" name="Picture 2" descr="free-wi-fi-stock-image"/>
          <p:cNvPicPr>
            <a:picLocks noChangeAspect="1" noChangeArrowheads="1"/>
          </p:cNvPicPr>
          <p:nvPr/>
        </p:nvPicPr>
        <p:blipFill>
          <a:blip r:embed="rId2"/>
          <a:srcRect/>
          <a:stretch>
            <a:fillRect/>
          </a:stretch>
        </p:blipFill>
        <p:spPr bwMode="auto">
          <a:xfrm>
            <a:off x="0" y="2971801"/>
            <a:ext cx="9144000" cy="3886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a:t>
            </a:r>
            <a:r>
              <a:rPr lang="en-US" b="1" dirty="0" err="1" smtClean="0"/>
              <a:t>Fi</a:t>
            </a:r>
            <a:r>
              <a:rPr lang="en-US" b="1" dirty="0" smtClean="0"/>
              <a:t> Wi-Fi India</a:t>
            </a:r>
            <a:endParaRPr lang="en-US" b="1" dirty="0"/>
          </a:p>
        </p:txBody>
      </p:sp>
      <p:sp>
        <p:nvSpPr>
          <p:cNvPr id="3" name="Content Placeholder 2"/>
          <p:cNvSpPr>
            <a:spLocks noGrp="1"/>
          </p:cNvSpPr>
          <p:nvPr>
            <p:ph sz="quarter" idx="1"/>
          </p:nvPr>
        </p:nvSpPr>
        <p:spPr>
          <a:xfrm>
            <a:off x="152400" y="1600200"/>
            <a:ext cx="6172200" cy="5105400"/>
          </a:xfrm>
        </p:spPr>
        <p:txBody>
          <a:bodyPr>
            <a:normAutofit fontScale="92500" lnSpcReduction="20000"/>
          </a:bodyPr>
          <a:lstStyle/>
          <a:p>
            <a:pPr algn="just"/>
            <a:r>
              <a:rPr lang="en-US" dirty="0" smtClean="0"/>
              <a:t>We live in the ‘Free Age’ where there is an increasing free offers day in and day out. </a:t>
            </a:r>
          </a:p>
          <a:p>
            <a:pPr algn="just"/>
            <a:r>
              <a:rPr lang="en-US" dirty="0" err="1" smtClean="0"/>
              <a:t>WhatsApp</a:t>
            </a:r>
            <a:r>
              <a:rPr lang="en-US" dirty="0" smtClean="0"/>
              <a:t>, Wikipedia, email, search, blogs, e publishing etc are free. </a:t>
            </a:r>
          </a:p>
          <a:p>
            <a:pPr algn="just"/>
            <a:r>
              <a:rPr lang="en-US" dirty="0" smtClean="0"/>
              <a:t> In this ‘Free Age’ it is good to offer limited Wi-Fi access to the poor people in both rural and urban areas.</a:t>
            </a:r>
          </a:p>
          <a:p>
            <a:pPr algn="just"/>
            <a:r>
              <a:rPr lang="en-US" dirty="0" smtClean="0"/>
              <a:t> Especially youth below 35 years can be targeted in the scheme which can be coined as “Hi-</a:t>
            </a:r>
            <a:r>
              <a:rPr lang="en-US" dirty="0" err="1" smtClean="0"/>
              <a:t>Fi</a:t>
            </a:r>
            <a:r>
              <a:rPr lang="en-US" dirty="0" smtClean="0"/>
              <a:t> Wi-Fi India”. </a:t>
            </a:r>
          </a:p>
          <a:p>
            <a:pPr algn="just"/>
            <a:r>
              <a:rPr lang="en-US" dirty="0" smtClean="0"/>
              <a:t>Those who can afford the costs can be offered unlimited Wi-Fi access for payment.</a:t>
            </a:r>
          </a:p>
          <a:p>
            <a:pPr algn="just"/>
            <a:endParaRPr lang="en-US" dirty="0"/>
          </a:p>
        </p:txBody>
      </p:sp>
      <p:pic>
        <p:nvPicPr>
          <p:cNvPr id="6146" name="Picture 2" descr="https://lh4.googleusercontent.com/XxtZ-rj13wjNYFyujQw23IM_VF1vAOmfN3NpfBNyYQ6vaFb2d_inRkFZwazaEjZ52Yvf8DPrvOpwlxHjvD7WizB1_MioPHfANnv3rs1XOmWSFwNRUBpxSLGlvipHhI3dz7_uzuNc"/>
          <p:cNvPicPr>
            <a:picLocks noChangeAspect="1" noChangeArrowheads="1"/>
          </p:cNvPicPr>
          <p:nvPr/>
        </p:nvPicPr>
        <p:blipFill>
          <a:blip r:embed="rId2"/>
          <a:srcRect/>
          <a:stretch>
            <a:fillRect/>
          </a:stretch>
        </p:blipFill>
        <p:spPr bwMode="auto">
          <a:xfrm>
            <a:off x="6400800" y="1524000"/>
            <a:ext cx="2743200" cy="533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715000" cy="990600"/>
          </a:xfrm>
        </p:spPr>
        <p:txBody>
          <a:bodyPr/>
          <a:lstStyle/>
          <a:p>
            <a:r>
              <a:rPr lang="en-US" b="1" dirty="0" smtClean="0"/>
              <a:t>Partner to Move India</a:t>
            </a:r>
            <a:endParaRPr lang="en-US" b="1" dirty="0"/>
          </a:p>
        </p:txBody>
      </p:sp>
      <p:sp>
        <p:nvSpPr>
          <p:cNvPr id="3" name="Content Placeholder 2"/>
          <p:cNvSpPr>
            <a:spLocks noGrp="1"/>
          </p:cNvSpPr>
          <p:nvPr>
            <p:ph sz="quarter" idx="1"/>
          </p:nvPr>
        </p:nvSpPr>
        <p:spPr>
          <a:xfrm>
            <a:off x="152400" y="1600200"/>
            <a:ext cx="5410200" cy="4953000"/>
          </a:xfrm>
        </p:spPr>
        <p:txBody>
          <a:bodyPr>
            <a:noAutofit/>
          </a:bodyPr>
          <a:lstStyle/>
          <a:p>
            <a:r>
              <a:rPr lang="en-US" sz="2400" dirty="0" smtClean="0"/>
              <a:t>We suggest that the partnership among Public, Private and Philanthropists to give free gadgets cum Wi-Fi access to those who cannot afford it. (Abramson et al)</a:t>
            </a:r>
          </a:p>
          <a:p>
            <a:r>
              <a:rPr lang="en-US" sz="2400" dirty="0" smtClean="0"/>
              <a:t>Tamil Nadu Government has been giving free laptops for the past 5 years. It has proposed to provide hi-fi broadband access to every household (</a:t>
            </a:r>
            <a:r>
              <a:rPr lang="en-US" sz="2400" dirty="0" err="1" smtClean="0"/>
              <a:t>Illum</a:t>
            </a:r>
            <a:r>
              <a:rPr lang="en-US" sz="2400" dirty="0" smtClean="0"/>
              <a:t> </a:t>
            </a:r>
            <a:r>
              <a:rPr lang="en-US" sz="2400" dirty="0" err="1" smtClean="0"/>
              <a:t>Thorum</a:t>
            </a:r>
            <a:r>
              <a:rPr lang="en-US" sz="2400" dirty="0" smtClean="0"/>
              <a:t> </a:t>
            </a:r>
            <a:r>
              <a:rPr lang="en-US" sz="2400" dirty="0" err="1" smtClean="0"/>
              <a:t>Inaiyum</a:t>
            </a:r>
            <a:r>
              <a:rPr lang="en-US" sz="2400" dirty="0" smtClean="0"/>
              <a:t> – Internet for every household). </a:t>
            </a:r>
          </a:p>
        </p:txBody>
      </p:sp>
      <p:pic>
        <p:nvPicPr>
          <p:cNvPr id="1026" name="Picture 2" descr="http://www.nistads.res.in/indiasnt2008/images/it6rural/t6rur21_fig1.jpg"/>
          <p:cNvPicPr>
            <a:picLocks noChangeAspect="1" noChangeArrowheads="1"/>
          </p:cNvPicPr>
          <p:nvPr/>
        </p:nvPicPr>
        <p:blipFill>
          <a:blip r:embed="rId2"/>
          <a:srcRect/>
          <a:stretch>
            <a:fillRect/>
          </a:stretch>
        </p:blipFill>
        <p:spPr bwMode="auto">
          <a:xfrm>
            <a:off x="5867401" y="1524000"/>
            <a:ext cx="3276600" cy="5334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5238</TotalTime>
  <Words>885</Words>
  <Application>Microsoft Office PowerPoint</Application>
  <PresentationFormat>On-screen Show (4:3)</PresentationFormat>
  <Paragraphs>82</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Tw Cen MT</vt:lpstr>
      <vt:lpstr>Wingdings</vt:lpstr>
      <vt:lpstr>Wingdings 2</vt:lpstr>
      <vt:lpstr>Median</vt:lpstr>
      <vt:lpstr>Group 5   Wi-Fi Access to the Bottom of Pyramid (BoP)  A. Prabaharan Anirban Das Dushyant Mahadik</vt:lpstr>
      <vt:lpstr>Introduction</vt:lpstr>
      <vt:lpstr>Vitality of ICT</vt:lpstr>
      <vt:lpstr>Triple Jump India</vt:lpstr>
      <vt:lpstr>Chak De Young India</vt:lpstr>
      <vt:lpstr>Connect the Unconnected</vt:lpstr>
      <vt:lpstr>Go for Wi-Fi</vt:lpstr>
      <vt:lpstr>Hi-Fi Wi-Fi India</vt:lpstr>
      <vt:lpstr>Partner to Move India</vt:lpstr>
      <vt:lpstr>Freemium Wi-Fi</vt:lpstr>
      <vt:lpstr>Complexity of UPI</vt:lpstr>
      <vt:lpstr>RBI’s lens is beyond telecom connectivity</vt:lpstr>
      <vt:lpstr>Different models for different people!</vt:lpstr>
      <vt:lpstr>Local hosting of data </vt:lpstr>
      <vt:lpstr>CSC – The Future Hope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Integration</dc:title>
  <dc:creator>Administrator</dc:creator>
  <cp:lastModifiedBy>dean</cp:lastModifiedBy>
  <cp:revision>56</cp:revision>
  <dcterms:created xsi:type="dcterms:W3CDTF">2014-12-04T11:05:47Z</dcterms:created>
  <dcterms:modified xsi:type="dcterms:W3CDTF">2016-08-22T03:47:30Z</dcterms:modified>
</cp:coreProperties>
</file>