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56" r:id="rId2"/>
    <p:sldId id="261" r:id="rId3"/>
    <p:sldId id="268" r:id="rId4"/>
    <p:sldId id="270" r:id="rId5"/>
    <p:sldId id="271" r:id="rId6"/>
    <p:sldId id="272" r:id="rId7"/>
    <p:sldId id="263" r:id="rId8"/>
    <p:sldId id="269" r:id="rId9"/>
    <p:sldId id="257" r:id="rId10"/>
    <p:sldId id="258" r:id="rId11"/>
    <p:sldId id="265" r:id="rId12"/>
    <p:sldId id="266" r:id="rId13"/>
    <p:sldId id="259"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202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C385ED-C353-4D46-A7F1-B41ABE94B27F}" type="datetimeFigureOut">
              <a:rPr lang="en-IN" smtClean="0"/>
              <a:pPr/>
              <a:t>12/19/16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1AF126-1CD1-429C-9936-F5C56E0A7104}" type="slidenum">
              <a:rPr lang="en-IN" smtClean="0"/>
              <a:pPr/>
              <a:t>‹#›</a:t>
            </a:fld>
            <a:endParaRPr lang="en-IN"/>
          </a:p>
        </p:txBody>
      </p:sp>
    </p:spTree>
    <p:extLst>
      <p:ext uri="{BB962C8B-B14F-4D97-AF65-F5344CB8AC3E}">
        <p14:creationId xmlns:p14="http://schemas.microsoft.com/office/powerpoint/2010/main" val="351635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A1AF126-1CD1-429C-9936-F5C56E0A7104}" type="slidenum">
              <a:rPr lang="en-IN" smtClean="0"/>
              <a:pPr/>
              <a:t>2</a:t>
            </a:fld>
            <a:endParaRPr lang="en-IN"/>
          </a:p>
        </p:txBody>
      </p:sp>
    </p:spTree>
    <p:extLst>
      <p:ext uri="{BB962C8B-B14F-4D97-AF65-F5344CB8AC3E}">
        <p14:creationId xmlns:p14="http://schemas.microsoft.com/office/powerpoint/2010/main" val="1555636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A1AF126-1CD1-429C-9936-F5C56E0A7104}" type="slidenum">
              <a:rPr lang="en-IN" smtClean="0"/>
              <a:pPr/>
              <a:t>12</a:t>
            </a:fld>
            <a:endParaRPr lang="en-IN"/>
          </a:p>
        </p:txBody>
      </p:sp>
    </p:spTree>
    <p:extLst>
      <p:ext uri="{BB962C8B-B14F-4D97-AF65-F5344CB8AC3E}">
        <p14:creationId xmlns:p14="http://schemas.microsoft.com/office/powerpoint/2010/main" val="1469861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5A83542-233D-4384-9544-BD240A8D4340}" type="datetimeFigureOut">
              <a:rPr lang="en-IN" smtClean="0"/>
              <a:pPr/>
              <a:t>12/19/16</a:t>
            </a:fld>
            <a:endParaRPr lang="en-IN"/>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IN"/>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298F9C2-289C-4445-ABD2-C2FA21F08AF6}"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A83542-233D-4384-9544-BD240A8D4340}" type="datetimeFigureOut">
              <a:rPr lang="en-IN" smtClean="0"/>
              <a:pPr/>
              <a:t>12/19/16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98F9C2-289C-4445-ABD2-C2FA21F08AF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5A83542-233D-4384-9544-BD240A8D4340}" type="datetimeFigureOut">
              <a:rPr lang="en-IN" smtClean="0"/>
              <a:pPr/>
              <a:t>12/19/16</a:t>
            </a:fld>
            <a:endParaRPr lang="en-IN"/>
          </a:p>
        </p:txBody>
      </p:sp>
      <p:sp>
        <p:nvSpPr>
          <p:cNvPr id="5" name="Footer Placeholder 4"/>
          <p:cNvSpPr>
            <a:spLocks noGrp="1"/>
          </p:cNvSpPr>
          <p:nvPr>
            <p:ph type="ftr" sz="quarter" idx="11"/>
          </p:nvPr>
        </p:nvSpPr>
        <p:spPr>
          <a:xfrm>
            <a:off x="457201" y="6248207"/>
            <a:ext cx="5573483" cy="365125"/>
          </a:xfrm>
        </p:spPr>
        <p:txBody>
          <a:bodyPr/>
          <a:lstStyle/>
          <a:p>
            <a:endParaRPr lang="en-IN"/>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298F9C2-289C-4445-ABD2-C2FA21F08AF6}"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5A83542-233D-4384-9544-BD240A8D4340}" type="datetimeFigureOut">
              <a:rPr lang="en-IN" smtClean="0"/>
              <a:pPr/>
              <a:t>12/19/16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298F9C2-289C-4445-ABD2-C2FA21F08AF6}" type="slidenum">
              <a:rPr lang="en-IN" smtClean="0"/>
              <a:pPr/>
              <a:t>‹#›</a:t>
            </a:fld>
            <a:endParaRPr lang="en-IN"/>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5A83542-233D-4384-9544-BD240A8D4340}" type="datetimeFigureOut">
              <a:rPr lang="en-IN" smtClean="0"/>
              <a:pPr/>
              <a:t>12/19/16</a:t>
            </a:fld>
            <a:endParaRPr lang="en-IN"/>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298F9C2-289C-4445-ABD2-C2FA21F08AF6}" type="slidenum">
              <a:rPr lang="en-IN" smtClean="0"/>
              <a:pPr/>
              <a:t>‹#›</a:t>
            </a:fld>
            <a:endParaRPr lang="en-IN"/>
          </a:p>
        </p:txBody>
      </p:sp>
      <p:sp>
        <p:nvSpPr>
          <p:cNvPr id="14" name="Footer Placeholder 13"/>
          <p:cNvSpPr>
            <a:spLocks noGrp="1"/>
          </p:cNvSpPr>
          <p:nvPr>
            <p:ph type="ftr" sz="quarter" idx="12"/>
          </p:nvPr>
        </p:nvSpPr>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5A83542-233D-4384-9544-BD240A8D4340}" type="datetimeFigureOut">
              <a:rPr lang="en-IN" smtClean="0"/>
              <a:pPr/>
              <a:t>12/19/16</a:t>
            </a:fld>
            <a:endParaRPr lang="en-IN"/>
          </a:p>
        </p:txBody>
      </p:sp>
      <p:sp>
        <p:nvSpPr>
          <p:cNvPr id="10" name="Slide Number Placeholder 9"/>
          <p:cNvSpPr>
            <a:spLocks noGrp="1"/>
          </p:cNvSpPr>
          <p:nvPr>
            <p:ph type="sldNum" sz="quarter" idx="16"/>
          </p:nvPr>
        </p:nvSpPr>
        <p:spPr/>
        <p:txBody>
          <a:bodyPr rtlCol="0"/>
          <a:lstStyle/>
          <a:p>
            <a:fld id="{5298F9C2-289C-4445-ABD2-C2FA21F08AF6}" type="slidenum">
              <a:rPr lang="en-IN" smtClean="0"/>
              <a:pPr/>
              <a:t>‹#›</a:t>
            </a:fld>
            <a:endParaRPr lang="en-IN"/>
          </a:p>
        </p:txBody>
      </p:sp>
      <p:sp>
        <p:nvSpPr>
          <p:cNvPr id="12" name="Footer Placeholder 11"/>
          <p:cNvSpPr>
            <a:spLocks noGrp="1"/>
          </p:cNvSpPr>
          <p:nvPr>
            <p:ph type="ftr" sz="quarter" idx="17"/>
          </p:nvPr>
        </p:nvSpPr>
        <p:spPr/>
        <p:txBody>
          <a:bodyPr rtlCol="0"/>
          <a:lstStyle/>
          <a:p>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5A83542-233D-4384-9544-BD240A8D4340}" type="datetimeFigureOut">
              <a:rPr lang="en-IN" smtClean="0"/>
              <a:pPr/>
              <a:t>12/19/16</a:t>
            </a:fld>
            <a:endParaRPr lang="en-IN"/>
          </a:p>
        </p:txBody>
      </p:sp>
      <p:sp>
        <p:nvSpPr>
          <p:cNvPr id="12" name="Slide Number Placeholder 11"/>
          <p:cNvSpPr>
            <a:spLocks noGrp="1"/>
          </p:cNvSpPr>
          <p:nvPr>
            <p:ph type="sldNum" sz="quarter" idx="16"/>
          </p:nvPr>
        </p:nvSpPr>
        <p:spPr/>
        <p:txBody>
          <a:bodyPr rtlCol="0"/>
          <a:lstStyle/>
          <a:p>
            <a:fld id="{5298F9C2-289C-4445-ABD2-C2FA21F08AF6}" type="slidenum">
              <a:rPr lang="en-IN" smtClean="0"/>
              <a:pPr/>
              <a:t>‹#›</a:t>
            </a:fld>
            <a:endParaRPr lang="en-IN"/>
          </a:p>
        </p:txBody>
      </p:sp>
      <p:sp>
        <p:nvSpPr>
          <p:cNvPr id="14" name="Footer Placeholder 13"/>
          <p:cNvSpPr>
            <a:spLocks noGrp="1"/>
          </p:cNvSpPr>
          <p:nvPr>
            <p:ph type="ftr" sz="quarter" idx="17"/>
          </p:nvPr>
        </p:nvSpPr>
        <p:spPr/>
        <p:txBody>
          <a:bodyPr rtlCol="0"/>
          <a:lstStyle/>
          <a:p>
            <a:endParaRPr lang="en-IN"/>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5A83542-233D-4384-9544-BD240A8D4340}" type="datetimeFigureOut">
              <a:rPr lang="en-IN" smtClean="0"/>
              <a:pPr/>
              <a:t>12/19/16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298F9C2-289C-4445-ABD2-C2FA21F08AF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A83542-233D-4384-9544-BD240A8D4340}" type="datetimeFigureOut">
              <a:rPr lang="en-IN" smtClean="0"/>
              <a:pPr/>
              <a:t>12/19/16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298F9C2-289C-4445-ABD2-C2FA21F08AF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5A83542-233D-4384-9544-BD240A8D4340}" type="datetimeFigureOut">
              <a:rPr lang="en-IN" smtClean="0"/>
              <a:pPr/>
              <a:t>12/19/16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298F9C2-289C-4445-ABD2-C2FA21F08AF6}" type="slidenum">
              <a:rPr lang="en-IN" smtClean="0"/>
              <a:pPr/>
              <a:t>‹#›</a:t>
            </a:fld>
            <a:endParaRPr lang="en-IN"/>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5A83542-233D-4384-9544-BD240A8D4340}" type="datetimeFigureOut">
              <a:rPr lang="en-IN" smtClean="0"/>
              <a:pPr/>
              <a:t>12/19/16</a:t>
            </a:fld>
            <a:endParaRPr lang="en-IN"/>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298F9C2-289C-4445-ABD2-C2FA21F08AF6}" type="slidenum">
              <a:rPr lang="en-IN" smtClean="0"/>
              <a:pPr/>
              <a:t>‹#›</a:t>
            </a:fld>
            <a:endParaRPr lang="en-IN"/>
          </a:p>
        </p:txBody>
      </p:sp>
      <p:sp>
        <p:nvSpPr>
          <p:cNvPr id="14" name="Footer Placeholder 13"/>
          <p:cNvSpPr>
            <a:spLocks noGrp="1"/>
          </p:cNvSpPr>
          <p:nvPr>
            <p:ph type="ftr" sz="quarter" idx="12"/>
          </p:nvPr>
        </p:nvSpPr>
        <p:spPr>
          <a:xfrm>
            <a:off x="1600200" y="6248206"/>
            <a:ext cx="4572000" cy="365125"/>
          </a:xfrm>
        </p:spPr>
        <p:txBody>
          <a:bodyPr rtlCol="0"/>
          <a:lstStyle/>
          <a:p>
            <a:endParaRPr lang="en-IN"/>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5A83542-233D-4384-9544-BD240A8D4340}" type="datetimeFigureOut">
              <a:rPr lang="en-IN" smtClean="0"/>
              <a:pPr/>
              <a:t>12/19/16</a:t>
            </a:fld>
            <a:endParaRPr lang="en-IN"/>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IN"/>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298F9C2-289C-4445-ABD2-C2FA21F08AF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IN" dirty="0" smtClean="0"/>
              <a:t>WI-FI HOT SPOTS</a:t>
            </a:r>
            <a:br>
              <a:rPr lang="en-IN" dirty="0" smtClean="0"/>
            </a:br>
            <a:r>
              <a:rPr lang="en-IN" sz="3100" i="1" cap="none" dirty="0" smtClean="0"/>
              <a:t>Facilitating Creation and Access</a:t>
            </a:r>
            <a:r>
              <a:rPr lang="en-IN" dirty="0" smtClean="0"/>
              <a:t/>
            </a:r>
            <a:br>
              <a:rPr lang="en-IN" dirty="0" smtClean="0"/>
            </a:br>
            <a:r>
              <a:rPr lang="en-IN" dirty="0" smtClean="0"/>
              <a:t/>
            </a:r>
            <a:br>
              <a:rPr lang="en-IN" dirty="0" smtClean="0"/>
            </a:br>
            <a:endParaRPr lang="en-IN" dirty="0"/>
          </a:p>
        </p:txBody>
      </p:sp>
      <p:sp>
        <p:nvSpPr>
          <p:cNvPr id="3" name="Subtitle 2"/>
          <p:cNvSpPr>
            <a:spLocks noGrp="1"/>
          </p:cNvSpPr>
          <p:nvPr>
            <p:ph type="subTitle" idx="1"/>
          </p:nvPr>
        </p:nvSpPr>
        <p:spPr/>
        <p:txBody>
          <a:bodyPr>
            <a:normAutofit/>
          </a:bodyPr>
          <a:lstStyle/>
          <a:p>
            <a:pPr algn="ctr"/>
            <a:r>
              <a:rPr lang="en-IN" sz="2000" dirty="0" err="1" smtClean="0"/>
              <a:t>Purva</a:t>
            </a:r>
            <a:r>
              <a:rPr lang="en-IN" sz="2000" dirty="0" smtClean="0"/>
              <a:t> Grover, Arijit Das, Suhas Ranjan, </a:t>
            </a:r>
            <a:r>
              <a:rPr lang="en-IN" sz="2000" dirty="0" err="1" smtClean="0"/>
              <a:t>Nalini</a:t>
            </a:r>
            <a:r>
              <a:rPr lang="en-IN" sz="2000" dirty="0" smtClean="0"/>
              <a:t> </a:t>
            </a:r>
            <a:r>
              <a:rPr lang="en-IN" sz="2000" dirty="0" err="1" smtClean="0"/>
              <a:t>Srinivasan</a:t>
            </a:r>
            <a:endParaRPr lang="en-IN" sz="2000" dirty="0"/>
          </a:p>
        </p:txBody>
      </p:sp>
      <p:sp>
        <p:nvSpPr>
          <p:cNvPr id="4" name="TextBox 3"/>
          <p:cNvSpPr txBox="1"/>
          <p:nvPr/>
        </p:nvSpPr>
        <p:spPr>
          <a:xfrm>
            <a:off x="539552" y="6165304"/>
            <a:ext cx="1231684" cy="461665"/>
          </a:xfrm>
          <a:prstGeom prst="rect">
            <a:avLst/>
          </a:prstGeom>
          <a:noFill/>
        </p:spPr>
        <p:txBody>
          <a:bodyPr wrap="none" rtlCol="0">
            <a:spAutoFit/>
          </a:bodyPr>
          <a:lstStyle/>
          <a:p>
            <a:r>
              <a:rPr lang="en-IN" sz="2400" dirty="0" smtClean="0"/>
              <a:t>Group 3</a:t>
            </a:r>
            <a:endParaRPr lang="en-IN" sz="2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Other countries</a:t>
            </a:r>
            <a:endParaRPr lang="en-IN" dirty="0"/>
          </a:p>
        </p:txBody>
      </p:sp>
      <p:sp>
        <p:nvSpPr>
          <p:cNvPr id="3" name="Content Placeholder 2"/>
          <p:cNvSpPr>
            <a:spLocks noGrp="1"/>
          </p:cNvSpPr>
          <p:nvPr>
            <p:ph sz="quarter" idx="1"/>
          </p:nvPr>
        </p:nvSpPr>
        <p:spPr>
          <a:xfrm>
            <a:off x="612648" y="1600200"/>
            <a:ext cx="8153400" cy="4997152"/>
          </a:xfrm>
        </p:spPr>
        <p:txBody>
          <a:bodyPr>
            <a:normAutofit fontScale="77500" lnSpcReduction="20000"/>
          </a:bodyPr>
          <a:lstStyle/>
          <a:p>
            <a:r>
              <a:rPr lang="en-IN" dirty="0" smtClean="0"/>
              <a:t>Following recommendations of the World Telecommunications Conference (WRC) in 2003, US, UK and Canada unlicensed spectrum in the 5-6 GHz range</a:t>
            </a:r>
          </a:p>
          <a:p>
            <a:r>
              <a:rPr lang="en-IN" dirty="0" smtClean="0"/>
              <a:t>The FCC unlicensed the 5.15-5.35 GHz and 5.725-5.825 GHz frequencies. The FCC also added 5.47-5.725 GHz to the unlicensed NII band. </a:t>
            </a:r>
          </a:p>
          <a:p>
            <a:r>
              <a:rPr lang="en-IN" dirty="0" smtClean="0"/>
              <a:t>In March 2003, EU advised its member states to de-license the 2.4 GHz and 5 GHz bands to administer public communication networks and services</a:t>
            </a:r>
          </a:p>
          <a:p>
            <a:r>
              <a:rPr lang="en-IN" dirty="0" smtClean="0"/>
              <a:t>The 433-434 MHz band has been unlicensed in Australia, Singapore, Malaysia, the European Union, and New Zealand</a:t>
            </a:r>
          </a:p>
          <a:p>
            <a:r>
              <a:rPr lang="en-IN" dirty="0" smtClean="0"/>
              <a:t>In Brazil, the TPC use in 5.150–5.725 GHz band is optional. DFS is required only in 5.470–5.725 GHz band</a:t>
            </a:r>
          </a:p>
          <a:p>
            <a:r>
              <a:rPr lang="en-IN" dirty="0" smtClean="0"/>
              <a:t>China MIIT expanded and allowed channels as of Dec 31 2012 to add UNII-1, 5150 ~ 5250 GHz, UNII-2, 5250 ~ 5350 GHz (DFS/TPC)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138113"/>
            <a:ext cx="8964488" cy="65817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print"/>
          <a:srcRect/>
          <a:stretch>
            <a:fillRect/>
          </a:stretch>
        </p:blipFill>
        <p:spPr bwMode="auto">
          <a:xfrm>
            <a:off x="0" y="812105"/>
            <a:ext cx="9144000" cy="5209183"/>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0" y="6074618"/>
            <a:ext cx="9144000" cy="666750"/>
          </a:xfrm>
          <a:prstGeom prst="rect">
            <a:avLst/>
          </a:prstGeom>
          <a:noFill/>
          <a:ln w="9525">
            <a:noFill/>
            <a:miter lim="800000"/>
            <a:headEnd/>
            <a:tailEnd/>
          </a:ln>
        </p:spPr>
      </p:pic>
      <p:sp>
        <p:nvSpPr>
          <p:cNvPr id="8" name="TextBox 7"/>
          <p:cNvSpPr txBox="1"/>
          <p:nvPr/>
        </p:nvSpPr>
        <p:spPr>
          <a:xfrm>
            <a:off x="467544" y="404664"/>
            <a:ext cx="3718647" cy="369332"/>
          </a:xfrm>
          <a:prstGeom prst="rect">
            <a:avLst/>
          </a:prstGeom>
          <a:noFill/>
        </p:spPr>
        <p:txBody>
          <a:bodyPr wrap="none" rtlCol="0">
            <a:spAutoFit/>
          </a:bodyPr>
          <a:lstStyle/>
          <a:p>
            <a:r>
              <a:rPr lang="en-IN" dirty="0" smtClean="0"/>
              <a:t>5 GHz </a:t>
            </a:r>
            <a:r>
              <a:rPr lang="en-IN" dirty="0" err="1" smtClean="0"/>
              <a:t>WiFi</a:t>
            </a:r>
            <a:r>
              <a:rPr lang="en-IN" dirty="0" smtClean="0"/>
              <a:t> Channels and Frequencies</a:t>
            </a:r>
            <a:endParaRPr lang="en-IN"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Our Recommendations</a:t>
            </a:r>
            <a:endParaRPr lang="en-IN" dirty="0"/>
          </a:p>
        </p:txBody>
      </p:sp>
      <p:sp>
        <p:nvSpPr>
          <p:cNvPr id="3" name="Content Placeholder 2"/>
          <p:cNvSpPr>
            <a:spLocks noGrp="1"/>
          </p:cNvSpPr>
          <p:nvPr>
            <p:ph sz="quarter" idx="1"/>
          </p:nvPr>
        </p:nvSpPr>
        <p:spPr/>
        <p:txBody>
          <a:bodyPr>
            <a:normAutofit fontScale="92500"/>
          </a:bodyPr>
          <a:lstStyle/>
          <a:p>
            <a:r>
              <a:rPr lang="en-IN" b="1" dirty="0" smtClean="0"/>
              <a:t>Many industry bodies and advocacy groups in India have specific requests for </a:t>
            </a:r>
            <a:r>
              <a:rPr lang="en-IN" b="1" smtClean="0"/>
              <a:t>unlicensed spectrum </a:t>
            </a:r>
            <a:endParaRPr lang="en-IN" b="1" dirty="0" smtClean="0"/>
          </a:p>
          <a:p>
            <a:r>
              <a:rPr lang="en-IN" b="1" dirty="0" smtClean="0"/>
              <a:t>The requests cover candidate bands including, 433-434 MHz, more bands in sub-1 GHz, more slots under 2.4 GHz, 1880-1900 MHz, 5.15-5.35 GHz, and 5.725-5.825 GHz</a:t>
            </a:r>
          </a:p>
          <a:p>
            <a:r>
              <a:rPr lang="en-IN" b="1" dirty="0" smtClean="0"/>
              <a:t>Like in other countries more frequencies in the 5-6 GHz band could be un-licensed for WLAN use</a:t>
            </a:r>
          </a:p>
          <a:p>
            <a:r>
              <a:rPr lang="en-IN" b="1" dirty="0" smtClean="0"/>
              <a:t>It is also recommended that TV White Space available with </a:t>
            </a:r>
            <a:r>
              <a:rPr lang="en-IN" b="1" dirty="0" err="1" smtClean="0"/>
              <a:t>Doordarshan</a:t>
            </a:r>
            <a:r>
              <a:rPr lang="en-IN" b="1" dirty="0" smtClean="0"/>
              <a:t> be un-licensed as well</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IN"/>
          </a:p>
        </p:txBody>
      </p:sp>
      <p:sp>
        <p:nvSpPr>
          <p:cNvPr id="4" name="Title 3"/>
          <p:cNvSpPr>
            <a:spLocks noGrp="1"/>
          </p:cNvSpPr>
          <p:nvPr>
            <p:ph type="title"/>
          </p:nvPr>
        </p:nvSpPr>
        <p:spPr/>
        <p:txBody>
          <a:bodyPr/>
          <a:lstStyle/>
          <a:p>
            <a:r>
              <a:rPr lang="en-IN" dirty="0" smtClean="0"/>
              <a:t>Thank You</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fontScale="85000" lnSpcReduction="20000"/>
          </a:bodyPr>
          <a:lstStyle/>
          <a:p>
            <a:r>
              <a:rPr lang="en-IN" i="1" dirty="0" smtClean="0"/>
              <a:t>Are there any challenges being faced in the login/authentication procedure for access to Wi-Fi hotspots? In what ways can the process be simplified to provide frictionless access to public Wi-Fi hotspots, for domestic users as well as foreign tourists? </a:t>
            </a:r>
          </a:p>
          <a:p>
            <a:endParaRPr lang="en-IN" dirty="0"/>
          </a:p>
        </p:txBody>
      </p:sp>
      <p:sp>
        <p:nvSpPr>
          <p:cNvPr id="4" name="Title 3"/>
          <p:cNvSpPr>
            <a:spLocks noGrp="1"/>
          </p:cNvSpPr>
          <p:nvPr>
            <p:ph type="title"/>
          </p:nvPr>
        </p:nvSpPr>
        <p:spPr/>
        <p:txBody>
          <a:bodyPr/>
          <a:lstStyle/>
          <a:p>
            <a:r>
              <a:rPr lang="en-IN" dirty="0" smtClean="0"/>
              <a:t>Login and Authentication</a:t>
            </a:r>
            <a:endParaRPr lang="en-IN"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N" dirty="0" smtClean="0"/>
              <a:t>Summary Recommendations</a:t>
            </a:r>
            <a:endParaRPr lang="en-IN" dirty="0"/>
          </a:p>
        </p:txBody>
      </p:sp>
      <p:sp>
        <p:nvSpPr>
          <p:cNvPr id="4" name="Content Placeholder 3"/>
          <p:cNvSpPr>
            <a:spLocks noGrp="1"/>
          </p:cNvSpPr>
          <p:nvPr>
            <p:ph sz="quarter" idx="1"/>
          </p:nvPr>
        </p:nvSpPr>
        <p:spPr/>
        <p:txBody>
          <a:bodyPr>
            <a:normAutofit fontScale="92500"/>
          </a:bodyPr>
          <a:lstStyle/>
          <a:p>
            <a:r>
              <a:rPr lang="en-US" dirty="0" smtClean="0"/>
              <a:t>This group would like to recommend:</a:t>
            </a:r>
            <a:endParaRPr lang="en-IN" dirty="0" smtClean="0"/>
          </a:p>
          <a:p>
            <a:pPr lvl="1"/>
            <a:r>
              <a:rPr lang="en-US" dirty="0" smtClean="0"/>
              <a:t> The establishment of a </a:t>
            </a:r>
            <a:r>
              <a:rPr lang="en-US" b="1" dirty="0" smtClean="0"/>
              <a:t>Unique Telecom Identification</a:t>
            </a:r>
            <a:r>
              <a:rPr lang="en-US" dirty="0" smtClean="0"/>
              <a:t> </a:t>
            </a:r>
            <a:r>
              <a:rPr lang="en-US" b="1" dirty="0" smtClean="0"/>
              <a:t>Number (UTIN) </a:t>
            </a:r>
            <a:r>
              <a:rPr lang="en-US" dirty="0" smtClean="0"/>
              <a:t>as a means to register for and avail of services across multiple telecom service providers. Such UTIN could facilitate the digital authentication of user credentials as also payment for services across service providers</a:t>
            </a:r>
            <a:endParaRPr lang="en-IN" dirty="0" smtClean="0"/>
          </a:p>
          <a:p>
            <a:pPr lvl="1"/>
            <a:r>
              <a:rPr lang="en-US" dirty="0" smtClean="0"/>
              <a:t>The consideration of </a:t>
            </a:r>
            <a:r>
              <a:rPr lang="en-US" b="1" dirty="0" smtClean="0"/>
              <a:t>device based access to Wi-Fi services across providers </a:t>
            </a:r>
            <a:r>
              <a:rPr lang="en-US" dirty="0" smtClean="0"/>
              <a:t>as available in other countries</a:t>
            </a:r>
            <a:endParaRPr lang="en-IN" dirty="0" smtClean="0"/>
          </a:p>
          <a:p>
            <a:pPr lvl="1"/>
            <a:r>
              <a:rPr lang="en-US" dirty="0" smtClean="0"/>
              <a:t>The </a:t>
            </a:r>
            <a:r>
              <a:rPr lang="en-IN" dirty="0" smtClean="0"/>
              <a:t>implementation of Wi-Fi roaming agreements between service providers across India (</a:t>
            </a:r>
            <a:r>
              <a:rPr lang="en-IN" b="1" dirty="0" smtClean="0"/>
              <a:t>WRIX</a:t>
            </a:r>
            <a:r>
              <a:rPr lang="en-IN" dirty="0" smtClean="0"/>
              <a:t>) in the near term</a:t>
            </a:r>
          </a:p>
          <a:p>
            <a:pPr>
              <a:buNone/>
            </a:pP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Challenges</a:t>
            </a:r>
            <a:endParaRPr lang="en-IN" dirty="0"/>
          </a:p>
        </p:txBody>
      </p:sp>
      <p:sp>
        <p:nvSpPr>
          <p:cNvPr id="3" name="Content Placeholder 2"/>
          <p:cNvSpPr>
            <a:spLocks noGrp="1"/>
          </p:cNvSpPr>
          <p:nvPr>
            <p:ph sz="quarter" idx="1"/>
          </p:nvPr>
        </p:nvSpPr>
        <p:spPr>
          <a:xfrm>
            <a:off x="612648" y="1556792"/>
            <a:ext cx="8153400" cy="5544616"/>
          </a:xfrm>
        </p:spPr>
        <p:txBody>
          <a:bodyPr>
            <a:normAutofit fontScale="70000" lnSpcReduction="20000"/>
          </a:bodyPr>
          <a:lstStyle/>
          <a:p>
            <a:r>
              <a:rPr lang="en-IN" b="1" dirty="0" smtClean="0"/>
              <a:t>KYC</a:t>
            </a:r>
            <a:r>
              <a:rPr lang="en-IN" dirty="0" smtClean="0"/>
              <a:t> is required for the </a:t>
            </a:r>
            <a:r>
              <a:rPr lang="en-IN" b="1" dirty="0" smtClean="0"/>
              <a:t>national security</a:t>
            </a:r>
            <a:r>
              <a:rPr lang="en-IN" dirty="0" smtClean="0"/>
              <a:t> but this causes </a:t>
            </a:r>
            <a:r>
              <a:rPr lang="en-IN" b="1" dirty="0" smtClean="0"/>
              <a:t>inconvenience</a:t>
            </a:r>
            <a:r>
              <a:rPr lang="en-IN" dirty="0" smtClean="0"/>
              <a:t> for the general public</a:t>
            </a:r>
          </a:p>
          <a:p>
            <a:pPr lvl="0"/>
            <a:r>
              <a:rPr lang="en-IN" b="1" dirty="0" smtClean="0"/>
              <a:t>OTP based authentication</a:t>
            </a:r>
          </a:p>
          <a:p>
            <a:pPr lvl="1"/>
            <a:r>
              <a:rPr lang="en-IN" dirty="0" smtClean="0"/>
              <a:t>Network Congestion</a:t>
            </a:r>
          </a:p>
          <a:p>
            <a:pPr lvl="1"/>
            <a:r>
              <a:rPr lang="en-IN" dirty="0" smtClean="0"/>
              <a:t>Foreign telephone connections not recognized</a:t>
            </a:r>
          </a:p>
          <a:p>
            <a:pPr lvl="0"/>
            <a:r>
              <a:rPr lang="en-IN" b="1" dirty="0" smtClean="0"/>
              <a:t>Photo id based authentication</a:t>
            </a:r>
          </a:p>
          <a:p>
            <a:pPr lvl="1"/>
            <a:r>
              <a:rPr lang="en-IN" dirty="0" smtClean="0"/>
              <a:t>Fake ids</a:t>
            </a:r>
          </a:p>
          <a:p>
            <a:pPr lvl="1"/>
            <a:r>
              <a:rPr lang="en-IN" dirty="0" smtClean="0"/>
              <a:t>Id not always available particularly in the case of dependent women (Male dominant society)</a:t>
            </a:r>
          </a:p>
          <a:p>
            <a:pPr lvl="1"/>
            <a:r>
              <a:rPr lang="en-IN" dirty="0" smtClean="0"/>
              <a:t>Relevant Id in case of foreigners is still undecided</a:t>
            </a:r>
          </a:p>
          <a:p>
            <a:pPr lvl="1"/>
            <a:r>
              <a:rPr lang="en-IN" dirty="0" smtClean="0"/>
              <a:t>No central agency designated for authentication</a:t>
            </a:r>
          </a:p>
          <a:p>
            <a:pPr lvl="0"/>
            <a:r>
              <a:rPr lang="en-IN" b="1" dirty="0" smtClean="0"/>
              <a:t>Single use per login</a:t>
            </a:r>
            <a:r>
              <a:rPr lang="en-IN" dirty="0" smtClean="0"/>
              <a:t> restriction</a:t>
            </a:r>
          </a:p>
          <a:p>
            <a:pPr lvl="0"/>
            <a:r>
              <a:rPr lang="en-IN" b="1" dirty="0" smtClean="0"/>
              <a:t>Interoperability</a:t>
            </a:r>
            <a:r>
              <a:rPr lang="en-IN" dirty="0" smtClean="0"/>
              <a:t> across providers unavailable</a:t>
            </a:r>
          </a:p>
          <a:p>
            <a:pPr lvl="1"/>
            <a:r>
              <a:rPr lang="en-IN" dirty="0" smtClean="0"/>
              <a:t>Repeated authentication at each instance of access</a:t>
            </a:r>
          </a:p>
          <a:p>
            <a:pPr lvl="1"/>
            <a:r>
              <a:rPr lang="en-IN" dirty="0" smtClean="0"/>
              <a:t>No standards set </a:t>
            </a:r>
            <a:r>
              <a:rPr lang="en-IN" dirty="0" err="1" smtClean="0"/>
              <a:t>vis</a:t>
            </a:r>
            <a:r>
              <a:rPr lang="en-IN" dirty="0" smtClean="0"/>
              <a:t>-a-</a:t>
            </a:r>
            <a:r>
              <a:rPr lang="en-IN" dirty="0" err="1" smtClean="0"/>
              <a:t>vis</a:t>
            </a:r>
            <a:r>
              <a:rPr lang="en-IN" dirty="0" smtClean="0"/>
              <a:t> charge collection</a:t>
            </a:r>
          </a:p>
          <a:p>
            <a:pPr lvl="0"/>
            <a:r>
              <a:rPr lang="en-IN" dirty="0" smtClean="0"/>
              <a:t>Lack of standardization in hot spot login/authentication process</a:t>
            </a:r>
          </a:p>
          <a:p>
            <a:pPr lvl="0"/>
            <a:r>
              <a:rPr lang="en-IN" dirty="0" smtClean="0"/>
              <a:t>Wi-Fi still perceived as a free service</a:t>
            </a:r>
          </a:p>
        </p:txBody>
      </p:sp>
    </p:spTree>
    <p:extLst>
      <p:ext uri="{BB962C8B-B14F-4D97-AF65-F5344CB8AC3E}">
        <p14:creationId xmlns:p14="http://schemas.microsoft.com/office/powerpoint/2010/main" val="163777119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Recommendation – Unified ID Based </a:t>
            </a:r>
            <a:endParaRPr lang="en-IN" dirty="0"/>
          </a:p>
        </p:txBody>
      </p:sp>
      <p:sp>
        <p:nvSpPr>
          <p:cNvPr id="3" name="Content Placeholder 2"/>
          <p:cNvSpPr>
            <a:spLocks noGrp="1"/>
          </p:cNvSpPr>
          <p:nvPr>
            <p:ph sz="quarter" idx="1"/>
          </p:nvPr>
        </p:nvSpPr>
        <p:spPr>
          <a:xfrm>
            <a:off x="612648" y="1600200"/>
            <a:ext cx="8153400" cy="4853136"/>
          </a:xfrm>
        </p:spPr>
        <p:txBody>
          <a:bodyPr>
            <a:normAutofit fontScale="77500" lnSpcReduction="20000"/>
          </a:bodyPr>
          <a:lstStyle/>
          <a:p>
            <a:r>
              <a:rPr lang="en-IN" dirty="0" smtClean="0"/>
              <a:t>Creation of a </a:t>
            </a:r>
            <a:r>
              <a:rPr lang="en-IN" b="1" dirty="0" smtClean="0"/>
              <a:t>Unified Telecom Identification Number (UTIN)</a:t>
            </a:r>
            <a:r>
              <a:rPr lang="en-IN" dirty="0" smtClean="0"/>
              <a:t> </a:t>
            </a:r>
          </a:p>
          <a:p>
            <a:pPr lvl="1"/>
            <a:r>
              <a:rPr lang="en-IN" dirty="0" smtClean="0"/>
              <a:t>MHA/UIDAI/TRAI to maintain a centralized-cloud based digital portal for storage and authentication</a:t>
            </a:r>
          </a:p>
          <a:p>
            <a:pPr lvl="1"/>
            <a:r>
              <a:rPr lang="en-IN" dirty="0" smtClean="0"/>
              <a:t>Obtained upon first registration with any service provider (ISP/TSP/VNO etc)</a:t>
            </a:r>
          </a:p>
          <a:p>
            <a:pPr lvl="1"/>
            <a:r>
              <a:rPr lang="en-IN" dirty="0" smtClean="0"/>
              <a:t>Digital storage of credentials in such portal by service provider upon registration and authentication</a:t>
            </a:r>
          </a:p>
          <a:p>
            <a:pPr lvl="1"/>
            <a:r>
              <a:rPr lang="en-IN" dirty="0" smtClean="0"/>
              <a:t>Subscriber provided UTIN based portal login once registered</a:t>
            </a:r>
          </a:p>
          <a:p>
            <a:r>
              <a:rPr lang="en-IN" dirty="0" smtClean="0"/>
              <a:t>UTIN based access to </a:t>
            </a:r>
            <a:r>
              <a:rPr lang="en-IN" b="1" dirty="0" smtClean="0"/>
              <a:t>all telecom services </a:t>
            </a:r>
          </a:p>
          <a:p>
            <a:r>
              <a:rPr lang="en-IN" dirty="0" smtClean="0"/>
              <a:t>To be </a:t>
            </a:r>
            <a:r>
              <a:rPr lang="en-IN" b="1" dirty="0" smtClean="0"/>
              <a:t>associated/connected</a:t>
            </a:r>
            <a:r>
              <a:rPr lang="en-IN" dirty="0" smtClean="0"/>
              <a:t> with </a:t>
            </a:r>
            <a:r>
              <a:rPr lang="en-IN" b="1" dirty="0" smtClean="0"/>
              <a:t>payment wallet</a:t>
            </a:r>
          </a:p>
          <a:p>
            <a:r>
              <a:rPr lang="en-IN" dirty="0" smtClean="0"/>
              <a:t>Foreign users can obtain UTIN with Visa application (e.g. </a:t>
            </a:r>
            <a:r>
              <a:rPr lang="en-IN" b="1" dirty="0" smtClean="0"/>
              <a:t>Taiwan</a:t>
            </a:r>
            <a:r>
              <a:rPr lang="en-IN" dirty="0" smtClean="0"/>
              <a:t>)</a:t>
            </a:r>
            <a:endParaRPr lang="en-IN" dirty="0"/>
          </a:p>
          <a:p>
            <a:r>
              <a:rPr lang="en-IN" dirty="0" smtClean="0"/>
              <a:t>Implementation of Wi-Fi roaming agreements between service providers across India (WRIX) a prerequisite</a:t>
            </a:r>
          </a:p>
          <a:p>
            <a:endParaRPr lang="en-IN" dirty="0" smtClean="0"/>
          </a:p>
          <a:p>
            <a:endParaRPr lang="en-IN" dirty="0"/>
          </a:p>
          <a:p>
            <a:endParaRPr lang="en-IN" dirty="0" smtClean="0"/>
          </a:p>
        </p:txBody>
      </p:sp>
    </p:spTree>
    <p:extLst>
      <p:ext uri="{BB962C8B-B14F-4D97-AF65-F5344CB8AC3E}">
        <p14:creationId xmlns:p14="http://schemas.microsoft.com/office/powerpoint/2010/main" val="38171736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Other solutions</a:t>
            </a:r>
            <a:endParaRPr lang="en-IN" dirty="0"/>
          </a:p>
        </p:txBody>
      </p:sp>
      <p:sp>
        <p:nvSpPr>
          <p:cNvPr id="3" name="Content Placeholder 2"/>
          <p:cNvSpPr>
            <a:spLocks noGrp="1"/>
          </p:cNvSpPr>
          <p:nvPr>
            <p:ph sz="quarter" idx="1"/>
          </p:nvPr>
        </p:nvSpPr>
        <p:spPr>
          <a:xfrm>
            <a:off x="612648" y="1600200"/>
            <a:ext cx="8153400" cy="4853136"/>
          </a:xfrm>
        </p:spPr>
        <p:txBody>
          <a:bodyPr>
            <a:normAutofit lnSpcReduction="10000"/>
          </a:bodyPr>
          <a:lstStyle/>
          <a:p>
            <a:r>
              <a:rPr lang="en-IN" dirty="0" smtClean="0"/>
              <a:t>Domestic Users</a:t>
            </a:r>
          </a:p>
          <a:p>
            <a:pPr lvl="1"/>
            <a:r>
              <a:rPr lang="en-IN" b="1" dirty="0" smtClean="0"/>
              <a:t>Portable device</a:t>
            </a:r>
            <a:r>
              <a:rPr lang="en-IN" dirty="0" smtClean="0"/>
              <a:t> based wireless internet access operable across all the networks and service providers (e.g. </a:t>
            </a:r>
            <a:r>
              <a:rPr lang="en-IN" b="1" dirty="0" err="1" smtClean="0"/>
              <a:t>Teppy</a:t>
            </a:r>
            <a:r>
              <a:rPr lang="en-IN" dirty="0" smtClean="0"/>
              <a:t> in Lithuania)</a:t>
            </a:r>
          </a:p>
          <a:p>
            <a:r>
              <a:rPr lang="en-IN" dirty="0" smtClean="0"/>
              <a:t>International Users</a:t>
            </a:r>
          </a:p>
          <a:p>
            <a:pPr lvl="1"/>
            <a:r>
              <a:rPr lang="en-IN" dirty="0" smtClean="0"/>
              <a:t>Such a device (</a:t>
            </a:r>
            <a:r>
              <a:rPr lang="en-IN" b="1" dirty="0" err="1"/>
              <a:t>Teppy</a:t>
            </a:r>
            <a:r>
              <a:rPr lang="en-IN" dirty="0" smtClean="0"/>
              <a:t>) could be made available at Indian Embassy while applying for Visa or at point of entry</a:t>
            </a:r>
          </a:p>
          <a:p>
            <a:pPr lvl="1"/>
            <a:r>
              <a:rPr lang="en-IN" dirty="0" smtClean="0"/>
              <a:t>Bilateral or Multilateral Wi-Fi agreements with other nations for Wi-Fi roaming (e.g. </a:t>
            </a:r>
            <a:r>
              <a:rPr lang="en-IN" b="1" dirty="0" smtClean="0"/>
              <a:t>Singapore and US</a:t>
            </a:r>
            <a:r>
              <a:rPr lang="en-IN" dirty="0" smtClean="0"/>
              <a:t>)  </a:t>
            </a:r>
          </a:p>
          <a:p>
            <a:pPr lvl="1"/>
            <a:r>
              <a:rPr lang="en-IN" dirty="0" smtClean="0"/>
              <a:t>Some facilitates should be made </a:t>
            </a:r>
            <a:r>
              <a:rPr lang="en-IN" dirty="0"/>
              <a:t>so that </a:t>
            </a:r>
            <a:r>
              <a:rPr lang="en-IN" dirty="0" smtClean="0"/>
              <a:t>foreigners can </a:t>
            </a:r>
            <a:r>
              <a:rPr lang="en-IN" dirty="0"/>
              <a:t>use </a:t>
            </a:r>
            <a:r>
              <a:rPr lang="en-IN" b="1" dirty="0" err="1"/>
              <a:t>Boingo</a:t>
            </a:r>
            <a:r>
              <a:rPr lang="en-IN" dirty="0"/>
              <a:t> and </a:t>
            </a:r>
            <a:r>
              <a:rPr lang="en-IN" b="1" dirty="0" err="1"/>
              <a:t>iPass</a:t>
            </a:r>
            <a:r>
              <a:rPr lang="en-IN" dirty="0"/>
              <a:t> </a:t>
            </a:r>
            <a:r>
              <a:rPr lang="en-IN" dirty="0" smtClean="0"/>
              <a:t>as in other countries.</a:t>
            </a:r>
          </a:p>
        </p:txBody>
      </p:sp>
    </p:spTree>
    <p:extLst>
      <p:ext uri="{BB962C8B-B14F-4D97-AF65-F5344CB8AC3E}">
        <p14:creationId xmlns:p14="http://schemas.microsoft.com/office/powerpoint/2010/main" val="40304969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fontScale="85000" lnSpcReduction="20000"/>
          </a:bodyPr>
          <a:lstStyle/>
          <a:p>
            <a:r>
              <a:rPr lang="en-IN" i="1" dirty="0" smtClean="0"/>
              <a:t>Apart from frequency bands already recommended by TRAI to DoT, are there additional bands which need to be de-licensed in order to expedite the penetration of broadband using Wi-Fi technology? Please provide international examples, if any, in support of your answer. </a:t>
            </a:r>
            <a:endParaRPr lang="en-IN" i="1" dirty="0"/>
          </a:p>
        </p:txBody>
      </p:sp>
      <p:sp>
        <p:nvSpPr>
          <p:cNvPr id="4" name="Title 3"/>
          <p:cNvSpPr>
            <a:spLocks noGrp="1"/>
          </p:cNvSpPr>
          <p:nvPr>
            <p:ph type="title"/>
          </p:nvPr>
        </p:nvSpPr>
        <p:spPr/>
        <p:txBody>
          <a:bodyPr/>
          <a:lstStyle/>
          <a:p>
            <a:r>
              <a:rPr lang="en-IN" dirty="0" smtClean="0"/>
              <a:t>Frequency Band De-licensing</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smtClean="0"/>
              <a:t>Summary Recommendations</a:t>
            </a:r>
            <a:endParaRPr lang="en-IN" dirty="0"/>
          </a:p>
        </p:txBody>
      </p:sp>
      <p:sp>
        <p:nvSpPr>
          <p:cNvPr id="5" name="Content Placeholder 4"/>
          <p:cNvSpPr>
            <a:spLocks noGrp="1"/>
          </p:cNvSpPr>
          <p:nvPr>
            <p:ph sz="quarter" idx="1"/>
          </p:nvPr>
        </p:nvSpPr>
        <p:spPr/>
        <p:txBody>
          <a:bodyPr>
            <a:normAutofit/>
          </a:bodyPr>
          <a:lstStyle/>
          <a:p>
            <a:pPr lvl="0"/>
            <a:r>
              <a:rPr lang="en-US" dirty="0" smtClean="0"/>
              <a:t>This group would like to recommend that</a:t>
            </a:r>
          </a:p>
          <a:p>
            <a:pPr lvl="1"/>
            <a:r>
              <a:rPr lang="en-US" dirty="0" smtClean="0"/>
              <a:t>Like in other countries more frequencies particularly in the 5-6 GHz band could be un-licensed for WLAN use. Specifically the 5.15-5.35 GHz, and 5.725-5.825 GHz  be considered for de-licensing</a:t>
            </a:r>
            <a:endParaRPr lang="en-IN" dirty="0" smtClean="0"/>
          </a:p>
          <a:p>
            <a:pPr lvl="1"/>
            <a:r>
              <a:rPr lang="en-US" dirty="0" smtClean="0"/>
              <a:t>TV White Space (470- 582 </a:t>
            </a:r>
            <a:r>
              <a:rPr lang="en-US" dirty="0" err="1" smtClean="0"/>
              <a:t>Mhz</a:t>
            </a:r>
            <a:r>
              <a:rPr lang="en-US" dirty="0" smtClean="0"/>
              <a:t>) available with </a:t>
            </a:r>
            <a:r>
              <a:rPr lang="en-US" dirty="0" err="1" smtClean="0"/>
              <a:t>Doordarshan</a:t>
            </a:r>
            <a:r>
              <a:rPr lang="en-US" dirty="0" smtClean="0"/>
              <a:t> under Ministry of I&amp;B be un-licensed and be used as a mesh technology with the existing connectivity medium till NOFN/</a:t>
            </a:r>
            <a:r>
              <a:rPr lang="en-US" dirty="0" err="1" smtClean="0"/>
              <a:t>BharatNet</a:t>
            </a:r>
            <a:r>
              <a:rPr lang="en-US" dirty="0" smtClean="0"/>
              <a:t> is completed</a:t>
            </a:r>
            <a:endParaRPr lang="en-IN" dirty="0" smtClean="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Indian Scenario</a:t>
            </a:r>
            <a:endParaRPr lang="en-IN" dirty="0"/>
          </a:p>
        </p:txBody>
      </p:sp>
      <p:sp>
        <p:nvSpPr>
          <p:cNvPr id="3" name="Content Placeholder 2"/>
          <p:cNvSpPr>
            <a:spLocks noGrp="1"/>
          </p:cNvSpPr>
          <p:nvPr>
            <p:ph sz="quarter" idx="1"/>
          </p:nvPr>
        </p:nvSpPr>
        <p:spPr>
          <a:xfrm>
            <a:off x="612648" y="1600200"/>
            <a:ext cx="8153400" cy="5429200"/>
          </a:xfrm>
        </p:spPr>
        <p:txBody>
          <a:bodyPr>
            <a:normAutofit fontScale="85000" lnSpcReduction="20000"/>
          </a:bodyPr>
          <a:lstStyle/>
          <a:p>
            <a:r>
              <a:rPr lang="en-IN" dirty="0" smtClean="0"/>
              <a:t>In India the 27MHz band (Citizen Band) and the Wi-Fi range from 2.4 GHz and the 5.8 GHz ranges are unlicensed today</a:t>
            </a:r>
          </a:p>
          <a:p>
            <a:r>
              <a:rPr lang="en-IN" dirty="0" smtClean="0"/>
              <a:t>Community Wireless Networks operating using unlicensed frequencies can facilitate initiatives like telemedicine, e-governance, e-commerce, e-learning, and telephony service through Voice over Internet Protocol (VoIP) thus serving the unreached at a much lower cost</a:t>
            </a:r>
          </a:p>
          <a:p>
            <a:r>
              <a:rPr lang="en-IN" dirty="0" smtClean="0"/>
              <a:t>Both bands  (2.4 GHz and 5.8 GHz) are highly congested thanks to ISPs shifting to these unlicensed bands</a:t>
            </a:r>
          </a:p>
          <a:p>
            <a:r>
              <a:rPr lang="en-IN" dirty="0" smtClean="0"/>
              <a:t>Equipment available for use in this band require large spectrum range and compromise solutions from the limited options lower quality of service and restrict expansion in band</a:t>
            </a:r>
          </a:p>
          <a:p>
            <a:r>
              <a:rPr lang="en-IN" dirty="0" smtClean="0"/>
              <a:t>NTP 2012 recognized the need for more un-licensed spectrum release</a:t>
            </a:r>
          </a:p>
          <a:p>
            <a:endParaRPr lang="en-IN"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590</TotalTime>
  <Words>891</Words>
  <Application>Microsoft Macintosh PowerPoint</Application>
  <PresentationFormat>On-screen Show (4:3)</PresentationFormat>
  <Paragraphs>72</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Median</vt:lpstr>
      <vt:lpstr>WI-FI HOT SPOTS Facilitating Creation and Access  </vt:lpstr>
      <vt:lpstr>Login and Authentication</vt:lpstr>
      <vt:lpstr>Summary Recommendations</vt:lpstr>
      <vt:lpstr>Challenges</vt:lpstr>
      <vt:lpstr>Recommendation – Unified ID Based </vt:lpstr>
      <vt:lpstr>Other solutions</vt:lpstr>
      <vt:lpstr>Frequency Band De-licensing</vt:lpstr>
      <vt:lpstr>Summary Recommendations</vt:lpstr>
      <vt:lpstr>Indian Scenario</vt:lpstr>
      <vt:lpstr>Other countries</vt:lpstr>
      <vt:lpstr>PowerPoint Presentation</vt:lpstr>
      <vt:lpstr>PowerPoint Presentation</vt:lpstr>
      <vt:lpstr>Our Recommendations</vt:lpstr>
      <vt:lpstr>Thank You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Vasundhra</dc:creator>
  <cp:lastModifiedBy>Laleema Senanayake</cp:lastModifiedBy>
  <cp:revision>53</cp:revision>
  <dcterms:created xsi:type="dcterms:W3CDTF">2016-12-17T11:00:54Z</dcterms:created>
  <dcterms:modified xsi:type="dcterms:W3CDTF">2016-12-19T05:12:49Z</dcterms:modified>
</cp:coreProperties>
</file>