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4" r:id="rId9"/>
    <p:sldId id="266" r:id="rId10"/>
    <p:sldId id="262"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21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chemeClr val="tx2"/>
                </a:solidFill>
              </a:rPr>
              <a:t>Wi-Fi available here, Everywhere</a:t>
            </a:r>
            <a:r>
              <a:rPr lang="en-US" dirty="0" smtClean="0"/>
              <a:t/>
            </a:r>
            <a:br>
              <a:rPr lang="en-US" dirty="0" smtClean="0"/>
            </a:br>
            <a:r>
              <a:rPr lang="en-US" sz="2700" dirty="0" smtClean="0"/>
              <a:t>Interoperability for Public Wi-Fi</a:t>
            </a:r>
            <a:endParaRPr lang="en-US" sz="2700" dirty="0"/>
          </a:p>
        </p:txBody>
      </p:sp>
      <p:sp>
        <p:nvSpPr>
          <p:cNvPr id="3" name="Subtitle 2"/>
          <p:cNvSpPr>
            <a:spLocks noGrp="1"/>
          </p:cNvSpPr>
          <p:nvPr>
            <p:ph type="subTitle" idx="1"/>
          </p:nvPr>
        </p:nvSpPr>
        <p:spPr>
          <a:xfrm>
            <a:off x="1219200" y="4953000"/>
            <a:ext cx="6400800" cy="1752600"/>
          </a:xfrm>
        </p:spPr>
        <p:txBody>
          <a:bodyPr>
            <a:normAutofit/>
          </a:bodyPr>
          <a:lstStyle/>
          <a:p>
            <a:r>
              <a:rPr lang="en-US" sz="2800" dirty="0" err="1" smtClean="0"/>
              <a:t>Dheep</a:t>
            </a:r>
            <a:r>
              <a:rPr lang="en-US" sz="2800" dirty="0" smtClean="0"/>
              <a:t> Joy </a:t>
            </a:r>
            <a:r>
              <a:rPr lang="en-US" sz="2800" dirty="0" err="1" smtClean="0"/>
              <a:t>Mampilly</a:t>
            </a:r>
            <a:r>
              <a:rPr lang="en-US" sz="2800" dirty="0" smtClean="0"/>
              <a:t>, Jaspreet Singh, </a:t>
            </a:r>
            <a:r>
              <a:rPr lang="en-US" sz="2800" dirty="0" err="1" smtClean="0"/>
              <a:t>Ranjeet</a:t>
            </a:r>
            <a:r>
              <a:rPr lang="en-US" sz="2800" dirty="0" smtClean="0"/>
              <a:t> </a:t>
            </a:r>
            <a:r>
              <a:rPr lang="en-US" sz="2800" dirty="0" err="1" smtClean="0"/>
              <a:t>Rane</a:t>
            </a:r>
            <a:r>
              <a:rPr lang="en-US" sz="2800" dirty="0" smtClean="0"/>
              <a:t> &amp; </a:t>
            </a:r>
            <a:r>
              <a:rPr lang="en-US" sz="2800" dirty="0" err="1" smtClean="0"/>
              <a:t>Mayank</a:t>
            </a:r>
            <a:r>
              <a:rPr lang="en-US" sz="2800" dirty="0" smtClean="0"/>
              <a:t> </a:t>
            </a:r>
            <a:r>
              <a:rPr lang="en-US" sz="2800" dirty="0" err="1" smtClean="0"/>
              <a:t>Singhal</a:t>
            </a:r>
            <a:endParaRPr lang="en-US" sz="2800" dirty="0"/>
          </a:p>
        </p:txBody>
      </p:sp>
    </p:spTree>
    <p:extLst>
      <p:ext uri="{BB962C8B-B14F-4D97-AF65-F5344CB8AC3E}">
        <p14:creationId xmlns:p14="http://schemas.microsoft.com/office/powerpoint/2010/main" val="25560119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Socio-Economic aspects</a:t>
            </a:r>
            <a:endParaRPr lang="en-US" b="1" dirty="0">
              <a:solidFill>
                <a:schemeClr val="tx2"/>
              </a:solidFill>
            </a:endParaRPr>
          </a:p>
        </p:txBody>
      </p:sp>
      <p:sp>
        <p:nvSpPr>
          <p:cNvPr id="3" name="Content Placeholder 2"/>
          <p:cNvSpPr>
            <a:spLocks noGrp="1"/>
          </p:cNvSpPr>
          <p:nvPr>
            <p:ph idx="1"/>
          </p:nvPr>
        </p:nvSpPr>
        <p:spPr/>
        <p:txBody>
          <a:bodyPr/>
          <a:lstStyle/>
          <a:p>
            <a:r>
              <a:rPr lang="en-US" dirty="0" smtClean="0"/>
              <a:t>Equity </a:t>
            </a:r>
            <a:r>
              <a:rPr lang="en-US" dirty="0"/>
              <a:t>&amp; </a:t>
            </a:r>
            <a:r>
              <a:rPr lang="en-US" dirty="0" smtClean="0"/>
              <a:t>Digital Inclusion </a:t>
            </a:r>
          </a:p>
          <a:p>
            <a:r>
              <a:rPr lang="en-US" dirty="0" smtClean="0"/>
              <a:t>Service delivery &amp; Infrastructure </a:t>
            </a:r>
            <a:r>
              <a:rPr lang="en-US" dirty="0"/>
              <a:t>efficiencies </a:t>
            </a:r>
            <a:endParaRPr lang="en-US" dirty="0" smtClean="0"/>
          </a:p>
          <a:p>
            <a:r>
              <a:rPr lang="en-US" dirty="0" smtClean="0"/>
              <a:t>Civic </a:t>
            </a:r>
            <a:r>
              <a:rPr lang="en-US" dirty="0"/>
              <a:t>engagement &amp; </a:t>
            </a:r>
            <a:r>
              <a:rPr lang="en-US" dirty="0" smtClean="0"/>
              <a:t>Community </a:t>
            </a:r>
            <a:r>
              <a:rPr lang="en-US" dirty="0"/>
              <a:t>building </a:t>
            </a:r>
            <a:endParaRPr lang="en-US" dirty="0" smtClean="0"/>
          </a:p>
          <a:p>
            <a:r>
              <a:rPr lang="en-US" dirty="0" smtClean="0"/>
              <a:t>Economic </a:t>
            </a:r>
            <a:r>
              <a:rPr lang="en-US" dirty="0"/>
              <a:t>development &amp; </a:t>
            </a:r>
            <a:r>
              <a:rPr lang="en-US" dirty="0" smtClean="0"/>
              <a:t>Local </a:t>
            </a:r>
            <a:r>
              <a:rPr lang="en-US" dirty="0"/>
              <a:t>innovation </a:t>
            </a:r>
            <a:endParaRPr lang="en-US" dirty="0" smtClean="0"/>
          </a:p>
          <a:p>
            <a:r>
              <a:rPr lang="en-US" dirty="0" smtClean="0"/>
              <a:t>Safety </a:t>
            </a:r>
            <a:r>
              <a:rPr lang="en-US" dirty="0"/>
              <a:t>&amp; </a:t>
            </a:r>
            <a:r>
              <a:rPr lang="en-US" dirty="0" smtClean="0"/>
              <a:t>Security</a:t>
            </a:r>
            <a:endParaRPr lang="en-US" dirty="0"/>
          </a:p>
        </p:txBody>
      </p:sp>
    </p:spTree>
    <p:extLst>
      <p:ext uri="{BB962C8B-B14F-4D97-AF65-F5344CB8AC3E}">
        <p14:creationId xmlns:p14="http://schemas.microsoft.com/office/powerpoint/2010/main" val="2935915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09800" y="2057400"/>
            <a:ext cx="5181600" cy="1200329"/>
          </a:xfrm>
          <a:prstGeom prst="rect">
            <a:avLst/>
          </a:prstGeom>
          <a:noFill/>
        </p:spPr>
        <p:txBody>
          <a:bodyPr wrap="square" rtlCol="0">
            <a:spAutoFit/>
          </a:bodyPr>
          <a:lstStyle/>
          <a:p>
            <a:r>
              <a:rPr lang="en-US" sz="7200" b="1" dirty="0" smtClean="0">
                <a:solidFill>
                  <a:schemeClr val="tx2"/>
                </a:solidFill>
              </a:rPr>
              <a:t>THANK YOU</a:t>
            </a:r>
            <a:endParaRPr lang="en-IN" sz="7200" dirty="0"/>
          </a:p>
        </p:txBody>
      </p:sp>
      <p:sp>
        <p:nvSpPr>
          <p:cNvPr id="4" name="TextBox 3"/>
          <p:cNvSpPr txBox="1"/>
          <p:nvPr/>
        </p:nvSpPr>
        <p:spPr>
          <a:xfrm>
            <a:off x="3886200" y="4191000"/>
            <a:ext cx="2514600" cy="523220"/>
          </a:xfrm>
          <a:prstGeom prst="rect">
            <a:avLst/>
          </a:prstGeom>
          <a:noFill/>
        </p:spPr>
        <p:txBody>
          <a:bodyPr wrap="square" rtlCol="0">
            <a:spAutoFit/>
          </a:bodyPr>
          <a:lstStyle/>
          <a:p>
            <a:r>
              <a:rPr lang="en-IN" sz="2800" b="1" dirty="0" smtClean="0"/>
              <a:t>Q&amp;A?</a:t>
            </a:r>
            <a:endParaRPr lang="en-IN" sz="2800" b="1" dirty="0"/>
          </a:p>
        </p:txBody>
      </p:sp>
    </p:spTree>
    <p:extLst>
      <p:ext uri="{BB962C8B-B14F-4D97-AF65-F5344CB8AC3E}">
        <p14:creationId xmlns:p14="http://schemas.microsoft.com/office/powerpoint/2010/main" val="3038637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Recommendations </a:t>
            </a:r>
            <a:endParaRPr lang="en-US" b="1" dirty="0">
              <a:solidFill>
                <a:schemeClr val="tx2"/>
              </a:solidFill>
            </a:endParaRPr>
          </a:p>
        </p:txBody>
      </p:sp>
      <p:sp>
        <p:nvSpPr>
          <p:cNvPr id="4" name="TextBox 3"/>
          <p:cNvSpPr txBox="1"/>
          <p:nvPr/>
        </p:nvSpPr>
        <p:spPr>
          <a:xfrm>
            <a:off x="914400" y="1417615"/>
            <a:ext cx="7086600" cy="5262979"/>
          </a:xfrm>
          <a:prstGeom prst="rect">
            <a:avLst/>
          </a:prstGeom>
          <a:noFill/>
        </p:spPr>
        <p:txBody>
          <a:bodyPr wrap="square" rtlCol="0">
            <a:spAutoFit/>
          </a:bodyPr>
          <a:lstStyle/>
          <a:p>
            <a:pPr marL="285750" lvl="0" indent="-285750">
              <a:buFont typeface="Arial" panose="020B0604020202020204" pitchFamily="34" charset="0"/>
              <a:buChar char="•"/>
            </a:pPr>
            <a:r>
              <a:rPr lang="en-US" sz="2800" dirty="0"/>
              <a:t>Public Wi-Fi to be included as an integral component of the Smart Cities </a:t>
            </a:r>
            <a:r>
              <a:rPr lang="en-US" sz="2800" dirty="0" smtClean="0"/>
              <a:t>Mission</a:t>
            </a:r>
          </a:p>
          <a:p>
            <a:pPr marL="285750" lvl="0" indent="-285750">
              <a:buFont typeface="Arial" panose="020B0604020202020204" pitchFamily="34" charset="0"/>
              <a:buChar char="•"/>
            </a:pPr>
            <a:r>
              <a:rPr lang="en-US" sz="2800" dirty="0" smtClean="0"/>
              <a:t>City </a:t>
            </a:r>
            <a:r>
              <a:rPr lang="en-US" sz="2800" dirty="0"/>
              <a:t>administration to be </a:t>
            </a:r>
            <a:r>
              <a:rPr lang="en-US" sz="2800" dirty="0" smtClean="0"/>
              <a:t>the </a:t>
            </a:r>
            <a:r>
              <a:rPr lang="en-US" sz="2800" dirty="0"/>
              <a:t>nodal </a:t>
            </a:r>
            <a:r>
              <a:rPr lang="en-US" sz="2800" dirty="0" smtClean="0"/>
              <a:t>implementing authority </a:t>
            </a:r>
          </a:p>
          <a:p>
            <a:pPr marL="285750" lvl="0" indent="-285750">
              <a:buFont typeface="Arial" panose="020B0604020202020204" pitchFamily="34" charset="0"/>
              <a:buChar char="•"/>
            </a:pPr>
            <a:r>
              <a:rPr lang="en-US" sz="2800" dirty="0" smtClean="0"/>
              <a:t>City </a:t>
            </a:r>
            <a:r>
              <a:rPr lang="en-US" sz="2800" dirty="0"/>
              <a:t>administration to formulate a PPP </a:t>
            </a:r>
            <a:r>
              <a:rPr lang="en-US" sz="2800" dirty="0" smtClean="0"/>
              <a:t>model</a:t>
            </a:r>
          </a:p>
          <a:p>
            <a:pPr marL="285750" lvl="0" indent="-285750">
              <a:buFont typeface="Arial" panose="020B0604020202020204" pitchFamily="34" charset="0"/>
              <a:buChar char="•"/>
            </a:pPr>
            <a:r>
              <a:rPr lang="en-US" sz="2800" dirty="0"/>
              <a:t>I</a:t>
            </a:r>
            <a:r>
              <a:rPr lang="en-US" sz="2800" dirty="0" smtClean="0"/>
              <a:t>mplement </a:t>
            </a:r>
            <a:r>
              <a:rPr lang="en-US" sz="2800" dirty="0"/>
              <a:t>existing standardized technology </a:t>
            </a:r>
            <a:r>
              <a:rPr lang="en-US" sz="2800" dirty="0" smtClean="0"/>
              <a:t>solution for interoperability between Wi-Fi Networks</a:t>
            </a:r>
          </a:p>
          <a:p>
            <a:pPr marL="285750" lvl="0" indent="-285750">
              <a:buFont typeface="Arial" panose="020B0604020202020204" pitchFamily="34" charset="0"/>
              <a:buChar char="•"/>
            </a:pPr>
            <a:r>
              <a:rPr lang="en-US" sz="2800" dirty="0" smtClean="0"/>
              <a:t>Single </a:t>
            </a:r>
            <a:r>
              <a:rPr lang="en-US" sz="2800" dirty="0"/>
              <a:t>window payment solution that tracks data usage and does centralized </a:t>
            </a:r>
            <a:r>
              <a:rPr lang="en-US" sz="2800" dirty="0" smtClean="0"/>
              <a:t>billing</a:t>
            </a:r>
          </a:p>
          <a:p>
            <a:pPr marL="285750" lvl="0" indent="-285750">
              <a:buFont typeface="Arial" panose="020B0604020202020204" pitchFamily="34" charset="0"/>
              <a:buChar char="•"/>
            </a:pPr>
            <a:r>
              <a:rPr lang="en-US" sz="2800" dirty="0" smtClean="0"/>
              <a:t>Extension to Rural India after successful urban Implementation</a:t>
            </a:r>
            <a:endParaRPr lang="en-IN" sz="2800" dirty="0"/>
          </a:p>
        </p:txBody>
      </p:sp>
    </p:spTree>
    <p:extLst>
      <p:ext uri="{BB962C8B-B14F-4D97-AF65-F5344CB8AC3E}">
        <p14:creationId xmlns:p14="http://schemas.microsoft.com/office/powerpoint/2010/main" val="13338219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600" b="1" dirty="0" smtClean="0">
                <a:solidFill>
                  <a:schemeClr val="tx2"/>
                </a:solidFill>
              </a:rPr>
              <a:t>Integration with Smart Cities Mission</a:t>
            </a:r>
            <a:endParaRPr lang="en-US" sz="3600" b="1" dirty="0">
              <a:solidFill>
                <a:schemeClr val="tx2"/>
              </a:solidFill>
            </a:endParaRPr>
          </a:p>
        </p:txBody>
      </p:sp>
      <p:sp>
        <p:nvSpPr>
          <p:cNvPr id="3" name="Content Placeholder 2"/>
          <p:cNvSpPr>
            <a:spLocks noGrp="1"/>
          </p:cNvSpPr>
          <p:nvPr>
            <p:ph idx="1"/>
          </p:nvPr>
        </p:nvSpPr>
        <p:spPr>
          <a:xfrm>
            <a:off x="474260" y="762000"/>
            <a:ext cx="8229600" cy="4525963"/>
          </a:xfrm>
        </p:spPr>
        <p:txBody>
          <a:bodyPr>
            <a:normAutofit/>
          </a:bodyPr>
          <a:lstStyle/>
          <a:p>
            <a:pPr lvl="0" algn="just"/>
            <a:r>
              <a:rPr lang="en-US" sz="2000" dirty="0"/>
              <a:t>Internet connectivity and interoperability among </a:t>
            </a:r>
            <a:r>
              <a:rPr lang="en-US" sz="2000" dirty="0" err="1"/>
              <a:t>IoT</a:t>
            </a:r>
            <a:r>
              <a:rPr lang="en-US" sz="2000" dirty="0"/>
              <a:t> devices would be a fundamental requirement of Smart </a:t>
            </a:r>
            <a:r>
              <a:rPr lang="en-US" sz="2000" dirty="0" smtClean="0"/>
              <a:t>Cities</a:t>
            </a:r>
          </a:p>
          <a:p>
            <a:pPr lvl="0" algn="just"/>
            <a:r>
              <a:rPr lang="en-US" sz="2000" dirty="0" smtClean="0"/>
              <a:t>The Mission as well as Digital India initiative clearly states the need for integrating communication infrastructure in new urban development plans</a:t>
            </a:r>
          </a:p>
          <a:p>
            <a:pPr lvl="0" algn="just"/>
            <a:r>
              <a:rPr lang="en-US" sz="2000" dirty="0" smtClean="0"/>
              <a:t>The </a:t>
            </a:r>
            <a:r>
              <a:rPr lang="en-US" sz="2000" dirty="0"/>
              <a:t>political will to push the Smart Cities program is very strong and enjoys support and guidance of the PMO as </a:t>
            </a:r>
            <a:r>
              <a:rPr lang="en-US" sz="2000" dirty="0" smtClean="0"/>
              <a:t>well</a:t>
            </a:r>
          </a:p>
          <a:p>
            <a:pPr lvl="0" algn="just"/>
            <a:r>
              <a:rPr lang="en-US" sz="2000" dirty="0" smtClean="0"/>
              <a:t>The </a:t>
            </a:r>
            <a:r>
              <a:rPr lang="en-US" sz="2000" dirty="0"/>
              <a:t>progress of this mission is being tracked directly by the </a:t>
            </a:r>
            <a:r>
              <a:rPr lang="en-US" sz="2000" dirty="0" err="1"/>
              <a:t>MoUD</a:t>
            </a:r>
            <a:r>
              <a:rPr lang="en-US" sz="2000" dirty="0"/>
              <a:t>  on high priority </a:t>
            </a:r>
          </a:p>
          <a:p>
            <a:pPr algn="just"/>
            <a:r>
              <a:rPr lang="en-US" sz="2000" dirty="0"/>
              <a:t>Most of the Smart City </a:t>
            </a:r>
            <a:r>
              <a:rPr lang="en-US" sz="2000" dirty="0" smtClean="0"/>
              <a:t>finalists </a:t>
            </a:r>
            <a:r>
              <a:rPr lang="en-US" sz="2000" dirty="0"/>
              <a:t>have incorporated nodal agencies for the mission and these are under the ULG institutions in the respective cities with fair representation from the state administrative machinery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664" y="4787645"/>
            <a:ext cx="8060140" cy="2058982"/>
          </a:xfrm>
          <a:prstGeom prst="rect">
            <a:avLst/>
          </a:prstGeom>
        </p:spPr>
      </p:pic>
    </p:spTree>
    <p:extLst>
      <p:ext uri="{BB962C8B-B14F-4D97-AF65-F5344CB8AC3E}">
        <p14:creationId xmlns:p14="http://schemas.microsoft.com/office/powerpoint/2010/main" val="39736942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2"/>
                </a:solidFill>
              </a:rPr>
              <a:t>Municipal </a:t>
            </a:r>
            <a:r>
              <a:rPr lang="en-US" b="1" dirty="0">
                <a:solidFill>
                  <a:schemeClr val="tx2"/>
                </a:solidFill>
              </a:rPr>
              <a:t>Public Wi-Fi </a:t>
            </a:r>
          </a:p>
        </p:txBody>
      </p:sp>
      <p:sp>
        <p:nvSpPr>
          <p:cNvPr id="3" name="Content Placeholder 2"/>
          <p:cNvSpPr>
            <a:spLocks noGrp="1"/>
          </p:cNvSpPr>
          <p:nvPr>
            <p:ph idx="1"/>
          </p:nvPr>
        </p:nvSpPr>
        <p:spPr/>
        <p:txBody>
          <a:bodyPr>
            <a:noAutofit/>
          </a:bodyPr>
          <a:lstStyle/>
          <a:p>
            <a:pPr lvl="0" algn="just"/>
            <a:r>
              <a:rPr lang="en-US" sz="2000" dirty="0"/>
              <a:t>Nodal agency under Municipal Corporation incorporates setting up of backhaul infrastructure in PPP </a:t>
            </a:r>
            <a:r>
              <a:rPr lang="en-US" sz="2000" dirty="0" smtClean="0"/>
              <a:t>model </a:t>
            </a:r>
          </a:p>
          <a:p>
            <a:pPr lvl="0" algn="just"/>
            <a:r>
              <a:rPr lang="en-US" sz="2000" dirty="0" smtClean="0"/>
              <a:t>The </a:t>
            </a:r>
            <a:r>
              <a:rPr lang="en-US" sz="2000" dirty="0"/>
              <a:t>city is divided into smaller areas for the purpose of setting up of Wi-Fi </a:t>
            </a:r>
            <a:r>
              <a:rPr lang="en-US" sz="2000" dirty="0" smtClean="0"/>
              <a:t>hotspots</a:t>
            </a:r>
          </a:p>
          <a:p>
            <a:pPr lvl="0" algn="just"/>
            <a:r>
              <a:rPr lang="en-US" sz="2000" dirty="0" smtClean="0"/>
              <a:t>Compared </a:t>
            </a:r>
            <a:r>
              <a:rPr lang="en-US" sz="2000" dirty="0"/>
              <a:t>to a nationwide implementation this can be more focused and will also enable extension of the city circles to adjoining </a:t>
            </a:r>
            <a:r>
              <a:rPr lang="en-US" sz="2000" dirty="0" err="1"/>
              <a:t>rurban</a:t>
            </a:r>
            <a:r>
              <a:rPr lang="en-US" sz="2000" dirty="0"/>
              <a:t> areas as the city limits are increased annually </a:t>
            </a:r>
          </a:p>
          <a:p>
            <a:pPr lvl="0" algn="just"/>
            <a:r>
              <a:rPr lang="en-US" sz="2000" dirty="0"/>
              <a:t>India had 29,205 Wi-Fi hotspots in 2014 (31,518 in 2016). In comparison, top ranking countries like France, United States, and United Kingdom had significantly higher numbers at 13 million, 9.8 million and 5.6 million hotspots, respectively</a:t>
            </a:r>
          </a:p>
          <a:p>
            <a:pPr algn="just"/>
            <a:r>
              <a:rPr lang="en-US" sz="2000" dirty="0"/>
              <a:t>The demand to set up Public Wi-Fi in India originates from the need to reach a goal of one hotspot for every 150 people, 8 lakh additional hotspots will have to be </a:t>
            </a:r>
            <a:r>
              <a:rPr lang="en-US" sz="2000" dirty="0" smtClean="0"/>
              <a:t>installed</a:t>
            </a:r>
          </a:p>
        </p:txBody>
      </p:sp>
    </p:spTree>
    <p:extLst>
      <p:ext uri="{BB962C8B-B14F-4D97-AF65-F5344CB8AC3E}">
        <p14:creationId xmlns:p14="http://schemas.microsoft.com/office/powerpoint/2010/main" val="17654372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Technological Solution</a:t>
            </a:r>
            <a:endParaRPr lang="en-US" b="1" dirty="0">
              <a:solidFill>
                <a:schemeClr val="tx2"/>
              </a:solidFill>
            </a:endParaRPr>
          </a:p>
        </p:txBody>
      </p:sp>
      <p:sp>
        <p:nvSpPr>
          <p:cNvPr id="4" name="TextBox 3"/>
          <p:cNvSpPr txBox="1"/>
          <p:nvPr/>
        </p:nvSpPr>
        <p:spPr>
          <a:xfrm>
            <a:off x="990600" y="1401716"/>
            <a:ext cx="7543800" cy="4524315"/>
          </a:xfrm>
          <a:prstGeom prst="rect">
            <a:avLst/>
          </a:prstGeom>
          <a:noFill/>
        </p:spPr>
        <p:txBody>
          <a:bodyPr wrap="square" rtlCol="0">
            <a:spAutoFit/>
          </a:bodyPr>
          <a:lstStyle/>
          <a:p>
            <a:pPr lvl="1"/>
            <a:r>
              <a:rPr lang="en-US" sz="2400" dirty="0" smtClean="0"/>
              <a:t>Nodal Body </a:t>
            </a:r>
          </a:p>
          <a:p>
            <a:pPr marL="742950" lvl="1" indent="-285750">
              <a:buFont typeface="Arial" panose="020B0604020202020204" pitchFamily="34" charset="0"/>
              <a:buChar char="•"/>
            </a:pPr>
            <a:r>
              <a:rPr lang="en-US" sz="2400" dirty="0" smtClean="0"/>
              <a:t>Will </a:t>
            </a:r>
            <a:r>
              <a:rPr lang="en-US" sz="2400" dirty="0"/>
              <a:t>provide interoperability among different Wi-Fi networks (as well as between cellular and Wi-Fi networks) of ISPs, by connecting all ISPs to a central server in each telecom </a:t>
            </a:r>
            <a:r>
              <a:rPr lang="en-US" sz="2400" dirty="0" smtClean="0"/>
              <a:t>circle</a:t>
            </a:r>
          </a:p>
          <a:p>
            <a:pPr marL="742950" lvl="1" indent="-285750">
              <a:buFont typeface="Arial" panose="020B0604020202020204" pitchFamily="34" charset="0"/>
              <a:buChar char="•"/>
            </a:pPr>
            <a:r>
              <a:rPr lang="en-US" sz="2400" dirty="0" smtClean="0"/>
              <a:t>Will </a:t>
            </a:r>
            <a:r>
              <a:rPr lang="en-US" sz="2400" dirty="0"/>
              <a:t>consist of a single window payment solution that tracks data usage and does centralized billing </a:t>
            </a:r>
            <a:endParaRPr lang="en-US" sz="2400" dirty="0" smtClean="0"/>
          </a:p>
          <a:p>
            <a:pPr marL="742950" lvl="1" indent="-285750">
              <a:buFont typeface="Arial" panose="020B0604020202020204" pitchFamily="34" charset="0"/>
              <a:buChar char="•"/>
            </a:pPr>
            <a:r>
              <a:rPr lang="en-US" sz="2400" dirty="0" smtClean="0"/>
              <a:t>Will </a:t>
            </a:r>
            <a:r>
              <a:rPr lang="en-US" sz="2400" dirty="0"/>
              <a:t>provide a mechanism to attract entrepreneurs to set up and manage public Wi-Fi hotspots to cover the whole area, according to pre-specified Service Level Agreements, on a remunerative basis</a:t>
            </a:r>
            <a:endParaRPr lang="en-IN" sz="2000" dirty="0"/>
          </a:p>
          <a:p>
            <a:endParaRPr lang="en-IN" sz="2400" dirty="0"/>
          </a:p>
        </p:txBody>
      </p:sp>
    </p:spTree>
    <p:extLst>
      <p:ext uri="{BB962C8B-B14F-4D97-AF65-F5344CB8AC3E}">
        <p14:creationId xmlns:p14="http://schemas.microsoft.com/office/powerpoint/2010/main" val="37829719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4121" y="1994403"/>
            <a:ext cx="4459879" cy="3810000"/>
          </a:xfrm>
          <a:prstGeom prst="rect">
            <a:avLst/>
          </a:prstGeom>
        </p:spPr>
      </p:pic>
      <p:sp>
        <p:nvSpPr>
          <p:cNvPr id="2" name="Title 1"/>
          <p:cNvSpPr>
            <a:spLocks noGrp="1"/>
          </p:cNvSpPr>
          <p:nvPr>
            <p:ph type="title"/>
          </p:nvPr>
        </p:nvSpPr>
        <p:spPr/>
        <p:txBody>
          <a:bodyPr/>
          <a:lstStyle/>
          <a:p>
            <a:r>
              <a:rPr lang="en-US" b="1" dirty="0" smtClean="0">
                <a:solidFill>
                  <a:schemeClr val="tx2"/>
                </a:solidFill>
              </a:rPr>
              <a:t>Architecture </a:t>
            </a:r>
            <a:endParaRPr lang="en-US" b="1" dirty="0">
              <a:solidFill>
                <a:schemeClr val="tx2"/>
              </a:solidFill>
            </a:endParaRPr>
          </a:p>
        </p:txBody>
      </p:sp>
      <p:sp>
        <p:nvSpPr>
          <p:cNvPr id="3" name="TextBox 2"/>
          <p:cNvSpPr txBox="1"/>
          <p:nvPr/>
        </p:nvSpPr>
        <p:spPr>
          <a:xfrm>
            <a:off x="20472" y="1066800"/>
            <a:ext cx="4928169" cy="5355312"/>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r>
              <a:rPr lang="en-US" dirty="0" smtClean="0"/>
              <a:t>Functioning of the IN node:</a:t>
            </a:r>
          </a:p>
          <a:p>
            <a:pPr marL="285750" indent="-285750">
              <a:buFont typeface="Arial" panose="020B0604020202020204" pitchFamily="34" charset="0"/>
              <a:buChar char="•"/>
            </a:pPr>
            <a:r>
              <a:rPr lang="en-US" dirty="0" smtClean="0"/>
              <a:t>Will be connected to every ISPs through lease line. </a:t>
            </a:r>
          </a:p>
          <a:p>
            <a:pPr marL="285750" indent="-285750">
              <a:buFont typeface="Arial" panose="020B0604020202020204" pitchFamily="34" charset="0"/>
              <a:buChar char="•"/>
            </a:pPr>
            <a:r>
              <a:rPr lang="en-US" dirty="0" smtClean="0"/>
              <a:t>Will be connected to each and every Public Wi-Fi Hotspot deployed in a city or any small area</a:t>
            </a:r>
          </a:p>
          <a:p>
            <a:pPr marL="285750" indent="-285750">
              <a:buFont typeface="Arial" panose="020B0604020202020204" pitchFamily="34" charset="0"/>
              <a:buChar char="•"/>
            </a:pPr>
            <a:r>
              <a:rPr lang="en-US" dirty="0" smtClean="0"/>
              <a:t>Will be </a:t>
            </a:r>
            <a:r>
              <a:rPr lang="en-US" dirty="0"/>
              <a:t>responsible for user authentication </a:t>
            </a:r>
            <a:r>
              <a:rPr lang="en-US" dirty="0" smtClean="0"/>
              <a:t>and </a:t>
            </a:r>
            <a:r>
              <a:rPr lang="en-US" dirty="0"/>
              <a:t>a single </a:t>
            </a:r>
            <a:r>
              <a:rPr lang="en-US" dirty="0" smtClean="0"/>
              <a:t>window for payment portal</a:t>
            </a:r>
          </a:p>
          <a:p>
            <a:pPr marL="285750" indent="-285750">
              <a:buFont typeface="Arial" panose="020B0604020202020204" pitchFamily="34" charset="0"/>
              <a:buChar char="•"/>
            </a:pPr>
            <a:r>
              <a:rPr lang="en-US" dirty="0" smtClean="0"/>
              <a:t>Will </a:t>
            </a:r>
            <a:r>
              <a:rPr lang="en-US" dirty="0"/>
              <a:t>take care of </a:t>
            </a:r>
            <a:r>
              <a:rPr lang="en-US" dirty="0" smtClean="0"/>
              <a:t>the </a:t>
            </a:r>
            <a:r>
              <a:rPr lang="en-US" dirty="0"/>
              <a:t>data usage of all ISPs.</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Network </a:t>
            </a:r>
            <a:r>
              <a:rPr lang="en-US" dirty="0"/>
              <a:t>Operating Centre (NOC) </a:t>
            </a:r>
            <a:r>
              <a:rPr lang="en-US" dirty="0" smtClean="0"/>
              <a:t>for managing </a:t>
            </a:r>
            <a:r>
              <a:rPr lang="en-US" dirty="0"/>
              <a:t>the complete Wi-Fi </a:t>
            </a:r>
            <a:r>
              <a:rPr lang="en-US" dirty="0" smtClean="0"/>
              <a:t>operations by the one who is deploying the network.</a:t>
            </a:r>
          </a:p>
          <a:p>
            <a:pPr marL="285750" indent="-285750">
              <a:buFont typeface="Arial" panose="020B0604020202020204" pitchFamily="34" charset="0"/>
              <a:buChar char="•"/>
            </a:pPr>
            <a:r>
              <a:rPr lang="en-US" dirty="0" smtClean="0"/>
              <a:t>SSID </a:t>
            </a:r>
            <a:r>
              <a:rPr lang="en-US" dirty="0"/>
              <a:t>should be kept same for every </a:t>
            </a:r>
            <a:r>
              <a:rPr lang="en-US" dirty="0" smtClean="0"/>
              <a:t>city</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The </a:t>
            </a:r>
            <a:r>
              <a:rPr lang="en-US" dirty="0"/>
              <a:t>entity who will deploy the Wi-Fi Hotspot can take the internet bandwidth from the Point of Presence from any ISP and can start offering his services to users. </a:t>
            </a:r>
            <a:endParaRPr lang="en-US" dirty="0" smtClean="0"/>
          </a:p>
        </p:txBody>
      </p:sp>
    </p:spTree>
    <p:extLst>
      <p:ext uri="{BB962C8B-B14F-4D97-AF65-F5344CB8AC3E}">
        <p14:creationId xmlns:p14="http://schemas.microsoft.com/office/powerpoint/2010/main" val="33222701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Single Click Payment</a:t>
            </a:r>
            <a:endParaRPr lang="en-US" b="1" dirty="0">
              <a:solidFill>
                <a:schemeClr val="tx2"/>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5358" y="2507382"/>
            <a:ext cx="6600825" cy="4286250"/>
          </a:xfrm>
        </p:spPr>
      </p:pic>
      <p:sp>
        <p:nvSpPr>
          <p:cNvPr id="5" name="TextBox 4"/>
          <p:cNvSpPr txBox="1"/>
          <p:nvPr/>
        </p:nvSpPr>
        <p:spPr>
          <a:xfrm>
            <a:off x="1219200" y="1219200"/>
            <a:ext cx="6019800" cy="1323439"/>
          </a:xfrm>
          <a:prstGeom prst="rect">
            <a:avLst/>
          </a:prstGeom>
          <a:noFill/>
        </p:spPr>
        <p:txBody>
          <a:bodyPr wrap="square" rtlCol="0">
            <a:spAutoFit/>
          </a:bodyPr>
          <a:lstStyle/>
          <a:p>
            <a:pPr marL="285750" indent="-285750" algn="just">
              <a:buFont typeface="Arial" panose="020B0604020202020204" pitchFamily="34" charset="0"/>
              <a:buChar char="•"/>
            </a:pPr>
            <a:r>
              <a:rPr lang="en-IN" sz="2000" dirty="0"/>
              <a:t>The entity who will first deploy the Wi-Fi Hotspots will first get revenue back and the data usage charges can be distributed among the different ISPs.</a:t>
            </a:r>
          </a:p>
          <a:p>
            <a:pPr algn="just"/>
            <a:endParaRPr lang="en-IN" sz="2000" dirty="0"/>
          </a:p>
        </p:txBody>
      </p:sp>
    </p:spTree>
    <p:extLst>
      <p:ext uri="{BB962C8B-B14F-4D97-AF65-F5344CB8AC3E}">
        <p14:creationId xmlns:p14="http://schemas.microsoft.com/office/powerpoint/2010/main" val="3649549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chemeClr val="tx2"/>
                </a:solidFill>
              </a:rPr>
              <a:t>Future Demand</a:t>
            </a:r>
            <a:endParaRPr lang="en-IN" b="1" dirty="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845" y="2590800"/>
            <a:ext cx="7422934" cy="3266091"/>
          </a:xfrm>
          <a:prstGeom prst="rect">
            <a:avLst/>
          </a:prstGeom>
        </p:spPr>
      </p:pic>
      <p:sp>
        <p:nvSpPr>
          <p:cNvPr id="6" name="TextBox 5"/>
          <p:cNvSpPr txBox="1"/>
          <p:nvPr/>
        </p:nvSpPr>
        <p:spPr>
          <a:xfrm>
            <a:off x="965579" y="5638800"/>
            <a:ext cx="7315200" cy="954107"/>
          </a:xfrm>
          <a:prstGeom prst="rect">
            <a:avLst/>
          </a:prstGeom>
          <a:noFill/>
        </p:spPr>
        <p:txBody>
          <a:bodyPr wrap="square" rtlCol="0">
            <a:spAutoFit/>
          </a:bodyPr>
          <a:lstStyle/>
          <a:p>
            <a:endParaRPr lang="en-IN" sz="1400" dirty="0" smtClean="0"/>
          </a:p>
          <a:p>
            <a:endParaRPr lang="en-IN" sz="1400" dirty="0"/>
          </a:p>
          <a:p>
            <a:r>
              <a:rPr lang="en-IN" sz="1400" dirty="0" smtClean="0"/>
              <a:t>Source</a:t>
            </a:r>
            <a:r>
              <a:rPr lang="en-IN" sz="1400" dirty="0"/>
              <a:t>: http://www.cisco.com/c/en/us/solutions/collateral/service-provider/visual-networking-index-vni/mobile-white-paper-c11-520862.html</a:t>
            </a:r>
          </a:p>
        </p:txBody>
      </p:sp>
    </p:spTree>
    <p:extLst>
      <p:ext uri="{BB962C8B-B14F-4D97-AF65-F5344CB8AC3E}">
        <p14:creationId xmlns:p14="http://schemas.microsoft.com/office/powerpoint/2010/main" val="32337235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chemeClr val="tx2"/>
                </a:solidFill>
              </a:rPr>
              <a:t>Getting Bharat Online</a:t>
            </a:r>
            <a:endParaRPr lang="en-IN" b="1" dirty="0">
              <a:solidFill>
                <a:schemeClr val="tx2"/>
              </a:solidFill>
            </a:endParaRPr>
          </a:p>
        </p:txBody>
      </p:sp>
      <p:sp>
        <p:nvSpPr>
          <p:cNvPr id="3" name="Content Placeholder 2"/>
          <p:cNvSpPr>
            <a:spLocks noGrp="1"/>
          </p:cNvSpPr>
          <p:nvPr>
            <p:ph idx="1"/>
          </p:nvPr>
        </p:nvSpPr>
        <p:spPr/>
        <p:txBody>
          <a:bodyPr>
            <a:normAutofit fontScale="85000" lnSpcReduction="10000"/>
          </a:bodyPr>
          <a:lstStyle/>
          <a:p>
            <a:r>
              <a:rPr lang="en-US" dirty="0" smtClean="0"/>
              <a:t>By the time the first phase of roll-out of public Wi-Fi in urban areas is completed, all Gram </a:t>
            </a:r>
            <a:r>
              <a:rPr lang="en-US" dirty="0" err="1" smtClean="0"/>
              <a:t>Panchayats</a:t>
            </a:r>
            <a:r>
              <a:rPr lang="en-US" dirty="0" smtClean="0"/>
              <a:t> of the country would have been connected via optical fiber cable (or other appropriate technology)</a:t>
            </a:r>
          </a:p>
          <a:p>
            <a:r>
              <a:rPr lang="en-US" dirty="0" smtClean="0"/>
              <a:t>This would allow us to replicate a version of the city Wi-Fi model in the rural areas too</a:t>
            </a:r>
          </a:p>
          <a:p>
            <a:r>
              <a:rPr lang="en-US" dirty="0" smtClean="0"/>
              <a:t>District administration to be tasked with establishing a PPP model </a:t>
            </a:r>
          </a:p>
          <a:p>
            <a:r>
              <a:rPr lang="en-US" dirty="0" smtClean="0"/>
              <a:t>Good complement to Bharat Net infrastructure</a:t>
            </a:r>
          </a:p>
          <a:p>
            <a:r>
              <a:rPr lang="en-IN" dirty="0" smtClean="0"/>
              <a:t>Room for local customization, using </a:t>
            </a:r>
            <a:r>
              <a:rPr lang="en-US" dirty="0" smtClean="0"/>
              <a:t>Virtual Network Operators and TV White Space Radios</a:t>
            </a:r>
            <a:endParaRPr lang="en-IN" dirty="0"/>
          </a:p>
        </p:txBody>
      </p:sp>
    </p:spTree>
    <p:extLst>
      <p:ext uri="{BB962C8B-B14F-4D97-AF65-F5344CB8AC3E}">
        <p14:creationId xmlns:p14="http://schemas.microsoft.com/office/powerpoint/2010/main" val="2896910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759</Words>
  <Application>Microsoft Macintosh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Wi-Fi available here, Everywhere Interoperability for Public Wi-Fi</vt:lpstr>
      <vt:lpstr>Recommendations </vt:lpstr>
      <vt:lpstr>Integration with Smart Cities Mission</vt:lpstr>
      <vt:lpstr>Municipal Public Wi-Fi </vt:lpstr>
      <vt:lpstr>Technological Solution</vt:lpstr>
      <vt:lpstr>Architecture </vt:lpstr>
      <vt:lpstr>Single Click Payment</vt:lpstr>
      <vt:lpstr>Future Demand</vt:lpstr>
      <vt:lpstr>Getting Bharat Online</vt:lpstr>
      <vt:lpstr>Socio-Economic aspects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Interoperability for Public Wi-Fi</dc:title>
  <dc:creator>Inceptor</dc:creator>
  <cp:lastModifiedBy>Laleema Senanayake</cp:lastModifiedBy>
  <cp:revision>31</cp:revision>
  <dcterms:created xsi:type="dcterms:W3CDTF">2006-08-16T00:00:00Z</dcterms:created>
  <dcterms:modified xsi:type="dcterms:W3CDTF">2016-12-19T05:39:17Z</dcterms:modified>
</cp:coreProperties>
</file>