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6" r:id="rId3"/>
    <p:sldId id="257" r:id="rId4"/>
    <p:sldId id="258" r:id="rId5"/>
    <p:sldId id="270" r:id="rId6"/>
    <p:sldId id="272"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2871" autoAdjust="0"/>
  </p:normalViewPr>
  <p:slideViewPr>
    <p:cSldViewPr>
      <p:cViewPr varScale="1">
        <p:scale>
          <a:sx n="89" d="100"/>
          <a:sy n="89" d="100"/>
        </p:scale>
        <p:origin x="-146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B18CBC-6FE5-9E40-8316-E5574EE75A51}" type="datetime1">
              <a:rPr lang="en-US" smtClean="0"/>
              <a:t>12/16/16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A5EB41-FD0D-1840-B667-8D335A995A1A}" type="slidenum">
              <a:rPr lang="en-US" smtClean="0"/>
              <a:t>‹#›</a:t>
            </a:fld>
            <a:endParaRPr lang="en-US"/>
          </a:p>
        </p:txBody>
      </p:sp>
    </p:spTree>
    <p:extLst>
      <p:ext uri="{BB962C8B-B14F-4D97-AF65-F5344CB8AC3E}">
        <p14:creationId xmlns:p14="http://schemas.microsoft.com/office/powerpoint/2010/main" val="2708526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FBEE8C-14B2-CD4D-A8FC-8AC52B145572}" type="datetime1">
              <a:rPr lang="en-US" smtClean="0"/>
              <a:t>12/16/16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C8BF8-CC30-4B8F-8AF1-BE41DBE73FD2}" type="slidenum">
              <a:rPr lang="en-US" smtClean="0"/>
              <a:t>‹#›</a:t>
            </a:fld>
            <a:endParaRPr lang="en-US"/>
          </a:p>
        </p:txBody>
      </p:sp>
    </p:spTree>
    <p:extLst>
      <p:ext uri="{BB962C8B-B14F-4D97-AF65-F5344CB8AC3E}">
        <p14:creationId xmlns:p14="http://schemas.microsoft.com/office/powerpoint/2010/main" val="30899458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ln>
            <a:miter lim="800000"/>
            <a:headEnd/>
            <a:tailEnd/>
          </a:ln>
        </p:spPr>
        <p:txBody>
          <a:bodyPr/>
          <a:lstStyle/>
          <a:p>
            <a:fld id="{0AB2D78E-07B4-4AB6-95DB-3041C7D03B0D}"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effectLst/>
                <a:latin typeface="+mn-lt"/>
                <a:ea typeface="+mn-ea"/>
                <a:cs typeface="+mn-cs"/>
              </a:rPr>
              <a:t>RS, VI, </a:t>
            </a:r>
            <a:r>
              <a:rPr lang="en-US" sz="1200" kern="1200" dirty="0" err="1" smtClean="0">
                <a:solidFill>
                  <a:schemeClr val="tx1"/>
                </a:solidFill>
                <a:effectLst/>
                <a:latin typeface="+mn-lt"/>
                <a:ea typeface="+mn-ea"/>
                <a:cs typeface="+mn-cs"/>
              </a:rPr>
              <a:t>Vibodh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Parthasarathi</a:t>
            </a:r>
            <a:r>
              <a:rPr lang="en-US" sz="1200" kern="1200" dirty="0" smtClean="0">
                <a:solidFill>
                  <a:schemeClr val="tx1"/>
                </a:solidFill>
                <a:effectLst/>
                <a:latin typeface="+mn-lt"/>
                <a:ea typeface="+mn-ea"/>
                <a:cs typeface="+mn-cs"/>
              </a:rPr>
              <a:t> is Associate Professor at the Centre for Culture Media &amp; Governance, </a:t>
            </a:r>
            <a:r>
              <a:rPr lang="en-US" sz="1200" kern="1200" dirty="0" err="1" smtClean="0">
                <a:solidFill>
                  <a:schemeClr val="tx1"/>
                </a:solidFill>
                <a:effectLst/>
                <a:latin typeface="+mn-lt"/>
                <a:ea typeface="+mn-ea"/>
                <a:cs typeface="+mn-cs"/>
              </a:rPr>
              <a:t>Jamia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Milia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Islamia</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Payal</a:t>
            </a:r>
            <a:r>
              <a:rPr lang="en-US" sz="1200" kern="1200" dirty="0" smtClean="0">
                <a:solidFill>
                  <a:schemeClr val="tx1"/>
                </a:solidFill>
                <a:effectLst/>
                <a:latin typeface="+mn-lt"/>
                <a:ea typeface="+mn-ea"/>
                <a:cs typeface="+mn-cs"/>
              </a:rPr>
              <a:t> Malik is a Senior Research Fellow of LIRNEasia and an Associate Professor of Economics at the Delhi University</a:t>
            </a:r>
            <a:r>
              <a:rPr lang="en-US" dirty="0" smtClean="0">
                <a:effectLst/>
              </a:rPr>
              <a:t> </a:t>
            </a:r>
          </a:p>
          <a:p>
            <a:endParaRPr lang="en-US" dirty="0"/>
          </a:p>
        </p:txBody>
      </p:sp>
      <p:sp>
        <p:nvSpPr>
          <p:cNvPr id="4" name="Slide Number Placeholder 3"/>
          <p:cNvSpPr>
            <a:spLocks noGrp="1"/>
          </p:cNvSpPr>
          <p:nvPr>
            <p:ph type="sldNum" sz="quarter" idx="10"/>
          </p:nvPr>
        </p:nvSpPr>
        <p:spPr/>
        <p:txBody>
          <a:bodyPr/>
          <a:lstStyle/>
          <a:p>
            <a:fld id="{942C8BF8-CC30-4B8F-8AF1-BE41DBE73FD2}" type="slidenum">
              <a:rPr lang="en-US" smtClean="0"/>
              <a:t>2</a:t>
            </a:fld>
            <a:endParaRPr lang="en-US"/>
          </a:p>
        </p:txBody>
      </p:sp>
    </p:spTree>
    <p:extLst>
      <p:ext uri="{BB962C8B-B14F-4D97-AF65-F5344CB8AC3E}">
        <p14:creationId xmlns:p14="http://schemas.microsoft.com/office/powerpoint/2010/main" val="126867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2C8BF8-CC30-4B8F-8AF1-BE41DBE73FD2}" type="slidenum">
              <a:rPr lang="en-US" smtClean="0"/>
              <a:t>7</a:t>
            </a:fld>
            <a:endParaRPr lang="en-US"/>
          </a:p>
        </p:txBody>
      </p:sp>
    </p:spTree>
    <p:extLst>
      <p:ext uri="{BB962C8B-B14F-4D97-AF65-F5344CB8AC3E}">
        <p14:creationId xmlns:p14="http://schemas.microsoft.com/office/powerpoint/2010/main" val="284091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942C8BF8-CC30-4B8F-8AF1-BE41DBE73FD2}" type="slidenum">
              <a:rPr lang="en-US" smtClean="0"/>
              <a:t>8</a:t>
            </a:fld>
            <a:endParaRPr lang="en-US"/>
          </a:p>
        </p:txBody>
      </p:sp>
    </p:spTree>
    <p:extLst>
      <p:ext uri="{BB962C8B-B14F-4D97-AF65-F5344CB8AC3E}">
        <p14:creationId xmlns:p14="http://schemas.microsoft.com/office/powerpoint/2010/main" val="3041578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American</a:t>
            </a:r>
            <a:r>
              <a:rPr lang="en-US" baseline="0" dirty="0" smtClean="0"/>
              <a:t> psychological association</a:t>
            </a:r>
            <a:endParaRPr lang="en-US" dirty="0"/>
          </a:p>
        </p:txBody>
      </p:sp>
      <p:sp>
        <p:nvSpPr>
          <p:cNvPr id="4" name="Slide Number Placeholder 3"/>
          <p:cNvSpPr>
            <a:spLocks noGrp="1"/>
          </p:cNvSpPr>
          <p:nvPr>
            <p:ph type="sldNum" sz="quarter" idx="10"/>
          </p:nvPr>
        </p:nvSpPr>
        <p:spPr/>
        <p:txBody>
          <a:bodyPr/>
          <a:lstStyle/>
          <a:p>
            <a:fld id="{942C8BF8-CC30-4B8F-8AF1-BE41DBE73FD2}" type="slidenum">
              <a:rPr lang="en-US" smtClean="0"/>
              <a:t>12</a:t>
            </a:fld>
            <a:endParaRPr lang="en-US"/>
          </a:p>
        </p:txBody>
      </p:sp>
    </p:spTree>
    <p:extLst>
      <p:ext uri="{BB962C8B-B14F-4D97-AF65-F5344CB8AC3E}">
        <p14:creationId xmlns:p14="http://schemas.microsoft.com/office/powerpoint/2010/main" val="289392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73CEE6-8B49-764A-9A02-5AB796AF2A31}" type="datetime1">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8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18D6A-F2CE-EC46-B224-BC0FB0A4760A}" type="datetime1">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125163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B41EC-FEC5-2B46-860E-DD0BD6C33E0F}" type="datetime1">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286262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CA0E8-78C6-D942-85C9-C2443404E68B}" type="datetime1">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162363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19039-3C9E-7642-B4EA-61E94CBD1BBE}" type="datetime1">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108059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A63B2-8270-3242-BE70-37C65D1A65F6}" type="datetime1">
              <a:rPr lang="en-US" smtClean="0"/>
              <a:t>12/16/16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140615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E37F01-4465-604F-99FC-116AEBF33306}" type="datetime1">
              <a:rPr lang="en-US" smtClean="0"/>
              <a:t>12/16/16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329591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71A10-A442-8B4B-8BF6-0A123D740810}" type="datetime1">
              <a:rPr lang="en-US" smtClean="0"/>
              <a:t>12/16/16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165711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AFBC2-B754-6A46-9700-B6397937F76C}" type="datetime1">
              <a:rPr lang="en-US" smtClean="0"/>
              <a:t>12/16/16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294375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B1CDC7-9131-3F4E-A2F2-AF7A6463890C}" type="datetime1">
              <a:rPr lang="en-US" smtClean="0"/>
              <a:t>12/16/16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20184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82DF5-FA35-2D46-B69F-77BE5C609AF3}" type="datetime1">
              <a:rPr lang="en-US" smtClean="0"/>
              <a:t>12/16/16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F0C5E-585E-424D-97B3-846E73BF1672}" type="slidenum">
              <a:rPr lang="en-US" smtClean="0"/>
              <a:t>‹#›</a:t>
            </a:fld>
            <a:endParaRPr lang="en-US"/>
          </a:p>
        </p:txBody>
      </p:sp>
    </p:spTree>
    <p:extLst>
      <p:ext uri="{BB962C8B-B14F-4D97-AF65-F5344CB8AC3E}">
        <p14:creationId xmlns:p14="http://schemas.microsoft.com/office/powerpoint/2010/main" val="39486435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4"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935B1-0FBD-1A41-98C4-0024AF97225B}" type="datetime1">
              <a:rPr lang="en-US" smtClean="0"/>
              <a:t>12/16/16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F0C5E-585E-424D-97B3-846E73BF1672}" type="slidenum">
              <a:rPr lang="en-US" smtClean="0"/>
              <a:t>‹#›</a:t>
            </a:fld>
            <a:endParaRPr lang="en-US"/>
          </a:p>
        </p:txBody>
      </p:sp>
      <p:pic>
        <p:nvPicPr>
          <p:cNvPr id="7" name="Picture 6" descr="FordLogo.gif"/>
          <p:cNvPicPr>
            <a:picLocks noChangeAspect="1"/>
          </p:cNvPicPr>
          <p:nvPr userDrawn="1"/>
        </p:nvPicPr>
        <p:blipFill>
          <a:blip r:embed="rId13" cstate="print"/>
          <a:stretch>
            <a:fillRect/>
          </a:stretch>
        </p:blipFill>
        <p:spPr>
          <a:xfrm>
            <a:off x="533400" y="6324600"/>
            <a:ext cx="2362199" cy="347382"/>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05600" y="6019800"/>
            <a:ext cx="1981200" cy="742949"/>
          </a:xfrm>
          <a:prstGeom prst="rect">
            <a:avLst/>
          </a:prstGeom>
        </p:spPr>
      </p:pic>
    </p:spTree>
    <p:extLst>
      <p:ext uri="{BB962C8B-B14F-4D97-AF65-F5344CB8AC3E}">
        <p14:creationId xmlns:p14="http://schemas.microsoft.com/office/powerpoint/2010/main" val="398227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oadbandasia.inf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0"/>
          <p:cNvSpPr>
            <a:spLocks noGrp="1"/>
          </p:cNvSpPr>
          <p:nvPr>
            <p:ph type="ctrTitle"/>
          </p:nvPr>
        </p:nvSpPr>
        <p:spPr>
          <a:xfrm>
            <a:off x="685800" y="1447800"/>
            <a:ext cx="7772400" cy="1470025"/>
          </a:xfrm>
        </p:spPr>
        <p:txBody>
          <a:bodyPr>
            <a:normAutofit/>
          </a:bodyPr>
          <a:lstStyle/>
          <a:p>
            <a:pPr eaLnBrk="0" hangingPunct="0">
              <a:lnSpc>
                <a:spcPct val="90000"/>
              </a:lnSpc>
            </a:pPr>
            <a:r>
              <a:rPr lang="en-US" sz="3600" b="1" dirty="0" smtClean="0">
                <a:cs typeface="Calibri"/>
              </a:rPr>
              <a:t>Introduction to assignments</a:t>
            </a:r>
            <a:endParaRPr lang="en-US" sz="3600" b="1" dirty="0">
              <a:cs typeface="Calibri"/>
            </a:endParaRPr>
          </a:p>
        </p:txBody>
      </p:sp>
      <p:sp>
        <p:nvSpPr>
          <p:cNvPr id="7" name="Subtitle 11"/>
          <p:cNvSpPr>
            <a:spLocks noGrp="1"/>
          </p:cNvSpPr>
          <p:nvPr>
            <p:ph type="subTitle" idx="1"/>
          </p:nvPr>
        </p:nvSpPr>
        <p:spPr>
          <a:xfrm>
            <a:off x="609600" y="3200400"/>
            <a:ext cx="7696200" cy="1752600"/>
          </a:xfrm>
        </p:spPr>
        <p:txBody>
          <a:bodyPr>
            <a:noAutofit/>
          </a:bodyPr>
          <a:lstStyle/>
          <a:p>
            <a:r>
              <a:rPr lang="en-US" sz="2400" dirty="0" smtClean="0">
                <a:solidFill>
                  <a:schemeClr val="tx1">
                    <a:lumMod val="50000"/>
                    <a:lumOff val="50000"/>
                  </a:schemeClr>
                </a:solidFill>
              </a:rPr>
              <a:t>IIT Delhi</a:t>
            </a:r>
            <a:r>
              <a:rPr lang="en-US" sz="2400" dirty="0" smtClean="0">
                <a:solidFill>
                  <a:schemeClr val="tx1">
                    <a:lumMod val="50000"/>
                    <a:lumOff val="50000"/>
                  </a:schemeClr>
                </a:solidFill>
                <a:latin typeface="+mn-lt"/>
              </a:rPr>
              <a:t>, 16 December 2016</a:t>
            </a:r>
          </a:p>
          <a:p>
            <a:r>
              <a:rPr lang="en-US" sz="2400" dirty="0" smtClean="0">
                <a:solidFill>
                  <a:schemeClr val="tx1">
                    <a:lumMod val="50000"/>
                    <a:lumOff val="50000"/>
                  </a:schemeClr>
                </a:solidFill>
                <a:latin typeface="+mn-lt"/>
              </a:rPr>
              <a:t> </a:t>
            </a:r>
            <a:endParaRPr lang="en-GB" sz="2400" dirty="0">
              <a:solidFill>
                <a:schemeClr val="tx1">
                  <a:lumMod val="50000"/>
                  <a:lumOff val="50000"/>
                </a:schemeClr>
              </a:solidFill>
              <a:latin typeface="+mn-lt"/>
            </a:endParaRPr>
          </a:p>
        </p:txBody>
      </p:sp>
      <p:pic>
        <p:nvPicPr>
          <p:cNvPr id="4" name="Picture 3" descr="https://internal.iitd.ernet.in/sites/default/files/logo/iitlogo-7.jpg"/>
          <p:cNvPicPr/>
          <p:nvPr/>
        </p:nvPicPr>
        <p:blipFill>
          <a:blip r:embed="rId3">
            <a:extLst>
              <a:ext uri="{28A0092B-C50C-407E-A947-70E740481C1C}">
                <a14:useLocalDpi xmlns:a14="http://schemas.microsoft.com/office/drawing/2010/main" val="0"/>
              </a:ext>
            </a:extLst>
          </a:blip>
          <a:srcRect/>
          <a:stretch>
            <a:fillRect/>
          </a:stretch>
        </p:blipFill>
        <p:spPr bwMode="auto">
          <a:xfrm>
            <a:off x="4572000" y="6096000"/>
            <a:ext cx="711200" cy="669847"/>
          </a:xfrm>
          <a:prstGeom prst="rect">
            <a:avLst/>
          </a:prstGeom>
          <a:noFill/>
          <a:ln>
            <a:noFill/>
          </a:ln>
        </p:spPr>
      </p:pic>
      <p:sp>
        <p:nvSpPr>
          <p:cNvPr id="2" name="TextBox 1"/>
          <p:cNvSpPr txBox="1"/>
          <p:nvPr/>
        </p:nvSpPr>
        <p:spPr>
          <a:xfrm>
            <a:off x="-3262593" y="448558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385824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19400"/>
            <a:ext cx="8902973" cy="1143000"/>
          </a:xfrm>
        </p:spPr>
        <p:txBody>
          <a:bodyPr>
            <a:noAutofit/>
          </a:bodyPr>
          <a:lstStyle/>
          <a:p>
            <a:r>
              <a:rPr lang="en-US" sz="2400" b="1" dirty="0" smtClean="0">
                <a:latin typeface="+mn-lt"/>
                <a:cs typeface="Calibri "/>
              </a:rPr>
              <a:t>Group 4</a:t>
            </a:r>
            <a:r>
              <a:rPr lang="en-US" sz="2400" b="1" dirty="0">
                <a:latin typeface="+mn-lt"/>
                <a:cs typeface="Calibri "/>
              </a:rPr>
              <a:t/>
            </a:r>
            <a:br>
              <a:rPr lang="en-US" sz="2400" b="1" dirty="0">
                <a:latin typeface="+mn-lt"/>
                <a:cs typeface="Calibri "/>
              </a:rPr>
            </a:br>
            <a:r>
              <a:rPr lang="en-US" sz="2400" b="1" dirty="0" smtClean="0">
                <a:latin typeface="+mn-lt"/>
                <a:cs typeface="Calibri "/>
              </a:rPr>
              <a:t/>
            </a:r>
            <a:br>
              <a:rPr lang="en-US" sz="2400" b="1" dirty="0" smtClean="0">
                <a:latin typeface="+mn-lt"/>
                <a:cs typeface="Calibri "/>
              </a:rPr>
            </a:br>
            <a:r>
              <a:rPr lang="en-US" sz="2000" b="1" dirty="0" smtClean="0">
                <a:latin typeface="+mn-lt"/>
                <a:cs typeface="Calibri "/>
              </a:rPr>
              <a:t>Are </a:t>
            </a:r>
            <a:r>
              <a:rPr lang="en-US" sz="2000" b="1" dirty="0">
                <a:latin typeface="+mn-lt"/>
                <a:cs typeface="Calibri "/>
              </a:rPr>
              <a:t>there any </a:t>
            </a:r>
            <a:r>
              <a:rPr lang="en-US" sz="2000" b="1" dirty="0">
                <a:solidFill>
                  <a:srgbClr val="800000"/>
                </a:solidFill>
                <a:latin typeface="+mn-lt"/>
                <a:cs typeface="Calibri "/>
              </a:rPr>
              <a:t>challenges</a:t>
            </a:r>
            <a:r>
              <a:rPr lang="en-US" sz="2000" b="1" dirty="0">
                <a:latin typeface="+mn-lt"/>
                <a:cs typeface="Calibri "/>
              </a:rPr>
              <a:t> being faced in making </a:t>
            </a:r>
            <a:r>
              <a:rPr lang="en-US" sz="2000" b="1" dirty="0">
                <a:solidFill>
                  <a:srgbClr val="800000"/>
                </a:solidFill>
                <a:latin typeface="+mn-lt"/>
                <a:cs typeface="Calibri "/>
              </a:rPr>
              <a:t>payments for access to Wi-Fi </a:t>
            </a:r>
            <a:r>
              <a:rPr lang="en-US" sz="2000" b="1" dirty="0">
                <a:latin typeface="+mn-lt"/>
                <a:cs typeface="Calibri "/>
              </a:rPr>
              <a:t>hotspots? Please elaborate and suggest a </a:t>
            </a:r>
            <a:r>
              <a:rPr lang="en-US" sz="2000" b="1" dirty="0">
                <a:solidFill>
                  <a:srgbClr val="800000"/>
                </a:solidFill>
                <a:latin typeface="+mn-lt"/>
                <a:cs typeface="Calibri "/>
              </a:rPr>
              <a:t>payment </a:t>
            </a:r>
            <a:br>
              <a:rPr lang="en-US" sz="2000" b="1" dirty="0">
                <a:solidFill>
                  <a:srgbClr val="800000"/>
                </a:solidFill>
                <a:latin typeface="+mn-lt"/>
                <a:cs typeface="Calibri "/>
              </a:rPr>
            </a:br>
            <a:r>
              <a:rPr lang="en-US" sz="2000" b="1" dirty="0">
                <a:solidFill>
                  <a:srgbClr val="800000"/>
                </a:solidFill>
                <a:latin typeface="+mn-lt"/>
                <a:cs typeface="Calibri "/>
              </a:rPr>
              <a:t>arrangement</a:t>
            </a:r>
            <a:r>
              <a:rPr lang="en-US" sz="2000" b="1" dirty="0">
                <a:latin typeface="+mn-lt"/>
                <a:cs typeface="Calibri "/>
              </a:rPr>
              <a:t> which will offer frictionless and </a:t>
            </a:r>
            <a:r>
              <a:rPr lang="en-US" sz="2000" b="1" dirty="0">
                <a:solidFill>
                  <a:srgbClr val="800000"/>
                </a:solidFill>
                <a:latin typeface="+mn-lt"/>
                <a:cs typeface="Calibri "/>
              </a:rPr>
              <a:t>secured payment </a:t>
            </a:r>
            <a:r>
              <a:rPr lang="en-US" sz="2000" b="1" dirty="0">
                <a:latin typeface="+mn-lt"/>
                <a:cs typeface="Calibri "/>
              </a:rPr>
              <a:t>for the access of Wi-Fi services. </a:t>
            </a:r>
            <a:br>
              <a:rPr lang="en-US" sz="2000" b="1" dirty="0">
                <a:latin typeface="+mn-lt"/>
                <a:cs typeface="Calibri "/>
              </a:rPr>
            </a:br>
            <a:r>
              <a:rPr lang="en-US" sz="2000" b="1" dirty="0">
                <a:latin typeface="+mn-lt"/>
                <a:cs typeface="Calibri "/>
              </a:rPr>
              <a:t/>
            </a:r>
            <a:br>
              <a:rPr lang="en-US" sz="2000" b="1" dirty="0">
                <a:latin typeface="+mn-lt"/>
                <a:cs typeface="Calibri "/>
              </a:rPr>
            </a:br>
            <a:r>
              <a:rPr lang="en-US" sz="2000" b="1" dirty="0" smtClean="0">
                <a:latin typeface="+mn-lt"/>
                <a:cs typeface="Calibri "/>
              </a:rPr>
              <a:t>Is </a:t>
            </a:r>
            <a:r>
              <a:rPr lang="en-US" sz="2000" b="1" dirty="0">
                <a:latin typeface="+mn-lt"/>
                <a:cs typeface="Calibri "/>
              </a:rPr>
              <a:t>there a need to adopt a </a:t>
            </a:r>
            <a:r>
              <a:rPr lang="en-US" sz="2000" b="1" dirty="0">
                <a:solidFill>
                  <a:srgbClr val="800000"/>
                </a:solidFill>
                <a:latin typeface="+mn-lt"/>
                <a:cs typeface="Calibri "/>
              </a:rPr>
              <a:t>hub-based model </a:t>
            </a:r>
            <a:r>
              <a:rPr lang="en-US" sz="2000" b="1" dirty="0">
                <a:latin typeface="+mn-lt"/>
                <a:cs typeface="Calibri "/>
              </a:rPr>
              <a:t>along the lines suggested by the WBA, where a central third party AAA (Authentication, Authorization and Accounting) hub will </a:t>
            </a:r>
            <a:r>
              <a:rPr lang="en-US" sz="2000" b="1" dirty="0">
                <a:solidFill>
                  <a:srgbClr val="800000"/>
                </a:solidFill>
                <a:latin typeface="+mn-lt"/>
                <a:cs typeface="Calibri "/>
              </a:rPr>
              <a:t>facilitate interconnection, authentication and payments</a:t>
            </a:r>
            <a:r>
              <a:rPr lang="en-US" sz="2000" b="1" dirty="0">
                <a:latin typeface="+mn-lt"/>
                <a:cs typeface="Calibri "/>
              </a:rPr>
              <a:t>? Who should own and control the hub? Should the hub operator be subject to any regulations to ensure service standards, data protection, </a:t>
            </a:r>
            <a:r>
              <a:rPr lang="en-US" sz="2000" b="1" dirty="0" err="1">
                <a:latin typeface="+mn-lt"/>
                <a:cs typeface="Calibri "/>
              </a:rPr>
              <a:t>etc</a:t>
            </a:r>
            <a:r>
              <a:rPr lang="en-US" sz="2000" b="1" dirty="0">
                <a:latin typeface="+mn-lt"/>
                <a:cs typeface="Calibri "/>
              </a:rPr>
              <a:t>? </a:t>
            </a:r>
            <a:br>
              <a:rPr lang="en-US" sz="2000" b="1" dirty="0">
                <a:latin typeface="+mn-lt"/>
                <a:cs typeface="Calibri "/>
              </a:rPr>
            </a:br>
            <a:r>
              <a:rPr lang="en-US" sz="2000" b="1" dirty="0">
                <a:latin typeface="+mn-lt"/>
                <a:cs typeface="Calibri "/>
              </a:rPr>
              <a:t/>
            </a:r>
            <a:br>
              <a:rPr lang="en-US" sz="2000" b="1" dirty="0">
                <a:latin typeface="+mn-lt"/>
                <a:cs typeface="Calibri "/>
              </a:rPr>
            </a:br>
            <a:endParaRPr lang="en-US" sz="2000" b="1" dirty="0">
              <a:latin typeface="+mn-lt"/>
              <a:cs typeface="Calibri "/>
            </a:endParaRP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10</a:t>
            </a:fld>
            <a:endParaRPr lang="en-US"/>
          </a:p>
        </p:txBody>
      </p:sp>
    </p:spTree>
    <p:extLst>
      <p:ext uri="{BB962C8B-B14F-4D97-AF65-F5344CB8AC3E}">
        <p14:creationId xmlns:p14="http://schemas.microsoft.com/office/powerpoint/2010/main" val="30578598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0"/>
            <a:ext cx="9144000" cy="1143000"/>
          </a:xfrm>
        </p:spPr>
        <p:txBody>
          <a:bodyPr>
            <a:noAutofit/>
          </a:bodyPr>
          <a:lstStyle/>
          <a:p>
            <a:r>
              <a:rPr lang="en-US" sz="2400" b="1" dirty="0" smtClean="0">
                <a:latin typeface="+mn-lt"/>
                <a:cs typeface="Calibri"/>
              </a:rPr>
              <a:t>Group </a:t>
            </a:r>
            <a:r>
              <a:rPr lang="en-US" sz="2400" b="1" dirty="0">
                <a:latin typeface="+mn-lt"/>
                <a:cs typeface="Calibri"/>
              </a:rPr>
              <a:t>5</a:t>
            </a:r>
            <a:r>
              <a:rPr lang="en-US" sz="2000" b="1" dirty="0" smtClean="0">
                <a:latin typeface="+mn-lt"/>
                <a:cs typeface="Calibri"/>
              </a:rPr>
              <a:t/>
            </a:r>
            <a:br>
              <a:rPr lang="en-US" sz="2000" b="1" dirty="0" smtClean="0">
                <a:latin typeface="+mn-lt"/>
                <a:cs typeface="Calibri"/>
              </a:rPr>
            </a:br>
            <a:r>
              <a:rPr lang="en-US" sz="2000" b="1" dirty="0" smtClean="0">
                <a:latin typeface="+mn-lt"/>
                <a:cs typeface="Calibri"/>
              </a:rPr>
              <a:t>Is </a:t>
            </a:r>
            <a:r>
              <a:rPr lang="en-US" sz="2000" b="1" dirty="0">
                <a:latin typeface="+mn-lt"/>
                <a:cs typeface="Calibri"/>
              </a:rPr>
              <a:t>it feasible to have an architecture wherein </a:t>
            </a:r>
            <a:r>
              <a:rPr lang="en-US" sz="2000" b="1" dirty="0">
                <a:solidFill>
                  <a:srgbClr val="800000"/>
                </a:solidFill>
                <a:latin typeface="+mn-lt"/>
                <a:cs typeface="Calibri"/>
              </a:rPr>
              <a:t>a common grid</a:t>
            </a:r>
            <a:r>
              <a:rPr lang="en-US" sz="2000" b="1" dirty="0">
                <a:latin typeface="+mn-lt"/>
                <a:cs typeface="Calibri"/>
              </a:rPr>
              <a:t> can be created through which any </a:t>
            </a:r>
            <a:r>
              <a:rPr lang="en-US" sz="2000" b="1" dirty="0">
                <a:solidFill>
                  <a:srgbClr val="800000"/>
                </a:solidFill>
                <a:latin typeface="+mn-lt"/>
                <a:cs typeface="Calibri"/>
              </a:rPr>
              <a:t>small entity can become a data service provider</a:t>
            </a:r>
            <a:r>
              <a:rPr lang="en-US" sz="2000" b="1" dirty="0">
                <a:latin typeface="+mn-lt"/>
                <a:cs typeface="Calibri"/>
              </a:rPr>
              <a:t> and able to share its available data to any consumer or user? </a:t>
            </a:r>
            <a:br>
              <a:rPr lang="en-US" sz="2000" b="1" dirty="0">
                <a:latin typeface="+mn-lt"/>
                <a:cs typeface="Calibri"/>
              </a:rPr>
            </a:br>
            <a:r>
              <a:rPr lang="en-US" sz="2000" b="1" dirty="0" smtClean="0">
                <a:latin typeface="+mn-lt"/>
                <a:cs typeface="Calibri"/>
              </a:rPr>
              <a:t/>
            </a:r>
            <a:br>
              <a:rPr lang="en-US" sz="2000" b="1" dirty="0" smtClean="0">
                <a:latin typeface="+mn-lt"/>
                <a:cs typeface="Calibri"/>
              </a:rPr>
            </a:br>
            <a:r>
              <a:rPr lang="en-US" sz="2000" b="1" dirty="0">
                <a:cs typeface="Calibri"/>
              </a:rPr>
              <a:t>What </a:t>
            </a:r>
            <a:r>
              <a:rPr lang="en-US" sz="2000" b="1" dirty="0">
                <a:solidFill>
                  <a:srgbClr val="800000"/>
                </a:solidFill>
                <a:cs typeface="Calibri"/>
              </a:rPr>
              <a:t>regulatory/licensing measures </a:t>
            </a:r>
            <a:r>
              <a:rPr lang="en-US" sz="2000" b="1" dirty="0">
                <a:cs typeface="Calibri"/>
              </a:rPr>
              <a:t>are required to develop </a:t>
            </a:r>
            <a:r>
              <a:rPr lang="en-US" sz="2000" b="1" dirty="0">
                <a:solidFill>
                  <a:srgbClr val="800000"/>
                </a:solidFill>
                <a:cs typeface="Calibri"/>
              </a:rPr>
              <a:t>such architecture </a:t>
            </a:r>
            <a:r>
              <a:rPr lang="en-US" sz="2000" b="1" dirty="0">
                <a:cs typeface="Calibri"/>
              </a:rPr>
              <a:t>(Q10)? Is this a right time to allow such reselling of data to ensure affordable data tariff to public, ensure ubiquitous presence of Wi-Fi Network and allow innovation in the market? </a:t>
            </a:r>
            <a:br>
              <a:rPr lang="en-US" sz="2000" b="1" dirty="0">
                <a:cs typeface="Calibri"/>
              </a:rPr>
            </a:br>
            <a:endParaRPr lang="en-US" sz="2000" b="1" dirty="0">
              <a:latin typeface="+mn-lt"/>
              <a:cs typeface="Calibri"/>
            </a:endParaRP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11</a:t>
            </a:fld>
            <a:endParaRPr lang="en-US"/>
          </a:p>
        </p:txBody>
      </p:sp>
    </p:spTree>
    <p:extLst>
      <p:ext uri="{BB962C8B-B14F-4D97-AF65-F5344CB8AC3E}">
        <p14:creationId xmlns:p14="http://schemas.microsoft.com/office/powerpoint/2010/main" val="19324352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r>
              <a:rPr lang="en-US" sz="3200" b="1" dirty="0" smtClean="0">
                <a:latin typeface="+mn-lt"/>
                <a:cs typeface="Calibri "/>
              </a:rPr>
              <a:t>Outputs</a:t>
            </a:r>
            <a:endParaRPr lang="en-US" sz="3200" b="1" dirty="0">
              <a:latin typeface="+mn-lt"/>
              <a:cs typeface="Calibri "/>
            </a:endParaRPr>
          </a:p>
        </p:txBody>
      </p:sp>
      <p:sp>
        <p:nvSpPr>
          <p:cNvPr id="3" name="Content Placeholder 2"/>
          <p:cNvSpPr>
            <a:spLocks noGrp="1"/>
          </p:cNvSpPr>
          <p:nvPr>
            <p:ph idx="1"/>
          </p:nvPr>
        </p:nvSpPr>
        <p:spPr>
          <a:xfrm>
            <a:off x="304800" y="1143000"/>
            <a:ext cx="8534400" cy="4525963"/>
          </a:xfrm>
        </p:spPr>
        <p:txBody>
          <a:bodyPr>
            <a:noAutofit/>
          </a:bodyPr>
          <a:lstStyle/>
          <a:p>
            <a:pPr algn="just">
              <a:spcBef>
                <a:spcPts val="1200"/>
              </a:spcBef>
            </a:pPr>
            <a:r>
              <a:rPr lang="en-US" sz="2400" dirty="0" smtClean="0">
                <a:cs typeface="Calibri "/>
              </a:rPr>
              <a:t>Teams are required: </a:t>
            </a:r>
          </a:p>
          <a:p>
            <a:pPr lvl="1" algn="just">
              <a:spcBef>
                <a:spcPts val="1200"/>
              </a:spcBef>
              <a:buFont typeface="Arial"/>
              <a:buChar char="•"/>
            </a:pPr>
            <a:r>
              <a:rPr lang="en-US" sz="2400" dirty="0">
                <a:cs typeface="Calibri "/>
              </a:rPr>
              <a:t>T</a:t>
            </a:r>
            <a:r>
              <a:rPr lang="en-US" sz="2400" dirty="0" smtClean="0">
                <a:cs typeface="Calibri "/>
              </a:rPr>
              <a:t>o </a:t>
            </a:r>
            <a:r>
              <a:rPr lang="en-US" sz="2400" dirty="0">
                <a:cs typeface="Calibri "/>
              </a:rPr>
              <a:t>hand in a policy brief of </a:t>
            </a:r>
            <a:r>
              <a:rPr lang="en-US" sz="2400" dirty="0" smtClean="0">
                <a:cs typeface="Calibri "/>
              </a:rPr>
              <a:t>a maximum of two pages </a:t>
            </a:r>
            <a:r>
              <a:rPr lang="en-US" sz="2400" dirty="0">
                <a:cs typeface="Calibri "/>
              </a:rPr>
              <a:t>based on template given. Reference all studies using APA Referencing</a:t>
            </a:r>
          </a:p>
          <a:p>
            <a:pPr lvl="1" algn="just">
              <a:spcBef>
                <a:spcPts val="1200"/>
              </a:spcBef>
              <a:buFont typeface="Arial"/>
              <a:buChar char="•"/>
            </a:pPr>
            <a:r>
              <a:rPr lang="en-US" sz="2400" dirty="0">
                <a:cs typeface="Calibri "/>
              </a:rPr>
              <a:t>T</a:t>
            </a:r>
            <a:r>
              <a:rPr lang="en-US" sz="2400" dirty="0" smtClean="0">
                <a:cs typeface="Calibri "/>
              </a:rPr>
              <a:t>o make a 12 minute evidence based oral presentation at a mock public hearing to TRAI from your teams’ perspective. </a:t>
            </a:r>
          </a:p>
          <a:p>
            <a:pPr lvl="1" algn="just">
              <a:spcBef>
                <a:spcPts val="1200"/>
              </a:spcBef>
              <a:buFont typeface="Arial"/>
              <a:buChar char="•"/>
            </a:pPr>
            <a:r>
              <a:rPr lang="en-US" sz="2400" dirty="0">
                <a:cs typeface="Calibri "/>
              </a:rPr>
              <a:t>T</a:t>
            </a:r>
            <a:r>
              <a:rPr lang="en-US" sz="2400" dirty="0" smtClean="0">
                <a:cs typeface="Calibri "/>
              </a:rPr>
              <a:t>o answer any questions posed by the panel and fellow participants (Q&amp;A limited 13 minutes). </a:t>
            </a: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12</a:t>
            </a:fld>
            <a:endParaRPr lang="en-US"/>
          </a:p>
        </p:txBody>
      </p:sp>
    </p:spTree>
    <p:extLst>
      <p:ext uri="{BB962C8B-B14F-4D97-AF65-F5344CB8AC3E}">
        <p14:creationId xmlns:p14="http://schemas.microsoft.com/office/powerpoint/2010/main" val="37884134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1143000"/>
          </a:xfrm>
        </p:spPr>
        <p:txBody>
          <a:bodyPr>
            <a:noAutofit/>
          </a:bodyPr>
          <a:lstStyle/>
          <a:p>
            <a:r>
              <a:rPr lang="en-US" sz="3200" b="1" dirty="0" smtClean="0">
                <a:latin typeface="+mn-lt"/>
                <a:cs typeface="Calibri"/>
              </a:rPr>
              <a:t>Intro to the resource repository on Broadband policy</a:t>
            </a:r>
            <a:endParaRPr lang="en-US" sz="3200" b="1" dirty="0">
              <a:latin typeface="+mn-lt"/>
              <a:cs typeface="Calibri"/>
            </a:endParaRPr>
          </a:p>
        </p:txBody>
      </p:sp>
      <p:sp>
        <p:nvSpPr>
          <p:cNvPr id="3" name="Content Placeholder 2"/>
          <p:cNvSpPr>
            <a:spLocks noGrp="1"/>
          </p:cNvSpPr>
          <p:nvPr>
            <p:ph idx="1"/>
          </p:nvPr>
        </p:nvSpPr>
        <p:spPr>
          <a:xfrm>
            <a:off x="533400" y="2743200"/>
            <a:ext cx="8229600" cy="1706563"/>
          </a:xfrm>
        </p:spPr>
        <p:txBody>
          <a:bodyPr>
            <a:normAutofit/>
          </a:bodyPr>
          <a:lstStyle/>
          <a:p>
            <a:pPr marL="0" indent="0" algn="ctr">
              <a:buNone/>
            </a:pPr>
            <a:r>
              <a:rPr lang="en-US" sz="2400" dirty="0" smtClean="0">
                <a:latin typeface="+mn-lt"/>
                <a:cs typeface="Calibri "/>
                <a:hlinkClick r:id="rId2"/>
              </a:rPr>
              <a:t>www.broadbandasia.info</a:t>
            </a:r>
            <a:r>
              <a:rPr lang="en-US" sz="2400" dirty="0" smtClean="0">
                <a:latin typeface="+mn-lt"/>
                <a:cs typeface="Calibri "/>
              </a:rPr>
              <a:t> </a:t>
            </a:r>
            <a:endParaRPr lang="en-US" sz="2400" dirty="0">
              <a:latin typeface="+mn-lt"/>
              <a:cs typeface="Calibri "/>
            </a:endParaRP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13</a:t>
            </a:fld>
            <a:endParaRPr lang="en-US"/>
          </a:p>
        </p:txBody>
      </p:sp>
    </p:spTree>
    <p:extLst>
      <p:ext uri="{BB962C8B-B14F-4D97-AF65-F5344CB8AC3E}">
        <p14:creationId xmlns:p14="http://schemas.microsoft.com/office/powerpoint/2010/main" val="27955023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a:bodyPr>
          <a:lstStyle/>
          <a:p>
            <a:r>
              <a:rPr lang="en-US" sz="2400" dirty="0" smtClean="0">
                <a:latin typeface="+mn-lt"/>
              </a:rPr>
              <a:t>The </a:t>
            </a:r>
            <a:r>
              <a:rPr lang="en-US" sz="2400" dirty="0">
                <a:latin typeface="+mn-lt"/>
              </a:rPr>
              <a:t>focus is on the </a:t>
            </a:r>
            <a:r>
              <a:rPr lang="en-US" sz="2400" dirty="0" smtClean="0">
                <a:latin typeface="+mn-lt"/>
              </a:rPr>
              <a:t>TRAI </a:t>
            </a:r>
            <a:r>
              <a:rPr lang="en-US" sz="2400" dirty="0"/>
              <a:t>Consultation Paper on </a:t>
            </a:r>
            <a:r>
              <a:rPr lang="en-US" sz="2400" dirty="0" smtClean="0"/>
              <a:t>“Proliferation </a:t>
            </a:r>
            <a:r>
              <a:rPr lang="en-US" sz="2400" dirty="0"/>
              <a:t>of Broadband </a:t>
            </a:r>
            <a:r>
              <a:rPr lang="en-US" sz="2400" dirty="0" smtClean="0"/>
              <a:t>through Public </a:t>
            </a:r>
            <a:r>
              <a:rPr lang="en-US" sz="2400" dirty="0"/>
              <a:t>Wi-Fi </a:t>
            </a:r>
            <a:r>
              <a:rPr lang="en-US" sz="2400" dirty="0" smtClean="0"/>
              <a:t>Networks”, </a:t>
            </a:r>
            <a:r>
              <a:rPr lang="en-US" sz="2400" dirty="0"/>
              <a:t>13th July, 2016 </a:t>
            </a:r>
          </a:p>
          <a:p>
            <a:pPr marL="0" indent="0">
              <a:buNone/>
            </a:pPr>
            <a:endParaRPr lang="en-US" sz="2400" dirty="0" smtClean="0">
              <a:latin typeface="+mn-lt"/>
            </a:endParaRPr>
          </a:p>
          <a:p>
            <a:r>
              <a:rPr lang="en-US" sz="2400" dirty="0">
                <a:latin typeface="+mn-lt"/>
              </a:rPr>
              <a:t>Divided to </a:t>
            </a:r>
            <a:r>
              <a:rPr lang="en-US" sz="2400" dirty="0" smtClean="0">
                <a:latin typeface="+mn-lt"/>
              </a:rPr>
              <a:t>6 </a:t>
            </a:r>
            <a:r>
              <a:rPr lang="en-US" sz="2400" dirty="0">
                <a:latin typeface="+mn-lt"/>
              </a:rPr>
              <a:t>groups and assigned </a:t>
            </a:r>
            <a:r>
              <a:rPr lang="en-US" sz="2400" dirty="0" smtClean="0">
                <a:latin typeface="+mn-lt"/>
              </a:rPr>
              <a:t>6 </a:t>
            </a:r>
            <a:r>
              <a:rPr lang="en-US" sz="2400" dirty="0">
                <a:latin typeface="+mn-lt"/>
              </a:rPr>
              <a:t>topics</a:t>
            </a:r>
          </a:p>
          <a:p>
            <a:pPr marL="0" indent="0">
              <a:buNone/>
            </a:pPr>
            <a:endParaRPr lang="en-US" sz="2400" dirty="0">
              <a:latin typeface="+mn-lt"/>
            </a:endParaRPr>
          </a:p>
          <a:p>
            <a:r>
              <a:rPr lang="en-US" sz="2400" dirty="0" smtClean="0">
                <a:latin typeface="+mn-lt"/>
              </a:rPr>
              <a:t>Each group required to make a presentation at a mock hearing</a:t>
            </a:r>
          </a:p>
          <a:p>
            <a:pPr marL="0" indent="0">
              <a:buNone/>
            </a:pPr>
            <a:endParaRPr lang="en-US" sz="2400" dirty="0"/>
          </a:p>
          <a:p>
            <a:r>
              <a:rPr lang="en-US" sz="2400" dirty="0"/>
              <a:t>D</a:t>
            </a:r>
            <a:r>
              <a:rPr lang="en-US" sz="2400" dirty="0" smtClean="0"/>
              <a:t>etailed </a:t>
            </a:r>
            <a:r>
              <a:rPr lang="en-US" sz="2400" dirty="0"/>
              <a:t>feedback will be provided by the </a:t>
            </a:r>
            <a:r>
              <a:rPr lang="en-US" sz="2400" dirty="0" smtClean="0"/>
              <a:t>panel</a:t>
            </a:r>
            <a:endParaRPr lang="en-US" sz="2400" dirty="0"/>
          </a:p>
          <a:p>
            <a:endParaRPr lang="en-US" sz="2400" dirty="0" smtClean="0">
              <a:latin typeface="+mn-lt"/>
            </a:endParaRPr>
          </a:p>
          <a:p>
            <a:endParaRPr lang="en-US" sz="2400" dirty="0" smtClean="0">
              <a:latin typeface="+mn-lt"/>
            </a:endParaRPr>
          </a:p>
          <a:p>
            <a:endParaRPr lang="en-US" sz="2400" dirty="0"/>
          </a:p>
          <a:p>
            <a:endParaRPr lang="en-US" sz="2400" dirty="0" smtClean="0">
              <a:latin typeface="+mn-lt"/>
            </a:endParaRPr>
          </a:p>
          <a:p>
            <a:endParaRPr lang="en-US" sz="2400" dirty="0">
              <a:latin typeface="+mn-lt"/>
            </a:endParaRPr>
          </a:p>
          <a:p>
            <a:endParaRPr lang="en-US" sz="2400" dirty="0">
              <a:latin typeface="+mn-lt"/>
            </a:endParaRPr>
          </a:p>
        </p:txBody>
      </p:sp>
      <p:sp>
        <p:nvSpPr>
          <p:cNvPr id="4" name="Footer Placeholder 3"/>
          <p:cNvSpPr>
            <a:spLocks noGrp="1"/>
          </p:cNvSpPr>
          <p:nvPr>
            <p:ph type="ftr" sz="quarter" idx="11"/>
          </p:nvPr>
        </p:nvSpPr>
        <p:spPr/>
        <p:txBody>
          <a:bodyPr/>
          <a:lstStyle/>
          <a:p>
            <a:endParaRPr lang="en-US"/>
          </a:p>
        </p:txBody>
      </p:sp>
      <p:sp>
        <p:nvSpPr>
          <p:cNvPr id="5" name="Rectangle 4"/>
          <p:cNvSpPr/>
          <p:nvPr/>
        </p:nvSpPr>
        <p:spPr>
          <a:xfrm>
            <a:off x="0" y="381000"/>
            <a:ext cx="9144000" cy="584776"/>
          </a:xfrm>
          <a:prstGeom prst="rect">
            <a:avLst/>
          </a:prstGeom>
        </p:spPr>
        <p:txBody>
          <a:bodyPr wrap="square">
            <a:spAutoFit/>
          </a:bodyPr>
          <a:lstStyle/>
          <a:p>
            <a:pPr algn="ctr"/>
            <a:r>
              <a:rPr lang="en-US" sz="3200" b="1" dirty="0"/>
              <a:t>Introduction</a:t>
            </a:r>
            <a:endParaRPr lang="en-US" sz="3200" dirty="0"/>
          </a:p>
        </p:txBody>
      </p:sp>
    </p:spTree>
    <p:extLst>
      <p:ext uri="{BB962C8B-B14F-4D97-AF65-F5344CB8AC3E}">
        <p14:creationId xmlns:p14="http://schemas.microsoft.com/office/powerpoint/2010/main" val="40511309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381000"/>
            <a:ext cx="8001000" cy="5181600"/>
          </a:xfrm>
        </p:spPr>
        <p:txBody>
          <a:bodyPr>
            <a:normAutofit/>
          </a:bodyPr>
          <a:lstStyle/>
          <a:p>
            <a:pPr marL="0" indent="0" algn="ctr">
              <a:buNone/>
            </a:pPr>
            <a:r>
              <a:rPr lang="en-US" b="1" dirty="0" smtClean="0">
                <a:cs typeface="Calibri"/>
              </a:rPr>
              <a:t>Introduction</a:t>
            </a:r>
          </a:p>
          <a:p>
            <a:pPr marL="0" indent="0">
              <a:buNone/>
            </a:pPr>
            <a:endParaRPr lang="en-US" sz="2400" dirty="0">
              <a:latin typeface="+mn-lt"/>
            </a:endParaRPr>
          </a:p>
          <a:p>
            <a:r>
              <a:rPr lang="en-US" sz="2400" dirty="0" smtClean="0">
                <a:latin typeface="+mn-lt"/>
              </a:rPr>
              <a:t>Important- Examine</a:t>
            </a:r>
            <a:endParaRPr lang="en-US" sz="2400" dirty="0">
              <a:latin typeface="+mn-lt"/>
            </a:endParaRPr>
          </a:p>
          <a:p>
            <a:pPr lvl="1">
              <a:buFont typeface="Arial"/>
              <a:buChar char="•"/>
            </a:pPr>
            <a:r>
              <a:rPr lang="en-US" sz="2400" dirty="0" smtClean="0">
                <a:latin typeface="+mn-lt"/>
              </a:rPr>
              <a:t>Data </a:t>
            </a:r>
          </a:p>
          <a:p>
            <a:pPr lvl="1">
              <a:buFont typeface="Arial"/>
              <a:buChar char="•"/>
            </a:pPr>
            <a:r>
              <a:rPr lang="en-US" sz="2400" dirty="0" smtClean="0">
                <a:latin typeface="+mn-lt"/>
              </a:rPr>
              <a:t>News </a:t>
            </a:r>
            <a:r>
              <a:rPr lang="en-US" sz="2400" dirty="0">
                <a:latin typeface="+mn-lt"/>
              </a:rPr>
              <a:t>reports about the ground situation </a:t>
            </a:r>
            <a:endParaRPr lang="en-US" sz="2400" dirty="0" smtClean="0">
              <a:latin typeface="+mn-lt"/>
            </a:endParaRPr>
          </a:p>
          <a:p>
            <a:pPr lvl="1">
              <a:buFont typeface="Arial"/>
              <a:buChar char="•"/>
            </a:pPr>
            <a:r>
              <a:rPr lang="en-US" sz="2400" dirty="0">
                <a:latin typeface="+mn-lt"/>
              </a:rPr>
              <a:t>L</a:t>
            </a:r>
            <a:r>
              <a:rPr lang="en-US" sz="2400" dirty="0" smtClean="0">
                <a:latin typeface="+mn-lt"/>
              </a:rPr>
              <a:t>egal environment</a:t>
            </a:r>
          </a:p>
          <a:p>
            <a:pPr lvl="1">
              <a:buFont typeface="Arial"/>
              <a:buChar char="•"/>
            </a:pPr>
            <a:r>
              <a:rPr lang="en-US" sz="2400" dirty="0">
                <a:latin typeface="+mn-lt"/>
              </a:rPr>
              <a:t>P</a:t>
            </a:r>
            <a:r>
              <a:rPr lang="en-US" sz="2400" dirty="0" smtClean="0">
                <a:latin typeface="+mn-lt"/>
              </a:rPr>
              <a:t>olitical </a:t>
            </a:r>
            <a:r>
              <a:rPr lang="en-US" sz="2400" dirty="0">
                <a:latin typeface="+mn-lt"/>
              </a:rPr>
              <a:t>environment</a:t>
            </a:r>
          </a:p>
          <a:p>
            <a:endParaRPr lang="en-US" sz="2400" dirty="0">
              <a:latin typeface="+mn-lt"/>
            </a:endParaRPr>
          </a:p>
          <a:p>
            <a:r>
              <a:rPr lang="en-US" sz="2400" dirty="0" smtClean="0">
                <a:latin typeface="+mn-lt"/>
              </a:rPr>
              <a:t>Group assignment circulated prior </a:t>
            </a:r>
            <a:endParaRPr lang="en-US" sz="2400" dirty="0">
              <a:latin typeface="+mn-lt"/>
            </a:endParaRPr>
          </a:p>
          <a:p>
            <a:endParaRPr lang="en-US" sz="2400" dirty="0">
              <a:latin typeface="+mn-lt"/>
            </a:endParaRP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3</a:t>
            </a:fld>
            <a:endParaRPr lang="en-US"/>
          </a:p>
        </p:txBody>
      </p:sp>
    </p:spTree>
    <p:extLst>
      <p:ext uri="{BB962C8B-B14F-4D97-AF65-F5344CB8AC3E}">
        <p14:creationId xmlns:p14="http://schemas.microsoft.com/office/powerpoint/2010/main" val="21043722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4</a:t>
            </a:fld>
            <a:endParaRPr lang="en-US"/>
          </a:p>
        </p:txBody>
      </p:sp>
      <p:sp>
        <p:nvSpPr>
          <p:cNvPr id="6" name="Title 1"/>
          <p:cNvSpPr>
            <a:spLocks noGrp="1"/>
          </p:cNvSpPr>
          <p:nvPr>
            <p:ph type="title"/>
          </p:nvPr>
        </p:nvSpPr>
        <p:spPr>
          <a:xfrm>
            <a:off x="457200" y="-76200"/>
            <a:ext cx="8229600" cy="681030"/>
          </a:xfrm>
        </p:spPr>
        <p:txBody>
          <a:bodyPr>
            <a:noAutofit/>
          </a:bodyPr>
          <a:lstStyle/>
          <a:p>
            <a:r>
              <a:rPr lang="en-US" sz="3200" b="1" dirty="0" smtClean="0">
                <a:latin typeface="+mn-lt"/>
                <a:cs typeface="Calibri"/>
              </a:rPr>
              <a:t>Formed Groups</a:t>
            </a:r>
            <a:endParaRPr lang="en-US" sz="3200" b="1" dirty="0">
              <a:latin typeface="+mn-lt"/>
              <a:cs typeface="Calibri"/>
            </a:endParaRPr>
          </a:p>
        </p:txBody>
      </p:sp>
      <p:sp>
        <p:nvSpPr>
          <p:cNvPr id="2" name="Rectangle 1"/>
          <p:cNvSpPr/>
          <p:nvPr/>
        </p:nvSpPr>
        <p:spPr>
          <a:xfrm>
            <a:off x="304800" y="751344"/>
            <a:ext cx="8686800" cy="5170645"/>
          </a:xfrm>
          <a:prstGeom prst="rect">
            <a:avLst/>
          </a:prstGeom>
        </p:spPr>
        <p:txBody>
          <a:bodyPr wrap="square">
            <a:spAutoFit/>
          </a:bodyPr>
          <a:lstStyle/>
          <a:p>
            <a:pPr algn="just"/>
            <a:r>
              <a:rPr lang="en-US" sz="2200" b="1" dirty="0" smtClean="0"/>
              <a:t>Group </a:t>
            </a:r>
            <a:r>
              <a:rPr lang="en-US" sz="2200" b="1" dirty="0"/>
              <a:t>1</a:t>
            </a:r>
            <a:r>
              <a:rPr lang="en-US" sz="2200" dirty="0"/>
              <a:t>: </a:t>
            </a:r>
            <a:r>
              <a:rPr lang="en-US" sz="2200" dirty="0" err="1"/>
              <a:t>Satish</a:t>
            </a:r>
            <a:r>
              <a:rPr lang="en-US" sz="2200" dirty="0"/>
              <a:t> </a:t>
            </a:r>
            <a:r>
              <a:rPr lang="en-US" sz="2200" dirty="0" err="1"/>
              <a:t>Meena</a:t>
            </a:r>
            <a:r>
              <a:rPr lang="en-US" sz="2200" dirty="0"/>
              <a:t>, </a:t>
            </a:r>
            <a:r>
              <a:rPr lang="en-US" sz="2200" dirty="0" err="1"/>
              <a:t>Ritu</a:t>
            </a:r>
            <a:r>
              <a:rPr lang="en-US" sz="2200" dirty="0"/>
              <a:t> </a:t>
            </a:r>
            <a:r>
              <a:rPr lang="en-US" sz="2200" dirty="0" err="1"/>
              <a:t>Srivastava</a:t>
            </a:r>
            <a:r>
              <a:rPr lang="en-US" sz="2200" dirty="0"/>
              <a:t>, </a:t>
            </a:r>
            <a:r>
              <a:rPr lang="en-US" sz="2200" dirty="0" err="1"/>
              <a:t>Tarun</a:t>
            </a:r>
            <a:r>
              <a:rPr lang="en-US" sz="2200" dirty="0"/>
              <a:t> Prasad, </a:t>
            </a:r>
            <a:r>
              <a:rPr lang="en-US" sz="2200" dirty="0" err="1"/>
              <a:t>Gargi</a:t>
            </a:r>
            <a:r>
              <a:rPr lang="en-US" sz="2200" dirty="0"/>
              <a:t> </a:t>
            </a:r>
            <a:r>
              <a:rPr lang="en-US" sz="2200" dirty="0" err="1"/>
              <a:t>Rajvanshi</a:t>
            </a:r>
            <a:endParaRPr lang="en-US" sz="2200" dirty="0"/>
          </a:p>
          <a:p>
            <a:pPr algn="just"/>
            <a:endParaRPr lang="en-US" sz="2200" dirty="0"/>
          </a:p>
          <a:p>
            <a:pPr algn="just"/>
            <a:r>
              <a:rPr lang="en-US" sz="2200" b="1" dirty="0" smtClean="0"/>
              <a:t>Group </a:t>
            </a:r>
            <a:r>
              <a:rPr lang="en-US" sz="2200" b="1" dirty="0"/>
              <a:t>2</a:t>
            </a:r>
            <a:r>
              <a:rPr lang="en-US" sz="2200" dirty="0"/>
              <a:t>:  </a:t>
            </a:r>
            <a:r>
              <a:rPr lang="en-US" sz="2200" dirty="0" err="1"/>
              <a:t>Mayank</a:t>
            </a:r>
            <a:r>
              <a:rPr lang="en-US" sz="2200" dirty="0"/>
              <a:t> </a:t>
            </a:r>
            <a:r>
              <a:rPr lang="en-US" sz="2200" dirty="0" err="1"/>
              <a:t>Singhal</a:t>
            </a:r>
            <a:r>
              <a:rPr lang="en-US" sz="2200" dirty="0"/>
              <a:t>, </a:t>
            </a:r>
            <a:r>
              <a:rPr lang="en-US" sz="2200" dirty="0" err="1" smtClean="0"/>
              <a:t>Jaspreet</a:t>
            </a:r>
            <a:r>
              <a:rPr lang="en-US" sz="2200" dirty="0" smtClean="0"/>
              <a:t> </a:t>
            </a:r>
            <a:r>
              <a:rPr lang="en-US" sz="2200" dirty="0"/>
              <a:t>Singh, </a:t>
            </a:r>
            <a:r>
              <a:rPr lang="en-US" sz="2200" dirty="0" err="1"/>
              <a:t>Dheep</a:t>
            </a:r>
            <a:r>
              <a:rPr lang="en-US" sz="2200" dirty="0"/>
              <a:t> Joy </a:t>
            </a:r>
            <a:r>
              <a:rPr lang="en-US" sz="2200" dirty="0" err="1" smtClean="0"/>
              <a:t>Mampilly</a:t>
            </a:r>
            <a:r>
              <a:rPr lang="en-US" sz="2200" dirty="0"/>
              <a:t>, </a:t>
            </a:r>
            <a:r>
              <a:rPr lang="en-US" sz="2200" dirty="0" err="1"/>
              <a:t>Ranjeet</a:t>
            </a:r>
            <a:r>
              <a:rPr lang="en-US" sz="2200" dirty="0"/>
              <a:t> </a:t>
            </a:r>
            <a:r>
              <a:rPr lang="en-US" sz="2200" dirty="0" err="1"/>
              <a:t>Rane</a:t>
            </a:r>
            <a:endParaRPr lang="en-US" sz="2200" dirty="0"/>
          </a:p>
          <a:p>
            <a:pPr algn="just"/>
            <a:r>
              <a:rPr lang="en-US" sz="2200" dirty="0"/>
              <a:t> </a:t>
            </a:r>
          </a:p>
          <a:p>
            <a:pPr algn="just"/>
            <a:r>
              <a:rPr lang="en-US" sz="2200" b="1" dirty="0" smtClean="0"/>
              <a:t>Group </a:t>
            </a:r>
            <a:r>
              <a:rPr lang="en-US" sz="2200" b="1" dirty="0"/>
              <a:t>3</a:t>
            </a:r>
            <a:r>
              <a:rPr lang="en-US" sz="2200" dirty="0"/>
              <a:t>: </a:t>
            </a:r>
            <a:r>
              <a:rPr lang="en-US" sz="2200" dirty="0" err="1"/>
              <a:t>Suhas</a:t>
            </a:r>
            <a:r>
              <a:rPr lang="en-US" sz="2200" dirty="0"/>
              <a:t> </a:t>
            </a:r>
            <a:r>
              <a:rPr lang="en-US" sz="2200" dirty="0" err="1"/>
              <a:t>Ranjan</a:t>
            </a:r>
            <a:r>
              <a:rPr lang="en-US" sz="2200" dirty="0"/>
              <a:t>, </a:t>
            </a:r>
            <a:r>
              <a:rPr lang="en-US" sz="2200" dirty="0" err="1" smtClean="0"/>
              <a:t>Nalini</a:t>
            </a:r>
            <a:r>
              <a:rPr lang="en-US" sz="2200" dirty="0" smtClean="0"/>
              <a:t> </a:t>
            </a:r>
            <a:r>
              <a:rPr lang="en-US" sz="2200" dirty="0" err="1"/>
              <a:t>Srinivasan</a:t>
            </a:r>
            <a:r>
              <a:rPr lang="en-US" sz="2200" dirty="0"/>
              <a:t>, </a:t>
            </a:r>
            <a:r>
              <a:rPr lang="en-US" sz="2200" dirty="0" err="1"/>
              <a:t>Arijit</a:t>
            </a:r>
            <a:r>
              <a:rPr lang="en-US" sz="2200" dirty="0"/>
              <a:t> Das, </a:t>
            </a:r>
            <a:r>
              <a:rPr lang="en-US" sz="2200" dirty="0" err="1"/>
              <a:t>Purva</a:t>
            </a:r>
            <a:r>
              <a:rPr lang="en-US" sz="2200" dirty="0"/>
              <a:t> </a:t>
            </a:r>
            <a:r>
              <a:rPr lang="en-US" sz="2200" dirty="0" smtClean="0"/>
              <a:t>Grover</a:t>
            </a:r>
            <a:endParaRPr lang="en-US" sz="2200" dirty="0"/>
          </a:p>
          <a:p>
            <a:pPr algn="just"/>
            <a:r>
              <a:rPr lang="en-US" sz="2200" dirty="0"/>
              <a:t> </a:t>
            </a:r>
          </a:p>
          <a:p>
            <a:pPr algn="just"/>
            <a:r>
              <a:rPr lang="en-US" sz="2200" b="1" dirty="0" smtClean="0"/>
              <a:t>Group </a:t>
            </a:r>
            <a:r>
              <a:rPr lang="en-US" sz="2200" b="1" dirty="0"/>
              <a:t>4</a:t>
            </a:r>
            <a:r>
              <a:rPr lang="en-US" sz="2200" dirty="0" smtClean="0"/>
              <a:t>: </a:t>
            </a:r>
            <a:r>
              <a:rPr lang="en-US" sz="2200" dirty="0" err="1"/>
              <a:t>Surat</a:t>
            </a:r>
            <a:r>
              <a:rPr lang="en-US" sz="2200" dirty="0"/>
              <a:t> </a:t>
            </a:r>
            <a:r>
              <a:rPr lang="en-US" sz="2200" dirty="0" err="1"/>
              <a:t>Pyari</a:t>
            </a:r>
            <a:r>
              <a:rPr lang="en-US" sz="2200" dirty="0"/>
              <a:t>, </a:t>
            </a:r>
            <a:r>
              <a:rPr lang="en-US" sz="2200" dirty="0" err="1" smtClean="0"/>
              <a:t>Anupam</a:t>
            </a:r>
            <a:r>
              <a:rPr lang="en-US" sz="2200" dirty="0" smtClean="0"/>
              <a:t> </a:t>
            </a:r>
            <a:r>
              <a:rPr lang="en-US" sz="2200" dirty="0"/>
              <a:t>Das, </a:t>
            </a:r>
            <a:r>
              <a:rPr lang="en-US" sz="2200" dirty="0" err="1"/>
              <a:t>Amba</a:t>
            </a:r>
            <a:r>
              <a:rPr lang="en-US" sz="2200" dirty="0"/>
              <a:t> </a:t>
            </a:r>
            <a:r>
              <a:rPr lang="en-US" sz="2200" dirty="0" err="1"/>
              <a:t>Kak</a:t>
            </a:r>
            <a:endParaRPr lang="en-US" sz="2200" dirty="0"/>
          </a:p>
          <a:p>
            <a:pPr algn="just"/>
            <a:endParaRPr lang="en-US" sz="2200" dirty="0"/>
          </a:p>
          <a:p>
            <a:pPr algn="just"/>
            <a:r>
              <a:rPr lang="en-US" sz="2200" b="1" dirty="0" smtClean="0"/>
              <a:t>Group </a:t>
            </a:r>
            <a:r>
              <a:rPr lang="en-US" sz="2200" b="1" dirty="0"/>
              <a:t>5</a:t>
            </a:r>
            <a:r>
              <a:rPr lang="en-US" sz="2200" dirty="0" smtClean="0"/>
              <a:t>: </a:t>
            </a:r>
            <a:r>
              <a:rPr lang="en-US" sz="2200" dirty="0" err="1"/>
              <a:t>Manmeet</a:t>
            </a:r>
            <a:r>
              <a:rPr lang="en-US" sz="2200" dirty="0"/>
              <a:t> Pal Singh, </a:t>
            </a:r>
            <a:r>
              <a:rPr lang="en-US" sz="2200" dirty="0" err="1"/>
              <a:t>Madhusudhanan</a:t>
            </a:r>
            <a:r>
              <a:rPr lang="en-US" sz="2200" dirty="0"/>
              <a:t> N, </a:t>
            </a:r>
            <a:r>
              <a:rPr lang="en-US" sz="2200" dirty="0" err="1" smtClean="0"/>
              <a:t>Sathyaraj</a:t>
            </a:r>
            <a:r>
              <a:rPr lang="en-US" sz="2200" dirty="0" smtClean="0"/>
              <a:t> </a:t>
            </a:r>
            <a:r>
              <a:rPr lang="en-US" sz="2200" dirty="0" err="1" smtClean="0"/>
              <a:t>Venkatesan</a:t>
            </a:r>
            <a:r>
              <a:rPr lang="en-US" sz="2200" dirty="0" smtClean="0"/>
              <a:t>, </a:t>
            </a:r>
            <a:r>
              <a:rPr lang="en-US" sz="2200" dirty="0" err="1" smtClean="0"/>
              <a:t>Nimish</a:t>
            </a:r>
            <a:r>
              <a:rPr lang="en-US" sz="2200" dirty="0" smtClean="0"/>
              <a:t> </a:t>
            </a:r>
            <a:r>
              <a:rPr lang="en-US" sz="2200" dirty="0" err="1" smtClean="0"/>
              <a:t>Josheph</a:t>
            </a:r>
            <a:endParaRPr lang="en-US" sz="2200" dirty="0" smtClean="0"/>
          </a:p>
          <a:p>
            <a:pPr algn="just"/>
            <a:endParaRPr lang="en-US" sz="2200" dirty="0" smtClean="0"/>
          </a:p>
          <a:p>
            <a:pPr algn="just"/>
            <a:r>
              <a:rPr lang="en-US" sz="2200" dirty="0" smtClean="0"/>
              <a:t>Group </a:t>
            </a:r>
            <a:r>
              <a:rPr lang="en-US" sz="2200" dirty="0" smtClean="0"/>
              <a:t>work: Daily 4.30 – 5.30 </a:t>
            </a:r>
            <a:r>
              <a:rPr lang="en-US" sz="2200" dirty="0" err="1" smtClean="0"/>
              <a:t>p.m</a:t>
            </a:r>
            <a:r>
              <a:rPr lang="en-US" sz="2200" dirty="0"/>
              <a:t> </a:t>
            </a:r>
            <a:r>
              <a:rPr lang="en-US" sz="2200" dirty="0" smtClean="0"/>
              <a:t>&amp; Monday 9.00 – 10.30 </a:t>
            </a:r>
            <a:r>
              <a:rPr lang="en-US" sz="2200" dirty="0" err="1" smtClean="0"/>
              <a:t>a.m</a:t>
            </a:r>
            <a:endParaRPr lang="en-US" sz="2200" dirty="0" smtClean="0"/>
          </a:p>
          <a:p>
            <a:pPr algn="just"/>
            <a:r>
              <a:rPr lang="en-US" sz="2200" dirty="0" smtClean="0"/>
              <a:t>Policy brief: 10.00 </a:t>
            </a:r>
            <a:r>
              <a:rPr lang="en-US" sz="2200" dirty="0" err="1" smtClean="0"/>
              <a:t>a.m</a:t>
            </a:r>
            <a:r>
              <a:rPr lang="en-US" sz="2200" dirty="0" smtClean="0"/>
              <a:t> (Monday)</a:t>
            </a:r>
            <a:endParaRPr lang="en-US" sz="2200" dirty="0"/>
          </a:p>
          <a:p>
            <a:pPr algn="just"/>
            <a:endParaRPr lang="en-US" sz="2200" dirty="0"/>
          </a:p>
        </p:txBody>
      </p:sp>
    </p:spTree>
    <p:extLst>
      <p:ext uri="{BB962C8B-B14F-4D97-AF65-F5344CB8AC3E}">
        <p14:creationId xmlns:p14="http://schemas.microsoft.com/office/powerpoint/2010/main" val="17110510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a:t>
            </a:r>
            <a:r>
              <a:rPr lang="en-US" dirty="0"/>
              <a:t>Calculated by the author by using projected census data for 2016 (2011 population statistics on a 1.6 growth rate)</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71875526"/>
              </p:ext>
            </p:extLst>
          </p:nvPr>
        </p:nvGraphicFramePr>
        <p:xfrm>
          <a:off x="228600" y="838200"/>
          <a:ext cx="8686800" cy="4079240"/>
        </p:xfrm>
        <a:graphic>
          <a:graphicData uri="http://schemas.openxmlformats.org/drawingml/2006/table">
            <a:tbl>
              <a:tblPr firstRow="1" bandRow="1">
                <a:tableStyleId>{21E4AEA4-8DFA-4A89-87EB-49C32662AFE0}</a:tableStyleId>
              </a:tblPr>
              <a:tblGrid>
                <a:gridCol w="7086600"/>
                <a:gridCol w="1600200"/>
              </a:tblGrid>
              <a:tr h="370840">
                <a:tc>
                  <a:txBody>
                    <a:bodyPr/>
                    <a:lstStyle/>
                    <a:p>
                      <a:r>
                        <a:rPr lang="en-US" sz="1800" b="1" kern="1200" dirty="0" smtClean="0">
                          <a:solidFill>
                            <a:schemeClr val="lt1"/>
                          </a:solidFill>
                          <a:effectLst/>
                          <a:latin typeface="Calibri"/>
                          <a:ea typeface="+mn-ea"/>
                          <a:cs typeface="Calibri"/>
                        </a:rPr>
                        <a:t>Indicator</a:t>
                      </a:r>
                      <a:r>
                        <a:rPr lang="en-US" sz="1800" dirty="0" smtClean="0">
                          <a:effectLst/>
                          <a:latin typeface="Calibri"/>
                          <a:cs typeface="Calibri"/>
                        </a:rPr>
                        <a:t> </a:t>
                      </a:r>
                      <a:endParaRPr lang="en-US" sz="1800" dirty="0">
                        <a:latin typeface="Calibri"/>
                        <a:cs typeface="Calibri"/>
                      </a:endParaRPr>
                    </a:p>
                  </a:txBody>
                  <a:tcPr/>
                </a:tc>
                <a:tc>
                  <a:txBody>
                    <a:bodyPr/>
                    <a:lstStyle/>
                    <a:p>
                      <a:endParaRPr lang="en-US" sz="1800">
                        <a:latin typeface="Calibri"/>
                        <a:cs typeface="Calibri"/>
                      </a:endParaRPr>
                    </a:p>
                  </a:txBody>
                  <a:tcPr/>
                </a:tc>
              </a:tr>
              <a:tr h="370840">
                <a:tc>
                  <a:txBody>
                    <a:bodyPr/>
                    <a:lstStyle/>
                    <a:p>
                      <a:r>
                        <a:rPr lang="en-US" sz="1800" b="1" kern="1200" dirty="0" smtClean="0">
                          <a:solidFill>
                            <a:schemeClr val="dk1"/>
                          </a:solidFill>
                          <a:effectLst/>
                          <a:latin typeface="Calibri"/>
                          <a:ea typeface="+mn-ea"/>
                          <a:cs typeface="Calibri"/>
                        </a:rPr>
                        <a:t>Wire less </a:t>
                      </a:r>
                      <a:r>
                        <a:rPr lang="en-US" sz="1800" b="1" kern="1200" dirty="0" err="1" smtClean="0">
                          <a:solidFill>
                            <a:schemeClr val="dk1"/>
                          </a:solidFill>
                          <a:effectLst/>
                          <a:latin typeface="Calibri"/>
                          <a:ea typeface="+mn-ea"/>
                          <a:cs typeface="Calibri"/>
                        </a:rPr>
                        <a:t>tele</a:t>
                      </a:r>
                      <a:r>
                        <a:rPr lang="en-US" sz="1800" b="1" kern="1200" dirty="0" smtClean="0">
                          <a:solidFill>
                            <a:schemeClr val="dk1"/>
                          </a:solidFill>
                          <a:effectLst/>
                          <a:latin typeface="Calibri"/>
                          <a:ea typeface="+mn-ea"/>
                          <a:cs typeface="Calibri"/>
                        </a:rPr>
                        <a:t>-density</a:t>
                      </a:r>
                      <a:r>
                        <a:rPr lang="en-US" sz="1800" dirty="0" smtClean="0">
                          <a:effectLst/>
                          <a:latin typeface="Calibri"/>
                          <a:cs typeface="Calibri"/>
                        </a:rPr>
                        <a:t> </a:t>
                      </a:r>
                      <a:endParaRPr lang="en-US" sz="1800" dirty="0">
                        <a:latin typeface="Calibri"/>
                        <a:cs typeface="Calibri"/>
                      </a:endParaRPr>
                    </a:p>
                  </a:txBody>
                  <a:tcPr/>
                </a:tc>
                <a:tc>
                  <a:txBody>
                    <a:bodyPr/>
                    <a:lstStyle/>
                    <a:p>
                      <a:r>
                        <a:rPr lang="en-US" sz="1800" b="1" kern="1200" dirty="0" smtClean="0">
                          <a:solidFill>
                            <a:schemeClr val="dk1"/>
                          </a:solidFill>
                          <a:effectLst/>
                          <a:latin typeface="Calibri"/>
                          <a:ea typeface="+mn-ea"/>
                          <a:cs typeface="Calibri"/>
                        </a:rPr>
                        <a:t>80.91 </a:t>
                      </a:r>
                      <a:endParaRPr lang="en-US" sz="1800" dirty="0">
                        <a:latin typeface="Calibri"/>
                        <a:cs typeface="Calibri"/>
                      </a:endParaRPr>
                    </a:p>
                  </a:txBody>
                  <a:tcPr/>
                </a:tc>
              </a:tr>
              <a:tr h="370840">
                <a:tc>
                  <a:txBody>
                    <a:bodyPr/>
                    <a:lstStyle/>
                    <a:p>
                      <a:r>
                        <a:rPr lang="en-US" sz="1800" kern="1200" dirty="0" smtClean="0">
                          <a:solidFill>
                            <a:schemeClr val="dk1"/>
                          </a:solidFill>
                          <a:effectLst/>
                          <a:latin typeface="Calibri"/>
                          <a:ea typeface="+mn-ea"/>
                          <a:cs typeface="Calibri"/>
                        </a:rPr>
                        <a:t>Urban Wire less </a:t>
                      </a:r>
                      <a:r>
                        <a:rPr lang="en-US" sz="1800" kern="1200" dirty="0" err="1" smtClean="0">
                          <a:solidFill>
                            <a:schemeClr val="dk1"/>
                          </a:solidFill>
                          <a:effectLst/>
                          <a:latin typeface="Calibri"/>
                          <a:ea typeface="+mn-ea"/>
                          <a:cs typeface="Calibri"/>
                        </a:rPr>
                        <a:t>tele</a:t>
                      </a:r>
                      <a:r>
                        <a:rPr lang="en-US" sz="1800" kern="1200" dirty="0" smtClean="0">
                          <a:solidFill>
                            <a:schemeClr val="dk1"/>
                          </a:solidFill>
                          <a:effectLst/>
                          <a:latin typeface="Calibri"/>
                          <a:ea typeface="+mn-ea"/>
                          <a:cs typeface="Calibri"/>
                        </a:rPr>
                        <a:t>-density</a:t>
                      </a:r>
                      <a:r>
                        <a:rPr lang="en-US" sz="1800" dirty="0" smtClean="0">
                          <a:effectLst/>
                          <a:latin typeface="Calibri"/>
                          <a:cs typeface="Calibri"/>
                        </a:rPr>
                        <a:t> </a:t>
                      </a:r>
                      <a:endParaRPr lang="en-US" sz="1800" dirty="0">
                        <a:latin typeface="Calibri"/>
                        <a:cs typeface="Calibri"/>
                      </a:endParaRPr>
                    </a:p>
                  </a:txBody>
                  <a:tcPr/>
                </a:tc>
                <a:tc>
                  <a:txBody>
                    <a:bodyPr/>
                    <a:lstStyle/>
                    <a:p>
                      <a:pPr algn="just">
                        <a:lnSpc>
                          <a:spcPct val="115000"/>
                        </a:lnSpc>
                        <a:spcAft>
                          <a:spcPts val="0"/>
                        </a:spcAft>
                      </a:pPr>
                      <a:r>
                        <a:rPr lang="en-US" sz="1800">
                          <a:effectLst/>
                          <a:latin typeface="Calibri"/>
                          <a:ea typeface="ＭＳ 明朝"/>
                          <a:cs typeface="Calibri"/>
                        </a:rPr>
                        <a:t>148.65  </a:t>
                      </a:r>
                    </a:p>
                  </a:txBody>
                  <a:tcPr marL="68580" marR="68580" marT="0" marB="0"/>
                </a:tc>
              </a:tr>
              <a:tr h="370840">
                <a:tc>
                  <a:txBody>
                    <a:bodyPr/>
                    <a:lstStyle/>
                    <a:p>
                      <a:r>
                        <a:rPr lang="en-US" sz="1800" kern="1200" dirty="0" smtClean="0">
                          <a:solidFill>
                            <a:schemeClr val="dk1"/>
                          </a:solidFill>
                          <a:effectLst/>
                          <a:latin typeface="Calibri"/>
                          <a:ea typeface="+mn-ea"/>
                          <a:cs typeface="Calibri"/>
                        </a:rPr>
                        <a:t>Rural Wire less </a:t>
                      </a:r>
                      <a:r>
                        <a:rPr lang="en-US" sz="1800" kern="1200" dirty="0" err="1" smtClean="0">
                          <a:solidFill>
                            <a:schemeClr val="dk1"/>
                          </a:solidFill>
                          <a:effectLst/>
                          <a:latin typeface="Calibri"/>
                          <a:ea typeface="+mn-ea"/>
                          <a:cs typeface="Calibri"/>
                        </a:rPr>
                        <a:t>tele</a:t>
                      </a:r>
                      <a:r>
                        <a:rPr lang="en-US" sz="1800" kern="1200" dirty="0" smtClean="0">
                          <a:solidFill>
                            <a:schemeClr val="dk1"/>
                          </a:solidFill>
                          <a:effectLst/>
                          <a:latin typeface="Calibri"/>
                          <a:ea typeface="+mn-ea"/>
                          <a:cs typeface="Calibri"/>
                        </a:rPr>
                        <a:t>-density</a:t>
                      </a:r>
                      <a:r>
                        <a:rPr lang="en-US" sz="1800" dirty="0" smtClean="0">
                          <a:effectLst/>
                          <a:latin typeface="Calibri"/>
                          <a:cs typeface="Calibri"/>
                        </a:rPr>
                        <a:t> </a:t>
                      </a:r>
                      <a:endParaRPr lang="en-US" sz="1800" dirty="0">
                        <a:latin typeface="Calibri"/>
                        <a:cs typeface="Calibri"/>
                      </a:endParaRPr>
                    </a:p>
                  </a:txBody>
                  <a:tcPr/>
                </a:tc>
                <a:tc>
                  <a:txBody>
                    <a:bodyPr/>
                    <a:lstStyle/>
                    <a:p>
                      <a:pPr algn="just">
                        <a:lnSpc>
                          <a:spcPct val="115000"/>
                        </a:lnSpc>
                        <a:spcAft>
                          <a:spcPts val="0"/>
                        </a:spcAft>
                      </a:pPr>
                      <a:r>
                        <a:rPr lang="en-US" sz="1800">
                          <a:effectLst/>
                          <a:latin typeface="Calibri"/>
                          <a:ea typeface="ＭＳ 明朝"/>
                          <a:cs typeface="Calibri"/>
                        </a:rPr>
                        <a:t>50.26 </a:t>
                      </a:r>
                    </a:p>
                  </a:txBody>
                  <a:tcPr marL="68580" marR="68580" marT="0" marB="0"/>
                </a:tc>
              </a:tr>
              <a:tr h="370840">
                <a:tc>
                  <a:txBody>
                    <a:bodyPr/>
                    <a:lstStyle/>
                    <a:p>
                      <a:r>
                        <a:rPr lang="en-US" sz="1800" b="1" kern="1200" dirty="0" smtClean="0">
                          <a:solidFill>
                            <a:schemeClr val="dk1"/>
                          </a:solidFill>
                          <a:effectLst/>
                          <a:latin typeface="Calibri"/>
                          <a:ea typeface="+mn-ea"/>
                          <a:cs typeface="Calibri"/>
                        </a:rPr>
                        <a:t>Wire line </a:t>
                      </a:r>
                      <a:r>
                        <a:rPr lang="en-US" sz="1800" b="1" kern="1200" dirty="0" err="1" smtClean="0">
                          <a:solidFill>
                            <a:schemeClr val="dk1"/>
                          </a:solidFill>
                          <a:effectLst/>
                          <a:latin typeface="Calibri"/>
                          <a:ea typeface="+mn-ea"/>
                          <a:cs typeface="Calibri"/>
                        </a:rPr>
                        <a:t>tele</a:t>
                      </a:r>
                      <a:r>
                        <a:rPr lang="en-US" sz="1800" b="1" kern="1200" dirty="0" smtClean="0">
                          <a:solidFill>
                            <a:schemeClr val="dk1"/>
                          </a:solidFill>
                          <a:effectLst/>
                          <a:latin typeface="Calibri"/>
                          <a:ea typeface="+mn-ea"/>
                          <a:cs typeface="Calibri"/>
                        </a:rPr>
                        <a:t>-density</a:t>
                      </a:r>
                      <a:r>
                        <a:rPr lang="en-US" sz="1800" dirty="0" smtClean="0">
                          <a:effectLst/>
                          <a:latin typeface="Calibri"/>
                          <a:cs typeface="Calibri"/>
                        </a:rPr>
                        <a:t> </a:t>
                      </a:r>
                      <a:endParaRPr lang="en-US" sz="1800" dirty="0">
                        <a:latin typeface="Calibri"/>
                        <a:cs typeface="Calibri"/>
                      </a:endParaRPr>
                    </a:p>
                  </a:txBody>
                  <a:tcPr/>
                </a:tc>
                <a:tc>
                  <a:txBody>
                    <a:bodyPr/>
                    <a:lstStyle/>
                    <a:p>
                      <a:pPr algn="just">
                        <a:lnSpc>
                          <a:spcPct val="115000"/>
                        </a:lnSpc>
                        <a:spcAft>
                          <a:spcPts val="0"/>
                        </a:spcAft>
                      </a:pPr>
                      <a:r>
                        <a:rPr lang="en-US" sz="1800" b="1">
                          <a:effectLst/>
                          <a:latin typeface="Calibri"/>
                          <a:ea typeface="ＭＳ 明朝"/>
                          <a:cs typeface="Calibri"/>
                        </a:rPr>
                        <a:t>1.99 </a:t>
                      </a:r>
                      <a:endParaRPr lang="en-US" sz="1800">
                        <a:effectLst/>
                        <a:latin typeface="Calibri"/>
                        <a:ea typeface="ＭＳ 明朝"/>
                        <a:cs typeface="Calibri"/>
                      </a:endParaRPr>
                    </a:p>
                  </a:txBody>
                  <a:tcPr marL="68580" marR="68580" marT="0" marB="0"/>
                </a:tc>
              </a:tr>
              <a:tr h="370840">
                <a:tc>
                  <a:txBody>
                    <a:bodyPr/>
                    <a:lstStyle/>
                    <a:p>
                      <a:r>
                        <a:rPr lang="en-US" sz="1800" kern="1200" dirty="0" smtClean="0">
                          <a:solidFill>
                            <a:schemeClr val="dk1"/>
                          </a:solidFill>
                          <a:effectLst/>
                          <a:latin typeface="Calibri"/>
                          <a:ea typeface="+mn-ea"/>
                          <a:cs typeface="Calibri"/>
                        </a:rPr>
                        <a:t>Urban Wire line </a:t>
                      </a:r>
                      <a:r>
                        <a:rPr lang="en-US" sz="1800" kern="1200" dirty="0" err="1" smtClean="0">
                          <a:solidFill>
                            <a:schemeClr val="dk1"/>
                          </a:solidFill>
                          <a:effectLst/>
                          <a:latin typeface="Calibri"/>
                          <a:ea typeface="+mn-ea"/>
                          <a:cs typeface="Calibri"/>
                        </a:rPr>
                        <a:t>tele</a:t>
                      </a:r>
                      <a:r>
                        <a:rPr lang="en-US" sz="1800" kern="1200" dirty="0" smtClean="0">
                          <a:solidFill>
                            <a:schemeClr val="dk1"/>
                          </a:solidFill>
                          <a:effectLst/>
                          <a:latin typeface="Calibri"/>
                          <a:ea typeface="+mn-ea"/>
                          <a:cs typeface="Calibri"/>
                        </a:rPr>
                        <a:t>-density</a:t>
                      </a:r>
                      <a:r>
                        <a:rPr lang="en-US" sz="1800" dirty="0" smtClean="0">
                          <a:effectLst/>
                          <a:latin typeface="Calibri"/>
                          <a:cs typeface="Calibri"/>
                        </a:rPr>
                        <a:t> </a:t>
                      </a:r>
                      <a:endParaRPr lang="en-US" sz="1800" dirty="0">
                        <a:latin typeface="Calibri"/>
                        <a:cs typeface="Calibri"/>
                      </a:endParaRPr>
                    </a:p>
                  </a:txBody>
                  <a:tcPr/>
                </a:tc>
                <a:tc>
                  <a:txBody>
                    <a:bodyPr/>
                    <a:lstStyle/>
                    <a:p>
                      <a:pPr algn="just">
                        <a:lnSpc>
                          <a:spcPct val="115000"/>
                        </a:lnSpc>
                        <a:spcAft>
                          <a:spcPts val="0"/>
                        </a:spcAft>
                      </a:pPr>
                      <a:r>
                        <a:rPr lang="en-US" sz="1800">
                          <a:effectLst/>
                          <a:latin typeface="Calibri"/>
                          <a:ea typeface="ＭＳ 明朝"/>
                          <a:cs typeface="Calibri"/>
                        </a:rPr>
                        <a:t>5.28 </a:t>
                      </a:r>
                    </a:p>
                  </a:txBody>
                  <a:tcPr marL="68580" marR="68580" marT="0" marB="0"/>
                </a:tc>
              </a:tr>
              <a:tr h="370840">
                <a:tc>
                  <a:txBody>
                    <a:bodyPr/>
                    <a:lstStyle/>
                    <a:p>
                      <a:r>
                        <a:rPr lang="en-US" sz="1800" kern="1200" dirty="0" smtClean="0">
                          <a:solidFill>
                            <a:schemeClr val="dk1"/>
                          </a:solidFill>
                          <a:effectLst/>
                          <a:latin typeface="Calibri"/>
                          <a:ea typeface="+mn-ea"/>
                          <a:cs typeface="Calibri"/>
                        </a:rPr>
                        <a:t>Rural Wire line </a:t>
                      </a:r>
                      <a:r>
                        <a:rPr lang="en-US" sz="1800" kern="1200" dirty="0" err="1" smtClean="0">
                          <a:solidFill>
                            <a:schemeClr val="dk1"/>
                          </a:solidFill>
                          <a:effectLst/>
                          <a:latin typeface="Calibri"/>
                          <a:ea typeface="+mn-ea"/>
                          <a:cs typeface="Calibri"/>
                        </a:rPr>
                        <a:t>tele</a:t>
                      </a:r>
                      <a:r>
                        <a:rPr lang="en-US" sz="1800" kern="1200" dirty="0" smtClean="0">
                          <a:solidFill>
                            <a:schemeClr val="dk1"/>
                          </a:solidFill>
                          <a:effectLst/>
                          <a:latin typeface="Calibri"/>
                          <a:ea typeface="+mn-ea"/>
                          <a:cs typeface="Calibri"/>
                        </a:rPr>
                        <a:t>-density</a:t>
                      </a:r>
                      <a:r>
                        <a:rPr lang="en-US" sz="1800" dirty="0" smtClean="0">
                          <a:effectLst/>
                          <a:latin typeface="Calibri"/>
                          <a:cs typeface="Calibri"/>
                        </a:rPr>
                        <a:t> </a:t>
                      </a:r>
                      <a:endParaRPr lang="en-US" sz="1800" dirty="0">
                        <a:latin typeface="Calibri"/>
                        <a:cs typeface="Calibri"/>
                      </a:endParaRPr>
                    </a:p>
                  </a:txBody>
                  <a:tcPr/>
                </a:tc>
                <a:tc>
                  <a:txBody>
                    <a:bodyPr/>
                    <a:lstStyle/>
                    <a:p>
                      <a:pPr algn="just">
                        <a:lnSpc>
                          <a:spcPct val="115000"/>
                        </a:lnSpc>
                        <a:spcAft>
                          <a:spcPts val="0"/>
                        </a:spcAft>
                      </a:pPr>
                      <a:r>
                        <a:rPr lang="en-US" sz="1800">
                          <a:effectLst/>
                          <a:latin typeface="Calibri"/>
                          <a:ea typeface="ＭＳ 明朝"/>
                          <a:cs typeface="Calibri"/>
                        </a:rPr>
                        <a:t>0.50  </a:t>
                      </a:r>
                    </a:p>
                  </a:txBody>
                  <a:tcPr marL="68580" marR="68580" marT="0" marB="0"/>
                </a:tc>
              </a:tr>
              <a:tr h="370840">
                <a:tc>
                  <a:txBody>
                    <a:bodyPr/>
                    <a:lstStyle/>
                    <a:p>
                      <a:pPr algn="l">
                        <a:lnSpc>
                          <a:spcPct val="115000"/>
                        </a:lnSpc>
                        <a:spcAft>
                          <a:spcPts val="0"/>
                        </a:spcAft>
                      </a:pPr>
                      <a:r>
                        <a:rPr lang="en-US" sz="1800" b="1" dirty="0">
                          <a:effectLst/>
                          <a:latin typeface="Calibri"/>
                          <a:ea typeface="ＭＳ 明朝"/>
                          <a:cs typeface="Calibri"/>
                        </a:rPr>
                        <a:t>Broadband subscriptions per 100 inhabitants (144.87million)</a:t>
                      </a:r>
                      <a:endParaRPr lang="en-US" sz="1800" dirty="0">
                        <a:effectLst/>
                        <a:latin typeface="Calibri"/>
                        <a:ea typeface="ＭＳ 明朝"/>
                        <a:cs typeface="Calibri"/>
                      </a:endParaRPr>
                    </a:p>
                  </a:txBody>
                  <a:tcPr marL="68580" marR="68580" marT="0" marB="0"/>
                </a:tc>
                <a:tc>
                  <a:txBody>
                    <a:bodyPr/>
                    <a:lstStyle/>
                    <a:p>
                      <a:pPr algn="just">
                        <a:lnSpc>
                          <a:spcPct val="115000"/>
                        </a:lnSpc>
                        <a:spcAft>
                          <a:spcPts val="0"/>
                        </a:spcAft>
                      </a:pPr>
                      <a:r>
                        <a:rPr lang="en-US" sz="1800" b="1" dirty="0" smtClean="0">
                          <a:effectLst/>
                          <a:latin typeface="Calibri"/>
                          <a:ea typeface="ＭＳ 明朝"/>
                          <a:cs typeface="Calibri"/>
                        </a:rPr>
                        <a:t>11.05*</a:t>
                      </a:r>
                      <a:endParaRPr lang="en-US" sz="1800" dirty="0">
                        <a:effectLst/>
                        <a:latin typeface="Calibri"/>
                        <a:ea typeface="ＭＳ 明朝"/>
                        <a:cs typeface="Calibri"/>
                      </a:endParaRPr>
                    </a:p>
                  </a:txBody>
                  <a:tcPr marL="68580" marR="68580" marT="0" marB="0"/>
                </a:tc>
              </a:tr>
              <a:tr h="370840">
                <a:tc>
                  <a:txBody>
                    <a:bodyPr/>
                    <a:lstStyle/>
                    <a:p>
                      <a:r>
                        <a:rPr lang="en-US" sz="1800" kern="1200" dirty="0" smtClean="0">
                          <a:solidFill>
                            <a:schemeClr val="dk1"/>
                          </a:solidFill>
                          <a:effectLst/>
                          <a:latin typeface="Calibri"/>
                          <a:ea typeface="+mn-ea"/>
                          <a:cs typeface="Calibri"/>
                        </a:rPr>
                        <a:t>Wired broadband subscribers per 100 inhabitants (16.75 million)</a:t>
                      </a:r>
                      <a:r>
                        <a:rPr lang="en-US" sz="1800" dirty="0" smtClean="0">
                          <a:effectLst/>
                          <a:latin typeface="Calibri"/>
                          <a:cs typeface="Calibri"/>
                        </a:rPr>
                        <a:t> </a:t>
                      </a:r>
                      <a:endParaRPr lang="en-US" sz="1800" dirty="0">
                        <a:latin typeface="Calibri"/>
                        <a:cs typeface="Calibri"/>
                      </a:endParaRPr>
                    </a:p>
                  </a:txBody>
                  <a:tcPr/>
                </a:tc>
                <a:tc>
                  <a:txBody>
                    <a:bodyPr/>
                    <a:lstStyle/>
                    <a:p>
                      <a:pPr algn="just">
                        <a:lnSpc>
                          <a:spcPct val="115000"/>
                        </a:lnSpc>
                        <a:spcAft>
                          <a:spcPts val="0"/>
                        </a:spcAft>
                      </a:pPr>
                      <a:r>
                        <a:rPr lang="en-US" sz="1800">
                          <a:effectLst/>
                          <a:latin typeface="Calibri"/>
                          <a:ea typeface="ＭＳ 明朝"/>
                          <a:cs typeface="Calibri"/>
                        </a:rPr>
                        <a:t>1.28</a:t>
                      </a:r>
                    </a:p>
                  </a:txBody>
                  <a:tcPr marL="68580" marR="68580" marT="0" marB="0"/>
                </a:tc>
              </a:tr>
              <a:tr h="370840">
                <a:tc>
                  <a:txBody>
                    <a:bodyPr/>
                    <a:lstStyle/>
                    <a:p>
                      <a:r>
                        <a:rPr lang="en-US" sz="1800" kern="1200" dirty="0" smtClean="0">
                          <a:solidFill>
                            <a:schemeClr val="dk1"/>
                          </a:solidFill>
                          <a:effectLst/>
                          <a:latin typeface="Calibri"/>
                          <a:ea typeface="+mn-ea"/>
                          <a:cs typeface="Calibri"/>
                        </a:rPr>
                        <a:t>Mobile-broadband subscriptions per 100 inhabitants (127.61 million)</a:t>
                      </a:r>
                      <a:r>
                        <a:rPr lang="en-US" sz="1800" dirty="0" smtClean="0">
                          <a:effectLst/>
                          <a:latin typeface="Calibri"/>
                          <a:cs typeface="Calibri"/>
                        </a:rPr>
                        <a:t> </a:t>
                      </a:r>
                      <a:endParaRPr lang="en-US" sz="1800" dirty="0">
                        <a:latin typeface="Calibri"/>
                        <a:cs typeface="Calibri"/>
                      </a:endParaRPr>
                    </a:p>
                  </a:txBody>
                  <a:tcPr/>
                </a:tc>
                <a:tc>
                  <a:txBody>
                    <a:bodyPr/>
                    <a:lstStyle/>
                    <a:p>
                      <a:pPr algn="just">
                        <a:lnSpc>
                          <a:spcPct val="115000"/>
                        </a:lnSpc>
                        <a:spcAft>
                          <a:spcPts val="0"/>
                        </a:spcAft>
                      </a:pPr>
                      <a:r>
                        <a:rPr lang="en-US" sz="1800" dirty="0">
                          <a:effectLst/>
                          <a:latin typeface="Calibri"/>
                          <a:ea typeface="ＭＳ 明朝"/>
                          <a:cs typeface="Calibri"/>
                        </a:rPr>
                        <a:t>9.74</a:t>
                      </a:r>
                    </a:p>
                  </a:txBody>
                  <a:tcPr marL="68580" marR="68580" marT="0" marB="0"/>
                </a:tc>
              </a:tr>
              <a:tr h="370840">
                <a:tc>
                  <a:txBody>
                    <a:bodyPr/>
                    <a:lstStyle/>
                    <a:p>
                      <a:r>
                        <a:rPr lang="en-US" sz="1800" kern="1200" dirty="0" smtClean="0">
                          <a:solidFill>
                            <a:schemeClr val="dk1"/>
                          </a:solidFill>
                          <a:effectLst/>
                          <a:latin typeface="Calibri"/>
                          <a:ea typeface="+mn-ea"/>
                          <a:cs typeface="Calibri"/>
                        </a:rPr>
                        <a:t>Fixed Wireless subscribers </a:t>
                      </a:r>
                      <a:endParaRPr lang="en-US" sz="1800" dirty="0">
                        <a:latin typeface="Calibri"/>
                        <a:cs typeface="Calibri"/>
                      </a:endParaRPr>
                    </a:p>
                  </a:txBody>
                  <a:tcPr/>
                </a:tc>
                <a:tc>
                  <a:txBody>
                    <a:bodyPr/>
                    <a:lstStyle/>
                    <a:p>
                      <a:pPr algn="just">
                        <a:lnSpc>
                          <a:spcPct val="115000"/>
                        </a:lnSpc>
                        <a:spcAft>
                          <a:spcPts val="0"/>
                        </a:spcAft>
                      </a:pPr>
                      <a:r>
                        <a:rPr lang="en-US" sz="1800" dirty="0">
                          <a:effectLst/>
                          <a:latin typeface="Calibri"/>
                          <a:ea typeface="ＭＳ 明朝"/>
                          <a:cs typeface="Calibri"/>
                        </a:rPr>
                        <a:t>0.03</a:t>
                      </a:r>
                    </a:p>
                  </a:txBody>
                  <a:tcPr marL="68580" marR="68580" marT="0" marB="0"/>
                </a:tc>
              </a:tr>
            </a:tbl>
          </a:graphicData>
        </a:graphic>
      </p:graphicFrame>
      <p:sp>
        <p:nvSpPr>
          <p:cNvPr id="9" name="Rectangle 8"/>
          <p:cNvSpPr/>
          <p:nvPr/>
        </p:nvSpPr>
        <p:spPr>
          <a:xfrm>
            <a:off x="228600" y="3384"/>
            <a:ext cx="8534400" cy="830997"/>
          </a:xfrm>
          <a:prstGeom prst="rect">
            <a:avLst/>
          </a:prstGeom>
        </p:spPr>
        <p:txBody>
          <a:bodyPr wrap="square">
            <a:spAutoFit/>
          </a:bodyPr>
          <a:lstStyle/>
          <a:p>
            <a:r>
              <a:rPr lang="en-US" sz="2400" b="1" dirty="0"/>
              <a:t>Various statistics of telecommunications sector in India (Telecom Subscription Data as on 29th February, 2016)</a:t>
            </a:r>
          </a:p>
        </p:txBody>
      </p:sp>
      <p:sp>
        <p:nvSpPr>
          <p:cNvPr id="10" name="Rectangle 9"/>
          <p:cNvSpPr/>
          <p:nvPr/>
        </p:nvSpPr>
        <p:spPr>
          <a:xfrm>
            <a:off x="2438400" y="5334000"/>
            <a:ext cx="6477000" cy="646331"/>
          </a:xfrm>
          <a:prstGeom prst="rect">
            <a:avLst/>
          </a:prstGeom>
        </p:spPr>
        <p:txBody>
          <a:bodyPr wrap="square">
            <a:spAutoFit/>
          </a:bodyPr>
          <a:lstStyle/>
          <a:p>
            <a:r>
              <a:rPr lang="en-US" i="1" dirty="0"/>
              <a:t>Source:</a:t>
            </a:r>
            <a:r>
              <a:rPr lang="en-US" dirty="0"/>
              <a:t> </a:t>
            </a:r>
            <a:r>
              <a:rPr lang="en-US" i="1" dirty="0"/>
              <a:t>Telecom Regulatory Authority of India, Press release No. 26/2016</a:t>
            </a:r>
            <a:endParaRPr lang="en-US" dirty="0"/>
          </a:p>
        </p:txBody>
      </p:sp>
      <p:sp>
        <p:nvSpPr>
          <p:cNvPr id="11" name="Rectangle 10"/>
          <p:cNvSpPr/>
          <p:nvPr/>
        </p:nvSpPr>
        <p:spPr>
          <a:xfrm>
            <a:off x="0" y="2055673"/>
            <a:ext cx="9144000" cy="1754327"/>
          </a:xfrm>
          <a:prstGeom prst="rect">
            <a:avLst/>
          </a:prstGeom>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Internet penetration: 30.7 % of the population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24609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Content Placeholder 2"/>
          <p:cNvSpPr>
            <a:spLocks noGrp="1"/>
          </p:cNvSpPr>
          <p:nvPr>
            <p:ph idx="1"/>
          </p:nvPr>
        </p:nvSpPr>
        <p:spPr>
          <a:xfrm>
            <a:off x="457200" y="808037"/>
            <a:ext cx="8229600" cy="4525963"/>
          </a:xfrm>
        </p:spPr>
        <p:txBody>
          <a:bodyPr>
            <a:normAutofit/>
          </a:bodyPr>
          <a:lstStyle/>
          <a:p>
            <a:r>
              <a:rPr lang="en-US" sz="2400" dirty="0" smtClean="0"/>
              <a:t>Public </a:t>
            </a:r>
            <a:r>
              <a:rPr lang="en-US" sz="2400" dirty="0" err="1" smtClean="0"/>
              <a:t>WiFi</a:t>
            </a:r>
            <a:r>
              <a:rPr lang="en-US" sz="2400" dirty="0" smtClean="0"/>
              <a:t> network: Not limited to </a:t>
            </a:r>
            <a:r>
              <a:rPr lang="en-US" sz="2400" dirty="0" err="1" smtClean="0"/>
              <a:t>WiFi</a:t>
            </a:r>
            <a:r>
              <a:rPr lang="en-US" sz="2400" dirty="0" smtClean="0"/>
              <a:t> hotspot created by licensed TSP/ISP at public places. </a:t>
            </a:r>
          </a:p>
          <a:p>
            <a:r>
              <a:rPr lang="en-US" sz="2400" dirty="0" smtClean="0"/>
              <a:t>Rollout of the </a:t>
            </a:r>
            <a:r>
              <a:rPr lang="en-US" sz="2400" dirty="0" err="1" smtClean="0"/>
              <a:t>BharatNet</a:t>
            </a:r>
            <a:r>
              <a:rPr lang="en-US" sz="2400" dirty="0" smtClean="0"/>
              <a:t> Project: The </a:t>
            </a:r>
            <a:r>
              <a:rPr lang="en-US" sz="2400" dirty="0"/>
              <a:t>next logical step would be for </a:t>
            </a:r>
            <a:r>
              <a:rPr lang="en-US" sz="2400" dirty="0" err="1"/>
              <a:t>Panchayats</a:t>
            </a:r>
            <a:r>
              <a:rPr lang="en-US" sz="2400" dirty="0"/>
              <a:t> and local entrepreneurs to </a:t>
            </a:r>
            <a:r>
              <a:rPr lang="en-US" sz="2400" dirty="0" err="1"/>
              <a:t>utilise</a:t>
            </a:r>
            <a:r>
              <a:rPr lang="en-US" sz="2400" dirty="0"/>
              <a:t> this Internet access to create Wi-Fi networks offering e-learning, e-governance, e- banking, e-health and other online services to the community. </a:t>
            </a:r>
          </a:p>
          <a:p>
            <a:r>
              <a:rPr lang="en-US" sz="2400" dirty="0" smtClean="0"/>
              <a:t>Global increase in </a:t>
            </a:r>
            <a:r>
              <a:rPr lang="en-US" sz="2400" dirty="0" err="1" smtClean="0"/>
              <a:t>WiFi</a:t>
            </a:r>
            <a:r>
              <a:rPr lang="en-US" sz="2400" dirty="0" smtClean="0"/>
              <a:t> hotspots (2013-2016): 568%</a:t>
            </a:r>
          </a:p>
          <a:p>
            <a:r>
              <a:rPr lang="en-US" sz="2400" dirty="0" smtClean="0"/>
              <a:t>Increase in </a:t>
            </a:r>
            <a:r>
              <a:rPr lang="en-US" sz="2400" dirty="0" err="1" smtClean="0"/>
              <a:t>WiFi</a:t>
            </a:r>
            <a:r>
              <a:rPr lang="en-US" sz="2400" dirty="0" smtClean="0"/>
              <a:t> hotspots in India: 12%</a:t>
            </a:r>
          </a:p>
          <a:p>
            <a:r>
              <a:rPr lang="en-US" sz="2400" dirty="0" smtClean="0"/>
              <a:t>31,518 public </a:t>
            </a:r>
            <a:r>
              <a:rPr lang="en-US" sz="2400" dirty="0" err="1" smtClean="0"/>
              <a:t>wifi</a:t>
            </a:r>
            <a:r>
              <a:rPr lang="en-US" sz="2400" dirty="0" smtClean="0"/>
              <a:t> spots</a:t>
            </a:r>
          </a:p>
          <a:p>
            <a:r>
              <a:rPr lang="en-US" sz="2400" dirty="0" smtClean="0"/>
              <a:t>1 hotspot for every 150 people: 800,000 hotspots</a:t>
            </a:r>
            <a:endParaRPr lang="en-US" sz="2400" dirty="0"/>
          </a:p>
          <a:p>
            <a:pPr marL="0" indent="0">
              <a:buNone/>
            </a:pPr>
            <a:endParaRPr lang="en-US" sz="2400" dirty="0"/>
          </a:p>
        </p:txBody>
      </p:sp>
      <p:sp>
        <p:nvSpPr>
          <p:cNvPr id="6" name="Title 1"/>
          <p:cNvSpPr>
            <a:spLocks noGrp="1"/>
          </p:cNvSpPr>
          <p:nvPr>
            <p:ph type="title"/>
          </p:nvPr>
        </p:nvSpPr>
        <p:spPr>
          <a:xfrm>
            <a:off x="0" y="0"/>
            <a:ext cx="9144000" cy="681030"/>
          </a:xfrm>
        </p:spPr>
        <p:txBody>
          <a:bodyPr>
            <a:noAutofit/>
          </a:bodyPr>
          <a:lstStyle/>
          <a:p>
            <a:r>
              <a:rPr lang="en-US" sz="3200" b="1" dirty="0" smtClean="0">
                <a:latin typeface="+mn-lt"/>
                <a:cs typeface="Calibri  "/>
              </a:rPr>
              <a:t>State of </a:t>
            </a:r>
            <a:r>
              <a:rPr lang="en-US" sz="3200" b="1" dirty="0" err="1" smtClean="0">
                <a:latin typeface="+mn-lt"/>
                <a:cs typeface="Calibri  "/>
              </a:rPr>
              <a:t>wifi</a:t>
            </a:r>
            <a:r>
              <a:rPr lang="en-US" sz="3200" b="1" dirty="0" smtClean="0">
                <a:latin typeface="+mn-lt"/>
                <a:cs typeface="Calibri  "/>
              </a:rPr>
              <a:t> in India</a:t>
            </a:r>
            <a:endParaRPr lang="en-US" sz="3200" b="1" dirty="0">
              <a:latin typeface="+mn-lt"/>
              <a:cs typeface="Calibri  "/>
            </a:endParaRPr>
          </a:p>
        </p:txBody>
      </p:sp>
    </p:spTree>
    <p:extLst>
      <p:ext uri="{BB962C8B-B14F-4D97-AF65-F5344CB8AC3E}">
        <p14:creationId xmlns:p14="http://schemas.microsoft.com/office/powerpoint/2010/main" val="16496307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1200"/>
            <a:ext cx="9144000" cy="681030"/>
          </a:xfrm>
        </p:spPr>
        <p:txBody>
          <a:bodyPr>
            <a:noAutofit/>
          </a:bodyPr>
          <a:lstStyle/>
          <a:p>
            <a:r>
              <a:rPr lang="en-US" sz="2400" b="1" dirty="0" smtClean="0">
                <a:latin typeface="Calibri"/>
                <a:cs typeface="Calibri"/>
              </a:rPr>
              <a:t>Group 1</a:t>
            </a:r>
            <a:r>
              <a:rPr lang="en-US" sz="2400" b="1" dirty="0">
                <a:latin typeface="Calibri"/>
                <a:cs typeface="Calibri"/>
              </a:rPr>
              <a:t/>
            </a:r>
            <a:br>
              <a:rPr lang="en-US" sz="2400" b="1" dirty="0">
                <a:latin typeface="Calibri"/>
                <a:cs typeface="Calibri"/>
              </a:rPr>
            </a:br>
            <a:r>
              <a:rPr lang="en-US" sz="2400" b="1" dirty="0" smtClean="0">
                <a:latin typeface="Calibri"/>
                <a:cs typeface="Calibri"/>
              </a:rPr>
              <a:t/>
            </a:r>
            <a:br>
              <a:rPr lang="en-US" sz="2400" b="1" dirty="0" smtClean="0">
                <a:latin typeface="Calibri"/>
                <a:cs typeface="Calibri"/>
              </a:rPr>
            </a:br>
            <a:r>
              <a:rPr lang="en-US" sz="2200" b="1" dirty="0" smtClean="0">
                <a:latin typeface="Calibri"/>
                <a:cs typeface="Calibri"/>
              </a:rPr>
              <a:t>Are </a:t>
            </a:r>
            <a:r>
              <a:rPr lang="en-US" sz="2200" b="1" dirty="0">
                <a:latin typeface="Calibri"/>
                <a:cs typeface="Calibri"/>
              </a:rPr>
              <a:t>there any </a:t>
            </a:r>
            <a:r>
              <a:rPr lang="en-US" sz="2200" b="1" dirty="0">
                <a:solidFill>
                  <a:srgbClr val="800000"/>
                </a:solidFill>
                <a:latin typeface="Calibri"/>
                <a:cs typeface="Calibri"/>
              </a:rPr>
              <a:t>regulatory issues</a:t>
            </a:r>
            <a:r>
              <a:rPr lang="en-US" sz="2200" b="1" dirty="0">
                <a:latin typeface="Calibri"/>
                <a:cs typeface="Calibri"/>
              </a:rPr>
              <a:t>, </a:t>
            </a:r>
            <a:r>
              <a:rPr lang="en-US" sz="2200" b="1" dirty="0">
                <a:solidFill>
                  <a:srgbClr val="800000"/>
                </a:solidFill>
                <a:latin typeface="Calibri"/>
                <a:cs typeface="Calibri"/>
              </a:rPr>
              <a:t>licensing restrictions</a:t>
            </a:r>
            <a:r>
              <a:rPr lang="en-US" sz="2200" b="1" dirty="0">
                <a:latin typeface="Calibri"/>
                <a:cs typeface="Calibri"/>
              </a:rPr>
              <a:t> or other </a:t>
            </a:r>
            <a:r>
              <a:rPr lang="en-US" sz="2200" b="1" dirty="0">
                <a:solidFill>
                  <a:srgbClr val="800000"/>
                </a:solidFill>
                <a:latin typeface="Calibri"/>
                <a:cs typeface="Calibri"/>
              </a:rPr>
              <a:t>factors </a:t>
            </a:r>
            <a:r>
              <a:rPr lang="en-US" sz="2200" b="1" dirty="0">
                <a:latin typeface="Calibri"/>
                <a:cs typeface="Calibri"/>
              </a:rPr>
              <a:t>that are hampering the growth of </a:t>
            </a:r>
            <a:r>
              <a:rPr lang="en-US" sz="2200" b="1" dirty="0">
                <a:solidFill>
                  <a:srgbClr val="800000"/>
                </a:solidFill>
                <a:latin typeface="Calibri"/>
                <a:cs typeface="Calibri"/>
              </a:rPr>
              <a:t>public Wi-Fi services </a:t>
            </a:r>
            <a:r>
              <a:rPr lang="en-US" sz="2200" b="1" dirty="0">
                <a:latin typeface="Calibri"/>
                <a:cs typeface="Calibri"/>
              </a:rPr>
              <a:t>in the country? </a:t>
            </a:r>
            <a:r>
              <a:rPr lang="en-US" sz="2200" b="1" dirty="0" smtClean="0">
                <a:latin typeface="Calibri"/>
                <a:cs typeface="Calibri"/>
              </a:rPr>
              <a:t/>
            </a:r>
            <a:br>
              <a:rPr lang="en-US" sz="2200" b="1" dirty="0" smtClean="0">
                <a:latin typeface="Calibri"/>
                <a:cs typeface="Calibri"/>
              </a:rPr>
            </a:br>
            <a:r>
              <a:rPr lang="en-US" sz="2200" b="1" dirty="0" smtClean="0">
                <a:latin typeface="Calibri"/>
                <a:cs typeface="Calibri"/>
              </a:rPr>
              <a:t/>
            </a:r>
            <a:br>
              <a:rPr lang="en-US" sz="2200" b="1" dirty="0" smtClean="0">
                <a:latin typeface="Calibri"/>
                <a:cs typeface="Calibri"/>
              </a:rPr>
            </a:br>
            <a:r>
              <a:rPr lang="en-US" sz="2200" b="1" dirty="0" smtClean="0">
                <a:latin typeface="Calibri"/>
                <a:cs typeface="Calibri"/>
              </a:rPr>
              <a:t>What </a:t>
            </a:r>
            <a:r>
              <a:rPr lang="en-US" sz="2200" b="1" dirty="0">
                <a:solidFill>
                  <a:srgbClr val="800000"/>
                </a:solidFill>
                <a:latin typeface="Calibri"/>
                <a:cs typeface="Calibri"/>
              </a:rPr>
              <a:t>regulatory/licensing </a:t>
            </a:r>
            <a:r>
              <a:rPr lang="en-US" sz="2200" b="1" dirty="0">
                <a:latin typeface="Calibri"/>
                <a:cs typeface="Calibri"/>
              </a:rPr>
              <a:t>or </a:t>
            </a:r>
            <a:r>
              <a:rPr lang="en-US" sz="2200" b="1" dirty="0">
                <a:solidFill>
                  <a:srgbClr val="800000"/>
                </a:solidFill>
                <a:latin typeface="Calibri"/>
                <a:cs typeface="Calibri"/>
              </a:rPr>
              <a:t>policy measures </a:t>
            </a:r>
            <a:r>
              <a:rPr lang="en-US" sz="2200" b="1" dirty="0">
                <a:latin typeface="Calibri"/>
                <a:cs typeface="Calibri"/>
              </a:rPr>
              <a:t>are required to encourage the deployment of </a:t>
            </a:r>
            <a:r>
              <a:rPr lang="en-US" sz="2200" b="1" dirty="0">
                <a:solidFill>
                  <a:srgbClr val="800000"/>
                </a:solidFill>
                <a:latin typeface="Calibri"/>
                <a:cs typeface="Calibri"/>
              </a:rPr>
              <a:t>commercial models </a:t>
            </a:r>
            <a:r>
              <a:rPr lang="en-US" sz="2200" b="1" dirty="0">
                <a:latin typeface="Calibri"/>
                <a:cs typeface="Calibri"/>
              </a:rPr>
              <a:t>for ubiquitous </a:t>
            </a:r>
            <a:r>
              <a:rPr lang="en-US" sz="2200" b="1" dirty="0">
                <a:solidFill>
                  <a:srgbClr val="800000"/>
                </a:solidFill>
                <a:latin typeface="Calibri"/>
                <a:cs typeface="Calibri"/>
              </a:rPr>
              <a:t>city-wide Wi-Fi </a:t>
            </a:r>
            <a:r>
              <a:rPr lang="en-US" sz="2200" b="1" dirty="0">
                <a:latin typeface="Calibri"/>
                <a:cs typeface="Calibri"/>
              </a:rPr>
              <a:t>networks as well as </a:t>
            </a:r>
            <a:r>
              <a:rPr lang="en-US" sz="2200" b="1" dirty="0">
                <a:solidFill>
                  <a:srgbClr val="800000"/>
                </a:solidFill>
                <a:latin typeface="Calibri"/>
                <a:cs typeface="Calibri"/>
              </a:rPr>
              <a:t>expansion of Wi-Fi networks</a:t>
            </a:r>
            <a:r>
              <a:rPr lang="en-US" sz="2200" b="1" dirty="0">
                <a:latin typeface="Calibri"/>
                <a:cs typeface="Calibri"/>
              </a:rPr>
              <a:t> in remote or rural areas? </a:t>
            </a:r>
            <a:br>
              <a:rPr lang="en-US" sz="2200" b="1" dirty="0">
                <a:latin typeface="Calibri"/>
                <a:cs typeface="Calibri"/>
              </a:rPr>
            </a:br>
            <a:endParaRPr lang="en-US" sz="2200" b="1" dirty="0">
              <a:latin typeface="Calibri"/>
              <a:cs typeface="Calibri"/>
            </a:endParaRP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7</a:t>
            </a:fld>
            <a:endParaRPr lang="en-US"/>
          </a:p>
        </p:txBody>
      </p:sp>
    </p:spTree>
    <p:extLst>
      <p:ext uri="{BB962C8B-B14F-4D97-AF65-F5344CB8AC3E}">
        <p14:creationId xmlns:p14="http://schemas.microsoft.com/office/powerpoint/2010/main" val="24924015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57400"/>
            <a:ext cx="8763000" cy="1143000"/>
          </a:xfrm>
        </p:spPr>
        <p:txBody>
          <a:bodyPr>
            <a:noAutofit/>
          </a:bodyPr>
          <a:lstStyle/>
          <a:p>
            <a:r>
              <a:rPr lang="en-US" sz="2400" b="1" dirty="0" smtClean="0">
                <a:latin typeface="+mn-lt"/>
                <a:cs typeface="Calibri"/>
              </a:rPr>
              <a:t>Group 2</a:t>
            </a:r>
            <a:r>
              <a:rPr lang="en-US" sz="2400" b="1" dirty="0">
                <a:latin typeface="+mn-lt"/>
                <a:cs typeface="Calibri"/>
              </a:rPr>
              <a:t/>
            </a:r>
            <a:br>
              <a:rPr lang="en-US" sz="2400" b="1" dirty="0">
                <a:latin typeface="+mn-lt"/>
                <a:cs typeface="Calibri"/>
              </a:rPr>
            </a:br>
            <a:r>
              <a:rPr lang="en-US" sz="2000" b="1" dirty="0" smtClean="0">
                <a:latin typeface="+mn-lt"/>
                <a:cs typeface="Calibri"/>
              </a:rPr>
              <a:t/>
            </a:r>
            <a:br>
              <a:rPr lang="en-US" sz="2000" b="1" dirty="0" smtClean="0">
                <a:latin typeface="+mn-lt"/>
                <a:cs typeface="Calibri"/>
              </a:rPr>
            </a:br>
            <a:r>
              <a:rPr lang="en-US" sz="2000" b="1" dirty="0" smtClean="0">
                <a:latin typeface="+mn-lt"/>
                <a:cs typeface="Calibri"/>
              </a:rPr>
              <a:t>What </a:t>
            </a:r>
            <a:r>
              <a:rPr lang="en-US" sz="2000" b="1" dirty="0">
                <a:latin typeface="+mn-lt"/>
                <a:cs typeface="Calibri"/>
              </a:rPr>
              <a:t>measures are required to encourage </a:t>
            </a:r>
            <a:r>
              <a:rPr lang="en-US" sz="2000" b="1" dirty="0">
                <a:solidFill>
                  <a:srgbClr val="800000"/>
                </a:solidFill>
                <a:latin typeface="+mn-lt"/>
                <a:cs typeface="Calibri"/>
              </a:rPr>
              <a:t>interoperability</a:t>
            </a:r>
            <a:r>
              <a:rPr lang="en-US" sz="2000" b="1" dirty="0">
                <a:latin typeface="+mn-lt"/>
                <a:cs typeface="Calibri"/>
              </a:rPr>
              <a:t> between the </a:t>
            </a:r>
            <a:r>
              <a:rPr lang="en-US" sz="2000" b="1" dirty="0">
                <a:solidFill>
                  <a:srgbClr val="800000"/>
                </a:solidFill>
                <a:latin typeface="+mn-lt"/>
                <a:cs typeface="Calibri"/>
              </a:rPr>
              <a:t>Wi-Fi networks </a:t>
            </a:r>
            <a:r>
              <a:rPr lang="en-US" sz="2000" b="1" dirty="0">
                <a:latin typeface="+mn-lt"/>
                <a:cs typeface="Calibri"/>
              </a:rPr>
              <a:t>of different </a:t>
            </a:r>
            <a:r>
              <a:rPr lang="en-US" sz="2000" b="1" dirty="0">
                <a:solidFill>
                  <a:srgbClr val="800000"/>
                </a:solidFill>
                <a:latin typeface="+mn-lt"/>
                <a:cs typeface="Calibri"/>
              </a:rPr>
              <a:t>service providers</a:t>
            </a:r>
            <a:r>
              <a:rPr lang="en-US" sz="2000" b="1" dirty="0">
                <a:latin typeface="+mn-lt"/>
                <a:cs typeface="Calibri"/>
              </a:rPr>
              <a:t>, both within the country and internationally</a:t>
            </a:r>
            <a:r>
              <a:rPr lang="en-US" sz="2000" b="1" dirty="0" smtClean="0">
                <a:latin typeface="+mn-lt"/>
                <a:cs typeface="Calibri"/>
              </a:rPr>
              <a:t>?</a:t>
            </a:r>
            <a:br>
              <a:rPr lang="en-US" sz="2000" b="1" dirty="0" smtClean="0">
                <a:latin typeface="+mn-lt"/>
                <a:cs typeface="Calibri"/>
              </a:rPr>
            </a:br>
            <a:r>
              <a:rPr lang="en-US" sz="2000" b="1" dirty="0" smtClean="0">
                <a:latin typeface="+mn-lt"/>
                <a:cs typeface="Calibri"/>
              </a:rPr>
              <a:t> </a:t>
            </a:r>
            <a:br>
              <a:rPr lang="en-US" sz="2000" b="1" dirty="0" smtClean="0">
                <a:latin typeface="+mn-lt"/>
                <a:cs typeface="Calibri"/>
              </a:rPr>
            </a:br>
            <a:r>
              <a:rPr lang="en-US" sz="2000" b="1" dirty="0" smtClean="0">
                <a:latin typeface="+mn-lt"/>
                <a:cs typeface="Calibri"/>
              </a:rPr>
              <a:t>What </a:t>
            </a:r>
            <a:r>
              <a:rPr lang="en-US" sz="2000" b="1" dirty="0">
                <a:latin typeface="+mn-lt"/>
                <a:cs typeface="Calibri"/>
              </a:rPr>
              <a:t>measures are required to encourage </a:t>
            </a:r>
            <a:r>
              <a:rPr lang="en-US" sz="2000" b="1" dirty="0">
                <a:solidFill>
                  <a:srgbClr val="800000"/>
                </a:solidFill>
                <a:latin typeface="+mn-lt"/>
                <a:cs typeface="Calibri"/>
              </a:rPr>
              <a:t>interoperability </a:t>
            </a:r>
            <a:r>
              <a:rPr lang="en-US" sz="2000" b="1" dirty="0">
                <a:latin typeface="+mn-lt"/>
                <a:cs typeface="Calibri"/>
              </a:rPr>
              <a:t>between</a:t>
            </a:r>
            <a:r>
              <a:rPr lang="en-US" sz="2000" b="1" dirty="0">
                <a:solidFill>
                  <a:srgbClr val="800000"/>
                </a:solidFill>
                <a:latin typeface="+mn-lt"/>
                <a:cs typeface="Calibri"/>
              </a:rPr>
              <a:t> cellular and Wi-Fi networks</a:t>
            </a:r>
            <a:r>
              <a:rPr lang="en-US" sz="2000" b="1" dirty="0">
                <a:latin typeface="+mn-lt"/>
                <a:cs typeface="Calibri"/>
              </a:rPr>
              <a:t>? </a:t>
            </a:r>
            <a:br>
              <a:rPr lang="en-US" sz="2000" b="1" dirty="0">
                <a:latin typeface="+mn-lt"/>
                <a:cs typeface="Calibri"/>
              </a:rPr>
            </a:br>
            <a:endParaRPr lang="en-US" sz="2000" b="1" dirty="0">
              <a:latin typeface="+mn-lt"/>
              <a:cs typeface="Calibri"/>
            </a:endParaRP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8</a:t>
            </a:fld>
            <a:endParaRPr lang="en-US"/>
          </a:p>
        </p:txBody>
      </p:sp>
      <p:sp>
        <p:nvSpPr>
          <p:cNvPr id="7" name="Content Placeholder 4"/>
          <p:cNvSpPr txBox="1">
            <a:spLocks/>
          </p:cNvSpPr>
          <p:nvPr/>
        </p:nvSpPr>
        <p:spPr>
          <a:xfrm>
            <a:off x="304800" y="1570037"/>
            <a:ext cx="83820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cs typeface="Calibri "/>
            </a:endParaRPr>
          </a:p>
          <a:p>
            <a:endParaRPr lang="en-US" sz="2200" dirty="0" smtClean="0">
              <a:cs typeface="Calibri "/>
            </a:endParaRPr>
          </a:p>
          <a:p>
            <a:pPr marL="0" indent="0">
              <a:buFont typeface="Arial" pitchFamily="34" charset="0"/>
              <a:buNone/>
            </a:pPr>
            <a:endParaRPr lang="en-US" sz="2400" dirty="0" smtClean="0">
              <a:cs typeface="Calibri "/>
            </a:endParaRPr>
          </a:p>
          <a:p>
            <a:endParaRPr lang="en-US" sz="2400" dirty="0" smtClean="0">
              <a:cs typeface="Calibri "/>
            </a:endParaRPr>
          </a:p>
          <a:p>
            <a:pPr marL="0" indent="0">
              <a:buFont typeface="Arial" pitchFamily="34" charset="0"/>
              <a:buNone/>
            </a:pPr>
            <a:endParaRPr lang="en-US" sz="2400" dirty="0" smtClean="0">
              <a:cs typeface="Calibri "/>
            </a:endParaRPr>
          </a:p>
          <a:p>
            <a:pPr marL="0" indent="0">
              <a:buFont typeface="Arial" pitchFamily="34" charset="0"/>
              <a:buNone/>
            </a:pPr>
            <a:endParaRPr lang="en-US" sz="2400" dirty="0" smtClean="0">
              <a:cs typeface="Calibri "/>
            </a:endParaRPr>
          </a:p>
          <a:p>
            <a:pPr marL="0" indent="0">
              <a:buFont typeface="Arial" pitchFamily="34" charset="0"/>
              <a:buNone/>
            </a:pPr>
            <a:endParaRPr lang="en-US" sz="2400" dirty="0" smtClean="0">
              <a:cs typeface="Calibri "/>
            </a:endParaRPr>
          </a:p>
          <a:p>
            <a:pPr marL="0" indent="0">
              <a:buFont typeface="Arial" pitchFamily="34" charset="0"/>
              <a:buNone/>
            </a:pPr>
            <a:endParaRPr lang="en-US" sz="2400" dirty="0" smtClean="0">
              <a:cs typeface="Calibri "/>
            </a:endParaRPr>
          </a:p>
          <a:p>
            <a:endParaRPr lang="en-US" sz="2400" dirty="0" smtClean="0">
              <a:cs typeface="Calibri "/>
            </a:endParaRPr>
          </a:p>
          <a:p>
            <a:endParaRPr lang="en-US" sz="2400" dirty="0" smtClean="0">
              <a:cs typeface="Calibri "/>
            </a:endParaRPr>
          </a:p>
          <a:p>
            <a:endParaRPr lang="en-US" sz="2400" dirty="0">
              <a:cs typeface="Calibri "/>
            </a:endParaRPr>
          </a:p>
        </p:txBody>
      </p:sp>
      <p:sp>
        <p:nvSpPr>
          <p:cNvPr id="8" name="Content Placeholder 4"/>
          <p:cNvSpPr txBox="1">
            <a:spLocks/>
          </p:cNvSpPr>
          <p:nvPr/>
        </p:nvSpPr>
        <p:spPr>
          <a:xfrm>
            <a:off x="152400" y="1722437"/>
            <a:ext cx="8686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200" dirty="0" smtClean="0">
              <a:cs typeface="Calibri "/>
            </a:endParaRPr>
          </a:p>
          <a:p>
            <a:pPr marL="0" indent="0">
              <a:buFont typeface="Arial" pitchFamily="34" charset="0"/>
              <a:buNone/>
            </a:pPr>
            <a:endParaRPr lang="en-US" sz="2400" dirty="0" smtClean="0">
              <a:cs typeface="Calibri "/>
            </a:endParaRPr>
          </a:p>
          <a:p>
            <a:endParaRPr lang="en-US" sz="2400" dirty="0" smtClean="0">
              <a:cs typeface="Calibri "/>
            </a:endParaRPr>
          </a:p>
          <a:p>
            <a:pPr marL="0" indent="0">
              <a:buFont typeface="Arial" pitchFamily="34" charset="0"/>
              <a:buNone/>
            </a:pPr>
            <a:endParaRPr lang="en-US" sz="2400" dirty="0" smtClean="0">
              <a:cs typeface="Calibri "/>
            </a:endParaRPr>
          </a:p>
          <a:p>
            <a:pPr marL="0" indent="0">
              <a:buFont typeface="Arial" pitchFamily="34" charset="0"/>
              <a:buNone/>
            </a:pPr>
            <a:endParaRPr lang="en-US" sz="2400" dirty="0" smtClean="0">
              <a:cs typeface="Calibri "/>
            </a:endParaRPr>
          </a:p>
          <a:p>
            <a:pPr marL="0" indent="0">
              <a:buFont typeface="Arial" pitchFamily="34" charset="0"/>
              <a:buNone/>
            </a:pPr>
            <a:endParaRPr lang="en-US" sz="2400" dirty="0" smtClean="0">
              <a:cs typeface="Calibri "/>
            </a:endParaRPr>
          </a:p>
          <a:p>
            <a:pPr marL="0" indent="0">
              <a:buFont typeface="Arial" pitchFamily="34" charset="0"/>
              <a:buNone/>
            </a:pPr>
            <a:endParaRPr lang="en-US" sz="2400" dirty="0" smtClean="0">
              <a:cs typeface="Calibri "/>
            </a:endParaRPr>
          </a:p>
          <a:p>
            <a:endParaRPr lang="en-US" sz="2400" dirty="0" smtClean="0">
              <a:cs typeface="Calibri "/>
            </a:endParaRPr>
          </a:p>
          <a:p>
            <a:endParaRPr lang="en-US" sz="2400" dirty="0" smtClean="0">
              <a:cs typeface="Calibri "/>
            </a:endParaRPr>
          </a:p>
          <a:p>
            <a:endParaRPr lang="en-US" sz="2400" dirty="0">
              <a:cs typeface="Calibri "/>
            </a:endParaRPr>
          </a:p>
        </p:txBody>
      </p:sp>
    </p:spTree>
    <p:extLst>
      <p:ext uri="{BB962C8B-B14F-4D97-AF65-F5344CB8AC3E}">
        <p14:creationId xmlns:p14="http://schemas.microsoft.com/office/powerpoint/2010/main" val="30714076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96" y="1828800"/>
            <a:ext cx="9144000" cy="2514600"/>
          </a:xfrm>
        </p:spPr>
        <p:txBody>
          <a:bodyPr>
            <a:noAutofit/>
          </a:bodyPr>
          <a:lstStyle/>
          <a:p>
            <a:r>
              <a:rPr lang="en-US" sz="2400" b="1" dirty="0" smtClean="0">
                <a:latin typeface="+mn-lt"/>
                <a:cs typeface="Calibri "/>
              </a:rPr>
              <a:t>Group 3</a:t>
            </a:r>
            <a:r>
              <a:rPr lang="en-US" sz="2400" b="1" dirty="0">
                <a:latin typeface="+mn-lt"/>
                <a:cs typeface="Calibri "/>
              </a:rPr>
              <a:t/>
            </a:r>
            <a:br>
              <a:rPr lang="en-US" sz="2400" b="1" dirty="0">
                <a:latin typeface="+mn-lt"/>
                <a:cs typeface="Calibri "/>
              </a:rPr>
            </a:br>
            <a:r>
              <a:rPr lang="en-US" sz="2400" b="1" dirty="0" smtClean="0">
                <a:latin typeface="+mn-lt"/>
                <a:cs typeface="Calibri "/>
              </a:rPr>
              <a:t/>
            </a:r>
            <a:br>
              <a:rPr lang="en-US" sz="2400" b="1" dirty="0" smtClean="0">
                <a:latin typeface="+mn-lt"/>
                <a:cs typeface="Calibri "/>
              </a:rPr>
            </a:br>
            <a:r>
              <a:rPr lang="en-US" sz="2000" b="1" dirty="0" smtClean="0">
                <a:latin typeface="+mn-lt"/>
                <a:cs typeface="Calibri "/>
              </a:rPr>
              <a:t>Apart </a:t>
            </a:r>
            <a:r>
              <a:rPr lang="en-US" sz="2000" b="1" dirty="0">
                <a:latin typeface="+mn-lt"/>
                <a:cs typeface="Calibri "/>
              </a:rPr>
              <a:t>from </a:t>
            </a:r>
            <a:r>
              <a:rPr lang="en-US" sz="2000" b="1" dirty="0">
                <a:solidFill>
                  <a:srgbClr val="800000"/>
                </a:solidFill>
                <a:latin typeface="+mn-lt"/>
                <a:cs typeface="Calibri "/>
              </a:rPr>
              <a:t>frequency bands </a:t>
            </a:r>
            <a:r>
              <a:rPr lang="en-US" sz="2000" b="1" dirty="0">
                <a:latin typeface="+mn-lt"/>
                <a:cs typeface="Calibri "/>
              </a:rPr>
              <a:t>already recommended by TRAI to DoT, are there </a:t>
            </a:r>
            <a:r>
              <a:rPr lang="en-US" sz="2000" b="1" dirty="0">
                <a:solidFill>
                  <a:srgbClr val="800000"/>
                </a:solidFill>
                <a:latin typeface="+mn-lt"/>
                <a:cs typeface="Calibri "/>
              </a:rPr>
              <a:t>additional bands </a:t>
            </a:r>
            <a:r>
              <a:rPr lang="en-US" sz="2000" b="1" dirty="0">
                <a:latin typeface="+mn-lt"/>
                <a:cs typeface="Calibri "/>
              </a:rPr>
              <a:t>which need to be de-licensed in order </a:t>
            </a:r>
            <a:r>
              <a:rPr lang="en-US" sz="2000" b="1" dirty="0">
                <a:solidFill>
                  <a:srgbClr val="800000"/>
                </a:solidFill>
                <a:latin typeface="+mn-lt"/>
                <a:cs typeface="Calibri "/>
              </a:rPr>
              <a:t>to expedite the penetration </a:t>
            </a:r>
            <a:r>
              <a:rPr lang="en-US" sz="2000" b="1" dirty="0" smtClean="0">
                <a:solidFill>
                  <a:srgbClr val="800000"/>
                </a:solidFill>
                <a:latin typeface="+mn-lt"/>
                <a:cs typeface="Calibri "/>
              </a:rPr>
              <a:t>of broadband</a:t>
            </a:r>
            <a:r>
              <a:rPr lang="en-US" sz="2000" b="1" dirty="0" smtClean="0">
                <a:latin typeface="+mn-lt"/>
                <a:cs typeface="Calibri "/>
              </a:rPr>
              <a:t> </a:t>
            </a:r>
            <a:r>
              <a:rPr lang="en-US" sz="2000" b="1" dirty="0">
                <a:latin typeface="+mn-lt"/>
                <a:cs typeface="Calibri "/>
              </a:rPr>
              <a:t>using Wi-Fi technology? Please provide international examples, if any, in support of your answer. </a:t>
            </a:r>
            <a:br>
              <a:rPr lang="en-US" sz="2000" b="1" dirty="0">
                <a:latin typeface="+mn-lt"/>
                <a:cs typeface="Calibri "/>
              </a:rPr>
            </a:br>
            <a:r>
              <a:rPr lang="en-US" sz="2000" b="1" dirty="0" smtClean="0">
                <a:latin typeface="+mn-lt"/>
                <a:cs typeface="Calibri "/>
              </a:rPr>
              <a:t/>
            </a:r>
            <a:br>
              <a:rPr lang="en-US" sz="2000" b="1" dirty="0" smtClean="0">
                <a:latin typeface="+mn-lt"/>
                <a:cs typeface="Calibri "/>
              </a:rPr>
            </a:br>
            <a:r>
              <a:rPr lang="en-US" sz="2000" b="1" dirty="0">
                <a:cs typeface="Calibri "/>
              </a:rPr>
              <a:t>Are there any </a:t>
            </a:r>
            <a:r>
              <a:rPr lang="en-US" sz="2000" b="1" dirty="0">
                <a:solidFill>
                  <a:srgbClr val="800000"/>
                </a:solidFill>
                <a:cs typeface="Calibri "/>
              </a:rPr>
              <a:t>challenges </a:t>
            </a:r>
            <a:r>
              <a:rPr lang="en-US" sz="2000" b="1" dirty="0">
                <a:cs typeface="Calibri "/>
              </a:rPr>
              <a:t>being faced in the </a:t>
            </a:r>
            <a:r>
              <a:rPr lang="en-US" sz="2000" b="1" dirty="0">
                <a:solidFill>
                  <a:srgbClr val="800000"/>
                </a:solidFill>
                <a:cs typeface="Calibri "/>
              </a:rPr>
              <a:t>login/authentication procedure </a:t>
            </a:r>
            <a:r>
              <a:rPr lang="en-US" sz="2000" b="1" dirty="0">
                <a:cs typeface="Calibri "/>
              </a:rPr>
              <a:t>for access to </a:t>
            </a:r>
            <a:r>
              <a:rPr lang="en-US" sz="2000" b="1" dirty="0">
                <a:solidFill>
                  <a:srgbClr val="800000"/>
                </a:solidFill>
                <a:cs typeface="Calibri "/>
              </a:rPr>
              <a:t>Wi-Fi hotspots</a:t>
            </a:r>
            <a:r>
              <a:rPr lang="en-US" sz="2000" b="1" dirty="0">
                <a:cs typeface="Calibri "/>
              </a:rPr>
              <a:t>? In what ways can the process be </a:t>
            </a:r>
            <a:r>
              <a:rPr lang="en-US" sz="2000" b="1" dirty="0">
                <a:solidFill>
                  <a:srgbClr val="800000"/>
                </a:solidFill>
                <a:cs typeface="Calibri "/>
              </a:rPr>
              <a:t>simplified t</a:t>
            </a:r>
            <a:r>
              <a:rPr lang="en-US" sz="2000" b="1" dirty="0">
                <a:cs typeface="Calibri "/>
              </a:rPr>
              <a:t>o provide </a:t>
            </a:r>
            <a:r>
              <a:rPr lang="en-US" sz="2000" b="1" dirty="0">
                <a:solidFill>
                  <a:srgbClr val="800000"/>
                </a:solidFill>
                <a:cs typeface="Calibri "/>
              </a:rPr>
              <a:t>frictionless acc</a:t>
            </a:r>
            <a:r>
              <a:rPr lang="en-US" sz="2000" b="1" dirty="0">
                <a:solidFill>
                  <a:schemeClr val="accent2">
                    <a:lumMod val="75000"/>
                  </a:schemeClr>
                </a:solidFill>
                <a:cs typeface="Calibri "/>
              </a:rPr>
              <a:t>ess </a:t>
            </a:r>
            <a:r>
              <a:rPr lang="en-US" sz="2000" b="1" dirty="0">
                <a:cs typeface="Calibri "/>
              </a:rPr>
              <a:t>to public Wi-Fi hotspots, for domestic users as well as foreign tourists? </a:t>
            </a:r>
            <a:br>
              <a:rPr lang="en-US" sz="2000" b="1" dirty="0">
                <a:cs typeface="Calibri "/>
              </a:rPr>
            </a:br>
            <a:r>
              <a:rPr lang="en-US" sz="2000" b="1" dirty="0">
                <a:cs typeface="Calibri "/>
              </a:rPr>
              <a:t> </a:t>
            </a:r>
            <a:endParaRPr lang="en-US" sz="2000" b="1" dirty="0">
              <a:latin typeface="+mn-lt"/>
              <a:cs typeface="Calibri "/>
            </a:endParaRPr>
          </a:p>
        </p:txBody>
      </p:sp>
      <p:sp>
        <p:nvSpPr>
          <p:cNvPr id="4" name="Slide Number Placeholder 3"/>
          <p:cNvSpPr>
            <a:spLocks noGrp="1"/>
          </p:cNvSpPr>
          <p:nvPr>
            <p:ph type="sldNum" sz="quarter" idx="12"/>
          </p:nvPr>
        </p:nvSpPr>
        <p:spPr/>
        <p:txBody>
          <a:bodyPr/>
          <a:lstStyle/>
          <a:p>
            <a:pPr>
              <a:defRPr/>
            </a:pPr>
            <a:fld id="{703C859F-F4F2-4998-AE78-60B4B9EFE30E}" type="slidenum">
              <a:rPr lang="en-US" smtClean="0"/>
              <a:pPr>
                <a:defRPr/>
              </a:pPr>
              <a:t>9</a:t>
            </a:fld>
            <a:endParaRPr lang="en-US"/>
          </a:p>
        </p:txBody>
      </p:sp>
    </p:spTree>
    <p:extLst>
      <p:ext uri="{BB962C8B-B14F-4D97-AF65-F5344CB8AC3E}">
        <p14:creationId xmlns:p14="http://schemas.microsoft.com/office/powerpoint/2010/main" val="8751053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21307</TotalTime>
  <Words>576</Words>
  <Application>Microsoft Macintosh PowerPoint</Application>
  <PresentationFormat>On-screen Show (4:3)</PresentationFormat>
  <Paragraphs>115</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Introduction to assignments</vt:lpstr>
      <vt:lpstr>PowerPoint Presentation</vt:lpstr>
      <vt:lpstr>PowerPoint Presentation</vt:lpstr>
      <vt:lpstr>Formed Groups</vt:lpstr>
      <vt:lpstr>PowerPoint Presentation</vt:lpstr>
      <vt:lpstr>State of wifi in India</vt:lpstr>
      <vt:lpstr>Group 1  Are there any regulatory issues, licensing restrictions or other factors that are hampering the growth of public Wi-Fi services in the country?   What regulatory/licensing or policy measures are required to encourage the deployment of commercial models for ubiquitous city-wide Wi-Fi networks as well as expansion of Wi-Fi networks in remote or rural areas?  </vt:lpstr>
      <vt:lpstr>Group 2  What measures are required to encourage interoperability between the Wi-Fi networks of different service providers, both within the country and internationally?   What measures are required to encourage interoperability between cellular and Wi-Fi networks?  </vt:lpstr>
      <vt:lpstr>Group 3  Apart from frequency bands already recommended by TRAI to DoT, are there additional bands which need to be de-licensed in order to expedite the penetration of broadband using Wi-Fi technology? Please provide international examples, if any, in support of your answer.   Are there any challenges being faced in the login/authentication procedure for access to Wi-Fi hotspots? In what ways can the process be simplified to provide frictionless access to public Wi-Fi hotspots, for domestic users as well as foreign tourists?   </vt:lpstr>
      <vt:lpstr>Group 4  Are there any challenges being faced in making payments for access to Wi-Fi hotspots? Please elaborate and suggest a payment  arrangement which will offer frictionless and secured payment for the access of Wi-Fi services.   Is there a need to adopt a hub-based model along the lines suggested by the WBA, where a central third party AAA (Authentication, Authorization and Accounting) hub will facilitate interconnection, authentication and payments? Who should own and control the hub? Should the hub operator be subject to any regulations to ensure service standards, data protection, etc?   </vt:lpstr>
      <vt:lpstr>Group 5 Is it feasible to have an architecture wherein a common grid can be created through which any small entity can become a data service provider and able to share its available data to any consumer or user?   What regulatory/licensing measures are required to develop such architecture (Q10)? Is this a right time to allow such reselling of data to ensure affordable data tariff to public, ensure ubiquitous presence of Wi-Fi Network and allow innovation in the market?  </vt:lpstr>
      <vt:lpstr>Outputs</vt:lpstr>
      <vt:lpstr>Intro to the resource repository on Broadband policy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NILUSHA</dc:creator>
  <cp:lastModifiedBy>Laleema Senanayake</cp:lastModifiedBy>
  <cp:revision>392</cp:revision>
  <dcterms:created xsi:type="dcterms:W3CDTF">2012-07-17T05:39:11Z</dcterms:created>
  <dcterms:modified xsi:type="dcterms:W3CDTF">2016-12-16T12:28:51Z</dcterms:modified>
</cp:coreProperties>
</file>