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1" r:id="rId1"/>
  </p:sldMasterIdLst>
  <p:notesMasterIdLst>
    <p:notesMasterId r:id="rId23"/>
  </p:notesMasterIdLst>
  <p:sldIdLst>
    <p:sldId id="256" r:id="rId2"/>
    <p:sldId id="274" r:id="rId3"/>
    <p:sldId id="275" r:id="rId4"/>
    <p:sldId id="276" r:id="rId5"/>
    <p:sldId id="277" r:id="rId6"/>
    <p:sldId id="278" r:id="rId7"/>
    <p:sldId id="279" r:id="rId8"/>
    <p:sldId id="280" r:id="rId9"/>
    <p:sldId id="281" r:id="rId10"/>
    <p:sldId id="282" r:id="rId11"/>
    <p:sldId id="284" r:id="rId12"/>
    <p:sldId id="283" r:id="rId13"/>
    <p:sldId id="285" r:id="rId14"/>
    <p:sldId id="293" r:id="rId15"/>
    <p:sldId id="289" r:id="rId16"/>
    <p:sldId id="286" r:id="rId17"/>
    <p:sldId id="288" r:id="rId18"/>
    <p:sldId id="287" r:id="rId19"/>
    <p:sldId id="290" r:id="rId20"/>
    <p:sldId id="291" r:id="rId21"/>
    <p:sldId id="29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zna Zuhyle" initials="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5842" autoAdjust="0"/>
  </p:normalViewPr>
  <p:slideViewPr>
    <p:cSldViewPr>
      <p:cViewPr varScale="1">
        <p:scale>
          <a:sx n="58" d="100"/>
          <a:sy n="58" d="100"/>
        </p:scale>
        <p:origin x="460"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900314-F04F-471A-8C02-46276EF1269A}" type="datetimeFigureOut">
              <a:rPr lang="en-US"/>
              <a:pPr>
                <a:defRPr/>
              </a:pPr>
              <a:t>12/17/2016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DFA1BC-1455-4320-BFF6-39A9980F8461}" type="slidenum">
              <a:rPr lang="en-US"/>
              <a:pPr>
                <a:defRPr/>
              </a:pPr>
              <a:t>‹#›</a:t>
            </a:fld>
            <a:endParaRPr lang="en-US"/>
          </a:p>
        </p:txBody>
      </p:sp>
    </p:spTree>
    <p:extLst>
      <p:ext uri="{BB962C8B-B14F-4D97-AF65-F5344CB8AC3E}">
        <p14:creationId xmlns:p14="http://schemas.microsoft.com/office/powerpoint/2010/main" val="2438066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ADE24-F136-4B8E-8738-288458D9CB05}"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297843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404085-1805-49EA-8218-1FFC54709FD6}"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p14="http://schemas.microsoft.com/office/powerpoint/2010/main" val="71572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DFA1BC-1455-4320-BFF6-39A9980F8461}" type="slidenum">
              <a:rPr lang="en-US" smtClean="0"/>
              <a:pPr>
                <a:defRPr/>
              </a:pPr>
              <a:t>14</a:t>
            </a:fld>
            <a:endParaRPr lang="en-US"/>
          </a:p>
        </p:txBody>
      </p:sp>
    </p:spTree>
    <p:extLst>
      <p:ext uri="{BB962C8B-B14F-4D97-AF65-F5344CB8AC3E}">
        <p14:creationId xmlns:p14="http://schemas.microsoft.com/office/powerpoint/2010/main" val="257002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64821D-740F-43E5-98B1-66825F805306}" type="datetime1">
              <a:rPr lang="en-US" smtClean="0"/>
              <a:t>12/17/2016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2D8D83-3364-48BF-A696-3864F377E7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DFE402-CF92-4419-BB3A-7F8ADF1F6094}" type="datetime1">
              <a:rPr lang="en-US" smtClean="0"/>
              <a:t>12/17/2016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106FE8-4B15-4AF5-BAC8-AE84EB261E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D25795-EF16-41F5-A62D-1EDDFC8E8AB5}" type="datetime1">
              <a:rPr lang="en-US" smtClean="0"/>
              <a:t>12/17/2016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BE62BB-58B5-4A49-B7F3-BA7118F065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1" descr="LIRNEasia2007_lowres"/>
          <p:cNvPicPr>
            <a:picLocks noChangeAspect="1" noChangeArrowheads="1"/>
          </p:cNvPicPr>
          <p:nvPr userDrawn="1"/>
        </p:nvPicPr>
        <p:blipFill>
          <a:blip r:embed="rId2" cstate="print"/>
          <a:srcRect/>
          <a:stretch>
            <a:fillRect/>
          </a:stretch>
        </p:blipFill>
        <p:spPr bwMode="auto">
          <a:xfrm>
            <a:off x="457200" y="6289675"/>
            <a:ext cx="1295400" cy="339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DA07C3-51FF-4ED7-B66C-7AC4DCD7AE58}" type="datetime1">
              <a:rPr lang="en-US" smtClean="0"/>
              <a:t>12/17/2016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A712D9-FC92-42FB-B18E-56DCB30B00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35A626-4CCE-4F19-8708-4F65FEDF29E7}" type="datetime1">
              <a:rPr lang="en-US" smtClean="0"/>
              <a:t>12/17/2016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4C3801-4E48-4637-ADCA-3E55CC547A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D4EF51-DFFE-46B8-B61C-7B8C9EC54C38}" type="datetime1">
              <a:rPr lang="en-US" smtClean="0"/>
              <a:t>12/17/2016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8D2FE0-CCCE-4EA5-9A28-79DB7B0D4E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A2938E-DE19-4338-9C34-7AAC8C0BA7CE}" type="datetime1">
              <a:rPr lang="en-US" smtClean="0"/>
              <a:t>12/17/2016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B96DAF-F905-4DF0-B6B6-D9CB5D6A43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7DF057-6775-4D38-A2C4-22C5A7F75582}" type="datetime1">
              <a:rPr lang="en-US" smtClean="0"/>
              <a:t>12/17/2016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77A973-1BA1-4C68-8AB8-A5E6847BA8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85CE6E-1B4E-439E-96E7-294CDE2B9A3B}" type="datetime1">
              <a:rPr lang="en-US" smtClean="0"/>
              <a:t>12/17/2016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8A4BCA-AE0F-46F1-A153-FECEB84305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CC8C5D-6AAB-4A86-B601-E10252D6C2CB}" type="datetime1">
              <a:rPr lang="en-US" smtClean="0"/>
              <a:t>12/17/2016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040C4E-F256-4717-B7CF-198BDA05207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755D2-4297-4653-A075-AAFB088E8B1D}" type="datetime1">
              <a:rPr lang="en-US" smtClean="0"/>
              <a:t>12/17/2016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A91374-3FAD-42B1-B9FB-8196EEAB2F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46548F8-E442-4539-B636-8CDE1EE66339}" type="datetime1">
              <a:rPr lang="en-US" smtClean="0"/>
              <a:t>12/17/2016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1BA521-7894-4C8F-A654-C0542363A7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8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irneasia.net/wp-content/uploads/2007/10/extract.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90600" y="1676400"/>
            <a:ext cx="8077200" cy="1470025"/>
          </a:xfrm>
        </p:spPr>
        <p:txBody>
          <a:bodyPr/>
          <a:lstStyle/>
          <a:p>
            <a:pPr algn="r" eaLnBrk="1" hangingPunct="1"/>
            <a:r>
              <a:rPr lang="en-US" dirty="0" smtClean="0"/>
              <a:t>Communicating research to policy</a:t>
            </a:r>
          </a:p>
        </p:txBody>
      </p:sp>
      <p:sp>
        <p:nvSpPr>
          <p:cNvPr id="3" name="Subtitle 2"/>
          <p:cNvSpPr>
            <a:spLocks noGrp="1"/>
          </p:cNvSpPr>
          <p:nvPr>
            <p:ph type="subTitle" idx="1"/>
          </p:nvPr>
        </p:nvSpPr>
        <p:spPr>
          <a:xfrm>
            <a:off x="533400" y="3429000"/>
            <a:ext cx="8458200" cy="1752600"/>
          </a:xfrm>
        </p:spPr>
        <p:txBody>
          <a:bodyPr rtlCol="0">
            <a:normAutofit/>
          </a:bodyPr>
          <a:lstStyle/>
          <a:p>
            <a:pPr algn="r" eaLnBrk="1" fontAlgn="auto" hangingPunct="1">
              <a:spcAft>
                <a:spcPts val="0"/>
              </a:spcAft>
              <a:buFont typeface="Arial" pitchFamily="34" charset="0"/>
              <a:buNone/>
              <a:defRPr/>
            </a:pPr>
            <a:r>
              <a:rPr lang="en-US" sz="2400" dirty="0" smtClean="0"/>
              <a:t>Rohan Samarajiva</a:t>
            </a:r>
          </a:p>
          <a:p>
            <a:pPr algn="r" eaLnBrk="1" fontAlgn="auto" hangingPunct="1">
              <a:spcAft>
                <a:spcPts val="0"/>
              </a:spcAft>
              <a:buFont typeface="Arial" pitchFamily="34" charset="0"/>
              <a:buNone/>
              <a:defRPr/>
            </a:pPr>
            <a:r>
              <a:rPr lang="en-US" sz="2400" dirty="0" smtClean="0"/>
              <a:t>New Delhi, 16-19 December 2016</a:t>
            </a: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p:txBody>
      </p:sp>
      <p:grpSp>
        <p:nvGrpSpPr>
          <p:cNvPr id="3076" name="Group 10"/>
          <p:cNvGrpSpPr>
            <a:grpSpLocks/>
          </p:cNvGrpSpPr>
          <p:nvPr/>
        </p:nvGrpSpPr>
        <p:grpSpPr bwMode="auto">
          <a:xfrm>
            <a:off x="228600" y="6172200"/>
            <a:ext cx="8686800" cy="534988"/>
            <a:chOff x="305602" y="5941368"/>
            <a:chExt cx="8595360" cy="535632"/>
          </a:xfrm>
        </p:grpSpPr>
        <p:sp>
          <p:nvSpPr>
            <p:cNvPr id="3079" name="TextBox 5"/>
            <p:cNvSpPr txBox="1">
              <a:spLocks noChangeArrowheads="1"/>
            </p:cNvSpPr>
            <p:nvPr/>
          </p:nvSpPr>
          <p:spPr bwMode="auto">
            <a:xfrm>
              <a:off x="305602" y="5941368"/>
              <a:ext cx="8595360" cy="230832"/>
            </a:xfrm>
            <a:prstGeom prst="rect">
              <a:avLst/>
            </a:prstGeom>
            <a:noFill/>
            <a:ln w="9525">
              <a:noFill/>
              <a:miter lim="800000"/>
              <a:headEnd/>
              <a:tailEnd/>
            </a:ln>
          </p:spPr>
          <p:txBody>
            <a:bodyPr>
              <a:spAutoFit/>
            </a:bodyPr>
            <a:lstStyle/>
            <a:p>
              <a:pPr algn="ctr"/>
              <a:r>
                <a:rPr lang="en-US" sz="900" dirty="0">
                  <a:latin typeface="Calibri" pitchFamily="34" charset="0"/>
                </a:rPr>
                <a:t>This work was carried out with the aid of a grant from the International Development Research Centre, Canada and  </a:t>
              </a:r>
              <a:r>
                <a:rPr lang="en-US" sz="900" dirty="0" err="1">
                  <a:latin typeface="Calibri" pitchFamily="34" charset="0"/>
                </a:rPr>
                <a:t>UKaid</a:t>
              </a:r>
              <a:r>
                <a:rPr lang="en-US" sz="900" dirty="0">
                  <a:latin typeface="Calibri" pitchFamily="34" charset="0"/>
                </a:rPr>
                <a:t> from the Department for International Development, UK.</a:t>
              </a:r>
            </a:p>
          </p:txBody>
        </p:sp>
        <p:pic>
          <p:nvPicPr>
            <p:cNvPr id="3080" name="Picture 5" descr="Canada_wordmark_red_flag_300 (2)"/>
            <p:cNvPicPr>
              <a:picLocks noChangeAspect="1" noChangeArrowheads="1"/>
            </p:cNvPicPr>
            <p:nvPr/>
          </p:nvPicPr>
          <p:blipFill>
            <a:blip r:embed="rId3" cstate="print"/>
            <a:srcRect/>
            <a:stretch>
              <a:fillRect/>
            </a:stretch>
          </p:blipFill>
          <p:spPr bwMode="auto">
            <a:xfrm>
              <a:off x="8071585" y="6212678"/>
              <a:ext cx="678581" cy="188122"/>
            </a:xfrm>
            <a:prstGeom prst="rect">
              <a:avLst/>
            </a:prstGeom>
            <a:noFill/>
            <a:ln w="9525">
              <a:noFill/>
              <a:miter lim="800000"/>
              <a:headEnd/>
              <a:tailEnd/>
            </a:ln>
          </p:spPr>
        </p:pic>
        <p:pic>
          <p:nvPicPr>
            <p:cNvPr id="3081" name="Picture 6" descr="blue"/>
            <p:cNvPicPr>
              <a:picLocks noChangeAspect="1" noChangeArrowheads="1"/>
            </p:cNvPicPr>
            <p:nvPr/>
          </p:nvPicPr>
          <p:blipFill>
            <a:blip r:embed="rId4" cstate="print"/>
            <a:srcRect/>
            <a:stretch>
              <a:fillRect/>
            </a:stretch>
          </p:blipFill>
          <p:spPr bwMode="auto">
            <a:xfrm>
              <a:off x="554855" y="6156233"/>
              <a:ext cx="1484898" cy="320767"/>
            </a:xfrm>
            <a:prstGeom prst="rect">
              <a:avLst/>
            </a:prstGeom>
            <a:noFill/>
            <a:ln w="9525">
              <a:noFill/>
              <a:miter lim="800000"/>
              <a:headEnd/>
              <a:tailEnd/>
            </a:ln>
          </p:spPr>
        </p:pic>
      </p:grpSp>
      <p:pic>
        <p:nvPicPr>
          <p:cNvPr id="3077" name="Picture 10" descr="C:\Documents and Settings\acer\My Documents\05 LIRNEasia\idrc logo use\logo files\UKaid logo - online\Ukaid-small-logo-online-colour.gif"/>
          <p:cNvPicPr>
            <a:picLocks noChangeAspect="1" noChangeArrowheads="1"/>
          </p:cNvPicPr>
          <p:nvPr/>
        </p:nvPicPr>
        <p:blipFill>
          <a:blip r:embed="rId5" cstate="print"/>
          <a:srcRect/>
          <a:stretch>
            <a:fillRect/>
          </a:stretch>
        </p:blipFill>
        <p:spPr bwMode="auto">
          <a:xfrm>
            <a:off x="4038600" y="6340475"/>
            <a:ext cx="1066800" cy="517525"/>
          </a:xfrm>
          <a:prstGeom prst="rect">
            <a:avLst/>
          </a:prstGeom>
          <a:noFill/>
          <a:ln w="9525">
            <a:noFill/>
            <a:miter lim="800000"/>
            <a:headEnd/>
            <a:tailEnd/>
          </a:ln>
        </p:spPr>
      </p:pic>
      <p:pic>
        <p:nvPicPr>
          <p:cNvPr id="3078" name="Picture 21" descr="LIRNEasia2007_lowres"/>
          <p:cNvPicPr>
            <a:picLocks noChangeAspect="1" noChangeArrowheads="1"/>
          </p:cNvPicPr>
          <p:nvPr/>
        </p:nvPicPr>
        <p:blipFill>
          <a:blip r:embed="rId6" cstate="print"/>
          <a:srcRect/>
          <a:stretch>
            <a:fillRect/>
          </a:stretch>
        </p:blipFill>
        <p:spPr bwMode="auto">
          <a:xfrm>
            <a:off x="5486400" y="5257800"/>
            <a:ext cx="3246438" cy="852488"/>
          </a:xfrm>
          <a:prstGeom prst="rect">
            <a:avLst/>
          </a:prstGeom>
          <a:noFill/>
          <a:ln w="9525">
            <a:noFill/>
            <a:miter lim="800000"/>
            <a:headEnd/>
            <a:tailEnd/>
          </a:ln>
        </p:spPr>
      </p:pic>
      <p:pic>
        <p:nvPicPr>
          <p:cNvPr id="10" name="Picture 9" descr="FordLogo.gif"/>
          <p:cNvPicPr>
            <a:picLocks noChangeAspect="1"/>
          </p:cNvPicPr>
          <p:nvPr/>
        </p:nvPicPr>
        <p:blipFill>
          <a:blip r:embed="rId7" cstate="print"/>
          <a:stretch>
            <a:fillRect/>
          </a:stretch>
        </p:blipFill>
        <p:spPr>
          <a:xfrm>
            <a:off x="381001" y="5715001"/>
            <a:ext cx="2590799" cy="381000"/>
          </a:xfrm>
          <a:prstGeom prst="rect">
            <a:avLst/>
          </a:prstGeom>
        </p:spPr>
      </p:pic>
      <p:sp>
        <p:nvSpPr>
          <p:cNvPr id="2" name="Slide Number Placeholder 1"/>
          <p:cNvSpPr>
            <a:spLocks noGrp="1"/>
          </p:cNvSpPr>
          <p:nvPr>
            <p:ph type="sldNum" sz="quarter" idx="12"/>
          </p:nvPr>
        </p:nvSpPr>
        <p:spPr/>
        <p:txBody>
          <a:bodyPr/>
          <a:lstStyle/>
          <a:p>
            <a:pPr>
              <a:defRPr/>
            </a:pPr>
            <a:fld id="{AA2D8D83-3364-48BF-A696-3864F377E7D9}"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New government in financial trouble</a:t>
            </a:r>
            <a:endParaRPr lang="en-US" dirty="0"/>
          </a:p>
        </p:txBody>
      </p:sp>
      <p:sp>
        <p:nvSpPr>
          <p:cNvPr id="9" name="Content Placeholder 8"/>
          <p:cNvSpPr>
            <a:spLocks noGrp="1"/>
          </p:cNvSpPr>
          <p:nvPr>
            <p:ph idx="1"/>
          </p:nvPr>
        </p:nvSpPr>
        <p:spPr/>
        <p:txBody>
          <a:bodyPr/>
          <a:lstStyle/>
          <a:p>
            <a:r>
              <a:rPr lang="en-US" sz="2800" dirty="0" smtClean="0"/>
              <a:t>Deficit rose a</a:t>
            </a:r>
            <a:r>
              <a:rPr lang="en-US" sz="2800" dirty="0" smtClean="0"/>
              <a:t>fter </a:t>
            </a:r>
            <a:r>
              <a:rPr lang="en-US" sz="2800" dirty="0" smtClean="0"/>
              <a:t>giving </a:t>
            </a:r>
            <a:r>
              <a:rPr lang="en-US" sz="2800" dirty="0" smtClean="0"/>
              <a:t>approximately </a:t>
            </a:r>
            <a:r>
              <a:rPr lang="en-US" sz="2800" dirty="0" smtClean="0"/>
              <a:t>INR </a:t>
            </a:r>
            <a:r>
              <a:rPr lang="en-US" sz="2800" dirty="0" smtClean="0"/>
              <a:t>5,000 </a:t>
            </a:r>
            <a:r>
              <a:rPr lang="en-US" sz="2800" dirty="0" smtClean="0"/>
              <a:t>salary increase (to 1.4 million </a:t>
            </a:r>
            <a:r>
              <a:rPr lang="en-US" sz="2800" dirty="0" err="1" smtClean="0"/>
              <a:t>govt</a:t>
            </a:r>
            <a:r>
              <a:rPr lang="en-US" sz="2800" dirty="0" smtClean="0"/>
              <a:t> employees) and </a:t>
            </a:r>
            <a:r>
              <a:rPr lang="en-US" sz="2800" dirty="0" smtClean="0"/>
              <a:t>many other </a:t>
            </a:r>
            <a:r>
              <a:rPr lang="en-US" sz="2800" dirty="0" smtClean="0"/>
              <a:t>goodies as election payoffs</a:t>
            </a:r>
          </a:p>
          <a:p>
            <a:r>
              <a:rPr lang="en-US" sz="2800" dirty="0" smtClean="0"/>
              <a:t>Imposed value-added tax on as many things as they could</a:t>
            </a:r>
          </a:p>
          <a:p>
            <a:r>
              <a:rPr lang="en-US" sz="2800" dirty="0" smtClean="0"/>
              <a:t>Tax-on-tax</a:t>
            </a:r>
          </a:p>
          <a:p>
            <a:pPr lvl="1"/>
            <a:r>
              <a:rPr lang="en-US" sz="2400" dirty="0" smtClean="0"/>
              <a:t>Voice, SMS, VAS: 25% telecom levy + 2% NBT+ 15% VAT</a:t>
            </a:r>
          </a:p>
          <a:p>
            <a:pPr lvl="1"/>
            <a:r>
              <a:rPr lang="en-US" sz="2400" dirty="0" smtClean="0"/>
              <a:t>Data: 12% + 2% NBT + 15% </a:t>
            </a:r>
            <a:r>
              <a:rPr lang="en-US" sz="2400" dirty="0" smtClean="0"/>
              <a:t>VAT</a:t>
            </a:r>
            <a:endParaRPr lang="en-US" sz="2400" dirty="0" smtClean="0"/>
          </a:p>
        </p:txBody>
      </p:sp>
      <p:sp>
        <p:nvSpPr>
          <p:cNvPr id="7" name="Slide Number Placeholder 6"/>
          <p:cNvSpPr>
            <a:spLocks noGrp="1"/>
          </p:cNvSpPr>
          <p:nvPr>
            <p:ph type="sldNum" sz="quarter" idx="12"/>
          </p:nvPr>
        </p:nvSpPr>
        <p:spPr/>
        <p:txBody>
          <a:bodyPr/>
          <a:lstStyle/>
          <a:p>
            <a:pPr>
              <a:defRPr/>
            </a:pPr>
            <a:fld id="{EDB96DAF-F905-4DF0-B6B6-D9CB5D6A4383}" type="slidenum">
              <a:rPr lang="en-US" smtClean="0"/>
              <a:pPr>
                <a:defRPr/>
              </a:pPr>
              <a:t>10</a:t>
            </a:fld>
            <a:endParaRPr lang="en-US"/>
          </a:p>
        </p:txBody>
      </p:sp>
    </p:spTree>
    <p:extLst>
      <p:ext uri="{BB962C8B-B14F-4D97-AF65-F5344CB8AC3E}">
        <p14:creationId xmlns:p14="http://schemas.microsoft.com/office/powerpoint/2010/main" val="203779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FA712D9-FC92-42FB-B18E-56DCB30B00BD}" type="slidenum">
              <a:rPr lang="en-US" smtClean="0"/>
              <a:pPr>
                <a:defRPr/>
              </a:pPr>
              <a:t>11</a:t>
            </a:fld>
            <a:endParaRPr lang="en-US"/>
          </a:p>
        </p:txBody>
      </p:sp>
      <p:pic>
        <p:nvPicPr>
          <p:cNvPr id="5" name="Picture 4"/>
          <p:cNvPicPr>
            <a:picLocks noChangeAspect="1"/>
          </p:cNvPicPr>
          <p:nvPr/>
        </p:nvPicPr>
        <p:blipFill>
          <a:blip r:embed="rId2"/>
          <a:stretch>
            <a:fillRect/>
          </a:stretch>
        </p:blipFill>
        <p:spPr>
          <a:xfrm>
            <a:off x="-4572000" y="-1714500"/>
            <a:ext cx="18288000" cy="10287000"/>
          </a:xfrm>
          <a:prstGeom prst="rect">
            <a:avLst/>
          </a:prstGeom>
        </p:spPr>
      </p:pic>
    </p:spTree>
    <p:extLst>
      <p:ext uri="{BB962C8B-B14F-4D97-AF65-F5344CB8AC3E}">
        <p14:creationId xmlns:p14="http://schemas.microsoft.com/office/powerpoint/2010/main" val="61511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misadventure</a:t>
            </a:r>
            <a:endParaRPr lang="en-US" dirty="0"/>
          </a:p>
        </p:txBody>
      </p:sp>
      <p:sp>
        <p:nvSpPr>
          <p:cNvPr id="3" name="Content Placeholder 2"/>
          <p:cNvSpPr>
            <a:spLocks noGrp="1"/>
          </p:cNvSpPr>
          <p:nvPr>
            <p:ph idx="1"/>
          </p:nvPr>
        </p:nvSpPr>
        <p:spPr/>
        <p:txBody>
          <a:bodyPr/>
          <a:lstStyle/>
          <a:p>
            <a:r>
              <a:rPr lang="en-US" sz="2800" dirty="0" smtClean="0"/>
              <a:t>Inappropriate processing of legislation  </a:t>
            </a:r>
            <a:r>
              <a:rPr lang="en-US" sz="2800" dirty="0" smtClean="0">
                <a:sym typeface="Wingdings" panose="05000000000000000000" pitchFamily="2" charset="2"/>
              </a:rPr>
              <a:t> tax that was announced for May only implemented in November</a:t>
            </a:r>
          </a:p>
          <a:p>
            <a:r>
              <a:rPr lang="en-US" sz="2800" dirty="0" smtClean="0">
                <a:sym typeface="Wingdings" panose="05000000000000000000" pitchFamily="2" charset="2"/>
              </a:rPr>
              <a:t>By that time, debate around </a:t>
            </a:r>
            <a:r>
              <a:rPr lang="en-US" sz="2800" dirty="0" smtClean="0">
                <a:sym typeface="Wingdings" panose="05000000000000000000" pitchFamily="2" charset="2"/>
              </a:rPr>
              <a:t>tax had </a:t>
            </a:r>
            <a:r>
              <a:rPr lang="en-US" sz="2800" dirty="0" smtClean="0">
                <a:sym typeface="Wingdings" panose="05000000000000000000" pitchFamily="2" charset="2"/>
              </a:rPr>
              <a:t>already </a:t>
            </a:r>
            <a:r>
              <a:rPr lang="en-US" sz="2800" dirty="0" smtClean="0">
                <a:sym typeface="Wingdings" panose="05000000000000000000" pitchFamily="2" charset="2"/>
              </a:rPr>
              <a:t>driven down </a:t>
            </a:r>
            <a:r>
              <a:rPr lang="en-US" sz="2800" dirty="0" smtClean="0">
                <a:sym typeface="Wingdings" panose="05000000000000000000" pitchFamily="2" charset="2"/>
              </a:rPr>
              <a:t>demand, depressing revenues</a:t>
            </a:r>
          </a:p>
          <a:p>
            <a:r>
              <a:rPr lang="en-US" sz="2800" dirty="0" smtClean="0">
                <a:sym typeface="Wingdings" panose="05000000000000000000" pitchFamily="2" charset="2"/>
              </a:rPr>
              <a:t>2017 Budget Speech (Nov-Dec 2016) proposes equalization of data and voice taxes</a:t>
            </a:r>
          </a:p>
          <a:p>
            <a:pPr lvl="1"/>
            <a:r>
              <a:rPr lang="en-US" sz="2400" dirty="0" smtClean="0">
                <a:sym typeface="Wingdings" panose="05000000000000000000" pitchFamily="2" charset="2"/>
              </a:rPr>
              <a:t>Also proposes large number of IT projects and 500% increase in allocation for Telecom &amp; </a:t>
            </a:r>
            <a:r>
              <a:rPr lang="en-US" sz="2400" dirty="0" err="1" smtClean="0">
                <a:sym typeface="Wingdings" panose="05000000000000000000" pitchFamily="2" charset="2"/>
              </a:rPr>
              <a:t>Digitial</a:t>
            </a:r>
            <a:r>
              <a:rPr lang="en-US" sz="2400" dirty="0" smtClean="0">
                <a:sym typeface="Wingdings" panose="05000000000000000000" pitchFamily="2" charset="2"/>
              </a:rPr>
              <a:t> Infrastructure Ministry</a:t>
            </a:r>
            <a:endParaRPr lang="en-US" sz="2400" dirty="0"/>
          </a:p>
        </p:txBody>
      </p:sp>
      <p:sp>
        <p:nvSpPr>
          <p:cNvPr id="4" name="Slide Number Placeholder 3"/>
          <p:cNvSpPr>
            <a:spLocks noGrp="1"/>
          </p:cNvSpPr>
          <p:nvPr>
            <p:ph type="sldNum" sz="quarter" idx="12"/>
          </p:nvPr>
        </p:nvSpPr>
        <p:spPr/>
        <p:txBody>
          <a:bodyPr/>
          <a:lstStyle/>
          <a:p>
            <a:pPr>
              <a:defRPr/>
            </a:pPr>
            <a:fld id="{4FA712D9-FC92-42FB-B18E-56DCB30B00BD}" type="slidenum">
              <a:rPr lang="en-US" smtClean="0"/>
              <a:pPr>
                <a:defRPr/>
              </a:pPr>
              <a:t>12</a:t>
            </a:fld>
            <a:endParaRPr lang="en-US"/>
          </a:p>
        </p:txBody>
      </p:sp>
    </p:spTree>
    <p:extLst>
      <p:ext uri="{BB962C8B-B14F-4D97-AF65-F5344CB8AC3E}">
        <p14:creationId xmlns:p14="http://schemas.microsoft.com/office/powerpoint/2010/main" val="119070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Mild media effort</a:t>
            </a:r>
            <a:endParaRPr lang="en-US" dirty="0"/>
          </a:p>
        </p:txBody>
      </p:sp>
      <p:sp>
        <p:nvSpPr>
          <p:cNvPr id="4" name="Content Placeholder 3"/>
          <p:cNvSpPr>
            <a:spLocks noGrp="1"/>
          </p:cNvSpPr>
          <p:nvPr>
            <p:ph idx="1"/>
          </p:nvPr>
        </p:nvSpPr>
        <p:spPr/>
        <p:txBody>
          <a:bodyPr/>
          <a:lstStyle/>
          <a:p>
            <a:r>
              <a:rPr lang="en-US" sz="2400" dirty="0" smtClean="0"/>
              <a:t>Article also published in Sinhala weekly read by opinion leaders</a:t>
            </a:r>
          </a:p>
          <a:p>
            <a:r>
              <a:rPr lang="en-US" sz="2400" dirty="0" smtClean="0"/>
              <a:t>But was noticed because of concluding paras</a:t>
            </a:r>
          </a:p>
          <a:p>
            <a:pPr lvl="1"/>
            <a:r>
              <a:rPr lang="en-US" sz="2000" dirty="0"/>
              <a:t>In this light, I propose some additional cost-saving measures.  No country should have an agency devoted to the promotion of a demerit good.  Now that voice and data services are being treated as demerit goods akin to tobacco and alcohol, it does not make sense to continue the ICT Agency that was established under a previous UNP government.  We could begin by shutting it down.  All that noise about public Wi Fi and Internet from the sky must have been just for the </a:t>
            </a:r>
            <a:r>
              <a:rPr lang="en-US" sz="2000" dirty="0" smtClean="0"/>
              <a:t>election.  There </a:t>
            </a:r>
            <a:r>
              <a:rPr lang="en-US" sz="2000" dirty="0"/>
              <a:t>is no reason to shut down the Telecom Regulatory Commission, though there may be merit in considering its merger with the Department of Excise, since its primary function is that of raising revenue for the government by strictly regulating providers of undesirable services. </a:t>
            </a:r>
            <a:endParaRPr lang="en-US" sz="2000" dirty="0"/>
          </a:p>
        </p:txBody>
      </p:sp>
      <p:sp>
        <p:nvSpPr>
          <p:cNvPr id="2" name="Slide Number Placeholder 1"/>
          <p:cNvSpPr>
            <a:spLocks noGrp="1"/>
          </p:cNvSpPr>
          <p:nvPr>
            <p:ph type="sldNum" sz="quarter" idx="12"/>
          </p:nvPr>
        </p:nvSpPr>
        <p:spPr/>
        <p:txBody>
          <a:bodyPr/>
          <a:lstStyle/>
          <a:p>
            <a:pPr>
              <a:defRPr/>
            </a:pPr>
            <a:fld id="{A18A4BCA-AE0F-46F1-A153-FECEB84305DB}" type="slidenum">
              <a:rPr lang="en-US" smtClean="0"/>
              <a:pPr>
                <a:defRPr/>
              </a:pPr>
              <a:t>13</a:t>
            </a:fld>
            <a:endParaRPr lang="en-US"/>
          </a:p>
        </p:txBody>
      </p:sp>
    </p:spTree>
    <p:extLst>
      <p:ext uri="{BB962C8B-B14F-4D97-AF65-F5344CB8AC3E}">
        <p14:creationId xmlns:p14="http://schemas.microsoft.com/office/powerpoint/2010/main" val="166850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8A4BCA-AE0F-46F1-A153-FECEB84305DB}" type="slidenum">
              <a:rPr lang="en-US" smtClean="0"/>
              <a:pPr>
                <a:defRPr/>
              </a:pPr>
              <a:t>14</a:t>
            </a:fld>
            <a:endParaRPr lang="en-US"/>
          </a:p>
        </p:txBody>
      </p:sp>
      <p:pic>
        <p:nvPicPr>
          <p:cNvPr id="3" name="Picture 2"/>
          <p:cNvPicPr>
            <a:picLocks noChangeAspect="1"/>
          </p:cNvPicPr>
          <p:nvPr/>
        </p:nvPicPr>
        <p:blipFill>
          <a:blip r:embed="rId3"/>
          <a:stretch>
            <a:fillRect/>
          </a:stretch>
        </p:blipFill>
        <p:spPr>
          <a:xfrm>
            <a:off x="-1676400" y="-1676400"/>
            <a:ext cx="18288000" cy="10287000"/>
          </a:xfrm>
          <a:prstGeom prst="rect">
            <a:avLst/>
          </a:prstGeom>
        </p:spPr>
      </p:pic>
    </p:spTree>
    <p:extLst>
      <p:ext uri="{BB962C8B-B14F-4D97-AF65-F5344CB8AC3E}">
        <p14:creationId xmlns:p14="http://schemas.microsoft.com/office/powerpoint/2010/main" val="2843139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a:t>
            </a:r>
            <a:endParaRPr lang="en-US" dirty="0"/>
          </a:p>
        </p:txBody>
      </p:sp>
      <p:sp>
        <p:nvSpPr>
          <p:cNvPr id="3" name="Content Placeholder 2"/>
          <p:cNvSpPr>
            <a:spLocks noGrp="1"/>
          </p:cNvSpPr>
          <p:nvPr>
            <p:ph idx="1"/>
          </p:nvPr>
        </p:nvSpPr>
        <p:spPr/>
        <p:txBody>
          <a:bodyPr/>
          <a:lstStyle/>
          <a:p>
            <a:r>
              <a:rPr lang="en-US" dirty="0" smtClean="0"/>
              <a:t>Independent opposition to telecom taxes emerged in social media</a:t>
            </a:r>
          </a:p>
          <a:p>
            <a:r>
              <a:rPr lang="en-US" dirty="0" smtClean="0"/>
              <a:t>“Telecom should not be treated like alcohol and tobacco” meme started to cropping up in Sinhala social media</a:t>
            </a:r>
            <a:endParaRPr lang="en-US" dirty="0"/>
          </a:p>
        </p:txBody>
      </p:sp>
      <p:sp>
        <p:nvSpPr>
          <p:cNvPr id="4" name="Slide Number Placeholder 3"/>
          <p:cNvSpPr>
            <a:spLocks noGrp="1"/>
          </p:cNvSpPr>
          <p:nvPr>
            <p:ph type="sldNum" sz="quarter" idx="12"/>
          </p:nvPr>
        </p:nvSpPr>
        <p:spPr/>
        <p:txBody>
          <a:bodyPr/>
          <a:lstStyle/>
          <a:p>
            <a:pPr>
              <a:defRPr/>
            </a:pPr>
            <a:fld id="{4FA712D9-FC92-42FB-B18E-56DCB30B00BD}" type="slidenum">
              <a:rPr lang="en-US" smtClean="0"/>
              <a:pPr>
                <a:defRPr/>
              </a:pPr>
              <a:t>15</a:t>
            </a:fld>
            <a:endParaRPr lang="en-US"/>
          </a:p>
        </p:txBody>
      </p:sp>
    </p:spTree>
    <p:extLst>
      <p:ext uri="{BB962C8B-B14F-4D97-AF65-F5344CB8AC3E}">
        <p14:creationId xmlns:p14="http://schemas.microsoft.com/office/powerpoint/2010/main" val="1155774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Govt</a:t>
            </a:r>
            <a:r>
              <a:rPr lang="en-US" dirty="0" smtClean="0"/>
              <a:t> managed to reinstate VAT on telecom services by November 1</a:t>
            </a:r>
            <a:endParaRPr lang="en-US" dirty="0"/>
          </a:p>
        </p:txBody>
      </p:sp>
      <p:sp>
        <p:nvSpPr>
          <p:cNvPr id="3" name="Content Placeholder 2"/>
          <p:cNvSpPr>
            <a:spLocks noGrp="1"/>
          </p:cNvSpPr>
          <p:nvPr>
            <p:ph idx="1"/>
          </p:nvPr>
        </p:nvSpPr>
        <p:spPr/>
        <p:txBody>
          <a:bodyPr/>
          <a:lstStyle/>
          <a:p>
            <a:r>
              <a:rPr lang="en-US" sz="2400" dirty="0"/>
              <a:t>A</a:t>
            </a:r>
            <a:r>
              <a:rPr lang="en-US" sz="2400" dirty="0" smtClean="0"/>
              <a:t>gain, in Sinhala and English</a:t>
            </a:r>
          </a:p>
          <a:p>
            <a:pPr lvl="1"/>
            <a:r>
              <a:rPr lang="en-US" sz="2000" dirty="0"/>
              <a:t>As I stated back in May, the government should decide whether voice and data are demerit goods like alcohol and tobacco, in which case sector-specific taxes are justified, or whether they are merit goods, deserving of a five-fold increase in budgetary allocations.  Otherwise some may conclude that the Finance Minister and his officials suffer from dissociative personality disorder and require clinical treatment.  I myself think the explanation is simpler: they think they know how to spend our money better than we do.  So they will take LKR 50 and LKR 32 for every LKR 100 we spend on voice and data respectively and use it on boondoggle projects that they think are best for us.  </a:t>
            </a:r>
            <a:r>
              <a:rPr lang="en-US" sz="2000" dirty="0" smtClean="0"/>
              <a:t>For </a:t>
            </a:r>
            <a:r>
              <a:rPr lang="en-US" sz="2000" dirty="0"/>
              <a:t>this, and for the clarifications on how to calculate the percentage tax burden, we should be thankful.</a:t>
            </a:r>
            <a:endParaRPr lang="en-US" sz="2000" dirty="0"/>
          </a:p>
        </p:txBody>
      </p:sp>
      <p:sp>
        <p:nvSpPr>
          <p:cNvPr id="4" name="Slide Number Placeholder 3"/>
          <p:cNvSpPr>
            <a:spLocks noGrp="1"/>
          </p:cNvSpPr>
          <p:nvPr>
            <p:ph type="sldNum" sz="quarter" idx="12"/>
          </p:nvPr>
        </p:nvSpPr>
        <p:spPr/>
        <p:txBody>
          <a:bodyPr/>
          <a:lstStyle/>
          <a:p>
            <a:pPr>
              <a:defRPr/>
            </a:pPr>
            <a:fld id="{4FA712D9-FC92-42FB-B18E-56DCB30B00BD}" type="slidenum">
              <a:rPr lang="en-US" smtClean="0"/>
              <a:pPr>
                <a:defRPr/>
              </a:pPr>
              <a:t>16</a:t>
            </a:fld>
            <a:endParaRPr lang="en-US"/>
          </a:p>
        </p:txBody>
      </p:sp>
    </p:spTree>
    <p:extLst>
      <p:ext uri="{BB962C8B-B14F-4D97-AF65-F5344CB8AC3E}">
        <p14:creationId xmlns:p14="http://schemas.microsoft.com/office/powerpoint/2010/main" val="397932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FA712D9-FC92-42FB-B18E-56DCB30B00BD}" type="slidenum">
              <a:rPr lang="en-US" smtClean="0"/>
              <a:pPr>
                <a:defRPr/>
              </a:pPr>
              <a:t>17</a:t>
            </a:fld>
            <a:endParaRPr lang="en-US"/>
          </a:p>
        </p:txBody>
      </p:sp>
      <p:pic>
        <p:nvPicPr>
          <p:cNvPr id="5" name="Picture 4"/>
          <p:cNvPicPr>
            <a:picLocks noChangeAspect="1"/>
          </p:cNvPicPr>
          <p:nvPr/>
        </p:nvPicPr>
        <p:blipFill>
          <a:blip r:embed="rId2"/>
          <a:stretch>
            <a:fillRect/>
          </a:stretch>
        </p:blipFill>
        <p:spPr>
          <a:xfrm>
            <a:off x="-228600" y="-762000"/>
            <a:ext cx="18288000" cy="10287000"/>
          </a:xfrm>
          <a:prstGeom prst="rect">
            <a:avLst/>
          </a:prstGeom>
        </p:spPr>
      </p:pic>
    </p:spTree>
    <p:extLst>
      <p:ext uri="{BB962C8B-B14F-4D97-AF65-F5344CB8AC3E}">
        <p14:creationId xmlns:p14="http://schemas.microsoft.com/office/powerpoint/2010/main" val="3841694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the Budget (Nov 2016)</a:t>
            </a:r>
            <a:endParaRPr lang="en-US" dirty="0"/>
          </a:p>
        </p:txBody>
      </p:sp>
      <p:sp>
        <p:nvSpPr>
          <p:cNvPr id="3" name="Content Placeholder 2"/>
          <p:cNvSpPr>
            <a:spLocks noGrp="1"/>
          </p:cNvSpPr>
          <p:nvPr>
            <p:ph idx="1"/>
          </p:nvPr>
        </p:nvSpPr>
        <p:spPr/>
        <p:txBody>
          <a:bodyPr/>
          <a:lstStyle/>
          <a:p>
            <a:r>
              <a:rPr lang="en-US" sz="2000" dirty="0" smtClean="0"/>
              <a:t>“The </a:t>
            </a:r>
            <a:r>
              <a:rPr lang="en-US" sz="2000" dirty="0"/>
              <a:t>2017 Budget answers a question I raised whether the government considered telecom to be a demerit good.  It does.  </a:t>
            </a:r>
          </a:p>
          <a:p>
            <a:r>
              <a:rPr lang="en-US" sz="2000" dirty="0"/>
              <a:t>Until this budget we paid LKR 50 in taxes for every LKR 100 spent on voice and value-added services (33 percent); and LKR 32 in taxes for every LKR 100 spent on data (24 percent).  By raising the tax on data, the government has removed any ambiguity.  They want to discourage the use of Internet.   </a:t>
            </a:r>
          </a:p>
          <a:p>
            <a:r>
              <a:rPr lang="en-US" sz="2000" dirty="0"/>
              <a:t>I invite readers to reconcile the budget proposals with the Prime Minister’s economic statement of 27 October 2017:  “The digital economy will empower our nation – through providing affordable and secure Internet connectivity to every citizen in any part of Sri Lanka, removing barriers for cross-border international trade</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4FA712D9-FC92-42FB-B18E-56DCB30B00BD}" type="slidenum">
              <a:rPr lang="en-US" smtClean="0"/>
              <a:pPr>
                <a:defRPr/>
              </a:pPr>
              <a:t>18</a:t>
            </a:fld>
            <a:endParaRPr lang="en-US"/>
          </a:p>
        </p:txBody>
      </p:sp>
    </p:spTree>
    <p:extLst>
      <p:ext uri="{BB962C8B-B14F-4D97-AF65-F5344CB8AC3E}">
        <p14:creationId xmlns:p14="http://schemas.microsoft.com/office/powerpoint/2010/main" val="1862050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tariff fights</a:t>
            </a:r>
            <a:endParaRPr lang="en-US" dirty="0"/>
          </a:p>
        </p:txBody>
      </p:sp>
      <p:sp>
        <p:nvSpPr>
          <p:cNvPr id="6" name="Text Placeholder 5"/>
          <p:cNvSpPr>
            <a:spLocks noGrp="1"/>
          </p:cNvSpPr>
          <p:nvPr>
            <p:ph type="body" idx="1"/>
          </p:nvPr>
        </p:nvSpPr>
        <p:spPr/>
        <p:txBody>
          <a:bodyPr/>
          <a:lstStyle/>
          <a:p>
            <a:r>
              <a:rPr lang="en-US" dirty="0" smtClean="0"/>
              <a:t>2007, successful</a:t>
            </a:r>
            <a:endParaRPr lang="en-US" dirty="0"/>
          </a:p>
        </p:txBody>
      </p:sp>
      <p:sp>
        <p:nvSpPr>
          <p:cNvPr id="7" name="Content Placeholder 6"/>
          <p:cNvSpPr>
            <a:spLocks noGrp="1"/>
          </p:cNvSpPr>
          <p:nvPr>
            <p:ph sz="half" idx="2"/>
          </p:nvPr>
        </p:nvSpPr>
        <p:spPr/>
        <p:txBody>
          <a:bodyPr/>
          <a:lstStyle/>
          <a:p>
            <a:r>
              <a:rPr lang="en-US" dirty="0" smtClean="0"/>
              <a:t>Regressive element stripped out; </a:t>
            </a:r>
            <a:r>
              <a:rPr lang="en-US" dirty="0" err="1" smtClean="0"/>
              <a:t>govt</a:t>
            </a:r>
            <a:r>
              <a:rPr lang="en-US" dirty="0" smtClean="0"/>
              <a:t> still got revenue </a:t>
            </a:r>
          </a:p>
          <a:p>
            <a:r>
              <a:rPr lang="en-US" dirty="0" smtClean="0"/>
              <a:t>Telecom Minister </a:t>
            </a:r>
            <a:r>
              <a:rPr lang="en-US" dirty="0" err="1" smtClean="0"/>
              <a:t>vs</a:t>
            </a:r>
            <a:r>
              <a:rPr lang="en-US" dirty="0" smtClean="0"/>
              <a:t> Minister of Finance</a:t>
            </a:r>
          </a:p>
          <a:p>
            <a:endParaRPr lang="en-US" dirty="0"/>
          </a:p>
          <a:p>
            <a:r>
              <a:rPr lang="en-US" dirty="0" smtClean="0"/>
              <a:t>Short, intense fight assisted by media, mostly electronic</a:t>
            </a:r>
            <a:endParaRPr lang="en-US" dirty="0"/>
          </a:p>
        </p:txBody>
      </p:sp>
      <p:sp>
        <p:nvSpPr>
          <p:cNvPr id="8" name="Text Placeholder 7"/>
          <p:cNvSpPr>
            <a:spLocks noGrp="1"/>
          </p:cNvSpPr>
          <p:nvPr>
            <p:ph type="body" sz="quarter" idx="3"/>
          </p:nvPr>
        </p:nvSpPr>
        <p:spPr/>
        <p:txBody>
          <a:bodyPr/>
          <a:lstStyle/>
          <a:p>
            <a:r>
              <a:rPr lang="en-US" dirty="0" smtClean="0"/>
              <a:t>2016, so far unsuccessful</a:t>
            </a:r>
            <a:endParaRPr lang="en-US" dirty="0"/>
          </a:p>
        </p:txBody>
      </p:sp>
      <p:sp>
        <p:nvSpPr>
          <p:cNvPr id="9" name="Content Placeholder 8"/>
          <p:cNvSpPr>
            <a:spLocks noGrp="1"/>
          </p:cNvSpPr>
          <p:nvPr>
            <p:ph sz="quarter" idx="4"/>
          </p:nvPr>
        </p:nvSpPr>
        <p:spPr/>
        <p:txBody>
          <a:bodyPr/>
          <a:lstStyle/>
          <a:p>
            <a:r>
              <a:rPr lang="en-US" dirty="0" smtClean="0"/>
              <a:t>General tax; any change would reduce </a:t>
            </a:r>
            <a:r>
              <a:rPr lang="en-US" dirty="0" err="1" smtClean="0"/>
              <a:t>govt</a:t>
            </a:r>
            <a:r>
              <a:rPr lang="en-US" dirty="0" smtClean="0"/>
              <a:t> revenues</a:t>
            </a:r>
          </a:p>
          <a:p>
            <a:r>
              <a:rPr lang="en-US" dirty="0" smtClean="0"/>
              <a:t>Telecom Minister did not intervene publicly; even defended </a:t>
            </a:r>
            <a:r>
              <a:rPr lang="en-US" dirty="0" err="1" smtClean="0"/>
              <a:t>MoF</a:t>
            </a:r>
            <a:endParaRPr lang="en-US" dirty="0" smtClean="0"/>
          </a:p>
          <a:p>
            <a:r>
              <a:rPr lang="en-US" dirty="0" smtClean="0"/>
              <a:t>Dragged out process</a:t>
            </a:r>
          </a:p>
          <a:p>
            <a:r>
              <a:rPr lang="en-US" dirty="0" smtClean="0"/>
              <a:t>Media interested, but no invitations to come on evening news</a:t>
            </a:r>
          </a:p>
          <a:p>
            <a:r>
              <a:rPr lang="en-US" dirty="0" smtClean="0"/>
              <a:t>Social media playing important role</a:t>
            </a:r>
            <a:endParaRPr lang="en-US" dirty="0"/>
          </a:p>
        </p:txBody>
      </p:sp>
      <p:sp>
        <p:nvSpPr>
          <p:cNvPr id="4" name="Slide Number Placeholder 3"/>
          <p:cNvSpPr>
            <a:spLocks noGrp="1"/>
          </p:cNvSpPr>
          <p:nvPr>
            <p:ph type="sldNum" sz="quarter" idx="12"/>
          </p:nvPr>
        </p:nvSpPr>
        <p:spPr/>
        <p:txBody>
          <a:bodyPr/>
          <a:lstStyle/>
          <a:p>
            <a:pPr>
              <a:defRPr/>
            </a:pPr>
            <a:fld id="{4FA712D9-FC92-42FB-B18E-56DCB30B00BD}" type="slidenum">
              <a:rPr lang="en-US" smtClean="0"/>
              <a:pPr>
                <a:defRPr/>
              </a:pPr>
              <a:t>19</a:t>
            </a:fld>
            <a:endParaRPr lang="en-US"/>
          </a:p>
        </p:txBody>
      </p:sp>
    </p:spTree>
    <p:extLst>
      <p:ext uri="{BB962C8B-B14F-4D97-AF65-F5344CB8AC3E}">
        <p14:creationId xmlns:p14="http://schemas.microsoft.com/office/powerpoint/2010/main" val="3117443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sz="3600" dirty="0" smtClean="0"/>
              <a:t>Stripping out regressive </a:t>
            </a:r>
            <a:r>
              <a:rPr lang="en-US" sz="3600" dirty="0"/>
              <a:t>&amp;</a:t>
            </a:r>
            <a:r>
              <a:rPr sz="3600" dirty="0" smtClean="0"/>
              <a:t> discriminatory elements from a mobile-only tax </a:t>
            </a:r>
            <a:r>
              <a:rPr lang="en-US" sz="3600" dirty="0" smtClean="0"/>
              <a:t>in September 2007</a:t>
            </a:r>
            <a:endParaRPr lang="en-SG" sz="3600" dirty="0" smtClean="0"/>
          </a:p>
        </p:txBody>
      </p:sp>
    </p:spTree>
    <p:extLst>
      <p:ext uri="{BB962C8B-B14F-4D97-AF65-F5344CB8AC3E}">
        <p14:creationId xmlns:p14="http://schemas.microsoft.com/office/powerpoint/2010/main" val="513216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8A4BCA-AE0F-46F1-A153-FECEB84305DB}" type="slidenum">
              <a:rPr lang="en-US" smtClean="0"/>
              <a:pPr>
                <a:defRPr/>
              </a:pPr>
              <a:t>20</a:t>
            </a:fld>
            <a:endParaRPr lang="en-US"/>
          </a:p>
        </p:txBody>
      </p:sp>
      <p:pic>
        <p:nvPicPr>
          <p:cNvPr id="3" name="Picture 2"/>
          <p:cNvPicPr>
            <a:picLocks noChangeAspect="1"/>
          </p:cNvPicPr>
          <p:nvPr/>
        </p:nvPicPr>
        <p:blipFill>
          <a:blip r:embed="rId2"/>
          <a:stretch>
            <a:fillRect/>
          </a:stretch>
        </p:blipFill>
        <p:spPr>
          <a:xfrm>
            <a:off x="-914400" y="-1676400"/>
            <a:ext cx="18288000" cy="10287000"/>
          </a:xfrm>
          <a:prstGeom prst="rect">
            <a:avLst/>
          </a:prstGeom>
        </p:spPr>
      </p:pic>
      <p:sp>
        <p:nvSpPr>
          <p:cNvPr id="4" name="Oval 3"/>
          <p:cNvSpPr/>
          <p:nvPr/>
        </p:nvSpPr>
        <p:spPr>
          <a:xfrm>
            <a:off x="-533400" y="838200"/>
            <a:ext cx="11582400" cy="3276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935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Long game</a:t>
            </a:r>
            <a:endParaRPr lang="en-US" dirty="0"/>
          </a:p>
        </p:txBody>
      </p:sp>
      <p:sp>
        <p:nvSpPr>
          <p:cNvPr id="4" name="Content Placeholder 3"/>
          <p:cNvSpPr>
            <a:spLocks noGrp="1"/>
          </p:cNvSpPr>
          <p:nvPr>
            <p:ph idx="1"/>
          </p:nvPr>
        </p:nvSpPr>
        <p:spPr/>
        <p:txBody>
          <a:bodyPr/>
          <a:lstStyle/>
          <a:p>
            <a:r>
              <a:rPr lang="en-US" dirty="0" smtClean="0"/>
              <a:t>Finance Act Amendments have to be moved for Levy to be made effective</a:t>
            </a:r>
          </a:p>
          <a:p>
            <a:pPr lvl="1"/>
            <a:r>
              <a:rPr lang="en-US" dirty="0" smtClean="0"/>
              <a:t>Usually, April; this time, may be February</a:t>
            </a:r>
          </a:p>
          <a:p>
            <a:r>
              <a:rPr lang="en-US" dirty="0" smtClean="0"/>
              <a:t>Year will begin with publicity being given to comparative tax burdens</a:t>
            </a:r>
            <a:endParaRPr lang="en-US" dirty="0"/>
          </a:p>
        </p:txBody>
      </p:sp>
      <p:sp>
        <p:nvSpPr>
          <p:cNvPr id="2" name="Slide Number Placeholder 1"/>
          <p:cNvSpPr>
            <a:spLocks noGrp="1"/>
          </p:cNvSpPr>
          <p:nvPr>
            <p:ph type="sldNum" sz="quarter" idx="12"/>
          </p:nvPr>
        </p:nvSpPr>
        <p:spPr/>
        <p:txBody>
          <a:bodyPr/>
          <a:lstStyle/>
          <a:p>
            <a:pPr>
              <a:defRPr/>
            </a:pPr>
            <a:fld id="{A18A4BCA-AE0F-46F1-A153-FECEB84305DB}" type="slidenum">
              <a:rPr lang="en-US" smtClean="0"/>
              <a:pPr>
                <a:defRPr/>
              </a:pPr>
              <a:t>21</a:t>
            </a:fld>
            <a:endParaRPr lang="en-US"/>
          </a:p>
        </p:txBody>
      </p:sp>
    </p:spTree>
    <p:extLst>
      <p:ext uri="{BB962C8B-B14F-4D97-AF65-F5344CB8AC3E}">
        <p14:creationId xmlns:p14="http://schemas.microsoft.com/office/powerpoint/2010/main" val="163959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57"/>
          <p:cNvSpPr>
            <a:spLocks noGrp="1" noChangeArrowheads="1"/>
          </p:cNvSpPr>
          <p:nvPr>
            <p:ph type="title"/>
          </p:nvPr>
        </p:nvSpPr>
        <p:spPr/>
        <p:txBody>
          <a:bodyPr/>
          <a:lstStyle/>
          <a:p>
            <a:pPr eaLnBrk="1" hangingPunct="1"/>
            <a:r>
              <a:rPr smtClean="0"/>
              <a:t>Anatomy of a regressive tax</a:t>
            </a:r>
            <a:endParaRPr lang="en-SG" smtClean="0"/>
          </a:p>
        </p:txBody>
      </p:sp>
      <p:graphicFrame>
        <p:nvGraphicFramePr>
          <p:cNvPr id="12" name="Content Placeholder 11"/>
          <p:cNvGraphicFramePr>
            <a:graphicFrameLocks noGrp="1"/>
          </p:cNvGraphicFramePr>
          <p:nvPr>
            <p:ph idx="1"/>
          </p:nvPr>
        </p:nvGraphicFramePr>
        <p:xfrm>
          <a:off x="1066800" y="1350963"/>
          <a:ext cx="7696199" cy="4745040"/>
        </p:xfrm>
        <a:graphic>
          <a:graphicData uri="http://schemas.openxmlformats.org/drawingml/2006/table">
            <a:tbl>
              <a:tblPr firstCol="1">
                <a:tableStyleId>{21E4AEA4-8DFA-4A89-87EB-49C32662AFE0}</a:tableStyleId>
              </a:tblPr>
              <a:tblGrid>
                <a:gridCol w="1099457"/>
                <a:gridCol w="1099457"/>
                <a:gridCol w="1099457"/>
                <a:gridCol w="1099457"/>
                <a:gridCol w="1099457"/>
                <a:gridCol w="1099457"/>
                <a:gridCol w="1099457"/>
              </a:tblGrid>
              <a:tr h="518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T="45723" marB="45723" anchor="b" horzOverflow="overflow">
                    <a:solidFill>
                      <a:schemeClr val="accent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cap="none" normalizeH="0" baseline="0" dirty="0" smtClean="0">
                          <a:ln>
                            <a:noFill/>
                          </a:ln>
                          <a:solidFill>
                            <a:schemeClr val="tx1"/>
                          </a:solidFill>
                          <a:effectLst/>
                        </a:rPr>
                        <a:t>+General tax</a:t>
                      </a:r>
                      <a:endParaRPr kumimoji="0" lang="en-SG" sz="1400" b="1" i="0" u="none" strike="noStrike" cap="none" normalizeH="0" baseline="0" dirty="0" smtClean="0">
                        <a:ln>
                          <a:noFill/>
                        </a:ln>
                        <a:solidFill>
                          <a:schemeClr val="tx1"/>
                        </a:solidFill>
                        <a:effectLst/>
                        <a:latin typeface="Arial" charset="0"/>
                        <a:cs typeface="Arial" charset="0"/>
                      </a:endParaRPr>
                    </a:p>
                  </a:txBody>
                  <a:tcPr marT="45723" marB="45723" anchor="b" horzOverflow="overflow">
                    <a:solidFill>
                      <a:schemeClr val="accent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cap="none" normalizeH="0" baseline="0" dirty="0" smtClean="0">
                          <a:ln>
                            <a:noFill/>
                          </a:ln>
                          <a:solidFill>
                            <a:schemeClr val="tx1"/>
                          </a:solidFill>
                          <a:effectLst/>
                        </a:rPr>
                        <a:t>pre-2007</a:t>
                      </a:r>
                      <a:endParaRPr kumimoji="0" lang="en-SG" sz="1400" b="1" i="0" u="none" strike="noStrike" cap="none" normalizeH="0" baseline="0" dirty="0" smtClean="0">
                        <a:ln>
                          <a:noFill/>
                        </a:ln>
                        <a:solidFill>
                          <a:schemeClr val="tx1"/>
                        </a:solidFill>
                        <a:effectLst/>
                        <a:latin typeface="Arial" charset="0"/>
                        <a:cs typeface="Arial" charset="0"/>
                      </a:endParaRPr>
                    </a:p>
                  </a:txBody>
                  <a:tcPr marT="45723" marB="45723" anchor="b" horzOverflow="overflow">
                    <a:solidFill>
                      <a:schemeClr val="accent4"/>
                    </a:solid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cap="none" normalizeH="0" baseline="0" dirty="0" smtClean="0">
                          <a:ln>
                            <a:noFill/>
                          </a:ln>
                          <a:solidFill>
                            <a:schemeClr val="tx1"/>
                          </a:solidFill>
                          <a:effectLst/>
                        </a:rPr>
                        <a:t>Proposed</a:t>
                      </a:r>
                      <a:endParaRPr kumimoji="0" lang="en-SG" sz="1400" b="1" i="0" u="none" strike="noStrike" cap="none" normalizeH="0" baseline="0" dirty="0" smtClean="0">
                        <a:ln>
                          <a:noFill/>
                        </a:ln>
                        <a:solidFill>
                          <a:schemeClr val="tx1"/>
                        </a:solidFill>
                        <a:effectLst/>
                        <a:latin typeface="Arial" charset="0"/>
                        <a:cs typeface="Arial" charset="0"/>
                      </a:endParaRPr>
                    </a:p>
                  </a:txBody>
                  <a:tcPr marT="45723" marB="45723" anchor="b" horzOverflow="overflow">
                    <a:solidFill>
                      <a:schemeClr val="accent4"/>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cs typeface="Arial" charset="0"/>
                      </a:endParaRPr>
                    </a:p>
                  </a:txBody>
                  <a:tcPr anchor="b" horzOverflow="overflow">
                    <a:solidFill>
                      <a:schemeClr val="accent5"/>
                    </a:solid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cap="none" normalizeH="0" baseline="0" dirty="0" smtClean="0">
                          <a:ln>
                            <a:noFill/>
                          </a:ln>
                          <a:solidFill>
                            <a:schemeClr val="tx1"/>
                          </a:solidFill>
                          <a:effectLst/>
                        </a:rPr>
                        <a:t>Revised</a:t>
                      </a:r>
                      <a:endParaRPr kumimoji="0" lang="en-SG" sz="1400" b="1" i="0" u="none" strike="noStrike" cap="none" normalizeH="0" baseline="0" dirty="0" smtClean="0">
                        <a:ln>
                          <a:noFill/>
                        </a:ln>
                        <a:solidFill>
                          <a:schemeClr val="tx1"/>
                        </a:solidFill>
                        <a:effectLst/>
                        <a:latin typeface="Arial" charset="0"/>
                        <a:cs typeface="Arial" charset="0"/>
                      </a:endParaRPr>
                    </a:p>
                  </a:txBody>
                  <a:tcPr marT="45723" marB="45723" anchor="b" horzOverflow="overflow">
                    <a:solidFill>
                      <a:schemeClr val="accent4"/>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cs typeface="Arial" charset="0"/>
                      </a:endParaRPr>
                    </a:p>
                  </a:txBody>
                  <a:tcPr anchor="b" horzOverflow="overflow">
                    <a:solidFill>
                      <a:schemeClr val="accent5"/>
                    </a:solidFill>
                  </a:tcPr>
                </a:tc>
              </a:tr>
              <a:tr h="51819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Value</a:t>
                      </a:r>
                      <a:endParaRPr kumimoji="0" lang="en-SG" sz="1400" b="1" i="0" u="none" strike="noStrike" cap="none" normalizeH="0" baseline="0" dirty="0" smtClean="0">
                        <a:ln>
                          <a:noFill/>
                        </a:ln>
                        <a:solidFill>
                          <a:schemeClr val="tx1"/>
                        </a:solidFill>
                        <a:effectLst/>
                        <a:latin typeface="Arial" charset="0"/>
                        <a:cs typeface="Arial" charset="0"/>
                      </a:endParaRPr>
                    </a:p>
                  </a:txBody>
                  <a:tcPr marT="45723" marB="45723" anchor="b" horzOverflow="overflow">
                    <a:solidFill>
                      <a:schemeClr val="accent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kern="1200" cap="none" normalizeH="0" baseline="0" dirty="0" smtClean="0">
                          <a:ln>
                            <a:noFill/>
                          </a:ln>
                          <a:solidFill>
                            <a:schemeClr val="tx1"/>
                          </a:solidFill>
                          <a:effectLst/>
                        </a:rPr>
                        <a:t>+17.5% VAT &amp; SRL</a:t>
                      </a:r>
                      <a:endParaRPr kumimoji="0" lang="en-SG" sz="1400" b="1" u="none" strike="noStrike" kern="1200" cap="none" normalizeH="0" baseline="0" dirty="0" smtClean="0">
                        <a:ln>
                          <a:noFill/>
                        </a:ln>
                        <a:solidFill>
                          <a:schemeClr val="tx1"/>
                        </a:solidFill>
                        <a:effectLst/>
                        <a:latin typeface="+mn-lt"/>
                        <a:ea typeface="+mn-ea"/>
                        <a:cs typeface="+mn-cs"/>
                      </a:endParaRPr>
                    </a:p>
                  </a:txBody>
                  <a:tcPr marT="45723" marB="45723" anchor="b" horzOverflow="overflow">
                    <a:solidFill>
                      <a:schemeClr val="accent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kern="1200" cap="none" normalizeH="0" baseline="0" dirty="0" smtClean="0">
                          <a:ln>
                            <a:noFill/>
                          </a:ln>
                          <a:solidFill>
                            <a:schemeClr val="tx1"/>
                          </a:solidFill>
                          <a:effectLst/>
                        </a:rPr>
                        <a:t>+2.5% MSL</a:t>
                      </a:r>
                      <a:endParaRPr kumimoji="0" lang="en-SG" sz="1400" b="1" u="none" strike="noStrike" kern="1200" cap="none" normalizeH="0" baseline="0" dirty="0" smtClean="0">
                        <a:ln>
                          <a:noFill/>
                        </a:ln>
                        <a:solidFill>
                          <a:schemeClr val="tx1"/>
                        </a:solidFill>
                        <a:effectLst/>
                        <a:latin typeface="+mn-lt"/>
                        <a:ea typeface="+mn-ea"/>
                        <a:cs typeface="+mn-cs"/>
                      </a:endParaRPr>
                    </a:p>
                  </a:txBody>
                  <a:tcPr marT="45723" marB="45723" anchor="b" horzOverflow="overflow">
                    <a:solidFill>
                      <a:schemeClr val="accent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kern="1200" cap="none" normalizeH="0" baseline="0" dirty="0" smtClean="0">
                          <a:ln>
                            <a:noFill/>
                          </a:ln>
                          <a:solidFill>
                            <a:schemeClr val="tx1"/>
                          </a:solidFill>
                          <a:effectLst/>
                        </a:rPr>
                        <a:t>+7.5%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kern="1200" cap="none" normalizeH="0" baseline="0" dirty="0" smtClean="0">
                          <a:ln>
                            <a:noFill/>
                          </a:ln>
                          <a:solidFill>
                            <a:schemeClr val="tx1"/>
                          </a:solidFill>
                          <a:effectLst/>
                        </a:rPr>
                        <a:t>MSL &amp; 50</a:t>
                      </a:r>
                      <a:endParaRPr kumimoji="0" lang="en-SG" sz="1400" b="1" u="none" strike="noStrike" kern="1200" cap="none" normalizeH="0" baseline="0" dirty="0" smtClean="0">
                        <a:ln>
                          <a:noFill/>
                        </a:ln>
                        <a:solidFill>
                          <a:schemeClr val="tx1"/>
                        </a:solidFill>
                        <a:effectLst/>
                        <a:latin typeface="+mn-lt"/>
                        <a:ea typeface="+mn-ea"/>
                        <a:cs typeface="+mn-cs"/>
                      </a:endParaRPr>
                    </a:p>
                  </a:txBody>
                  <a:tcPr marT="45723" marB="45723" anchor="b" horzOverflow="overflow">
                    <a:solidFill>
                      <a:schemeClr val="accent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kern="1200" cap="none" normalizeH="0" baseline="0" dirty="0" smtClean="0">
                          <a:ln>
                            <a:noFill/>
                          </a:ln>
                          <a:solidFill>
                            <a:schemeClr val="tx1"/>
                          </a:solidFill>
                          <a:effectLst/>
                        </a:rPr>
                        <a:t>Tax as % of value</a:t>
                      </a:r>
                      <a:endParaRPr kumimoji="0" lang="en-SG" sz="1400" b="1" u="none" strike="noStrike" kern="1200" cap="none" normalizeH="0" baseline="0" dirty="0" smtClean="0">
                        <a:ln>
                          <a:noFill/>
                        </a:ln>
                        <a:solidFill>
                          <a:schemeClr val="tx1"/>
                        </a:solidFill>
                        <a:effectLst/>
                        <a:latin typeface="+mn-lt"/>
                        <a:ea typeface="+mn-ea"/>
                        <a:cs typeface="+mn-cs"/>
                      </a:endParaRPr>
                    </a:p>
                  </a:txBody>
                  <a:tcPr marT="45723" marB="45723" anchor="b" horzOverflow="overflow">
                    <a:solidFill>
                      <a:schemeClr val="accent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kern="1200" cap="none" normalizeH="0" baseline="0" dirty="0" smtClean="0">
                          <a:ln>
                            <a:noFill/>
                          </a:ln>
                          <a:solidFill>
                            <a:schemeClr val="tx1"/>
                          </a:solidFill>
                          <a:effectLst/>
                        </a:rPr>
                        <a:t>+10% MSL</a:t>
                      </a:r>
                      <a:endParaRPr kumimoji="0" lang="en-SG" sz="1400" b="1" u="none" strike="noStrike" kern="1200" cap="none" normalizeH="0" baseline="0" dirty="0" smtClean="0">
                        <a:ln>
                          <a:noFill/>
                        </a:ln>
                        <a:solidFill>
                          <a:schemeClr val="tx1"/>
                        </a:solidFill>
                        <a:effectLst/>
                        <a:latin typeface="+mn-lt"/>
                        <a:ea typeface="+mn-ea"/>
                        <a:cs typeface="+mn-cs"/>
                      </a:endParaRPr>
                    </a:p>
                  </a:txBody>
                  <a:tcPr marT="45723" marB="45723" anchor="b" horzOverflow="overflow">
                    <a:solidFill>
                      <a:schemeClr val="accent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SG" sz="1400" b="1" u="none" strike="noStrike" kern="1200" cap="none" normalizeH="0" baseline="0" dirty="0" smtClean="0">
                          <a:ln>
                            <a:noFill/>
                          </a:ln>
                          <a:solidFill>
                            <a:schemeClr val="tx1"/>
                          </a:solidFill>
                          <a:effectLst/>
                        </a:rPr>
                        <a:t>Savings</a:t>
                      </a:r>
                      <a:endParaRPr kumimoji="0" lang="en-SG" sz="1400" b="1" u="none" strike="noStrike" kern="1200" cap="none" normalizeH="0" baseline="0" dirty="0" smtClean="0">
                        <a:ln>
                          <a:noFill/>
                        </a:ln>
                        <a:solidFill>
                          <a:schemeClr val="tx1"/>
                        </a:solidFill>
                        <a:effectLst/>
                        <a:latin typeface="+mn-lt"/>
                        <a:ea typeface="+mn-ea"/>
                        <a:cs typeface="+mn-cs"/>
                      </a:endParaRPr>
                    </a:p>
                  </a:txBody>
                  <a:tcPr marT="45723" marB="45723" anchor="b" horzOverflow="overflow">
                    <a:solidFill>
                      <a:schemeClr val="accent4"/>
                    </a:solidFill>
                  </a:tcPr>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200</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235</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241</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303</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51.3</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259</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-44</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400</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470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482</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555</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38.8</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517</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-38</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600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705</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723</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808</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34.6</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776</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-32</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800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940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964</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1061</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32.6</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1034</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-27</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1000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1175</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1204</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1313</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31.3</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1293</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-21</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1200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1410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1445</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1566</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30.5</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1551</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-15</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1400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1645</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1686</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1818</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29.9</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1810</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-9</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1600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1880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1927</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2071</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29.4</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2068</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-3</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1800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2115</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2168</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2324</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29.1</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2327</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3</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r>
              <a:tr h="37086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2000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2350</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2409</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2576</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smtClean="0">
                          <a:ln>
                            <a:noFill/>
                          </a:ln>
                          <a:solidFill>
                            <a:schemeClr val="tx1"/>
                          </a:solidFill>
                          <a:effectLst/>
                        </a:rPr>
                        <a:t>28.8</a:t>
                      </a:r>
                      <a:endParaRPr kumimoji="0" lang="en-SG" sz="1400" b="0" i="0" u="none" strike="noStrike" cap="none" normalizeH="0" baseline="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2585</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SG" sz="1400" u="none" strike="noStrike" cap="none" normalizeH="0" baseline="0" dirty="0" smtClean="0">
                          <a:ln>
                            <a:noFill/>
                          </a:ln>
                          <a:solidFill>
                            <a:schemeClr val="tx1"/>
                          </a:solidFill>
                          <a:effectLst/>
                        </a:rPr>
                        <a:t>9</a:t>
                      </a:r>
                      <a:endParaRPr kumimoji="0" lang="en-SG" sz="1400" b="0" i="0" u="none" strike="noStrike" cap="none" normalizeH="0" baseline="0" dirty="0" smtClean="0">
                        <a:ln>
                          <a:noFill/>
                        </a:ln>
                        <a:solidFill>
                          <a:schemeClr val="tx1"/>
                        </a:solidFill>
                        <a:effectLst/>
                        <a:latin typeface="Arial" charset="0"/>
                        <a:cs typeface="Arial" charset="0"/>
                      </a:endParaRPr>
                    </a:p>
                  </a:txBody>
                  <a:tcPr marT="45723" marB="45723" anchor="b" horzOverflow="overflow"/>
                </a:tc>
              </a:tr>
            </a:tbl>
          </a:graphicData>
        </a:graphic>
      </p:graphicFrame>
      <p:sp>
        <p:nvSpPr>
          <p:cNvPr id="29803" name="Line 359"/>
          <p:cNvSpPr>
            <a:spLocks noChangeShapeType="1"/>
          </p:cNvSpPr>
          <p:nvPr/>
        </p:nvSpPr>
        <p:spPr bwMode="auto">
          <a:xfrm flipV="1">
            <a:off x="1066800" y="5334000"/>
            <a:ext cx="7680325"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2" name="Text Box 360"/>
          <p:cNvSpPr txBox="1">
            <a:spLocks noChangeArrowheads="1"/>
          </p:cNvSpPr>
          <p:nvPr/>
        </p:nvSpPr>
        <p:spPr bwMode="auto">
          <a:xfrm>
            <a:off x="0" y="2667000"/>
            <a:ext cx="1098550" cy="923925"/>
          </a:xfrm>
          <a:prstGeom prst="rect">
            <a:avLst/>
          </a:prstGeom>
          <a:noFill/>
          <a:ln w="9525">
            <a:noFill/>
            <a:miter lim="800000"/>
            <a:headEnd/>
            <a:tailEnd/>
          </a:ln>
          <a:effectLst/>
        </p:spPr>
        <p:txBody>
          <a:bodyPr>
            <a:spAutoFit/>
          </a:bodyPr>
          <a:lstStyle/>
          <a:p>
            <a:pPr algn="r">
              <a:defRPr/>
            </a:pPr>
            <a:r>
              <a:rPr lang="en-US" b="1" dirty="0">
                <a:solidFill>
                  <a:srgbClr val="0070C0"/>
                </a:solidFill>
                <a:latin typeface="+mj-lt"/>
              </a:rPr>
              <a:t>Range of </a:t>
            </a:r>
          </a:p>
          <a:p>
            <a:pPr algn="r">
              <a:defRPr/>
            </a:pPr>
            <a:r>
              <a:rPr lang="en-US" b="1" dirty="0">
                <a:solidFill>
                  <a:srgbClr val="0070C0"/>
                </a:solidFill>
                <a:latin typeface="+mj-lt"/>
              </a:rPr>
              <a:t>Prepaid</a:t>
            </a:r>
          </a:p>
          <a:p>
            <a:pPr algn="r">
              <a:defRPr/>
            </a:pPr>
            <a:r>
              <a:rPr lang="en-US" b="1" dirty="0">
                <a:solidFill>
                  <a:srgbClr val="0070C0"/>
                </a:solidFill>
                <a:latin typeface="+mj-lt"/>
              </a:rPr>
              <a:t>ARPUs</a:t>
            </a:r>
            <a:endParaRPr lang="en-SG" b="1" dirty="0">
              <a:solidFill>
                <a:srgbClr val="0070C0"/>
              </a:solidFill>
              <a:latin typeface="+mj-lt"/>
            </a:endParaRPr>
          </a:p>
        </p:txBody>
      </p:sp>
      <p:sp>
        <p:nvSpPr>
          <p:cNvPr id="29805" name="Line 361"/>
          <p:cNvSpPr>
            <a:spLocks noChangeShapeType="1"/>
          </p:cNvSpPr>
          <p:nvPr/>
        </p:nvSpPr>
        <p:spPr bwMode="auto">
          <a:xfrm flipV="1">
            <a:off x="1600200" y="2895600"/>
            <a:ext cx="0" cy="457200"/>
          </a:xfrm>
          <a:prstGeom prst="line">
            <a:avLst/>
          </a:prstGeom>
          <a:noFill/>
          <a:ln w="3810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34" name="Text Box 362"/>
          <p:cNvSpPr txBox="1">
            <a:spLocks noChangeArrowheads="1"/>
          </p:cNvSpPr>
          <p:nvPr/>
        </p:nvSpPr>
        <p:spPr bwMode="auto">
          <a:xfrm>
            <a:off x="109538" y="4724400"/>
            <a:ext cx="957262" cy="646113"/>
          </a:xfrm>
          <a:prstGeom prst="rect">
            <a:avLst/>
          </a:prstGeom>
          <a:noFill/>
          <a:ln w="9525">
            <a:noFill/>
            <a:miter lim="800000"/>
            <a:headEnd/>
            <a:tailEnd/>
          </a:ln>
          <a:effectLst/>
        </p:spPr>
        <p:txBody>
          <a:bodyPr wrap="none">
            <a:spAutoFit/>
          </a:bodyPr>
          <a:lstStyle/>
          <a:p>
            <a:pPr algn="r">
              <a:defRPr/>
            </a:pPr>
            <a:r>
              <a:rPr lang="en-US" b="1" dirty="0">
                <a:solidFill>
                  <a:srgbClr val="00B050"/>
                </a:solidFill>
                <a:latin typeface="+mj-lt"/>
              </a:rPr>
              <a:t>Relative</a:t>
            </a:r>
          </a:p>
          <a:p>
            <a:pPr>
              <a:defRPr/>
            </a:pPr>
            <a:r>
              <a:rPr lang="en-US" b="1" dirty="0">
                <a:solidFill>
                  <a:srgbClr val="00B050"/>
                </a:solidFill>
                <a:latin typeface="+mj-lt"/>
              </a:rPr>
              <a:t>winners</a:t>
            </a:r>
            <a:endParaRPr lang="en-SG" b="1" dirty="0">
              <a:solidFill>
                <a:srgbClr val="00B050"/>
              </a:solidFill>
              <a:latin typeface="+mj-lt"/>
            </a:endParaRPr>
          </a:p>
        </p:txBody>
      </p:sp>
      <p:sp>
        <p:nvSpPr>
          <p:cNvPr id="3435" name="Text Box 363"/>
          <p:cNvSpPr txBox="1">
            <a:spLocks noChangeArrowheads="1"/>
          </p:cNvSpPr>
          <p:nvPr/>
        </p:nvSpPr>
        <p:spPr bwMode="auto">
          <a:xfrm>
            <a:off x="0" y="5334000"/>
            <a:ext cx="1066800" cy="369888"/>
          </a:xfrm>
          <a:prstGeom prst="rect">
            <a:avLst/>
          </a:prstGeom>
          <a:noFill/>
          <a:ln w="9525">
            <a:noFill/>
            <a:miter lim="800000"/>
            <a:headEnd/>
            <a:tailEnd/>
          </a:ln>
          <a:effectLst/>
        </p:spPr>
        <p:txBody>
          <a:bodyPr>
            <a:spAutoFit/>
          </a:bodyPr>
          <a:lstStyle/>
          <a:p>
            <a:pPr algn="r">
              <a:defRPr/>
            </a:pPr>
            <a:r>
              <a:rPr lang="en-US" b="1" dirty="0">
                <a:solidFill>
                  <a:srgbClr val="C00000"/>
                </a:solidFill>
                <a:latin typeface="+mj-lt"/>
              </a:rPr>
              <a:t>Losers</a:t>
            </a:r>
            <a:endParaRPr lang="en-SG" b="1" dirty="0">
              <a:solidFill>
                <a:srgbClr val="C00000"/>
              </a:solidFill>
              <a:latin typeface="+mj-lt"/>
            </a:endParaRPr>
          </a:p>
        </p:txBody>
      </p:sp>
      <p:sp>
        <p:nvSpPr>
          <p:cNvPr id="29808" name="Line 364"/>
          <p:cNvSpPr>
            <a:spLocks noChangeShapeType="1"/>
          </p:cNvSpPr>
          <p:nvPr/>
        </p:nvSpPr>
        <p:spPr bwMode="auto">
          <a:xfrm flipV="1">
            <a:off x="1066800" y="5334000"/>
            <a:ext cx="0" cy="381000"/>
          </a:xfrm>
          <a:prstGeom prst="line">
            <a:avLst/>
          </a:prstGeom>
          <a:noFill/>
          <a:ln w="38100">
            <a:solidFill>
              <a:srgbClr val="C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9809" name="Line 365"/>
          <p:cNvSpPr>
            <a:spLocks noChangeShapeType="1"/>
          </p:cNvSpPr>
          <p:nvPr/>
        </p:nvSpPr>
        <p:spPr bwMode="auto">
          <a:xfrm>
            <a:off x="1066800" y="4876800"/>
            <a:ext cx="0" cy="457200"/>
          </a:xfrm>
          <a:prstGeom prst="line">
            <a:avLst/>
          </a:prstGeom>
          <a:noFill/>
          <a:ln w="38100">
            <a:solidFill>
              <a:srgbClr val="00B05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67270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4"/>
          <p:cNvSpPr>
            <a:spLocks noGrp="1"/>
          </p:cNvSpPr>
          <p:nvPr>
            <p:ph idx="1"/>
          </p:nvPr>
        </p:nvSpPr>
        <p:spPr>
          <a:xfrm>
            <a:off x="457200" y="3581400"/>
            <a:ext cx="8229600" cy="2544763"/>
          </a:xfrm>
        </p:spPr>
        <p:txBody>
          <a:bodyPr/>
          <a:lstStyle/>
          <a:p>
            <a:pPr algn="just" eaLnBrk="1" hangingPunct="1">
              <a:buSzTx/>
              <a:buFont typeface="Arial" pitchFamily="34" charset="0"/>
              <a:buNone/>
            </a:pPr>
            <a:r>
              <a:rPr lang="en-SG" sz="2000" b="1" i="1" smtClean="0"/>
              <a:t>Translation:</a:t>
            </a:r>
            <a:r>
              <a:rPr lang="en-SG" sz="2000" i="1" smtClean="0"/>
              <a:t> We will be pleased if Hon. Minister removes the regressive tax of LKR 50 as pointed out by Prof. Rohan Samarajiva, Dr. Harsha de Silva of LIRNEasia and UNP Members. We also request not to increase the mobile subscriber levy to 10%. This tax will have an adverse effect on the common man. </a:t>
            </a:r>
            <a:endParaRPr lang="en-SG" sz="2000" smtClean="0"/>
          </a:p>
          <a:p>
            <a:pPr algn="just" eaLnBrk="1" hangingPunct="1">
              <a:buSzTx/>
            </a:pPr>
            <a:endParaRPr lang="en-US" sz="2000" smtClean="0"/>
          </a:p>
        </p:txBody>
      </p:sp>
      <p:pic>
        <p:nvPicPr>
          <p:cNvPr id="30723" name="Picture 6" descr="extract.jpg">
            <a:hlinkClick r:id="rId2" tooltip="extract.jpg"/>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2362200" y="1447800"/>
            <a:ext cx="44196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7"/>
          <p:cNvSpPr>
            <a:spLocks noGrp="1" noChangeArrowheads="1"/>
          </p:cNvSpPr>
          <p:nvPr>
            <p:ph type="title"/>
          </p:nvPr>
        </p:nvSpPr>
        <p:spPr/>
        <p:txBody>
          <a:bodyPr/>
          <a:lstStyle/>
          <a:p>
            <a:pPr eaLnBrk="1" hangingPunct="1"/>
            <a:r>
              <a:rPr smtClean="0"/>
              <a:t>From the Hansard, September 6, 2007</a:t>
            </a:r>
            <a:endParaRPr lang="en-SG" smtClean="0"/>
          </a:p>
        </p:txBody>
      </p:sp>
    </p:spTree>
    <p:extLst>
      <p:ext uri="{BB962C8B-B14F-4D97-AF65-F5344CB8AC3E}">
        <p14:creationId xmlns:p14="http://schemas.microsoft.com/office/powerpoint/2010/main" val="35484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pic>
        <p:nvPicPr>
          <p:cNvPr id="31747" name="Picture 8" descr="C:\Documents and Settings\acer\Deskto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360363"/>
            <a:ext cx="9159876" cy="634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5"/>
          <p:cNvSpPr txBox="1">
            <a:spLocks noChangeArrowheads="1"/>
          </p:cNvSpPr>
          <p:nvPr/>
        </p:nvSpPr>
        <p:spPr bwMode="auto">
          <a:xfrm>
            <a:off x="7391400" y="0"/>
            <a:ext cx="1785938" cy="33813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en-US" sz="1600" b="1" dirty="0"/>
              <a:t>September 3, 2008</a:t>
            </a:r>
            <a:endParaRPr lang="en-SG" sz="1600" b="1" dirty="0"/>
          </a:p>
        </p:txBody>
      </p:sp>
      <p:cxnSp>
        <p:nvCxnSpPr>
          <p:cNvPr id="14" name="Straight Connector 13"/>
          <p:cNvCxnSpPr/>
          <p:nvPr/>
        </p:nvCxnSpPr>
        <p:spPr>
          <a:xfrm rot="10800000">
            <a:off x="4876800" y="3124200"/>
            <a:ext cx="1066800" cy="533400"/>
          </a:xfrm>
          <a:prstGeom prst="line">
            <a:avLst/>
          </a:prstGeom>
          <a:ln w="28575">
            <a:headEnd/>
            <a:tailEnd/>
          </a:ln>
        </p:spPr>
        <p:style>
          <a:lnRef idx="1">
            <a:schemeClr val="accent4"/>
          </a:lnRef>
          <a:fillRef idx="2">
            <a:schemeClr val="accent4"/>
          </a:fillRef>
          <a:effectRef idx="1">
            <a:schemeClr val="accent4"/>
          </a:effectRef>
          <a:fontRef idx="minor">
            <a:schemeClr val="dk1"/>
          </a:fontRef>
        </p:style>
      </p:cxnSp>
      <p:cxnSp>
        <p:nvCxnSpPr>
          <p:cNvPr id="15" name="Straight Connector 14"/>
          <p:cNvCxnSpPr/>
          <p:nvPr/>
        </p:nvCxnSpPr>
        <p:spPr>
          <a:xfrm rot="5400000" flipH="1" flipV="1">
            <a:off x="4762500" y="2019300"/>
            <a:ext cx="1219200" cy="990600"/>
          </a:xfrm>
          <a:prstGeom prst="line">
            <a:avLst/>
          </a:prstGeom>
          <a:ln w="28575">
            <a:headEnd/>
            <a:tailEnd/>
          </a:ln>
        </p:spPr>
        <p:style>
          <a:lnRef idx="1">
            <a:schemeClr val="accent4"/>
          </a:lnRef>
          <a:fillRef idx="2">
            <a:schemeClr val="accent4"/>
          </a:fillRef>
          <a:effectRef idx="1">
            <a:schemeClr val="accent4"/>
          </a:effectRef>
          <a:fontRef idx="minor">
            <a:schemeClr val="dk1"/>
          </a:fontRef>
        </p:style>
      </p:cxnSp>
      <p:sp>
        <p:nvSpPr>
          <p:cNvPr id="8" name="Rectangle 7"/>
          <p:cNvSpPr/>
          <p:nvPr/>
        </p:nvSpPr>
        <p:spPr>
          <a:xfrm>
            <a:off x="5867400" y="1828800"/>
            <a:ext cx="3098800" cy="1816100"/>
          </a:xfrm>
          <a:prstGeom prst="rect">
            <a:avLst/>
          </a:prstGeom>
          <a:gradFill>
            <a:gsLst>
              <a:gs pos="0">
                <a:schemeClr val="accent4">
                  <a:alpha val="46000"/>
                </a:schemeClr>
              </a:gs>
              <a:gs pos="35000">
                <a:schemeClr val="accent4">
                  <a:tint val="37000"/>
                  <a:satMod val="300000"/>
                </a:schemeClr>
              </a:gs>
              <a:gs pos="100000">
                <a:schemeClr val="accent4">
                  <a:tint val="15000"/>
                  <a:satMod val="350000"/>
                </a:schemeClr>
              </a:gs>
            </a:gsLst>
            <a:lin ang="12600000" scaled="0"/>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400" b="1" dirty="0">
                <a:solidFill>
                  <a:schemeClr val="tx1"/>
                </a:solidFill>
              </a:rPr>
              <a:t>“I do not accuse the government of being that foolish.  They are not killing the goose; their behavior is more like that of trying to milk the goose for more eggs.  The end result, however, will be a stressed goose yielding less eggs than it otherwise would have”      </a:t>
            </a:r>
          </a:p>
        </p:txBody>
      </p:sp>
    </p:spTree>
    <p:extLst>
      <p:ext uri="{BB962C8B-B14F-4D97-AF65-F5344CB8AC3E}">
        <p14:creationId xmlns:p14="http://schemas.microsoft.com/office/powerpoint/2010/main" val="1037457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pic>
        <p:nvPicPr>
          <p:cNvPr id="32771" name="Picture 11" descr="C:\Documents and Settings\acer\Desktop\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361950"/>
            <a:ext cx="9159876"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p:nvPr/>
        </p:nvCxnSpPr>
        <p:spPr>
          <a:xfrm rot="5400000">
            <a:off x="3971925" y="4257675"/>
            <a:ext cx="590550" cy="457200"/>
          </a:xfrm>
          <a:prstGeom prst="line">
            <a:avLst/>
          </a:prstGeom>
          <a:ln w="28575">
            <a:headEnd/>
            <a:tailEnd/>
          </a:ln>
        </p:spPr>
        <p:style>
          <a:lnRef idx="1">
            <a:schemeClr val="accent4"/>
          </a:lnRef>
          <a:fillRef idx="2">
            <a:schemeClr val="accent4"/>
          </a:fillRef>
          <a:effectRef idx="1">
            <a:schemeClr val="accent4"/>
          </a:effectRef>
          <a:fontRef idx="minor">
            <a:schemeClr val="dk1"/>
          </a:fontRef>
        </p:style>
      </p:cxnSp>
      <p:cxnSp>
        <p:nvCxnSpPr>
          <p:cNvPr id="30" name="Straight Connector 29"/>
          <p:cNvCxnSpPr/>
          <p:nvPr/>
        </p:nvCxnSpPr>
        <p:spPr>
          <a:xfrm>
            <a:off x="4495800" y="4191000"/>
            <a:ext cx="2590800" cy="609600"/>
          </a:xfrm>
          <a:prstGeom prst="line">
            <a:avLst/>
          </a:prstGeom>
          <a:ln w="28575">
            <a:headEnd/>
            <a:tailEnd/>
          </a:ln>
        </p:spPr>
        <p:style>
          <a:lnRef idx="1">
            <a:schemeClr val="accent4"/>
          </a:lnRef>
          <a:fillRef idx="2">
            <a:schemeClr val="accent4"/>
          </a:fillRef>
          <a:effectRef idx="1">
            <a:schemeClr val="accent4"/>
          </a:effectRef>
          <a:fontRef idx="minor">
            <a:schemeClr val="dk1"/>
          </a:fontRef>
        </p:style>
      </p:cxnSp>
      <p:cxnSp>
        <p:nvCxnSpPr>
          <p:cNvPr id="22" name="Straight Connector 21"/>
          <p:cNvCxnSpPr/>
          <p:nvPr/>
        </p:nvCxnSpPr>
        <p:spPr>
          <a:xfrm rot="10800000">
            <a:off x="4724400" y="3276600"/>
            <a:ext cx="838200" cy="152400"/>
          </a:xfrm>
          <a:prstGeom prst="line">
            <a:avLst/>
          </a:prstGeom>
          <a:ln w="28575">
            <a:headEnd/>
            <a:tailEnd/>
          </a:ln>
        </p:spPr>
        <p:style>
          <a:lnRef idx="1">
            <a:schemeClr val="accent4"/>
          </a:lnRef>
          <a:fillRef idx="2">
            <a:schemeClr val="accent4"/>
          </a:fillRef>
          <a:effectRef idx="1">
            <a:schemeClr val="accent4"/>
          </a:effectRef>
          <a:fontRef idx="minor">
            <a:schemeClr val="dk1"/>
          </a:fontRef>
        </p:style>
      </p:cxnSp>
      <p:cxnSp>
        <p:nvCxnSpPr>
          <p:cNvPr id="23" name="Straight Connector 22"/>
          <p:cNvCxnSpPr/>
          <p:nvPr/>
        </p:nvCxnSpPr>
        <p:spPr>
          <a:xfrm rot="5400000" flipH="1" flipV="1">
            <a:off x="4419600" y="2133600"/>
            <a:ext cx="1447800" cy="838200"/>
          </a:xfrm>
          <a:prstGeom prst="line">
            <a:avLst/>
          </a:prstGeom>
          <a:ln w="28575">
            <a:headEnd/>
            <a:tailEnd/>
          </a:ln>
        </p:spPr>
        <p:style>
          <a:lnRef idx="1">
            <a:schemeClr val="accent4"/>
          </a:lnRef>
          <a:fillRef idx="2">
            <a:schemeClr val="accent4"/>
          </a:fillRef>
          <a:effectRef idx="1">
            <a:schemeClr val="accent4"/>
          </a:effectRef>
          <a:fontRef idx="minor">
            <a:schemeClr val="dk1"/>
          </a:fontRef>
        </p:style>
      </p:cxnSp>
      <p:sp>
        <p:nvSpPr>
          <p:cNvPr id="14" name="Rectangle 13"/>
          <p:cNvSpPr/>
          <p:nvPr/>
        </p:nvSpPr>
        <p:spPr>
          <a:xfrm>
            <a:off x="5530850" y="1828800"/>
            <a:ext cx="2927350" cy="1600200"/>
          </a:xfrm>
          <a:prstGeom prst="rect">
            <a:avLst/>
          </a:prstGeom>
          <a:gradFill>
            <a:gsLst>
              <a:gs pos="0">
                <a:schemeClr val="accent4">
                  <a:alpha val="46000"/>
                </a:schemeClr>
              </a:gs>
              <a:gs pos="35000">
                <a:schemeClr val="accent4">
                  <a:tint val="37000"/>
                  <a:satMod val="300000"/>
                </a:schemeClr>
              </a:gs>
              <a:gs pos="100000">
                <a:schemeClr val="accent4">
                  <a:tint val="15000"/>
                  <a:satMod val="350000"/>
                </a:schemeClr>
              </a:gs>
            </a:gsLst>
            <a:lin ang="12600000" scaled="0"/>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400" b="1" dirty="0">
                <a:solidFill>
                  <a:schemeClr val="tx1"/>
                </a:solidFill>
              </a:rPr>
              <a:t>It is time for the Ministers of Investment Promotion, </a:t>
            </a:r>
            <a:r>
              <a:rPr lang="en-US" sz="1400" b="1" dirty="0">
                <a:solidFill>
                  <a:srgbClr val="C00000"/>
                </a:solidFill>
              </a:rPr>
              <a:t>Posts and Telecom</a:t>
            </a:r>
            <a:r>
              <a:rPr lang="en-US" sz="1400" b="1" dirty="0">
                <a:solidFill>
                  <a:schemeClr val="tx1"/>
                </a:solidFill>
              </a:rPr>
              <a:t> and related subjects to reeducate the people at Treasury who have forgotten what they were taught in their Public Finance courses.</a:t>
            </a:r>
            <a:endParaRPr lang="en-SG" sz="1400" b="1" dirty="0">
              <a:solidFill>
                <a:schemeClr val="tx1"/>
              </a:solidFill>
            </a:endParaRPr>
          </a:p>
        </p:txBody>
      </p:sp>
      <p:sp>
        <p:nvSpPr>
          <p:cNvPr id="11272" name="Text Box 8"/>
          <p:cNvSpPr txBox="1">
            <a:spLocks noChangeArrowheads="1"/>
          </p:cNvSpPr>
          <p:nvPr/>
        </p:nvSpPr>
        <p:spPr bwMode="auto">
          <a:xfrm>
            <a:off x="4038600" y="4781550"/>
            <a:ext cx="3084513" cy="1169988"/>
          </a:xfrm>
          <a:prstGeom prst="rect">
            <a:avLst/>
          </a:prstGeom>
          <a:gradFill>
            <a:gsLst>
              <a:gs pos="0">
                <a:schemeClr val="accent4">
                  <a:alpha val="46000"/>
                </a:schemeClr>
              </a:gs>
              <a:gs pos="35000">
                <a:schemeClr val="accent4">
                  <a:tint val="37000"/>
                  <a:satMod val="300000"/>
                </a:schemeClr>
              </a:gs>
              <a:gs pos="100000">
                <a:schemeClr val="accent4">
                  <a:tint val="15000"/>
                  <a:satMod val="350000"/>
                </a:schemeClr>
              </a:gs>
            </a:gsLst>
            <a:lin ang="12600000" scaled="0"/>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400" b="1" dirty="0">
                <a:solidFill>
                  <a:schemeClr val="tx1"/>
                </a:solidFill>
              </a:rPr>
              <a:t>True wisdom lies in making government smaller and more efficient.  Until then, desisting from service, technology and group-specific taxes and regressive taxes will do.</a:t>
            </a:r>
            <a:endParaRPr lang="en-SG" sz="1400" b="1" dirty="0">
              <a:solidFill>
                <a:schemeClr val="tx1"/>
              </a:solidFill>
            </a:endParaRPr>
          </a:p>
        </p:txBody>
      </p:sp>
    </p:spTree>
    <p:extLst>
      <p:ext uri="{BB962C8B-B14F-4D97-AF65-F5344CB8AC3E}">
        <p14:creationId xmlns:p14="http://schemas.microsoft.com/office/powerpoint/2010/main" val="199473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0245" name="Text Box 5"/>
          <p:cNvSpPr txBox="1">
            <a:spLocks noChangeArrowheads="1"/>
          </p:cNvSpPr>
          <p:nvPr/>
        </p:nvSpPr>
        <p:spPr bwMode="auto">
          <a:xfrm>
            <a:off x="7413625" y="0"/>
            <a:ext cx="1747838" cy="33813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en-US" sz="1600" b="1" dirty="0"/>
              <a:t>November 6, 2008</a:t>
            </a:r>
            <a:endParaRPr lang="en-SG" sz="1600" b="1" dirty="0"/>
          </a:p>
        </p:txBody>
      </p:sp>
      <p:pic>
        <p:nvPicPr>
          <p:cNvPr id="33796" name="Picture 5" descr="C:\Documents and Settings\acer\Deskto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392113"/>
            <a:ext cx="9159876"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344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Tax increases in 2015-16 with the former opposition in power</a:t>
            </a:r>
            <a:endParaRPr lang="en-US" dirty="0"/>
          </a:p>
        </p:txBody>
      </p:sp>
      <p:sp>
        <p:nvSpPr>
          <p:cNvPr id="2" name="Slide Number Placeholder 1"/>
          <p:cNvSpPr>
            <a:spLocks noGrp="1"/>
          </p:cNvSpPr>
          <p:nvPr>
            <p:ph type="sldNum" sz="quarter" idx="12"/>
          </p:nvPr>
        </p:nvSpPr>
        <p:spPr/>
        <p:txBody>
          <a:bodyPr/>
          <a:lstStyle/>
          <a:p>
            <a:pPr>
              <a:defRPr/>
            </a:pPr>
            <a:fld id="{A18A4BCA-AE0F-46F1-A153-FECEB84305DB}" type="slidenum">
              <a:rPr lang="en-US" smtClean="0"/>
              <a:pPr>
                <a:defRPr/>
              </a:pPr>
              <a:t>8</a:t>
            </a:fld>
            <a:endParaRPr lang="en-US"/>
          </a:p>
        </p:txBody>
      </p:sp>
    </p:spTree>
    <p:extLst>
      <p:ext uri="{BB962C8B-B14F-4D97-AF65-F5344CB8AC3E}">
        <p14:creationId xmlns:p14="http://schemas.microsoft.com/office/powerpoint/2010/main" val="3103481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actors</a:t>
            </a:r>
            <a:endParaRPr lang="en-US" dirty="0"/>
          </a:p>
        </p:txBody>
      </p:sp>
      <p:sp>
        <p:nvSpPr>
          <p:cNvPr id="8" name="Text Placeholder 7"/>
          <p:cNvSpPr>
            <a:spLocks noGrp="1"/>
          </p:cNvSpPr>
          <p:nvPr>
            <p:ph type="body" idx="1"/>
          </p:nvPr>
        </p:nvSpPr>
        <p:spPr/>
        <p:txBody>
          <a:bodyPr/>
          <a:lstStyle/>
          <a:p>
            <a:r>
              <a:rPr lang="en-US" dirty="0" smtClean="0"/>
              <a:t>2007</a:t>
            </a:r>
            <a:endParaRPr lang="en-US" dirty="0"/>
          </a:p>
        </p:txBody>
      </p:sp>
      <p:sp>
        <p:nvSpPr>
          <p:cNvPr id="9" name="Content Placeholder 8"/>
          <p:cNvSpPr>
            <a:spLocks noGrp="1"/>
          </p:cNvSpPr>
          <p:nvPr>
            <p:ph sz="half" idx="2"/>
          </p:nvPr>
        </p:nvSpPr>
        <p:spPr/>
        <p:txBody>
          <a:bodyPr/>
          <a:lstStyle/>
          <a:p>
            <a:r>
              <a:rPr lang="en-US" sz="2000" dirty="0" smtClean="0"/>
              <a:t>Minister of Finance/ President</a:t>
            </a:r>
          </a:p>
          <a:p>
            <a:r>
              <a:rPr lang="en-US" sz="2000" dirty="0" smtClean="0"/>
              <a:t>Minister of Telecom</a:t>
            </a:r>
          </a:p>
          <a:p>
            <a:r>
              <a:rPr lang="en-US" sz="2000" dirty="0" smtClean="0"/>
              <a:t>Leading </a:t>
            </a:r>
            <a:r>
              <a:rPr lang="en-US" sz="2000" dirty="0" err="1" smtClean="0"/>
              <a:t>opp</a:t>
            </a:r>
            <a:r>
              <a:rPr lang="en-US" sz="2000" dirty="0" smtClean="0"/>
              <a:t> spokesperson from on tax</a:t>
            </a:r>
          </a:p>
          <a:p>
            <a:r>
              <a:rPr lang="en-US" sz="2000" dirty="0" smtClean="0"/>
              <a:t>Not an MP</a:t>
            </a:r>
            <a:endParaRPr lang="en-US" sz="2000" dirty="0" smtClean="0"/>
          </a:p>
          <a:p>
            <a:r>
              <a:rPr lang="en-US" sz="2000" dirty="0" smtClean="0"/>
              <a:t>Consultant Lead Economist at LIRNEasia</a:t>
            </a:r>
          </a:p>
          <a:p>
            <a:r>
              <a:rPr lang="en-US" sz="2000" dirty="0" smtClean="0"/>
              <a:t>Chair &amp; CEO, LIRNEasia</a:t>
            </a:r>
            <a:endParaRPr lang="en-US" dirty="0" smtClean="0"/>
          </a:p>
          <a:p>
            <a:endParaRPr lang="en-US" dirty="0"/>
          </a:p>
        </p:txBody>
      </p:sp>
      <p:sp>
        <p:nvSpPr>
          <p:cNvPr id="10" name="Text Placeholder 9"/>
          <p:cNvSpPr>
            <a:spLocks noGrp="1"/>
          </p:cNvSpPr>
          <p:nvPr>
            <p:ph type="body" sz="quarter" idx="3"/>
          </p:nvPr>
        </p:nvSpPr>
        <p:spPr/>
        <p:txBody>
          <a:bodyPr/>
          <a:lstStyle/>
          <a:p>
            <a:r>
              <a:rPr lang="en-US" dirty="0" smtClean="0"/>
              <a:t>2015-16</a:t>
            </a:r>
            <a:endParaRPr lang="en-US" dirty="0"/>
          </a:p>
        </p:txBody>
      </p:sp>
      <p:sp>
        <p:nvSpPr>
          <p:cNvPr id="11" name="Content Placeholder 10"/>
          <p:cNvSpPr>
            <a:spLocks noGrp="1"/>
          </p:cNvSpPr>
          <p:nvPr>
            <p:ph sz="quarter" idx="4"/>
          </p:nvPr>
        </p:nvSpPr>
        <p:spPr/>
        <p:txBody>
          <a:bodyPr/>
          <a:lstStyle/>
          <a:p>
            <a:r>
              <a:rPr lang="en-US" sz="2000" dirty="0" smtClean="0"/>
              <a:t>Now </a:t>
            </a:r>
            <a:r>
              <a:rPr lang="en-US" sz="2000" dirty="0"/>
              <a:t>opp. </a:t>
            </a:r>
            <a:r>
              <a:rPr lang="en-US" sz="2000" dirty="0" smtClean="0"/>
              <a:t>MP</a:t>
            </a:r>
            <a:endParaRPr lang="en-US" sz="2000" dirty="0"/>
          </a:p>
          <a:p>
            <a:r>
              <a:rPr lang="en-US" sz="2000" dirty="0" smtClean="0"/>
              <a:t>Now </a:t>
            </a:r>
            <a:r>
              <a:rPr lang="en-US" sz="2000" dirty="0"/>
              <a:t>Minister of Urban </a:t>
            </a:r>
            <a:r>
              <a:rPr lang="en-US" sz="2000" dirty="0" err="1" smtClean="0"/>
              <a:t>Dev</a:t>
            </a:r>
            <a:endParaRPr lang="en-US" sz="2000" dirty="0"/>
          </a:p>
          <a:p>
            <a:r>
              <a:rPr lang="en-US" sz="2000" dirty="0" smtClean="0"/>
              <a:t>Minister of Strategic Enterprises</a:t>
            </a:r>
          </a:p>
          <a:p>
            <a:endParaRPr lang="en-US" sz="2000" dirty="0"/>
          </a:p>
          <a:p>
            <a:r>
              <a:rPr lang="en-US" sz="2000" dirty="0" smtClean="0"/>
              <a:t>Minister </a:t>
            </a:r>
            <a:r>
              <a:rPr lang="en-US" sz="2000" dirty="0"/>
              <a:t>of </a:t>
            </a:r>
            <a:r>
              <a:rPr lang="en-US" sz="2000" dirty="0" smtClean="0"/>
              <a:t>Telecom </a:t>
            </a:r>
          </a:p>
          <a:p>
            <a:r>
              <a:rPr lang="en-US" sz="2000" dirty="0" smtClean="0"/>
              <a:t>Deputy Minister of Foreign Affairs</a:t>
            </a:r>
          </a:p>
          <a:p>
            <a:endParaRPr lang="en-US" sz="2000" dirty="0" smtClean="0"/>
          </a:p>
          <a:p>
            <a:r>
              <a:rPr lang="en-US" sz="2000" dirty="0" smtClean="0"/>
              <a:t>Chair, LIRNEasia</a:t>
            </a:r>
            <a:endParaRPr lang="en-US" dirty="0"/>
          </a:p>
        </p:txBody>
      </p:sp>
      <p:sp>
        <p:nvSpPr>
          <p:cNvPr id="4" name="Slide Number Placeholder 3"/>
          <p:cNvSpPr>
            <a:spLocks noGrp="1"/>
          </p:cNvSpPr>
          <p:nvPr>
            <p:ph type="sldNum" sz="quarter" idx="12"/>
          </p:nvPr>
        </p:nvSpPr>
        <p:spPr/>
        <p:txBody>
          <a:bodyPr/>
          <a:lstStyle/>
          <a:p>
            <a:pPr>
              <a:defRPr/>
            </a:pPr>
            <a:fld id="{024C3801-4E48-4637-ADCA-3E55CC547A69}" type="slidenum">
              <a:rPr lang="en-US" smtClean="0"/>
              <a:pPr>
                <a:defRPr/>
              </a:pPr>
              <a:t>9</a:t>
            </a:fld>
            <a:endParaRPr lang="en-US"/>
          </a:p>
        </p:txBody>
      </p:sp>
    </p:spTree>
    <p:extLst>
      <p:ext uri="{BB962C8B-B14F-4D97-AF65-F5344CB8AC3E}">
        <p14:creationId xmlns:p14="http://schemas.microsoft.com/office/powerpoint/2010/main" val="1463256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6330</TotalTime>
  <Words>1196</Words>
  <Application>Microsoft Office PowerPoint</Application>
  <PresentationFormat>On-screen Show (4:3)</PresentationFormat>
  <Paragraphs>178</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Communicating research to policy</vt:lpstr>
      <vt:lpstr>Stripping out regressive &amp; discriminatory elements from a mobile-only tax in September 2007</vt:lpstr>
      <vt:lpstr>Anatomy of a regressive tax</vt:lpstr>
      <vt:lpstr>From the Hansard, September 6, 2007</vt:lpstr>
      <vt:lpstr>PowerPoint Presentation</vt:lpstr>
      <vt:lpstr>PowerPoint Presentation</vt:lpstr>
      <vt:lpstr>PowerPoint Presentation</vt:lpstr>
      <vt:lpstr>Tax increases in 2015-16 with the former opposition in power</vt:lpstr>
      <vt:lpstr>Key actors</vt:lpstr>
      <vt:lpstr>New government in financial trouble</vt:lpstr>
      <vt:lpstr>PowerPoint Presentation</vt:lpstr>
      <vt:lpstr>Tax misadventure</vt:lpstr>
      <vt:lpstr>Mild media effort</vt:lpstr>
      <vt:lpstr>PowerPoint Presentation</vt:lpstr>
      <vt:lpstr>Effects</vt:lpstr>
      <vt:lpstr>Govt managed to reinstate VAT on telecom services by November 1</vt:lpstr>
      <vt:lpstr>PowerPoint Presentation</vt:lpstr>
      <vt:lpstr>Response to the Budget (Nov 2016)</vt:lpstr>
      <vt:lpstr>Two tariff fights</vt:lpstr>
      <vt:lpstr>PowerPoint Presentation</vt:lpstr>
      <vt:lpstr>Long game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ayesha z</dc:creator>
  <cp:lastModifiedBy>User</cp:lastModifiedBy>
  <cp:revision>163</cp:revision>
  <dcterms:created xsi:type="dcterms:W3CDTF">2008-05-10T05:43:23Z</dcterms:created>
  <dcterms:modified xsi:type="dcterms:W3CDTF">2016-12-17T14:52:51Z</dcterms:modified>
</cp:coreProperties>
</file>