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75" r:id="rId4"/>
    <p:sldId id="276" r:id="rId5"/>
    <p:sldId id="277" r:id="rId6"/>
    <p:sldId id="266" r:id="rId7"/>
    <p:sldId id="274" r:id="rId8"/>
    <p:sldId id="262" r:id="rId9"/>
    <p:sldId id="263" r:id="rId10"/>
    <p:sldId id="270" r:id="rId11"/>
    <p:sldId id="271" r:id="rId12"/>
    <p:sldId id="258" r:id="rId13"/>
    <p:sldId id="259" r:id="rId14"/>
    <p:sldId id="260" r:id="rId15"/>
    <p:sldId id="272" r:id="rId16"/>
    <p:sldId id="279" r:id="rId17"/>
    <p:sldId id="280" r:id="rId18"/>
    <p:sldId id="282" r:id="rId19"/>
    <p:sldId id="281" r:id="rId20"/>
    <p:sldId id="273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1"/>
    <p:restoredTop sz="78370"/>
  </p:normalViewPr>
  <p:slideViewPr>
    <p:cSldViewPr snapToGrid="0" snapToObjects="1">
      <p:cViewPr>
        <p:scale>
          <a:sx n="63" d="100"/>
          <a:sy n="63" d="100"/>
        </p:scale>
        <p:origin x="-109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8C04-0C33-214C-A58B-8A637894E275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EC331-EFAE-8B48-8F7D-094A05E89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C331-EFAE-8B48-8F7D-094A05E89F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location calculation: To derive approximate home location of each user, most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 location for check-in was calculated. Based on that,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check-in locations greater than 95% of the distance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most frequent location were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out, assuming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represent anomaly trips of the user. Then, for each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user, the weighted center of gravity of his check-in locations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calculated. That was considered the home location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C331-EFAE-8B48-8F7D-094A05E89F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figure, the degree distributions well into a power-law degree distribution. The scale-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correlation and the scale-free exponent of the network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measured to be 0.74 and 0.67, respectively, further indicating that the community network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scale-free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C331-EFAE-8B48-8F7D-094A05E89F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C331-EFAE-8B48-8F7D-094A05E89F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EC331-EFAE-8B48-8F7D-094A05E89F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FCE0758-618D-B94E-B29A-404DBD7BE8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392A87-B1DD-3742-A069-AB64CD913841}" type="datetimeFigureOut">
              <a:rPr lang="en-US" smtClean="0"/>
              <a:t>2/9/2017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it.l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Helvetica" charset="0"/>
              </a:rPr>
              <a:t>Detecting Geographically Dispersed Overlay Communities Using Community Networks</a:t>
            </a:r>
            <a:br>
              <a:rPr lang="en-US" sz="4400" dirty="0" smtClean="0">
                <a:latin typeface="Helvetica" charset="0"/>
              </a:rPr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760" y="418651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Madhushi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Bandara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Dharshana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Kasthurirathna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err="1" smtClean="0">
                <a:solidFill>
                  <a:schemeClr val="tx1"/>
                </a:solidFill>
              </a:rPr>
              <a:t>Danaja</a:t>
            </a:r>
            <a:r>
              <a:rPr lang="en-US" dirty="0" smtClean="0">
                <a:solidFill>
                  <a:schemeClr val="tx1"/>
                </a:solidFill>
              </a:rPr>
              <a:t> Maldeniya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Mahendra</a:t>
            </a:r>
            <a:r>
              <a:rPr lang="en-US" dirty="0" smtClean="0">
                <a:solidFill>
                  <a:schemeClr val="tx1"/>
                </a:solidFill>
              </a:rPr>
              <a:t> Piraveenan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700" dirty="0" smtClean="0">
                <a:solidFill>
                  <a:schemeClr val="tx1"/>
                </a:solidFill>
              </a:rPr>
              <a:t>1. </a:t>
            </a:r>
            <a:r>
              <a:rPr lang="en-US" sz="1700" dirty="0" err="1" smtClean="0">
                <a:solidFill>
                  <a:schemeClr val="tx1"/>
                </a:solidFill>
              </a:rPr>
              <a:t>LIRNEasia</a:t>
            </a:r>
            <a:r>
              <a:rPr lang="en-US" sz="1700" dirty="0" smtClean="0">
                <a:solidFill>
                  <a:schemeClr val="tx1"/>
                </a:solidFill>
              </a:rPr>
              <a:t>, Colombo, Sri Lanka</a:t>
            </a:r>
          </a:p>
          <a:p>
            <a:pPr algn="l"/>
            <a:r>
              <a:rPr lang="en-US" sz="1700" dirty="0" smtClean="0">
                <a:solidFill>
                  <a:schemeClr val="tx1"/>
                </a:solidFill>
              </a:rPr>
              <a:t>2. Sri </a:t>
            </a:r>
            <a:r>
              <a:rPr lang="en-US" sz="1700" dirty="0">
                <a:solidFill>
                  <a:schemeClr val="tx1"/>
                </a:solidFill>
              </a:rPr>
              <a:t>Lanka Institute </a:t>
            </a:r>
            <a:r>
              <a:rPr lang="en-US" sz="1700" dirty="0" smtClean="0">
                <a:solidFill>
                  <a:schemeClr val="tx1"/>
                </a:solidFill>
              </a:rPr>
              <a:t>of Information Technology, Sri Lanka</a:t>
            </a:r>
          </a:p>
          <a:p>
            <a:pPr algn="l"/>
            <a:r>
              <a:rPr lang="en-US" sz="1700" dirty="0" smtClean="0">
                <a:solidFill>
                  <a:schemeClr val="tx1"/>
                </a:solidFill>
              </a:rPr>
              <a:t>3. Complex Systems Research Group, Faculty </a:t>
            </a:r>
            <a:r>
              <a:rPr lang="en-US" sz="1700" dirty="0">
                <a:solidFill>
                  <a:schemeClr val="tx1"/>
                </a:solidFill>
              </a:rPr>
              <a:t>of Engineering &amp; </a:t>
            </a:r>
            <a:r>
              <a:rPr lang="en-US" sz="1700" dirty="0" smtClean="0">
                <a:solidFill>
                  <a:schemeClr val="tx1"/>
                </a:solidFill>
              </a:rPr>
              <a:t>IT, University </a:t>
            </a:r>
            <a:r>
              <a:rPr lang="en-US" sz="1700" dirty="0">
                <a:solidFill>
                  <a:schemeClr val="tx1"/>
                </a:solidFill>
              </a:rPr>
              <a:t>of </a:t>
            </a:r>
            <a:r>
              <a:rPr lang="en-US" sz="1700" dirty="0" smtClean="0">
                <a:solidFill>
                  <a:schemeClr val="tx1"/>
                </a:solidFill>
              </a:rPr>
              <a:t>Sydney, </a:t>
            </a:r>
            <a:r>
              <a:rPr lang="en-US" sz="1700" dirty="0" err="1" smtClean="0">
                <a:solidFill>
                  <a:schemeClr val="tx1"/>
                </a:solidFill>
              </a:rPr>
              <a:t>NSW,Australia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0369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Extracting geographically distributed </a:t>
            </a:r>
            <a:r>
              <a:rPr lang="en-US" dirty="0"/>
              <a:t>overlay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120"/>
            <a:ext cx="101600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</a:t>
            </a:r>
            <a:r>
              <a:rPr lang="en-US" dirty="0"/>
              <a:t>the community set C using the </a:t>
            </a:r>
            <a:r>
              <a:rPr lang="en-US" dirty="0" smtClean="0"/>
              <a:t>Louvain method </a:t>
            </a:r>
            <a:r>
              <a:rPr lang="en-US" dirty="0"/>
              <a:t>of N-G modularity optimization;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for </a:t>
            </a:r>
            <a:r>
              <a:rPr lang="en-US" b="1" i="1" dirty="0"/>
              <a:t>each </a:t>
            </a:r>
            <a:r>
              <a:rPr lang="en-US" i="1" dirty="0"/>
              <a:t>community c</a:t>
            </a:r>
            <a:r>
              <a:rPr lang="en-US" i="1" dirty="0" smtClean="0"/>
              <a:t> </a:t>
            </a:r>
            <a:r>
              <a:rPr lang="en-US" i="1" dirty="0"/>
              <a:t>in the set of communities C </a:t>
            </a:r>
            <a:r>
              <a:rPr lang="en-US" b="1" dirty="0"/>
              <a:t>do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centroid of each community based </a:t>
            </a:r>
            <a:r>
              <a:rPr lang="en-US" dirty="0" smtClean="0"/>
              <a:t>on geographical </a:t>
            </a:r>
            <a:r>
              <a:rPr lang="en-US" dirty="0"/>
              <a:t>location of each node in </a:t>
            </a:r>
            <a:r>
              <a:rPr lang="en-US" dirty="0" smtClean="0"/>
              <a:t>the community 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Assign </a:t>
            </a:r>
            <a:r>
              <a:rPr lang="en-US" dirty="0"/>
              <a:t>the centroid as the node representing </a:t>
            </a:r>
            <a:r>
              <a:rPr lang="en-US" dirty="0" smtClean="0"/>
              <a:t>that particular </a:t>
            </a:r>
            <a:r>
              <a:rPr lang="en-US" dirty="0"/>
              <a:t>community in the community network 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for </a:t>
            </a:r>
            <a:r>
              <a:rPr lang="en-US" b="1" i="1" dirty="0"/>
              <a:t>each </a:t>
            </a:r>
            <a:r>
              <a:rPr lang="en-US" i="1" dirty="0"/>
              <a:t>community pair p in the set of communities </a:t>
            </a:r>
            <a:r>
              <a:rPr lang="en-US" i="1" dirty="0" smtClean="0"/>
              <a:t>C </a:t>
            </a:r>
            <a:r>
              <a:rPr lang="en-US" b="1" dirty="0" smtClean="0"/>
              <a:t>do</a:t>
            </a:r>
            <a:endParaRPr lang="en-US" b="1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</a:t>
            </a:r>
            <a:r>
              <a:rPr lang="en-US" dirty="0"/>
              <a:t>the strength of the link connecting </a:t>
            </a:r>
            <a:r>
              <a:rPr lang="en-US" dirty="0" smtClean="0"/>
              <a:t>the community </a:t>
            </a:r>
            <a:r>
              <a:rPr lang="en-US" dirty="0"/>
              <a:t>pair p by aggregating the </a:t>
            </a:r>
            <a:r>
              <a:rPr lang="en-US" dirty="0" smtClean="0"/>
              <a:t>connections among </a:t>
            </a:r>
            <a:r>
              <a:rPr lang="en-US" dirty="0"/>
              <a:t>the nodes in community pair p 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Normalize </a:t>
            </a:r>
            <a:r>
              <a:rPr lang="en-US" dirty="0"/>
              <a:t>the link strengths by the community </a:t>
            </a:r>
            <a:r>
              <a:rPr lang="en-US" dirty="0" smtClean="0"/>
              <a:t>sizes by </a:t>
            </a:r>
            <a:r>
              <a:rPr lang="en-US" dirty="0"/>
              <a:t>dividing the link strengths by the </a:t>
            </a:r>
            <a:r>
              <a:rPr lang="en-US" dirty="0" smtClean="0"/>
              <a:t>multiplication of </a:t>
            </a:r>
            <a:r>
              <a:rPr lang="en-US" dirty="0"/>
              <a:t>community sizes of the community pair p 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communities that are relatively </a:t>
            </a:r>
            <a:r>
              <a:rPr lang="en-US" dirty="0" smtClean="0"/>
              <a:t>further apart </a:t>
            </a:r>
            <a:r>
              <a:rPr lang="en-US" dirty="0"/>
              <a:t>geographically yet have relatively higher </a:t>
            </a:r>
            <a:r>
              <a:rPr lang="en-US" dirty="0" smtClean="0"/>
              <a:t>link strengths </a:t>
            </a:r>
            <a:r>
              <a:rPr lang="en-US" dirty="0"/>
              <a:t>as the </a:t>
            </a:r>
            <a:r>
              <a:rPr lang="en-US" b="1" dirty="0"/>
              <a:t>`overlay communities'</a:t>
            </a:r>
            <a:r>
              <a:rPr lang="en-US" dirty="0"/>
              <a:t> ;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to a real-world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Gowala</a:t>
            </a:r>
            <a:r>
              <a:rPr lang="en-US" sz="2800" dirty="0" smtClean="0"/>
              <a:t> Social Network </a:t>
            </a:r>
            <a:r>
              <a:rPr lang="en-US" sz="2800" b="1" dirty="0" smtClean="0"/>
              <a:t>[4]</a:t>
            </a:r>
            <a:r>
              <a:rPr lang="en-US" sz="2800" dirty="0" smtClean="0"/>
              <a:t> with check-in details of users</a:t>
            </a:r>
          </a:p>
          <a:p>
            <a:r>
              <a:rPr lang="cs-CZ" sz="2800" dirty="0" smtClean="0"/>
              <a:t>196,591 </a:t>
            </a:r>
            <a:r>
              <a:rPr lang="cs-CZ" sz="2800" dirty="0" err="1" smtClean="0"/>
              <a:t>connected</a:t>
            </a:r>
            <a:r>
              <a:rPr lang="cs-CZ" sz="2800" dirty="0" smtClean="0"/>
              <a:t> </a:t>
            </a:r>
            <a:r>
              <a:rPr lang="cs-CZ" sz="2800" dirty="0" err="1" smtClean="0"/>
              <a:t>users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location</a:t>
            </a:r>
            <a:r>
              <a:rPr lang="cs-CZ" sz="2800" dirty="0" smtClean="0"/>
              <a:t> </a:t>
            </a:r>
            <a:r>
              <a:rPr lang="cs-CZ" sz="2800" dirty="0" err="1" smtClean="0"/>
              <a:t>records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is-IS" sz="2800" dirty="0" smtClean="0"/>
              <a:t>107,092 users</a:t>
            </a:r>
          </a:p>
          <a:p>
            <a:r>
              <a:rPr lang="is-IS" sz="2800" dirty="0" smtClean="0"/>
              <a:t>Louvain algorithm was applied to total network data set</a:t>
            </a:r>
          </a:p>
          <a:p>
            <a:pPr lvl="1"/>
            <a:r>
              <a:rPr lang="is-IS" sz="2800" dirty="0" smtClean="0"/>
              <a:t>820 communities were detected at the highest modularity value</a:t>
            </a:r>
          </a:p>
          <a:p>
            <a:r>
              <a:rPr lang="is-IS" sz="2800" dirty="0" smtClean="0"/>
              <a:t>The centroid of each resulting community was decided by home locations of members with known locations (through Check-in details)</a:t>
            </a:r>
          </a:p>
          <a:p>
            <a:endParaRPr lang="is-IS" sz="2800" dirty="0" smtClean="0"/>
          </a:p>
          <a:p>
            <a:endParaRPr lang="is-I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Community Size and Degree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3600" dirty="0" smtClean="0"/>
              <a:t>Evidence for scale-free characteristics of the network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1985594"/>
            <a:ext cx="5491194" cy="37039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7" y="1950720"/>
            <a:ext cx="5078773" cy="3769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0320" y="5771166"/>
            <a:ext cx="574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Scale-free correlation: 0.74       </a:t>
            </a:r>
          </a:p>
          <a:p>
            <a:r>
              <a:rPr lang="en-US" sz="2000" b="1" dirty="0" smtClean="0"/>
              <a:t>Scale-free exponent : 0.67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80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48293"/>
            <a:ext cx="6351888" cy="63518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7" y="762000"/>
            <a:ext cx="4494213" cy="1600200"/>
          </a:xfrm>
        </p:spPr>
        <p:txBody>
          <a:bodyPr>
            <a:noAutofit/>
          </a:bodyPr>
          <a:lstStyle/>
          <a:p>
            <a:r>
              <a:rPr lang="en-US" sz="2800" b="1" dirty="0"/>
              <a:t>Community network with heterogeneous </a:t>
            </a:r>
            <a:r>
              <a:rPr lang="en-US" sz="2800" b="1" dirty="0" smtClean="0"/>
              <a:t>node sizes </a:t>
            </a:r>
            <a:r>
              <a:rPr lang="en-US" sz="2800" b="1" dirty="0"/>
              <a:t>and normalized link strengths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712720"/>
            <a:ext cx="4037011" cy="31562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community sizes and link strengths are non-correlated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Evidence of communities </a:t>
            </a:r>
            <a:r>
              <a:rPr lang="en-US" dirty="0"/>
              <a:t>that are tightly connected </a:t>
            </a:r>
            <a:r>
              <a:rPr lang="en-US" dirty="0" smtClean="0"/>
              <a:t>despite </a:t>
            </a:r>
            <a:r>
              <a:rPr lang="en-US" dirty="0"/>
              <a:t>being geographically apart.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6" y="2286000"/>
            <a:ext cx="5133294" cy="359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52" y="2285999"/>
            <a:ext cx="5386248" cy="37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48293"/>
            <a:ext cx="6351888" cy="63518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7" y="609600"/>
            <a:ext cx="4494213" cy="16002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 Pair with a relatively high normalized link strength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253 - 585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4815840" y="3093720"/>
            <a:ext cx="2301240" cy="3398520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97680" y="1600200"/>
            <a:ext cx="1379220" cy="149352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020" y="2454663"/>
            <a:ext cx="5128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When </a:t>
            </a:r>
            <a:r>
              <a:rPr lang="en-US" sz="2000" dirty="0"/>
              <a:t>we normalize the tie strength by population, the link strength of these communities is higher than </a:t>
            </a:r>
            <a:r>
              <a:rPr lang="en-US" sz="2000" b="1" dirty="0"/>
              <a:t>82%</a:t>
            </a:r>
            <a:r>
              <a:rPr lang="en-US" sz="2000" dirty="0"/>
              <a:t> of community pairs observed.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important to note that these two communities are not overlapping and geographically </a:t>
            </a:r>
            <a:r>
              <a:rPr lang="en-US" sz="2000" dirty="0" smtClean="0"/>
              <a:t>apart</a:t>
            </a:r>
          </a:p>
          <a:p>
            <a:endParaRPr lang="en-US" sz="2000" dirty="0"/>
          </a:p>
          <a:p>
            <a:r>
              <a:rPr lang="en-US" sz="2000" dirty="0" smtClean="0"/>
              <a:t>Thus</a:t>
            </a:r>
            <a:r>
              <a:rPr lang="en-US" sz="2000" dirty="0"/>
              <a:t>, we could identify this particular community pair as a geographically dispersed single overlay community.</a:t>
            </a:r>
          </a:p>
        </p:txBody>
      </p:sp>
    </p:spTree>
    <p:extLst>
      <p:ext uri="{BB962C8B-B14F-4D97-AF65-F5344CB8AC3E}">
        <p14:creationId xmlns:p14="http://schemas.microsoft.com/office/powerpoint/2010/main" val="13925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geographically </a:t>
            </a:r>
            <a:r>
              <a:rPr lang="en-US" dirty="0"/>
              <a:t>distributed overlay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Better performance than </a:t>
            </a:r>
            <a:r>
              <a:rPr lang="en-US" sz="2400" dirty="0" err="1" smtClean="0"/>
              <a:t>dist</a:t>
            </a:r>
            <a:r>
              <a:rPr lang="en-US" sz="2400" dirty="0" smtClean="0"/>
              <a:t>-modularity optimization –                                 Time Complexity </a:t>
            </a:r>
            <a:r>
              <a:rPr lang="en-US" sz="2400" b="1" dirty="0" smtClean="0"/>
              <a:t>O(n log n)</a:t>
            </a:r>
          </a:p>
          <a:p>
            <a:endParaRPr lang="en-US" sz="2400" dirty="0"/>
          </a:p>
          <a:p>
            <a:r>
              <a:rPr lang="en-US" sz="2400" dirty="0" smtClean="0"/>
              <a:t>May be used to identify geographically dispersed communities while preserving geographically proximate communities (both may be relevant)</a:t>
            </a:r>
          </a:p>
          <a:p>
            <a:pPr marL="114300" indent="0">
              <a:buNone/>
            </a:pPr>
            <a:r>
              <a:rPr lang="en-US" sz="2400" dirty="0" smtClean="0"/>
              <a:t>	E.g. Migrant communities, Terrorist cell networks</a:t>
            </a:r>
          </a:p>
          <a:p>
            <a:endParaRPr lang="en-US" sz="2400" dirty="0"/>
          </a:p>
          <a:p>
            <a:r>
              <a:rPr lang="en-US" sz="2400" dirty="0" smtClean="0"/>
              <a:t>The extracted overlay communities may be used for effective marketing campaigns, defense related applications, understanding how economies work, studying migration patterns,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0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Could be applicable in biological networks as well</a:t>
            </a:r>
            <a:r>
              <a:rPr lang="ta-IN" sz="2800" dirty="0" smtClean="0"/>
              <a:t> (</a:t>
            </a:r>
            <a:r>
              <a:rPr lang="en-US" sz="2800" dirty="0" smtClean="0"/>
              <a:t>e.g. Neural networks in the brain)</a:t>
            </a:r>
          </a:p>
          <a:p>
            <a:endParaRPr lang="en-US" sz="2800" dirty="0"/>
          </a:p>
          <a:p>
            <a:r>
              <a:rPr lang="en-US" sz="2800" dirty="0" smtClean="0"/>
              <a:t>More </a:t>
            </a:r>
            <a:r>
              <a:rPr lang="en-US" sz="2800" dirty="0" smtClean="0"/>
              <a:t>insights from overlay community networks? (centrality,  robustness, </a:t>
            </a:r>
            <a:r>
              <a:rPr lang="en-US" sz="2800" dirty="0" err="1" smtClean="0"/>
              <a:t>assortativity</a:t>
            </a:r>
            <a:r>
              <a:rPr lang="en-US" sz="2800" dirty="0" smtClean="0"/>
              <a:t>)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dimensions for community bias that may be considered other than spatial proximity? (e.g. income/educational level forming a bias in community structure)</a:t>
            </a:r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0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LIRNEasia.net</a:t>
            </a:r>
          </a:p>
          <a:p>
            <a:r>
              <a:rPr lang="en-US" sz="2800" dirty="0" smtClean="0"/>
              <a:t>International Development Research Centre (IDRC) of Canada</a:t>
            </a:r>
          </a:p>
          <a:p>
            <a:r>
              <a:rPr lang="en-US" sz="2800" dirty="0" smtClean="0"/>
              <a:t>Sri Lanka Institute of Information Technology (</a:t>
            </a:r>
            <a:r>
              <a:rPr lang="en-US" sz="2800" dirty="0" smtClean="0">
                <a:hlinkClick r:id="rId2"/>
              </a:rPr>
              <a:t>www.sliit.lk</a:t>
            </a:r>
            <a:r>
              <a:rPr lang="en-US" sz="2800" dirty="0" smtClean="0"/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[1]</a:t>
            </a:r>
            <a:r>
              <a:rPr lang="en-US" sz="2400" dirty="0" smtClean="0"/>
              <a:t> </a:t>
            </a:r>
            <a:r>
              <a:rPr lang="en-US" sz="2400" dirty="0"/>
              <a:t>Girvan, Michelle, and Mark EJ Newman. "Community structure in social and biological networks." </a:t>
            </a:r>
            <a:r>
              <a:rPr lang="en-US" sz="2400" i="1" dirty="0"/>
              <a:t>Proceedings of the national academy of sciences</a:t>
            </a:r>
            <a:r>
              <a:rPr lang="en-US" sz="2400" dirty="0"/>
              <a:t> 99.12 (2002): 7821-7826</a:t>
            </a:r>
            <a:r>
              <a:rPr lang="en-US" sz="2400" dirty="0" smtClean="0"/>
              <a:t>.</a:t>
            </a:r>
          </a:p>
          <a:p>
            <a:pPr marL="114300" indent="0">
              <a:buNone/>
            </a:pPr>
            <a:r>
              <a:rPr lang="en-US" sz="2400" b="1" dirty="0" smtClean="0"/>
              <a:t>[2]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Meo</a:t>
            </a:r>
            <a:r>
              <a:rPr lang="en-US" sz="2400" dirty="0"/>
              <a:t>, Pasquale, et al. "Generalized </a:t>
            </a:r>
            <a:r>
              <a:rPr lang="en-US" sz="2400" dirty="0" err="1"/>
              <a:t>louvain</a:t>
            </a:r>
            <a:r>
              <a:rPr lang="en-US" sz="2400" dirty="0"/>
              <a:t> method for community detection in large networks." </a:t>
            </a:r>
            <a:r>
              <a:rPr lang="en-US" sz="2400" i="1" dirty="0"/>
              <a:t>Intelligent Systems Design and Applications (ISDA), 2011 11th International Conference on</a:t>
            </a:r>
            <a:r>
              <a:rPr lang="en-US" sz="2400" dirty="0"/>
              <a:t>. IEEE, 2011</a:t>
            </a:r>
            <a:r>
              <a:rPr lang="en-US" sz="2400" dirty="0" smtClean="0"/>
              <a:t>.</a:t>
            </a:r>
          </a:p>
          <a:p>
            <a:pPr marL="114300" indent="0">
              <a:buNone/>
            </a:pPr>
            <a:r>
              <a:rPr lang="en-US" sz="2400" b="1" dirty="0" smtClean="0"/>
              <a:t>[3]</a:t>
            </a:r>
            <a:r>
              <a:rPr lang="en-US" sz="2400" dirty="0" smtClean="0"/>
              <a:t> </a:t>
            </a:r>
            <a:r>
              <a:rPr lang="en-US" sz="2400" dirty="0" err="1"/>
              <a:t>Shakarian</a:t>
            </a:r>
            <a:r>
              <a:rPr lang="en-US" sz="2400" dirty="0"/>
              <a:t>, Paulo, et al. "Mining for geographically disperse communities in social networks by leveraging distance modularity." </a:t>
            </a:r>
            <a:r>
              <a:rPr lang="en-US" sz="2400" i="1" dirty="0"/>
              <a:t>Proceedings of the 19th ACM SIGKDD international conference on Knowledge discovery and data mining</a:t>
            </a:r>
            <a:r>
              <a:rPr lang="en-US" sz="2400" dirty="0"/>
              <a:t>. ACM, 2013</a:t>
            </a:r>
            <a:r>
              <a:rPr lang="en-US" sz="2400" dirty="0" smtClean="0"/>
              <a:t>.</a:t>
            </a:r>
          </a:p>
          <a:p>
            <a:pPr marL="114300" indent="0">
              <a:buNone/>
            </a:pPr>
            <a:r>
              <a:rPr lang="en-US" sz="2400" b="1" dirty="0" smtClean="0"/>
              <a:t>[4]</a:t>
            </a:r>
            <a:r>
              <a:rPr lang="en-US" sz="2400" dirty="0" smtClean="0"/>
              <a:t> </a:t>
            </a:r>
            <a:r>
              <a:rPr lang="en-US" sz="2400" dirty="0" err="1"/>
              <a:t>Leskovec</a:t>
            </a:r>
            <a:r>
              <a:rPr lang="en-US" sz="2400" dirty="0"/>
              <a:t>, Jure, and Andrej </a:t>
            </a:r>
            <a:r>
              <a:rPr lang="en-US" sz="2400" dirty="0" err="1"/>
              <a:t>Krevl</a:t>
            </a:r>
            <a:r>
              <a:rPr lang="en-US" sz="2400" dirty="0"/>
              <a:t>. "{SNAP Datasets}:{Stanford} Large Network Dataset Collection." (2015).</a:t>
            </a:r>
          </a:p>
        </p:txBody>
      </p:sp>
    </p:spTree>
    <p:extLst>
      <p:ext uri="{BB962C8B-B14F-4D97-AF65-F5344CB8AC3E}">
        <p14:creationId xmlns:p14="http://schemas.microsoft.com/office/powerpoint/2010/main" val="807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structure in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Community is a group of nodes that have a higher likelihood of connecting to each other than to nodes from other communities</a:t>
            </a:r>
          </a:p>
          <a:p>
            <a:endParaRPr lang="en-US" sz="2400" dirty="0" smtClean="0"/>
          </a:p>
          <a:p>
            <a:r>
              <a:rPr lang="en-US" sz="2400" dirty="0" smtClean="0"/>
              <a:t>Has numerous applications in social networks and biological networks</a:t>
            </a:r>
          </a:p>
          <a:p>
            <a:endParaRPr lang="en-US" sz="2400" dirty="0" smtClean="0"/>
          </a:p>
          <a:p>
            <a:r>
              <a:rPr lang="en-US" sz="2400" dirty="0" smtClean="0"/>
              <a:t>In social networks, understanding the underlying community structure may help to understand the social dynamics in a social group and make predictions (e.g. Zachary’s Karate Club</a:t>
            </a:r>
            <a:r>
              <a:rPr lang="si-LK" sz="2400" dirty="0" smtClean="0"/>
              <a:t>  </a:t>
            </a:r>
            <a:r>
              <a:rPr lang="en-US" sz="2400" b="1" dirty="0" smtClean="0"/>
              <a:t>[1]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In biological networks, community structure may help to understand diseases at the cellular level and how groups of molecules carry out cellular functions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6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79768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Dharshana\AppData\Local\Microsoft\Windows\INetCache\IE\LSPJLHAB\str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1371918"/>
            <a:ext cx="6659880" cy="49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Dharshana\AppData\Local\Microsoft\Windows\INetCache\IE\WXBQ28LN\thank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42" y="0"/>
            <a:ext cx="7435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ommunity detection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Minimum-cut method</a:t>
            </a:r>
            <a:r>
              <a:rPr lang="en-US" sz="2400" dirty="0" smtClean="0"/>
              <a:t> – The network is divided to predetermined number of groups of approximately same size, chosen such that the number of edges between groups are minimized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Hierarchical Clustering</a:t>
            </a:r>
            <a:r>
              <a:rPr lang="en-US" sz="2400" dirty="0" smtClean="0"/>
              <a:t> – A similarity measure (e.g. cosine similarity) is used to quantify similarity between node pairs</a:t>
            </a:r>
            <a:endParaRPr lang="si-LK" sz="2400" dirty="0" smtClean="0"/>
          </a:p>
          <a:p>
            <a:endParaRPr lang="si-LK" sz="2400" dirty="0"/>
          </a:p>
          <a:p>
            <a:r>
              <a:rPr lang="en-US" sz="2400" b="1" dirty="0" err="1" smtClean="0"/>
              <a:t>Girman</a:t>
            </a:r>
            <a:r>
              <a:rPr lang="en-US" sz="2400" b="1" dirty="0" smtClean="0"/>
              <a:t>-Newman algorithm</a:t>
            </a:r>
            <a:r>
              <a:rPr lang="en-US" sz="2400" dirty="0" smtClean="0"/>
              <a:t> – Identifies the edges that connect communities and removes them, based on the </a:t>
            </a:r>
            <a:r>
              <a:rPr lang="en-US" sz="2400" dirty="0" err="1" smtClean="0"/>
              <a:t>betweenness</a:t>
            </a:r>
            <a:r>
              <a:rPr lang="en-US" sz="2400" dirty="0" smtClean="0"/>
              <a:t> centrality of each edge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1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Ideal for large, unstructured and self-organizing networks</a:t>
            </a:r>
          </a:p>
          <a:p>
            <a:r>
              <a:rPr lang="en-US" sz="2800" dirty="0" smtClean="0"/>
              <a:t>Modularity is a scale value between -1 and + 1, which measures the density of edges inside communities to edges outside communities</a:t>
            </a:r>
          </a:p>
          <a:p>
            <a:r>
              <a:rPr lang="en-US" sz="2800" dirty="0" smtClean="0"/>
              <a:t>Smaller communities are </a:t>
            </a:r>
            <a:r>
              <a:rPr lang="en-US" sz="2800" dirty="0" smtClean="0"/>
              <a:t>grouped </a:t>
            </a:r>
            <a:r>
              <a:rPr lang="en-US" sz="2800" dirty="0" smtClean="0"/>
              <a:t>into single nodes and iteratively grown into larger communities until the modularity measure is maximized</a:t>
            </a:r>
          </a:p>
          <a:p>
            <a:r>
              <a:rPr lang="en-US" sz="2800" b="1" dirty="0" smtClean="0"/>
              <a:t>Louvain method [2]</a:t>
            </a:r>
            <a:r>
              <a:rPr lang="en-US" sz="2800" dirty="0" smtClean="0"/>
              <a:t> produces better modularity values with higher performance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9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Newman-Girvan Modularity 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-342900"/>
                <a:r>
                  <a:rPr lang="en-US" dirty="0" smtClean="0"/>
                  <a:t>The </a:t>
                </a:r>
                <a:r>
                  <a:rPr lang="en-US" dirty="0"/>
                  <a:t>fraction </a:t>
                </a:r>
                <a:r>
                  <a:rPr lang="en-US" dirty="0" smtClean="0"/>
                  <a:t>of edges </a:t>
                </a:r>
                <a:r>
                  <a:rPr lang="en-US" dirty="0"/>
                  <a:t>within communities in the observed network </a:t>
                </a:r>
                <a:r>
                  <a:rPr lang="en-US" dirty="0" smtClean="0"/>
                  <a:t>minus the </a:t>
                </a:r>
                <a:r>
                  <a:rPr lang="en-US" dirty="0"/>
                  <a:t>expected value of that fraction in a null </a:t>
                </a:r>
                <a:r>
                  <a:rPr lang="en-US" dirty="0" smtClean="0"/>
                  <a:t>model</a:t>
                </a:r>
              </a:p>
              <a:p>
                <a:pPr indent="-342900"/>
                <a:endParaRPr lang="en-US" sz="2000" dirty="0"/>
              </a:p>
              <a:p>
                <a:pPr indent="-342900"/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𝑀</m:t>
                    </m:r>
                    <m:d>
                      <m:dPr>
                        <m:ctrlPr>
                          <a:rPr lang="en-A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r>
                          <a:rPr lang="en-AU" sz="2400" i="1">
                            <a:latin typeface="Cambria Math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bg-BG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AU" sz="2400" i="1">
                            <a:latin typeface="Cambria Math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AU" sz="2400">
                            <a:latin typeface="Cambria Math" charset="0"/>
                          </a:rPr>
                          <m:t> </m:t>
                        </m:r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AU" sz="2400">
                            <a:latin typeface="Cambria Math" charset="0"/>
                          </a:rPr>
                          <m:t> </m:t>
                        </m:r>
                        <m:r>
                          <a:rPr lang="en-AU" sz="2400" i="1" dirty="0">
                            <a:latin typeface="Cambria Math" charset="0"/>
                          </a:rPr>
                          <m:t>𝐶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bg-BG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 </m:t>
                            </m:r>
                            <m:r>
                              <a:rPr lang="en-AU" sz="2400" i="1" dirty="0" smtClean="0">
                                <a:latin typeface="Cambria Math" charset="0"/>
                              </a:rPr>
                              <m:t>𝑐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 charset="0"/>
                                <a:cs typeface="Cambria Math" charset="0"/>
                              </a:rPr>
                              <m:t>                             </m:t>
                            </m:r>
                          </m:e>
                        </m:nary>
                      </m:e>
                    </m:nary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sz="2400" i="1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r>
                          <a:rPr lang="en-AU" sz="2400" i="1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  <a:p>
                <a:pPr indent="-342900"/>
                <a:endParaRPr lang="en-US" sz="2000" dirty="0" smtClean="0"/>
              </a:p>
              <a:p>
                <a:pPr indent="-342900">
                  <a:buFontTx/>
                  <a:buChar char="-"/>
                </a:pPr>
                <a:r>
                  <a:rPr lang="en-US" sz="2000" dirty="0" smtClean="0"/>
                  <a:t>C is a given partition</a:t>
                </a:r>
              </a:p>
              <a:p>
                <a:pPr indent="-342900">
                  <a:buFontTx/>
                  <a:buChar char="-"/>
                </a:pPr>
                <a:r>
                  <a:rPr lang="en-US" sz="2000" dirty="0" smtClean="0"/>
                  <a:t>G </a:t>
                </a:r>
                <a:r>
                  <a:rPr lang="en-US" sz="2000" dirty="0"/>
                  <a:t>= (V;E) where V is a set of nodes and E is a set of </a:t>
                </a:r>
                <a:r>
                  <a:rPr lang="en-US" sz="2000" dirty="0" smtClean="0"/>
                  <a:t>edges </a:t>
                </a:r>
                <a:r>
                  <a:rPr lang="en-US" sz="2000" dirty="0"/>
                  <a:t>among </a:t>
                </a:r>
                <a:r>
                  <a:rPr lang="en-US" sz="2000" dirty="0" smtClean="0"/>
                  <a:t>nodes</a:t>
                </a:r>
              </a:p>
              <a:p>
                <a:pPr indent="-342900">
                  <a:buFontTx/>
                  <a:buChar char="-"/>
                </a:pPr>
                <a:r>
                  <a:rPr lang="en-US" sz="2000" dirty="0" smtClean="0"/>
                  <a:t>n </a:t>
                </a:r>
                <a:r>
                  <a:rPr lang="en-US" sz="2000" dirty="0"/>
                  <a:t>and m </a:t>
                </a:r>
                <a:r>
                  <a:rPr lang="en-US" sz="2000" dirty="0" smtClean="0"/>
                  <a:t>represent the </a:t>
                </a:r>
                <a:r>
                  <a:rPr lang="en-US" sz="2000" dirty="0"/>
                  <a:t>cardinalities of V and </a:t>
                </a:r>
                <a:r>
                  <a:rPr lang="en-US" sz="2000" dirty="0" smtClean="0"/>
                  <a:t>E respectively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is the weight associated to each </a:t>
                </a:r>
                <a:r>
                  <a:rPr lang="en-US" sz="2000" dirty="0"/>
                  <a:t>edge (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j</a:t>
                </a:r>
                <a:r>
                  <a:rPr lang="en-US" sz="2000" dirty="0"/>
                  <a:t> ; v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)</a:t>
                </a:r>
              </a:p>
              <a:p>
                <a:pPr indent="-342900">
                  <a:buFontTx/>
                  <a:buChar char="-"/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a </a:t>
                </a:r>
                <a:r>
                  <a:rPr lang="en-US" sz="2000" dirty="0" smtClean="0"/>
                  <a:t>given node </a:t>
                </a:r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err="1" smtClean="0"/>
                  <a:t>∊V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ƞ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{</a:t>
                </a:r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j</a:t>
                </a:r>
                <a:r>
                  <a:rPr lang="en-US" sz="2000" dirty="0" smtClean="0"/>
                  <a:t>|</a:t>
                </a:r>
                <a:r>
                  <a:rPr lang="en-US" sz="2000" dirty="0"/>
                  <a:t> (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; </a:t>
                </a:r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j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∊ E ⋁ </a:t>
                </a:r>
                <a:r>
                  <a:rPr lang="en-US" sz="2000" dirty="0"/>
                  <a:t>(</a:t>
                </a:r>
                <a:r>
                  <a:rPr lang="en-US" sz="2000" dirty="0" err="1" smtClean="0"/>
                  <a:t>v</a:t>
                </a:r>
                <a:r>
                  <a:rPr lang="en-US" sz="2000" baseline="-25000" dirty="0" err="1"/>
                  <a:t>j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; 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i</a:t>
                </a:r>
                <a:r>
                  <a:rPr lang="en-US" sz="2000" dirty="0"/>
                  <a:t> ) ∊ E </a:t>
                </a:r>
                <a:r>
                  <a:rPr lang="en-US" sz="2000" dirty="0" smtClean="0"/>
                  <a:t>}  </a:t>
                </a:r>
                <a:r>
                  <a:rPr lang="en-US" sz="2000" dirty="0"/>
                  <a:t>and </a:t>
                </a:r>
                <a:r>
                  <a:rPr lang="en-US" sz="2000" dirty="0" err="1"/>
                  <a:t>k</a:t>
                </a:r>
                <a:r>
                  <a:rPr lang="en-US" sz="2000" baseline="-25000" dirty="0" err="1"/>
                  <a:t>i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|</a:t>
                </a:r>
                <a:r>
                  <a:rPr lang="en-US" sz="2000" dirty="0"/>
                  <a:t> </a:t>
                </a:r>
                <a:r>
                  <a:rPr lang="en-US" sz="2000" dirty="0" err="1"/>
                  <a:t>ƞ</a:t>
                </a:r>
                <a:r>
                  <a:rPr lang="en-US" sz="2000" baseline="-25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|.</a:t>
                </a:r>
              </a:p>
              <a:p>
                <a:pPr marL="0" indent="0">
                  <a:buNone/>
                </a:pPr>
                <a:r>
                  <a:rPr lang="si-LK" sz="2000" dirty="0" smtClean="0"/>
                  <a:t>-   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ij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refers to the null model that is used as a </a:t>
                </a:r>
                <a:r>
                  <a:rPr lang="en-US" sz="2000" dirty="0" smtClean="0"/>
                  <a:t>reference </a:t>
                </a:r>
                <a:r>
                  <a:rPr lang="en-US" sz="2000" dirty="0"/>
                  <a:t>model, where the edges of the network  </a:t>
                </a:r>
                <a:r>
                  <a:rPr lang="en-US" sz="2000" dirty="0" smtClean="0"/>
                  <a:t> 	are rewired randomly </a:t>
                </a:r>
                <a:r>
                  <a:rPr lang="en-US" sz="2000" dirty="0"/>
                  <a:t>while preserving the degree distribution.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0" t="-762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19" y="3432542"/>
            <a:ext cx="2959100" cy="27559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77" y="3432542"/>
            <a:ext cx="2959100" cy="275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73" y="1526418"/>
            <a:ext cx="2766038" cy="2351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5330" y="5865277"/>
            <a:ext cx="195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– </a:t>
            </a:r>
          </a:p>
          <a:p>
            <a:r>
              <a:rPr lang="en-US" dirty="0" smtClean="0"/>
              <a:t>Studies in London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38809" y="5691315"/>
            <a:ext cx="181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Alice’s Brother -</a:t>
            </a:r>
          </a:p>
          <a:p>
            <a:r>
              <a:rPr lang="en-US" dirty="0" smtClean="0"/>
              <a:t>Lives in New York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06973" y="4031497"/>
            <a:ext cx="228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Alice’s College Friends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558818" y="1159421"/>
            <a:ext cx="3659375" cy="2206472"/>
          </a:xfrm>
          <a:prstGeom prst="wedgeEllipseCallout">
            <a:avLst>
              <a:gd name="adj1" fmla="val 39860"/>
              <a:gd name="adj2" fmla="val 6735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call to my friends all the time, for partying, when I want  a lift or to discuss homework. </a:t>
            </a:r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778646" y="4046698"/>
            <a:ext cx="2939887" cy="1644617"/>
          </a:xfrm>
          <a:prstGeom prst="wedgeEllipseCallout">
            <a:avLst>
              <a:gd name="adj1" fmla="val 54627"/>
              <a:gd name="adj2" fmla="val -518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Does that mean my </a:t>
            </a:r>
            <a:r>
              <a:rPr lang="en-US" dirty="0" smtClean="0"/>
              <a:t>brother, whom I call twice a week, </a:t>
            </a:r>
            <a:r>
              <a:rPr lang="en-US" dirty="0"/>
              <a:t>is not a part of my community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9" name="Arc 18"/>
          <p:cNvSpPr/>
          <p:nvPr/>
        </p:nvSpPr>
        <p:spPr>
          <a:xfrm rot="3238875">
            <a:off x="1884934" y="1703470"/>
            <a:ext cx="3275391" cy="3472302"/>
          </a:xfrm>
          <a:prstGeom prst="arc">
            <a:avLst>
              <a:gd name="adj1" fmla="val 19038165"/>
              <a:gd name="adj2" fmla="val 21345961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3238875">
            <a:off x="2824888" y="2135819"/>
            <a:ext cx="3275391" cy="3472302"/>
          </a:xfrm>
          <a:prstGeom prst="arc">
            <a:avLst>
              <a:gd name="adj1" fmla="val 18450936"/>
              <a:gd name="adj2" fmla="val 202172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3238875">
            <a:off x="2714786" y="2106740"/>
            <a:ext cx="3275391" cy="3472302"/>
          </a:xfrm>
          <a:prstGeom prst="arc">
            <a:avLst>
              <a:gd name="adj1" fmla="val 18450936"/>
              <a:gd name="adj2" fmla="val 202172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3238875">
            <a:off x="3431319" y="2092757"/>
            <a:ext cx="3275391" cy="4246812"/>
          </a:xfrm>
          <a:prstGeom prst="arc">
            <a:avLst>
              <a:gd name="adj1" fmla="val 17503214"/>
              <a:gd name="adj2" fmla="val 3112263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3238875">
            <a:off x="3360996" y="1976289"/>
            <a:ext cx="3275391" cy="4246812"/>
          </a:xfrm>
          <a:prstGeom prst="arc">
            <a:avLst>
              <a:gd name="adj1" fmla="val 17503214"/>
              <a:gd name="adj2" fmla="val 3112263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3238875">
            <a:off x="3513396" y="2128689"/>
            <a:ext cx="3275391" cy="4246812"/>
          </a:xfrm>
          <a:prstGeom prst="arc">
            <a:avLst>
              <a:gd name="adj1" fmla="val 17503214"/>
              <a:gd name="adj2" fmla="val 3112263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238875">
            <a:off x="3289577" y="1859819"/>
            <a:ext cx="3275391" cy="4246812"/>
          </a:xfrm>
          <a:prstGeom prst="arc">
            <a:avLst>
              <a:gd name="adj1" fmla="val 17503214"/>
              <a:gd name="adj2" fmla="val 3112263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238875">
            <a:off x="2613335" y="1954339"/>
            <a:ext cx="3275391" cy="3472302"/>
          </a:xfrm>
          <a:prstGeom prst="arc">
            <a:avLst>
              <a:gd name="adj1" fmla="val 18450936"/>
              <a:gd name="adj2" fmla="val 202172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5924037">
            <a:off x="4738190" y="-94111"/>
            <a:ext cx="3275391" cy="8680870"/>
          </a:xfrm>
          <a:prstGeom prst="arc">
            <a:avLst>
              <a:gd name="adj1" fmla="val 17320586"/>
              <a:gd name="adj2" fmla="val 2781209"/>
            </a:avLst>
          </a:prstGeom>
          <a:ln w="34925"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401424">
            <a:off x="6125416" y="1883941"/>
            <a:ext cx="3275391" cy="8680870"/>
          </a:xfrm>
          <a:prstGeom prst="arc">
            <a:avLst>
              <a:gd name="adj1" fmla="val 17320586"/>
              <a:gd name="adj2" fmla="val 2781209"/>
            </a:avLst>
          </a:prstGeom>
          <a:ln w="34925"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938"/>
            <a:ext cx="10160000" cy="1143000"/>
          </a:xfrm>
        </p:spPr>
        <p:txBody>
          <a:bodyPr/>
          <a:lstStyle/>
          <a:p>
            <a:r>
              <a:rPr lang="en-US" dirty="0" smtClean="0"/>
              <a:t>Spatial bias in community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278"/>
            <a:ext cx="10160000" cy="1143000"/>
          </a:xfrm>
        </p:spPr>
        <p:txBody>
          <a:bodyPr/>
          <a:lstStyle/>
          <a:p>
            <a:r>
              <a:rPr lang="en-US" dirty="0" err="1" smtClean="0"/>
              <a:t>Dist</a:t>
            </a:r>
            <a:r>
              <a:rPr lang="en-US" dirty="0" smtClean="0"/>
              <a:t>-Modularity 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7760"/>
            <a:ext cx="10160000" cy="5273040"/>
          </a:xfrm>
        </p:spPr>
        <p:txBody>
          <a:bodyPr>
            <a:normAutofit/>
          </a:bodyPr>
          <a:lstStyle/>
          <a:p>
            <a:r>
              <a:rPr lang="en-US" dirty="0" smtClean="0"/>
              <a:t>In many real world social/biological networks the </a:t>
            </a:r>
            <a:r>
              <a:rPr lang="en-US" dirty="0"/>
              <a:t>nodes </a:t>
            </a:r>
            <a:r>
              <a:rPr lang="en-US" dirty="0" smtClean="0"/>
              <a:t>that are </a:t>
            </a:r>
            <a:r>
              <a:rPr lang="en-US" dirty="0"/>
              <a:t>in close geographical proximity have a higher </a:t>
            </a:r>
            <a:r>
              <a:rPr lang="en-US" dirty="0" smtClean="0"/>
              <a:t>tendency of </a:t>
            </a:r>
            <a:r>
              <a:rPr lang="en-US" dirty="0"/>
              <a:t>forming communities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Dist</a:t>
            </a:r>
            <a:r>
              <a:rPr lang="en-US" b="1" dirty="0" smtClean="0"/>
              <a:t>-modularity</a:t>
            </a:r>
            <a:r>
              <a:rPr lang="en-US" dirty="0" smtClean="0"/>
              <a:t> tries to normalize the effect of spatial bias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f</a:t>
            </a:r>
            <a:r>
              <a:rPr lang="en-US" dirty="0" smtClean="0"/>
              <a:t>: distance decaying function</a:t>
            </a:r>
          </a:p>
          <a:p>
            <a:r>
              <a:rPr lang="en-US" i="1" dirty="0" smtClean="0"/>
              <a:t>d</a:t>
            </a:r>
            <a:r>
              <a:rPr lang="en-US" dirty="0" smtClean="0"/>
              <a:t>: distance between the two nodes connected by an edge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7760" y="2899439"/>
                <a:ext cx="6096000" cy="29159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𝑑𝑖𝑠𝑡</m:t>
                          </m:r>
                        </m:sub>
                      </m:sSub>
                      <m:d>
                        <m:dPr>
                          <m:ctrlPr>
                            <a:rPr lang="en-A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charset="0"/>
                            </a:rPr>
                            <m:t>𝐶</m:t>
                          </m:r>
                        </m:e>
                      </m:d>
                      <m:r>
                        <a:rPr lang="en-AU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i="1">
                              <a:latin typeface="Cambria Math" charset="0"/>
                            </a:rPr>
                            <m:t>2</m:t>
                          </m:r>
                          <m:r>
                            <a:rPr lang="en-AU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bg-BG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i="1">
                              <a:latin typeface="Cambria Math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AU">
                              <a:latin typeface="Cambria Math" charset="0"/>
                            </a:rPr>
                            <m:t> </m:t>
                          </m:r>
                          <m:r>
                            <a:rPr lang="en-AU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AU">
                              <a:latin typeface="Cambria Math" charset="0"/>
                            </a:rPr>
                            <m:t> </m:t>
                          </m:r>
                          <m:r>
                            <a:rPr lang="en-AU" i="1" dirty="0">
                              <a:latin typeface="Cambria Math" charset="0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bg-BG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AU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AU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∊</m:t>
                              </m:r>
                              <m:r>
                                <a:rPr lang="en-AU" i="1" dirty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AU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AU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AU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AU" i="1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AU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i="1">
                              <a:latin typeface="Cambria Math" charset="0"/>
                            </a:rPr>
                            <m:t>.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AU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AU" i="1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n-AU" b="0" i="1" smtClean="0">
                          <a:latin typeface="Cambria Math" charset="0"/>
                        </a:rPr>
                        <m:t> =</m:t>
                      </m:r>
                      <m:f>
                        <m:fPr>
                          <m:ctrlPr>
                            <a:rPr lang="bg-BG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AU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bg-BG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𝑉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AU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A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AU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AU" b="0" i="1" smtClean="0">
                          <a:latin typeface="Cambria Math" charset="0"/>
                        </a:rPr>
                        <m:t>;</m:t>
                      </m:r>
                      <m:r>
                        <a:rPr lang="en-AU" b="0" i="1" smtClean="0">
                          <a:latin typeface="Cambria Math" charset="0"/>
                        </a:rPr>
                        <m:t>𝑓</m:t>
                      </m:r>
                      <m:r>
                        <a:rPr lang="en-AU" b="0" i="1" smtClean="0">
                          <a:latin typeface="Cambria Math" charset="0"/>
                        </a:rPr>
                        <m:t>:</m:t>
                      </m:r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𝑅</m:t>
                          </m:r>
                        </m:e>
                        <m:sup>
                          <m:r>
                            <a:rPr lang="en-AU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is-I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(0,1]</m:t>
                      </m:r>
                      <m:r>
                        <a:rPr lang="en-AU" b="0" i="1" smtClean="0">
                          <a:latin typeface="Cambria Math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0" y="2899439"/>
                <a:ext cx="6096000" cy="29159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4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958"/>
            <a:ext cx="10160000" cy="1143000"/>
          </a:xfrm>
        </p:spPr>
        <p:txBody>
          <a:bodyPr/>
          <a:lstStyle/>
          <a:p>
            <a:r>
              <a:rPr lang="en-US" dirty="0" smtClean="0"/>
              <a:t>Detecting geographically dispersed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8280"/>
            <a:ext cx="10160000" cy="4800600"/>
          </a:xfrm>
        </p:spPr>
        <p:txBody>
          <a:bodyPr>
            <a:noAutofit/>
          </a:bodyPr>
          <a:lstStyle/>
          <a:p>
            <a:r>
              <a:rPr lang="en-US" sz="2400" dirty="0"/>
              <a:t>There can be important links </a:t>
            </a:r>
            <a:r>
              <a:rPr lang="en-US" sz="2400" dirty="0" smtClean="0"/>
              <a:t>between communities that </a:t>
            </a:r>
            <a:r>
              <a:rPr lang="en-US" sz="2400" dirty="0"/>
              <a:t>are </a:t>
            </a:r>
            <a:r>
              <a:rPr lang="en-US" sz="2400" dirty="0" smtClean="0"/>
              <a:t>geographically far apart.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E.g</a:t>
            </a:r>
            <a:r>
              <a:rPr lang="en-US" sz="2400" dirty="0" smtClean="0"/>
              <a:t>: Migrant </a:t>
            </a:r>
            <a:r>
              <a:rPr lang="en-US" sz="2400" dirty="0"/>
              <a:t>worker community networks and </a:t>
            </a:r>
            <a:r>
              <a:rPr lang="en-US" sz="2400" dirty="0" smtClean="0"/>
              <a:t>Terrorist networks</a:t>
            </a:r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400" dirty="0" err="1" smtClean="0"/>
              <a:t>Dist</a:t>
            </a:r>
            <a:r>
              <a:rPr lang="en-US" sz="2400" dirty="0" smtClean="0"/>
              <a:t>-modularity tries to normalize </a:t>
            </a:r>
            <a:r>
              <a:rPr lang="en-US" sz="2400" dirty="0"/>
              <a:t>the </a:t>
            </a:r>
            <a:r>
              <a:rPr lang="en-US" sz="2400" dirty="0" smtClean="0"/>
              <a:t>effect </a:t>
            </a:r>
            <a:r>
              <a:rPr lang="en-US" sz="2400" dirty="0"/>
              <a:t>of geographical proximity to extract </a:t>
            </a:r>
            <a:r>
              <a:rPr lang="en-US" sz="2400" dirty="0" smtClean="0"/>
              <a:t>geographically </a:t>
            </a:r>
            <a:r>
              <a:rPr lang="en-US" sz="2400" dirty="0"/>
              <a:t>dispersed </a:t>
            </a:r>
            <a:r>
              <a:rPr lang="en-US" sz="2400" dirty="0" smtClean="0"/>
              <a:t>communities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However, this is done at </a:t>
            </a:r>
            <a:r>
              <a:rPr lang="en-US" sz="2400" dirty="0"/>
              <a:t>the expense of losing </a:t>
            </a:r>
            <a:r>
              <a:rPr lang="en-US" sz="2400" dirty="0" smtClean="0"/>
              <a:t>the information </a:t>
            </a:r>
            <a:r>
              <a:rPr lang="en-US" sz="2400" dirty="0"/>
              <a:t>about the geographically proximate </a:t>
            </a:r>
            <a:r>
              <a:rPr lang="en-US" sz="2400" dirty="0" smtClean="0"/>
              <a:t>communities. (assumes the community is dispersed at the node level)</a:t>
            </a:r>
          </a:p>
          <a:p>
            <a:endParaRPr lang="en-US" sz="2400" dirty="0" smtClean="0"/>
          </a:p>
          <a:p>
            <a:r>
              <a:rPr lang="en-US" sz="2400" dirty="0" smtClean="0"/>
              <a:t>Communities may be geographically dispersed at the community level and not the individual node level</a:t>
            </a:r>
          </a:p>
          <a:p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6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6579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we </a:t>
            </a:r>
            <a:r>
              <a:rPr lang="en-US" sz="3200" dirty="0"/>
              <a:t>extract </a:t>
            </a:r>
            <a:r>
              <a:rPr lang="en-US" sz="3200" dirty="0" smtClean="0"/>
              <a:t>geographically </a:t>
            </a:r>
            <a:r>
              <a:rPr lang="en-US" sz="3200" dirty="0"/>
              <a:t>dispersed communities </a:t>
            </a:r>
            <a:r>
              <a:rPr lang="en-US" sz="3200" b="1" dirty="0"/>
              <a:t>while preserving</a:t>
            </a:r>
            <a:r>
              <a:rPr lang="en-US" sz="3200" dirty="0"/>
              <a:t> the </a:t>
            </a:r>
            <a:r>
              <a:rPr lang="en-US" sz="3200" dirty="0" smtClean="0"/>
              <a:t>information </a:t>
            </a:r>
            <a:r>
              <a:rPr lang="en-US" sz="3200" dirty="0"/>
              <a:t>about the geographically proximate </a:t>
            </a:r>
            <a:r>
              <a:rPr lang="en-US" sz="3200" dirty="0" smtClean="0"/>
              <a:t>communities???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10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1497</TotalTime>
  <Words>1354</Words>
  <Application>Microsoft Office PowerPoint</Application>
  <PresentationFormat>Custom</PresentationFormat>
  <Paragraphs>140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Detecting Geographically Dispersed Overlay Communities Using Community Networks </vt:lpstr>
      <vt:lpstr>Community structure in networks</vt:lpstr>
      <vt:lpstr>Community detection techniques</vt:lpstr>
      <vt:lpstr>Modularity maximization</vt:lpstr>
      <vt:lpstr>Newman-Girvan Modularity Measure</vt:lpstr>
      <vt:lpstr>Spatial bias in community structure</vt:lpstr>
      <vt:lpstr>Dist-Modularity [3]</vt:lpstr>
      <vt:lpstr>Detecting geographically dispersed communities</vt:lpstr>
      <vt:lpstr>Can we extract geographically dispersed communities while preserving the information about the geographically proximate communities??? </vt:lpstr>
      <vt:lpstr> Extracting geographically distributed overlay communities</vt:lpstr>
      <vt:lpstr>Applying to a real-world network</vt:lpstr>
      <vt:lpstr>Distribution of Community Size and Degree  Evidence for scale-free characteristics of the network</vt:lpstr>
      <vt:lpstr>Community network with heterogeneous node sizes and normalized link strengths.</vt:lpstr>
      <vt:lpstr>Evidence of communities that are tightly connected despite being geographically apart. </vt:lpstr>
      <vt:lpstr>Community Pair with a relatively high normalized link strength  253 - 585</vt:lpstr>
      <vt:lpstr>Extracting geographically distributed overlay communities</vt:lpstr>
      <vt:lpstr>Future work</vt:lpstr>
      <vt:lpstr>Acknowledgements 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Dharshana Kasthurirathna</cp:lastModifiedBy>
  <cp:revision>78</cp:revision>
  <dcterms:created xsi:type="dcterms:W3CDTF">2017-01-02T23:51:42Z</dcterms:created>
  <dcterms:modified xsi:type="dcterms:W3CDTF">2017-02-10T05:17:59Z</dcterms:modified>
</cp:coreProperties>
</file>