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479" r:id="rId2"/>
    <p:sldId id="566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  <p:sldId id="6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0AF"/>
    <a:srgbClr val="800000"/>
    <a:srgbClr val="DFA6A5"/>
    <a:srgbClr val="ECCBCA"/>
    <a:srgbClr val="D9969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8951" autoAdjust="0"/>
  </p:normalViewPr>
  <p:slideViewPr>
    <p:cSldViewPr>
      <p:cViewPr varScale="1">
        <p:scale>
          <a:sx n="70" d="100"/>
          <a:sy n="70" d="100"/>
        </p:scale>
        <p:origin x="11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9A8E6-0EB9-4632-9345-365585E8FADA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62D8-0F76-4CD6-AB5D-80D959248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571C1-FDBB-4603-9FCC-7EEC344F9B02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3F7D-90F2-44E9-9C02-B1E1552D74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9A75-01D1-4F42-BDD4-1EB20AA65B30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ADB1-29FF-4A3D-8716-71D7B0360FB9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5DB-8F30-4572-8549-B02E25403955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AEB-658F-471D-BB55-72796CCB04F9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D5F-ADD7-468C-8C8B-5BC838CED265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D3F0-CFA1-44AA-915F-447932FB54C2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91B7-BEB2-4DCE-9D94-E75D8CAAFAB5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415B-70C9-4BFA-845A-51905458EAFD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8D22-A422-4CCC-9764-BA0F7B55C081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4D81-853D-4B65-B6D1-773BD9E9C4AE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CBA-7E66-4073-B0E8-DEC5BFE6CBF2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59B7-9E46-4707-B463-8498EF26F3C5}" type="datetime1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C6BE-AE7F-4A0F-BA0C-7C48230C7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a typeface="Calibri"/>
                <a:cs typeface="Iskoola Pota"/>
              </a:rPr>
              <a:t>Net Neutrality, Zero Rating and applicability in low internet conditions</a:t>
            </a:r>
            <a:endParaRPr lang="en-US" altLang="en-US" sz="3800" b="1" dirty="0" smtClean="0">
              <a:solidFill>
                <a:srgbClr val="C0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2972544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595B5D"/>
                </a:solidFill>
              </a:rPr>
              <a:t>Rohan Samarajiv</a:t>
            </a:r>
            <a:r>
              <a:rPr lang="en-US" sz="2800" dirty="0" smtClean="0">
                <a:solidFill>
                  <a:srgbClr val="595B5D"/>
                </a:solidFill>
                <a:ea typeface="+mn-ea"/>
              </a:rPr>
              <a:t>a &amp; </a:t>
            </a:r>
            <a:r>
              <a:rPr lang="en-US" sz="2800" dirty="0" err="1" smtClean="0">
                <a:solidFill>
                  <a:srgbClr val="595B5D"/>
                </a:solidFill>
                <a:ea typeface="+mn-ea"/>
              </a:rPr>
              <a:t>Helani</a:t>
            </a:r>
            <a:r>
              <a:rPr lang="en-US" sz="2800" dirty="0" smtClean="0">
                <a:solidFill>
                  <a:srgbClr val="595B5D"/>
                </a:solidFill>
                <a:ea typeface="+mn-ea"/>
              </a:rPr>
              <a:t> </a:t>
            </a:r>
            <a:r>
              <a:rPr lang="en-US" sz="2800" dirty="0" err="1" smtClean="0">
                <a:solidFill>
                  <a:srgbClr val="595B5D"/>
                </a:solidFill>
                <a:ea typeface="+mn-ea"/>
              </a:rPr>
              <a:t>Galpaya</a:t>
            </a:r>
            <a:endParaRPr lang="en-US" sz="2800" dirty="0" smtClean="0">
              <a:solidFill>
                <a:srgbClr val="595B5D"/>
              </a:solidFill>
              <a:ea typeface="+mn-ea"/>
            </a:endParaRPr>
          </a:p>
          <a:p>
            <a:pPr>
              <a:defRPr/>
            </a:pPr>
            <a:r>
              <a:rPr lang="en-US" sz="2800" dirty="0" err="1" smtClean="0">
                <a:solidFill>
                  <a:srgbClr val="595B5D"/>
                </a:solidFill>
              </a:rPr>
              <a:t>Dhulikhel</a:t>
            </a:r>
            <a:r>
              <a:rPr lang="en-US" sz="2800" dirty="0" smtClean="0">
                <a:solidFill>
                  <a:srgbClr val="595B5D"/>
                </a:solidFill>
              </a:rPr>
              <a:t>, July</a:t>
            </a:r>
            <a:r>
              <a:rPr lang="en-US" sz="2800" dirty="0" smtClean="0">
                <a:solidFill>
                  <a:srgbClr val="595B5D"/>
                </a:solidFill>
              </a:rPr>
              <a:t> 2017</a:t>
            </a:r>
            <a:endParaRPr lang="en-US" sz="2800" dirty="0">
              <a:solidFill>
                <a:srgbClr val="595B5D"/>
              </a:solidFill>
              <a:ea typeface="+mn-ea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0" y="5638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latin typeface="+mj-lt"/>
              </a:rPr>
              <a:t>This work was carried out with the aid of a grant from the International Development Research Centre, </a:t>
            </a:r>
            <a:r>
              <a:rPr lang="en-US" sz="900" dirty="0" smtClean="0">
                <a:latin typeface="+mj-lt"/>
              </a:rPr>
              <a:t>Ottawa, </a:t>
            </a:r>
            <a:r>
              <a:rPr lang="en-US" altLang="en-US" sz="900" dirty="0" smtClean="0">
                <a:latin typeface="+mj-lt"/>
              </a:rPr>
              <a:t>Canada</a:t>
            </a:r>
            <a:r>
              <a:rPr lang="en-US" altLang="en-US" sz="900" dirty="0">
                <a:latin typeface="+mj-lt"/>
              </a:rPr>
              <a:t>. </a:t>
            </a:r>
          </a:p>
        </p:txBody>
      </p:sp>
      <p:pic>
        <p:nvPicPr>
          <p:cNvPr id="3077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3" cstate="print"/>
          <a:srcRect l="1772" r="1965" b="4761"/>
          <a:stretch>
            <a:fillRect/>
          </a:stretch>
        </p:blipFill>
        <p:spPr bwMode="auto">
          <a:xfrm>
            <a:off x="2895600" y="449580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:\LIRNEasia\Miscellaneous\IDRC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205995"/>
            <a:ext cx="3276600" cy="65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3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What is Net Neutrality (NN)?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NN = </a:t>
            </a:r>
            <a:r>
              <a:rPr lang="en-US" dirty="0"/>
              <a:t>“all content is treated equally, irrespective of type of content, sender or user”</a:t>
            </a:r>
          </a:p>
          <a:p>
            <a:r>
              <a:rPr lang="en-US" dirty="0" smtClean="0"/>
              <a:t>“No </a:t>
            </a:r>
            <a:r>
              <a:rPr lang="en-US" dirty="0"/>
              <a:t>blocking, no throttling, no paid prioritization”</a:t>
            </a:r>
          </a:p>
          <a:p>
            <a:r>
              <a:rPr lang="en-US" dirty="0" smtClean="0"/>
              <a:t>A violation of NN = a deviation of the open nature of the Internet</a:t>
            </a:r>
          </a:p>
          <a:p>
            <a:r>
              <a:rPr lang="en-US" dirty="0" smtClean="0"/>
              <a:t>Do we know it when we see it being violated?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Minimal case definition includes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NN = no blocking of content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 smtClean="0">
                <a:solidFill>
                  <a:srgbClr val="FF0000"/>
                </a:solidFill>
              </a:rPr>
              <a:t>nuanced </a:t>
            </a:r>
            <a:r>
              <a:rPr lang="en-US" dirty="0" smtClean="0">
                <a:solidFill>
                  <a:srgbClr val="FF0000"/>
                </a:solidFill>
              </a:rPr>
              <a:t>case </a:t>
            </a:r>
            <a:r>
              <a:rPr lang="en-US" dirty="0" smtClean="0">
                <a:solidFill>
                  <a:srgbClr val="FF0000"/>
                </a:solidFill>
              </a:rPr>
              <a:t>includes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Paid prioritization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Free/subsidized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Blocking as </a:t>
            </a:r>
            <a:r>
              <a:rPr lang="en-GB" dirty="0" smtClean="0"/>
              <a:t>violation of net neutrality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980-3C35-419A-8A54-1E5A0CDC08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Blocking as a source of power.  For governments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world_censorsh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720184"/>
          </a:xfrm>
          <a:prstGeom prst="rect">
            <a:avLst/>
          </a:prstGeom>
        </p:spPr>
      </p:pic>
      <p:pic>
        <p:nvPicPr>
          <p:cNvPr id="7" name="Picture 6" descr="socialmedia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8001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But are we unhappy with all </a:t>
            </a:r>
            <a:r>
              <a:rPr lang="en-US" sz="3600" b="1" dirty="0" smtClean="0"/>
              <a:t>forms of traffic </a:t>
            </a:r>
            <a:r>
              <a:rPr lang="en-US" sz="3600" b="1" dirty="0" smtClean="0"/>
              <a:t>blocking?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people happy when some content is blocked by their ISP</a:t>
            </a:r>
          </a:p>
          <a:p>
            <a:pPr lvl="1"/>
            <a:r>
              <a:rPr lang="en-US" dirty="0" smtClean="0"/>
              <a:t>Child pornography</a:t>
            </a:r>
          </a:p>
          <a:p>
            <a:pPr lvl="1"/>
            <a:r>
              <a:rPr lang="en-US" dirty="0" smtClean="0"/>
              <a:t>SPAM</a:t>
            </a:r>
          </a:p>
          <a:p>
            <a:r>
              <a:rPr lang="en-US" dirty="0" smtClean="0"/>
              <a:t>Government </a:t>
            </a:r>
            <a:r>
              <a:rPr lang="en-US" dirty="0" smtClean="0"/>
              <a:t>seek</a:t>
            </a:r>
            <a:r>
              <a:rPr lang="en-US" dirty="0" smtClean="0"/>
              <a:t> </a:t>
            </a:r>
            <a:r>
              <a:rPr lang="en-US" dirty="0" smtClean="0"/>
              <a:t>ISP assistance to block such content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PAID PRIORITIZATION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980-3C35-419A-8A54-1E5A0CDC08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Governments </a:t>
            </a:r>
            <a:r>
              <a:rPr lang="en-US" sz="3600" b="1" dirty="0" smtClean="0"/>
              <a:t>are not only </a:t>
            </a:r>
            <a:r>
              <a:rPr lang="en-US" sz="3600" b="1" dirty="0" smtClean="0"/>
              <a:t>entities</a:t>
            </a:r>
            <a:r>
              <a:rPr lang="en-US" sz="3600" b="1" dirty="0" smtClean="0"/>
              <a:t> </a:t>
            </a:r>
            <a:r>
              <a:rPr lang="en-US" sz="3600" b="1" dirty="0" smtClean="0"/>
              <a:t>who want to control content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necessarily block</a:t>
            </a:r>
          </a:p>
          <a:p>
            <a:r>
              <a:rPr lang="en-US" dirty="0" smtClean="0"/>
              <a:t>But to determine the speed of certain content</a:t>
            </a:r>
          </a:p>
          <a:p>
            <a:pPr lvl="1"/>
            <a:r>
              <a:rPr lang="en-US" dirty="0" smtClean="0"/>
              <a:t>ISPs along the Internet value </a:t>
            </a:r>
            <a:r>
              <a:rPr lang="en-US" dirty="0" smtClean="0"/>
              <a:t>chain have </a:t>
            </a:r>
            <a:r>
              <a:rPr lang="en-US" dirty="0" smtClean="0"/>
              <a:t>technical ability to do this, if they want to </a:t>
            </a:r>
          </a:p>
          <a:p>
            <a:r>
              <a:rPr lang="en-US" dirty="0" smtClean="0"/>
              <a:t>A source of economic power</a:t>
            </a:r>
          </a:p>
          <a:p>
            <a:pPr lvl="1"/>
            <a:r>
              <a:rPr lang="en-US" dirty="0" smtClean="0"/>
              <a:t>By throttling, offering to prioritize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In the US, </a:t>
            </a:r>
            <a:r>
              <a:rPr lang="en-US" sz="3600" b="1" dirty="0" smtClean="0"/>
              <a:t>video </a:t>
            </a:r>
            <a:r>
              <a:rPr lang="en-US" sz="3600" b="1" dirty="0" smtClean="0"/>
              <a:t>(Netflix, YouTube) 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peak, &gt; 80-90% of traffic Netflix, YouTube, Google</a:t>
            </a:r>
          </a:p>
          <a:p>
            <a:r>
              <a:rPr lang="en-US" dirty="0" smtClean="0"/>
              <a:t>Should ISPs (e.g</a:t>
            </a:r>
            <a:r>
              <a:rPr lang="en-US" dirty="0" smtClean="0"/>
              <a:t>., </a:t>
            </a:r>
            <a:r>
              <a:rPr lang="en-US" dirty="0" smtClean="0"/>
              <a:t>Comcast) increase the size of the pipe? </a:t>
            </a:r>
          </a:p>
          <a:p>
            <a:pPr lvl="1"/>
            <a:r>
              <a:rPr lang="en-US" dirty="0" smtClean="0"/>
              <a:t>Rational, yes</a:t>
            </a:r>
          </a:p>
          <a:p>
            <a:r>
              <a:rPr lang="en-US" dirty="0" smtClean="0"/>
              <a:t>Who should pay? </a:t>
            </a:r>
          </a:p>
          <a:p>
            <a:pPr lvl="1"/>
            <a:r>
              <a:rPr lang="en-US" dirty="0" smtClean="0"/>
              <a:t>2012 </a:t>
            </a:r>
            <a:r>
              <a:rPr lang="en-US" dirty="0" smtClean="0"/>
              <a:t>WCIT debate: “suppliers” (e.g. Google/Netflix/YouTube) should pay the BB service providers</a:t>
            </a:r>
          </a:p>
          <a:p>
            <a:r>
              <a:rPr lang="en-US" dirty="0" smtClean="0"/>
              <a:t>Why is this a bad idea?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685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User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5257800"/>
            <a:ext cx="1676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ISP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3200400"/>
            <a:ext cx="6629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Transit Network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1524000"/>
            <a:ext cx="1905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1524000"/>
            <a:ext cx="1676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1524000"/>
            <a:ext cx="1676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5257800"/>
            <a:ext cx="1676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0200" y="5257800"/>
            <a:ext cx="1676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6858000" y="2286000"/>
            <a:ext cx="304800" cy="11430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>
            <a:off x="1295400" y="3886200"/>
            <a:ext cx="304800" cy="12954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-Down Arrow 19"/>
          <p:cNvSpPr/>
          <p:nvPr/>
        </p:nvSpPr>
        <p:spPr>
          <a:xfrm>
            <a:off x="6096000" y="3962400"/>
            <a:ext cx="304800" cy="13716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3810000" y="4038600"/>
            <a:ext cx="304800" cy="12192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2743200" y="2362200"/>
            <a:ext cx="304800" cy="8382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4724400" y="2362200"/>
            <a:ext cx="304800" cy="7620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54980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COMCAST</a:t>
            </a:r>
            <a:endParaRPr lang="en-US" dirty="0"/>
          </a:p>
        </p:txBody>
      </p:sp>
      <p:sp>
        <p:nvSpPr>
          <p:cNvPr id="28" name="Smiley Face 27"/>
          <p:cNvSpPr/>
          <p:nvPr/>
        </p:nvSpPr>
        <p:spPr>
          <a:xfrm>
            <a:off x="6553200" y="5943600"/>
            <a:ext cx="457200" cy="457200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934200" y="5943600"/>
            <a:ext cx="685800" cy="746125"/>
            <a:chOff x="6934200" y="5943600"/>
            <a:chExt cx="685800" cy="746125"/>
          </a:xfrm>
        </p:grpSpPr>
        <p:sp>
          <p:nvSpPr>
            <p:cNvPr id="27" name="Smiley Face 26"/>
            <p:cNvSpPr/>
            <p:nvPr/>
          </p:nvSpPr>
          <p:spPr>
            <a:xfrm>
              <a:off x="7086600" y="5943600"/>
              <a:ext cx="457200" cy="457200"/>
            </a:xfrm>
            <a:prstGeom prst="smileyFace">
              <a:avLst>
                <a:gd name="adj" fmla="val -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Slide Number Placeholder 3"/>
            <p:cNvSpPr txBox="1">
              <a:spLocks/>
            </p:cNvSpPr>
            <p:nvPr/>
          </p:nvSpPr>
          <p:spPr>
            <a:xfrm>
              <a:off x="6934200" y="6324600"/>
              <a:ext cx="685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</a:rPr>
                <a:t>User 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00600" y="609600"/>
            <a:ext cx="1143000" cy="914400"/>
            <a:chOff x="5334000" y="1447800"/>
            <a:chExt cx="1143000" cy="914400"/>
          </a:xfrm>
        </p:grpSpPr>
        <p:sp>
          <p:nvSpPr>
            <p:cNvPr id="25" name="TextBox 24"/>
            <p:cNvSpPr txBox="1"/>
            <p:nvPr/>
          </p:nvSpPr>
          <p:spPr>
            <a:xfrm>
              <a:off x="5334000" y="14478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NETFLIX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Magnetic Disk 30"/>
            <p:cNvSpPr/>
            <p:nvPr/>
          </p:nvSpPr>
          <p:spPr>
            <a:xfrm>
              <a:off x="5562600" y="1828800"/>
              <a:ext cx="381000" cy="5334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52800" y="381000"/>
            <a:ext cx="1143000" cy="1143000"/>
            <a:chOff x="838200" y="1066800"/>
            <a:chExt cx="1143000" cy="1143000"/>
          </a:xfrm>
        </p:grpSpPr>
        <p:sp>
          <p:nvSpPr>
            <p:cNvPr id="35" name="TextBox 34"/>
            <p:cNvSpPr txBox="1"/>
            <p:nvPr/>
          </p:nvSpPr>
          <p:spPr>
            <a:xfrm>
              <a:off x="838200" y="1066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Company Y’s mail server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Magnetic Disk 31"/>
            <p:cNvSpPr/>
            <p:nvPr/>
          </p:nvSpPr>
          <p:spPr>
            <a:xfrm>
              <a:off x="1676400" y="1828800"/>
              <a:ext cx="304800" cy="3810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Up-Down Arrow 35"/>
          <p:cNvSpPr/>
          <p:nvPr/>
        </p:nvSpPr>
        <p:spPr>
          <a:xfrm rot="16200000">
            <a:off x="5029201" y="5410201"/>
            <a:ext cx="152399" cy="6096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Up-Down Arrow 36"/>
          <p:cNvSpPr/>
          <p:nvPr/>
        </p:nvSpPr>
        <p:spPr>
          <a:xfrm rot="16200000">
            <a:off x="2590799" y="5334000"/>
            <a:ext cx="152400" cy="7620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Up-Down Arrow 37"/>
          <p:cNvSpPr/>
          <p:nvPr/>
        </p:nvSpPr>
        <p:spPr>
          <a:xfrm rot="16200000">
            <a:off x="3695701" y="1638300"/>
            <a:ext cx="152400" cy="228602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Up-Down Arrow 38"/>
          <p:cNvSpPr/>
          <p:nvPr/>
        </p:nvSpPr>
        <p:spPr>
          <a:xfrm rot="16200000">
            <a:off x="5981700" y="1409700"/>
            <a:ext cx="152400" cy="990600"/>
          </a:xfrm>
          <a:prstGeom prst="up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86400" y="43550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Delay/throttle everything from Network 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What did Comcast (allegedly) do?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traffic routed? </a:t>
            </a:r>
          </a:p>
          <a:p>
            <a:pPr lvl="1"/>
            <a:r>
              <a:rPr lang="en-US" dirty="0" smtClean="0"/>
              <a:t>Eye-ball networks (users who demand content)</a:t>
            </a:r>
          </a:p>
          <a:p>
            <a:pPr lvl="1"/>
            <a:r>
              <a:rPr lang="en-US" dirty="0" smtClean="0"/>
              <a:t>Content networks (providers of content)</a:t>
            </a:r>
          </a:p>
          <a:p>
            <a:r>
              <a:rPr lang="en-US" dirty="0" smtClean="0"/>
              <a:t>Throttling ALL traffic of content provider network</a:t>
            </a:r>
          </a:p>
          <a:p>
            <a:pPr lvl="1"/>
            <a:r>
              <a:rPr lang="en-US" dirty="0" smtClean="0"/>
              <a:t>Through</a:t>
            </a:r>
            <a:r>
              <a:rPr lang="en-US" dirty="0" smtClean="0"/>
              <a:t> </a:t>
            </a:r>
            <a:r>
              <a:rPr lang="en-US" dirty="0" smtClean="0"/>
              <a:t>which Video was being </a:t>
            </a:r>
            <a:r>
              <a:rPr lang="en-US" dirty="0" smtClean="0"/>
              <a:t>routed until </a:t>
            </a:r>
            <a:r>
              <a:rPr lang="en-US" dirty="0" smtClean="0"/>
              <a:t>Peering Agreement was </a:t>
            </a:r>
            <a:r>
              <a:rPr lang="en-US" dirty="0" smtClean="0"/>
              <a:t>re-negotiated</a:t>
            </a:r>
            <a:endParaRPr lang="en-US" dirty="0" smtClean="0"/>
          </a:p>
          <a:p>
            <a:r>
              <a:rPr lang="en-US" dirty="0" smtClean="0"/>
              <a:t>What happens to others on the network?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Railroads, people, movement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Sleepy town, rail road runs through</a:t>
            </a:r>
          </a:p>
          <a:p>
            <a:r>
              <a:rPr lang="en-US" dirty="0" smtClean="0"/>
              <a:t>New waterpark opens in sleepy town</a:t>
            </a:r>
            <a:endParaRPr lang="en-US" dirty="0"/>
          </a:p>
          <a:p>
            <a:pPr lvl="1"/>
            <a:r>
              <a:rPr lang="en-US" dirty="0" smtClean="0"/>
              <a:t>Visitors increase x 100 fold</a:t>
            </a:r>
          </a:p>
          <a:p>
            <a:r>
              <a:rPr lang="en-US" dirty="0" smtClean="0"/>
              <a:t>What should the rail network do? </a:t>
            </a:r>
          </a:p>
          <a:p>
            <a:pPr lvl="1"/>
            <a:r>
              <a:rPr lang="en-US" dirty="0" smtClean="0"/>
              <a:t>Increase capacity: run more trains per hour? </a:t>
            </a:r>
          </a:p>
          <a:p>
            <a:pPr lvl="1"/>
            <a:r>
              <a:rPr lang="en-US" dirty="0" smtClean="0"/>
              <a:t>Increase capacity: build an extra train line? </a:t>
            </a:r>
          </a:p>
          <a:p>
            <a:r>
              <a:rPr lang="en-US" dirty="0" smtClean="0"/>
              <a:t>Who should pay for increased capacity? </a:t>
            </a:r>
          </a:p>
          <a:p>
            <a:pPr lvl="1"/>
            <a:r>
              <a:rPr lang="en-US" dirty="0" smtClean="0"/>
              <a:t>The rail company? </a:t>
            </a:r>
            <a:endParaRPr lang="en-US" dirty="0"/>
          </a:p>
          <a:p>
            <a:pPr lvl="1"/>
            <a:r>
              <a:rPr lang="en-US" dirty="0" smtClean="0"/>
              <a:t>The waterpark?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Have you seen this?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Screenshot_2016-06-20-12-52-25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1"/>
            <a:ext cx="3857625" cy="6858000"/>
          </a:xfrm>
          <a:prstGeom prst="rect">
            <a:avLst/>
          </a:prstGeom>
        </p:spPr>
      </p:pic>
      <p:pic>
        <p:nvPicPr>
          <p:cNvPr id="7" name="Picture 6" descr="Screenshot_2016-06-20-12-48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7295"/>
            <a:ext cx="3857625" cy="6858000"/>
          </a:xfrm>
          <a:prstGeom prst="rect">
            <a:avLst/>
          </a:prstGeom>
        </p:spPr>
      </p:pic>
      <p:pic>
        <p:nvPicPr>
          <p:cNvPr id="8" name="Picture 7" descr="Screenshot_2016-06-20-12-48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6" y="10788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Comcast’s defense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Comcast says</a:t>
            </a:r>
          </a:p>
          <a:p>
            <a:pPr lvl="1"/>
            <a:r>
              <a:rPr lang="en-US" dirty="0" smtClean="0"/>
              <a:t>Peering arrangements are commercially negotiated</a:t>
            </a:r>
            <a:endParaRPr lang="en-US" dirty="0"/>
          </a:p>
          <a:p>
            <a:pPr lvl="1"/>
            <a:r>
              <a:rPr lang="en-US" dirty="0" smtClean="0"/>
              <a:t>Roughly equal traffic</a:t>
            </a:r>
          </a:p>
          <a:p>
            <a:pPr lvl="1"/>
            <a:r>
              <a:rPr lang="en-US" dirty="0" smtClean="0"/>
              <a:t>If this changes, re-negotiate</a:t>
            </a:r>
          </a:p>
          <a:p>
            <a:pPr lvl="1"/>
            <a:r>
              <a:rPr lang="en-US" dirty="0" smtClean="0"/>
              <a:t>Because upgrading interconnection is costly</a:t>
            </a:r>
          </a:p>
          <a:p>
            <a:r>
              <a:rPr lang="en-US" dirty="0" smtClean="0"/>
              <a:t>Counter argument (of sorts)</a:t>
            </a:r>
          </a:p>
          <a:p>
            <a:pPr lvl="1"/>
            <a:r>
              <a:rPr lang="en-US" dirty="0" smtClean="0"/>
              <a:t>Upgrading interconnection point is cheap (new network </a:t>
            </a:r>
            <a:r>
              <a:rPr lang="en-US" dirty="0" smtClean="0"/>
              <a:t>card </a:t>
            </a:r>
            <a:r>
              <a:rPr lang="en-US" dirty="0" smtClean="0"/>
              <a:t>is less than USD </a:t>
            </a:r>
            <a:r>
              <a:rPr lang="en-US" dirty="0" smtClean="0"/>
              <a:t>400)</a:t>
            </a:r>
            <a:endParaRPr lang="en-US" dirty="0" smtClean="0"/>
          </a:p>
          <a:p>
            <a:pPr lvl="1"/>
            <a:r>
              <a:rPr lang="en-US" dirty="0" smtClean="0"/>
              <a:t>Rest of the network should be upgraded anyway as sound business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Was that an example of a violation of network neutrality?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back to trying to define NN</a:t>
            </a:r>
          </a:p>
          <a:p>
            <a:pPr lvl="1"/>
            <a:r>
              <a:rPr lang="en-US" dirty="0" smtClean="0"/>
              <a:t>“Open”, all content treated as equal</a:t>
            </a:r>
          </a:p>
          <a:p>
            <a:r>
              <a:rPr lang="en-US" dirty="0" smtClean="0"/>
              <a:t>Minimal definition: No blocking</a:t>
            </a:r>
          </a:p>
          <a:p>
            <a:pPr lvl="1"/>
            <a:r>
              <a:rPr lang="en-US" dirty="0" smtClean="0"/>
              <a:t>Not this example. </a:t>
            </a:r>
          </a:p>
          <a:p>
            <a:r>
              <a:rPr lang="en-US" dirty="0" smtClean="0"/>
              <a:t>Next nuance: No throttling (downgraded speed)?</a:t>
            </a:r>
          </a:p>
          <a:p>
            <a:pPr lvl="1"/>
            <a:r>
              <a:rPr lang="en-US" dirty="0" smtClean="0"/>
              <a:t>This is what happened</a:t>
            </a:r>
          </a:p>
          <a:p>
            <a:pPr lvl="1"/>
            <a:r>
              <a:rPr lang="en-US" dirty="0" smtClean="0"/>
              <a:t>Is it a violation of NN?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467810">
            <a:off x="5089516" y="2938615"/>
            <a:ext cx="3810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US courts </a:t>
            </a:r>
            <a:r>
              <a:rPr lang="en-US" dirty="0" smtClean="0"/>
              <a:t>have ruled </a:t>
            </a:r>
            <a:r>
              <a:rPr lang="en-US" dirty="0" smtClean="0"/>
              <a:t>that paid prioritization is illegal (so Comcast CANNOT charge Netflix, YouTube, Google or other high-bandwidth content delivery networks)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But are we unhappy with all prioritization?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</a:t>
            </a:r>
            <a:r>
              <a:rPr lang="en-US" dirty="0"/>
              <a:t>R</a:t>
            </a:r>
            <a:r>
              <a:rPr lang="en-US" dirty="0" smtClean="0"/>
              <a:t>easonable’ network traffic management</a:t>
            </a:r>
          </a:p>
          <a:p>
            <a:pPr lvl="1"/>
            <a:r>
              <a:rPr lang="en-US" dirty="0"/>
              <a:t>Prioritizing delay-sensitive traffic (voice before e-mail)</a:t>
            </a:r>
          </a:p>
          <a:p>
            <a:pPr lvl="1"/>
            <a:r>
              <a:rPr lang="en-US" dirty="0"/>
              <a:t>Reserving bandwidth for delay-sensitive traffic (voice over LTE)</a:t>
            </a:r>
          </a:p>
          <a:p>
            <a:pPr lvl="1"/>
            <a:r>
              <a:rPr lang="en-US" dirty="0"/>
              <a:t>Prohibiting high-bandwidth traffic (video on airplanes)</a:t>
            </a:r>
          </a:p>
          <a:p>
            <a:pPr lvl="1"/>
            <a:r>
              <a:rPr lang="en-US" dirty="0"/>
              <a:t>Rendering resolution dynamically (video over wireless)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70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Adopted from Christopher Yoo (PhD) 2015 GSMA Mobile World Congress presentation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373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What </a:t>
            </a:r>
            <a:r>
              <a:rPr lang="en-US" sz="3600" b="1" u="sng" dirty="0" smtClean="0"/>
              <a:t>could be </a:t>
            </a:r>
            <a:r>
              <a:rPr lang="en-US" sz="3600" b="1" dirty="0" smtClean="0"/>
              <a:t>unintended </a:t>
            </a:r>
            <a:r>
              <a:rPr lang="en-US" sz="3600" b="1" dirty="0"/>
              <a:t>consequences?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80 – 20 rule: 80% of the Internet bandwidth is used by 20% of users; or 20% of content</a:t>
            </a:r>
          </a:p>
          <a:p>
            <a:r>
              <a:rPr lang="en-US" dirty="0" smtClean="0"/>
              <a:t>In order to give them quality, ISPs now increase network capacity</a:t>
            </a:r>
          </a:p>
          <a:p>
            <a:r>
              <a:rPr lang="en-US" dirty="0" smtClean="0"/>
              <a:t>Where does money for this investment come from? </a:t>
            </a:r>
          </a:p>
          <a:p>
            <a:pPr lvl="1"/>
            <a:r>
              <a:rPr lang="en-US" dirty="0" smtClean="0"/>
              <a:t>If the market is not competitive (i.e. has few ISPs), the ISP can raise prices. So the user pays </a:t>
            </a:r>
          </a:p>
          <a:p>
            <a:pPr lvl="1"/>
            <a:r>
              <a:rPr lang="en-US" dirty="0" smtClean="0"/>
              <a:t>Then what about the poor, who find the Internet even more unaffordable now? </a:t>
            </a:r>
          </a:p>
          <a:p>
            <a:pPr lvl="2"/>
            <a:r>
              <a:rPr lang="en-US" dirty="0" smtClean="0"/>
              <a:t>Even for basic use, like filling out a job application? 	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But in highly competitive markets, less </a:t>
            </a:r>
            <a:r>
              <a:rPr lang="en-US" dirty="0"/>
              <a:t>ability </a:t>
            </a:r>
            <a:r>
              <a:rPr lang="en-US" dirty="0" smtClean="0"/>
              <a:t>of ISP to to </a:t>
            </a:r>
            <a:r>
              <a:rPr lang="en-US" dirty="0"/>
              <a:t>raise prices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Are these violations of NN?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country’s government blocking certain types of content</a:t>
            </a:r>
          </a:p>
          <a:p>
            <a:pPr lvl="1"/>
            <a:r>
              <a:rPr lang="en-US" dirty="0" smtClean="0"/>
              <a:t>E.g. Certain social media (China, routinely)</a:t>
            </a:r>
          </a:p>
          <a:p>
            <a:pPr lvl="1"/>
            <a:r>
              <a:rPr lang="en-US" dirty="0" smtClean="0"/>
              <a:t>Block YouTube during riots in PK</a:t>
            </a:r>
          </a:p>
          <a:p>
            <a:r>
              <a:rPr lang="en-US" dirty="0" smtClean="0"/>
              <a:t>Differentiating speed/price bundles? </a:t>
            </a:r>
          </a:p>
          <a:p>
            <a:pPr lvl="1"/>
            <a:r>
              <a:rPr lang="en-US" dirty="0" smtClean="0"/>
              <a:t>100 Mbps for USD </a:t>
            </a:r>
            <a:r>
              <a:rPr lang="en-US" dirty="0"/>
              <a:t>2</a:t>
            </a:r>
            <a:r>
              <a:rPr lang="en-US" dirty="0" smtClean="0"/>
              <a:t>0 per month</a:t>
            </a:r>
          </a:p>
          <a:p>
            <a:pPr lvl="1"/>
            <a:r>
              <a:rPr lang="en-US" dirty="0" smtClean="0"/>
              <a:t>200 Mbps for USD 30 per month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All you can eat (uncapped) packages vs. limited (capped) packages? </a:t>
            </a:r>
          </a:p>
          <a:p>
            <a:pPr lvl="1"/>
            <a:r>
              <a:rPr lang="en-US" dirty="0" smtClean="0"/>
              <a:t>All you can eat was the norm in the US </a:t>
            </a:r>
          </a:p>
          <a:p>
            <a:pPr lvl="2"/>
            <a:r>
              <a:rPr lang="en-US" dirty="0" smtClean="0"/>
              <a:t>changing now, e.g. US iPhone packages by AT&amp;T</a:t>
            </a:r>
          </a:p>
          <a:p>
            <a:pPr lvl="2"/>
            <a:r>
              <a:rPr lang="en-US" dirty="0" smtClean="0"/>
              <a:t>Not uncommon for fixed BB</a:t>
            </a:r>
          </a:p>
          <a:p>
            <a:pPr lvl="1"/>
            <a:r>
              <a:rPr lang="en-US" dirty="0" smtClean="0"/>
              <a:t>Rarely found in emerging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9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PAID PRIORITIZATION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980-3C35-419A-8A54-1E5A0CDC08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What is Zero-Rating?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type(s) of content does NOT count towards data cap</a:t>
            </a:r>
          </a:p>
          <a:p>
            <a:r>
              <a:rPr lang="en-US" dirty="0" smtClean="0"/>
              <a:t>Buy a basic (entry level) data plan, and get</a:t>
            </a:r>
          </a:p>
          <a:p>
            <a:pPr lvl="1"/>
            <a:r>
              <a:rPr lang="en-US" dirty="0" smtClean="0"/>
              <a:t>An unlimited (or very large) quantity of some specified content (i.e. ‘Zero Rated’) for free (or for a nominal price)  </a:t>
            </a:r>
          </a:p>
          <a:p>
            <a:pPr lvl="1"/>
            <a:r>
              <a:rPr lang="en-US" dirty="0" smtClean="0"/>
              <a:t>Need to pay “normal rates” for all other content</a:t>
            </a:r>
          </a:p>
          <a:p>
            <a:r>
              <a:rPr lang="en-US" dirty="0" smtClean="0"/>
              <a:t>Buy nothing, but get a free data bundle with unlimited or limited access to specific content</a:t>
            </a:r>
          </a:p>
          <a:p>
            <a:pPr lvl="1"/>
            <a:r>
              <a:rPr lang="en-US" dirty="0" smtClean="0"/>
              <a:t>Need to pay for all other content</a:t>
            </a:r>
          </a:p>
          <a:p>
            <a:r>
              <a:rPr lang="en-US" dirty="0" smtClean="0"/>
              <a:t>Facebook, WhatsApp or other apps/content popular as zero-rated offering</a:t>
            </a:r>
          </a:p>
          <a:p>
            <a:pPr lvl="1"/>
            <a:r>
              <a:rPr lang="en-US" dirty="0" smtClean="0"/>
              <a:t>Social media and certain applications/content drives usage</a:t>
            </a:r>
          </a:p>
          <a:p>
            <a:pPr lvl="1"/>
            <a:r>
              <a:rPr lang="en-US" dirty="0" smtClean="0"/>
              <a:t>Operators use it as a ‘honey pot’: to attract users</a:t>
            </a:r>
          </a:p>
          <a:p>
            <a:r>
              <a:rPr lang="en-US" dirty="0" smtClean="0"/>
              <a:t>Category of PAID PRIORITIZATION as violation of 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Why is this attractive?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users</a:t>
            </a:r>
          </a:p>
          <a:p>
            <a:pPr lvl="1"/>
            <a:r>
              <a:rPr lang="en-US" dirty="0" smtClean="0"/>
              <a:t>Free content</a:t>
            </a:r>
            <a:endParaRPr lang="en-US" dirty="0"/>
          </a:p>
          <a:p>
            <a:pPr lvl="1"/>
            <a:r>
              <a:rPr lang="en-US" dirty="0" smtClean="0"/>
              <a:t>Free content that is EXTREMELY attractive (social media is most popular content)</a:t>
            </a:r>
          </a:p>
          <a:p>
            <a:r>
              <a:rPr lang="en-US" dirty="0" smtClean="0"/>
              <a:t>To telecom operator</a:t>
            </a:r>
          </a:p>
          <a:p>
            <a:pPr lvl="1"/>
            <a:r>
              <a:rPr lang="en-US" dirty="0" smtClean="0"/>
              <a:t>People are not coming online (even when prices are low)</a:t>
            </a:r>
          </a:p>
          <a:p>
            <a:pPr lvl="1"/>
            <a:r>
              <a:rPr lang="en-US" dirty="0" smtClean="0"/>
              <a:t>Suddenly, attractive content is offered to users</a:t>
            </a:r>
          </a:p>
          <a:p>
            <a:pPr lvl="1"/>
            <a:r>
              <a:rPr lang="en-US" dirty="0" smtClean="0"/>
              <a:t>Users are attracted/hooked </a:t>
            </a:r>
            <a:r>
              <a:rPr lang="en-US" dirty="0" smtClean="0">
                <a:sym typeface="Wingdings"/>
              </a:rPr>
              <a:t> Eventually convert to paying users</a:t>
            </a:r>
          </a:p>
          <a:p>
            <a:r>
              <a:rPr lang="en-US" dirty="0" smtClean="0">
                <a:sym typeface="Wingdings"/>
              </a:rPr>
              <a:t>To Facebook, Google and other content providers</a:t>
            </a:r>
          </a:p>
          <a:p>
            <a:pPr lvl="1"/>
            <a:r>
              <a:rPr lang="en-US" dirty="0" smtClean="0">
                <a:sym typeface="Wingdings"/>
              </a:rPr>
              <a:t>More eyeballs  increased ad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2200" y="5105400"/>
            <a:ext cx="27432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 there money changing hands?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FreeBasics is most popular example.  But many others.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TurkCell</a:t>
            </a:r>
            <a:r>
              <a:rPr lang="en-US" dirty="0" smtClean="0"/>
              <a:t> </a:t>
            </a:r>
            <a:r>
              <a:rPr lang="en-US" dirty="0" smtClean="0"/>
              <a:t>in 2010</a:t>
            </a:r>
          </a:p>
          <a:p>
            <a:pPr lvl="1"/>
            <a:r>
              <a:rPr lang="en-US" dirty="0" smtClean="0"/>
              <a:t>Unlimited use of </a:t>
            </a:r>
            <a:r>
              <a:rPr lang="en-US" dirty="0"/>
              <a:t>Facebook Zero (0.facebook.co and </a:t>
            </a:r>
            <a:r>
              <a:rPr lang="en-US" dirty="0" smtClean="0"/>
              <a:t>zero.facebook.co)</a:t>
            </a:r>
            <a:endParaRPr lang="en-US" dirty="0"/>
          </a:p>
          <a:p>
            <a:pPr lvl="1"/>
            <a:r>
              <a:rPr lang="en-US" dirty="0" smtClean="0"/>
              <a:t>Only text; pop up warning when user wants to view photos/videos or any link outside of Facebook</a:t>
            </a:r>
          </a:p>
          <a:p>
            <a:r>
              <a:rPr lang="en-US" dirty="0" smtClean="0"/>
              <a:t>Bharti Airtel in </a:t>
            </a:r>
            <a:r>
              <a:rPr lang="en-US" dirty="0" smtClean="0"/>
              <a:t>India, 2010</a:t>
            </a:r>
          </a:p>
          <a:p>
            <a:pPr lvl="1"/>
            <a:r>
              <a:rPr lang="en-US" dirty="0" smtClean="0"/>
              <a:t>m.facebook.com zero-rated; no other data connection/subs required</a:t>
            </a:r>
          </a:p>
          <a:p>
            <a:pPr lvl="1"/>
            <a:r>
              <a:rPr lang="en-US" dirty="0" smtClean="0"/>
              <a:t>Beyond </a:t>
            </a:r>
            <a:r>
              <a:rPr lang="en-US" dirty="0"/>
              <a:t>FB Zero, </a:t>
            </a:r>
            <a:r>
              <a:rPr lang="en-US" dirty="0" smtClean="0"/>
              <a:t>allowed photos (not just text). But no games or chats</a:t>
            </a:r>
          </a:p>
          <a:p>
            <a:r>
              <a:rPr lang="en-US" dirty="0" smtClean="0"/>
              <a:t>AirCell, Idea, other operators, since end 2014</a:t>
            </a:r>
          </a:p>
          <a:p>
            <a:pPr lvl="1"/>
            <a:r>
              <a:rPr lang="en-US" dirty="0" smtClean="0"/>
              <a:t>FB Zero free, OR</a:t>
            </a:r>
          </a:p>
          <a:p>
            <a:pPr lvl="1"/>
            <a:r>
              <a:rPr lang="en-US" dirty="0" smtClean="0"/>
              <a:t>FB App for INR 40 when you buy basic data (for about INR 100)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Many </a:t>
            </a:r>
            <a:r>
              <a:rPr lang="en-US" dirty="0"/>
              <a:t>A</a:t>
            </a:r>
            <a:r>
              <a:rPr lang="en-US" dirty="0" smtClean="0"/>
              <a:t>sian telcos offers free music (songs) to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“Free” is popular.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TurkCell </a:t>
            </a:r>
          </a:p>
          <a:p>
            <a:pPr lvl="1"/>
            <a:r>
              <a:rPr lang="en-US" dirty="0" smtClean="0"/>
              <a:t>6.5 million people </a:t>
            </a:r>
            <a:r>
              <a:rPr lang="en-US" dirty="0" smtClean="0"/>
              <a:t>went</a:t>
            </a:r>
            <a:r>
              <a:rPr lang="en-US" dirty="0" smtClean="0"/>
              <a:t> </a:t>
            </a:r>
            <a:r>
              <a:rPr lang="en-US" dirty="0" smtClean="0"/>
              <a:t>online via FB</a:t>
            </a:r>
          </a:p>
          <a:p>
            <a:pPr lvl="1"/>
            <a:r>
              <a:rPr lang="en-US" dirty="0" smtClean="0"/>
              <a:t>Revenue/sub up 9%</a:t>
            </a:r>
          </a:p>
          <a:p>
            <a:pPr lvl="1"/>
            <a:r>
              <a:rPr lang="en-US" dirty="0" smtClean="0"/>
              <a:t>34% increase in mobile Twitter use (in 2012 promotion)</a:t>
            </a:r>
          </a:p>
          <a:p>
            <a:r>
              <a:rPr lang="en-US" dirty="0" smtClean="0"/>
              <a:t>Aircell India 2010 promotion	</a:t>
            </a:r>
          </a:p>
          <a:p>
            <a:pPr lvl="1"/>
            <a:r>
              <a:rPr lang="en-US" dirty="0" smtClean="0"/>
              <a:t>+2Million </a:t>
            </a:r>
            <a:r>
              <a:rPr lang="en-US" dirty="0" smtClean="0"/>
              <a:t>mobile app users (MAUs) </a:t>
            </a:r>
            <a:r>
              <a:rPr lang="en-US" dirty="0" smtClean="0"/>
              <a:t>in 30 days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M-Facebook-Mobile-M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7" y="1371600"/>
            <a:ext cx="5252263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4191000"/>
            <a:ext cx="1828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/>
              <a:t>Source: AdWeek</a:t>
            </a:r>
            <a:endParaRPr lang="en-US" sz="13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460212"/>
            <a:ext cx="41148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/>
              <a:t>MAU over last 30 days for m.facebook.com on AirCell IN</a:t>
            </a:r>
            <a:endParaRPr lang="en-US" sz="1300" dirty="0"/>
          </a:p>
        </p:txBody>
      </p:sp>
      <p:sp>
        <p:nvSpPr>
          <p:cNvPr id="8" name="Oval 7"/>
          <p:cNvSpPr/>
          <p:nvPr/>
        </p:nvSpPr>
        <p:spPr>
          <a:xfrm>
            <a:off x="5105400" y="4800600"/>
            <a:ext cx="3276600" cy="1371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Early indications: ZR content increases people’s willingness to consume (i.e. pay for)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U</a:t>
            </a:r>
            <a:r>
              <a:rPr lang="en-US" sz="3600" b="1" dirty="0" smtClean="0"/>
              <a:t>sed </a:t>
            </a:r>
            <a:r>
              <a:rPr lang="en-US" sz="3600" b="1" dirty="0" smtClean="0"/>
              <a:t>to be called Internet.org. </a:t>
            </a:r>
            <a:r>
              <a:rPr lang="en-US" sz="3600" b="1" dirty="0" smtClean="0"/>
              <a:t>Was</a:t>
            </a:r>
            <a:r>
              <a:rPr lang="en-US" sz="3600" b="1" dirty="0" smtClean="0"/>
              <a:t> </a:t>
            </a:r>
            <a:r>
              <a:rPr lang="en-US" sz="3600" b="1" dirty="0" smtClean="0"/>
              <a:t>available in India</a:t>
            </a:r>
            <a:r>
              <a:rPr lang="is-IS" sz="3600" b="1" dirty="0" smtClean="0"/>
              <a:t>. Now it’s not.  </a:t>
            </a:r>
            <a:r>
              <a:rPr lang="is-IS" sz="3600" b="1" dirty="0" smtClean="0"/>
              <a:t>Nepal?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Facebook decided it wanted to “connect the world”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offered </a:t>
            </a:r>
            <a:r>
              <a:rPr lang="en-US" dirty="0" smtClean="0"/>
              <a:t>a limited set of “free” </a:t>
            </a:r>
            <a:r>
              <a:rPr lang="en-US" dirty="0" smtClean="0"/>
              <a:t>apps/content on </a:t>
            </a:r>
            <a:r>
              <a:rPr lang="en-US" dirty="0" smtClean="0"/>
              <a:t>a platform called </a:t>
            </a:r>
            <a:r>
              <a:rPr lang="en-US" dirty="0" smtClean="0"/>
              <a:t>Internet.org </a:t>
            </a:r>
            <a:r>
              <a:rPr lang="en-US" dirty="0" smtClean="0"/>
              <a:t>(at the time; now it’s called FreeBasics). </a:t>
            </a:r>
          </a:p>
          <a:p>
            <a:r>
              <a:rPr lang="en-US" dirty="0"/>
              <a:t>S</a:t>
            </a:r>
            <a:r>
              <a:rPr lang="en-US" dirty="0" smtClean="0"/>
              <a:t>igned </a:t>
            </a:r>
            <a:r>
              <a:rPr lang="en-US" dirty="0" smtClean="0"/>
              <a:t>an agreement with the 3</a:t>
            </a:r>
            <a:r>
              <a:rPr lang="en-US" baseline="30000" dirty="0" smtClean="0"/>
              <a:t>rd</a:t>
            </a:r>
            <a:r>
              <a:rPr lang="en-US" dirty="0" smtClean="0"/>
              <a:t> largest telecom operator in India to offer Internet.org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telco</a:t>
            </a:r>
            <a:r>
              <a:rPr lang="en-US" dirty="0" smtClean="0"/>
              <a:t> </a:t>
            </a:r>
            <a:r>
              <a:rPr lang="en-US" dirty="0" smtClean="0"/>
              <a:t>bears </a:t>
            </a:r>
            <a:r>
              <a:rPr lang="en-US" dirty="0" smtClean="0"/>
              <a:t>the cost of the data that’s free to the user</a:t>
            </a:r>
          </a:p>
          <a:p>
            <a:r>
              <a:rPr lang="en-US" dirty="0" smtClean="0"/>
              <a:t>Internet.org has a picture/video free version of Facebook, Facebook Messenger, and some other apps (jobs, weather, maternal health, news, provided by 3</a:t>
            </a:r>
            <a:r>
              <a:rPr lang="en-US" baseline="30000" dirty="0" smtClean="0"/>
              <a:t>rd</a:t>
            </a:r>
            <a:r>
              <a:rPr lang="en-US" dirty="0" smtClean="0"/>
              <a:t> parties). </a:t>
            </a:r>
          </a:p>
          <a:p>
            <a:pPr lvl="1"/>
            <a:r>
              <a:rPr lang="en-US" dirty="0" smtClean="0"/>
              <a:t>All this content </a:t>
            </a:r>
            <a:r>
              <a:rPr lang="en-US" dirty="0" smtClean="0"/>
              <a:t>does not count toward data cap</a:t>
            </a:r>
            <a:r>
              <a:rPr lang="en-US" dirty="0" smtClean="0"/>
              <a:t> </a:t>
            </a:r>
            <a:r>
              <a:rPr lang="en-US" dirty="0" smtClean="0"/>
              <a:t>(can use as much as you want)</a:t>
            </a:r>
          </a:p>
          <a:p>
            <a:r>
              <a:rPr lang="en-US" dirty="0" smtClean="0"/>
              <a:t>All other content (i.e</a:t>
            </a:r>
            <a:r>
              <a:rPr lang="en-US" dirty="0" smtClean="0"/>
              <a:t>., </a:t>
            </a:r>
            <a:r>
              <a:rPr lang="en-US" dirty="0" smtClean="0"/>
              <a:t>the content outside this WALLED GARDEN), the user pays for, at normal </a:t>
            </a:r>
            <a:r>
              <a:rPr lang="en-US" dirty="0" smtClean="0"/>
              <a:t>rates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3200" b="1" dirty="0" smtClean="0"/>
              <a:t>In Myanmar, popular if telco offers AND if users are aware of </a:t>
            </a:r>
            <a:r>
              <a:rPr lang="en-GB" sz="3200" b="1" dirty="0" smtClean="0"/>
              <a:t>it (LIRNEasia research)</a:t>
            </a:r>
            <a:endParaRPr lang="en-US" sz="3200" b="1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899592" y="2191588"/>
          <a:ext cx="5601080" cy="22917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4174"/>
                <a:gridCol w="1306906"/>
              </a:tblGrid>
              <a:tr h="22427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kern="1200" dirty="0" smtClean="0">
                          <a:effectLst/>
                        </a:rPr>
                        <a:t>Wiki-zero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kern="1200" dirty="0" smtClean="0">
                          <a:effectLst/>
                        </a:rPr>
                        <a:t>Facebook-zero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u="none" strike="noStrike" kern="1200" dirty="0" smtClean="0">
                          <a:effectLst/>
                        </a:rPr>
                        <a:t>Certain </a:t>
                      </a:r>
                      <a:r>
                        <a:rPr lang="en-SG" sz="1400" u="none" strike="noStrike" kern="1200" dirty="0">
                          <a:effectLst/>
                        </a:rPr>
                        <a:t>music/songs/ring tones I can listen to/</a:t>
                      </a:r>
                      <a:endParaRPr lang="en-SG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u="none" strike="noStrike" kern="1200" dirty="0" smtClean="0">
                          <a:effectLst/>
                        </a:rPr>
                        <a:t>Certain </a:t>
                      </a:r>
                      <a:r>
                        <a:rPr lang="en-SG" sz="1400" u="none" strike="noStrike" kern="1200" dirty="0">
                          <a:effectLst/>
                        </a:rPr>
                        <a:t>pictures/video I can download/view for free</a:t>
                      </a:r>
                      <a:endParaRPr lang="en-SG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u="none" strike="noStrike" kern="1200" dirty="0" smtClean="0">
                          <a:effectLst/>
                        </a:rPr>
                        <a:t>Other </a:t>
                      </a:r>
                      <a:r>
                        <a:rPr lang="en-SG" sz="1400" u="none" strike="noStrike" kern="1200" dirty="0">
                          <a:effectLst/>
                        </a:rPr>
                        <a:t>types of </a:t>
                      </a:r>
                      <a:r>
                        <a:rPr lang="en-SG" sz="1400" u="none" strike="noStrike" kern="1200" dirty="0" smtClean="0">
                          <a:effectLst/>
                        </a:rPr>
                        <a:t>content</a:t>
                      </a:r>
                      <a:endParaRPr lang="en-SG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190647"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SG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1906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SG" sz="1400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Base: Those whose service provider offered </a:t>
                      </a:r>
                      <a:r>
                        <a:rPr lang="en-SG" sz="1400" i="1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free content and aware of the fact </a:t>
                      </a:r>
                      <a:endParaRPr lang="en-SG" sz="1400" i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55776" y="1676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harLon"/>
                <a:ea typeface="Calibri" panose="020F0502020204030204" pitchFamily="34" charset="0"/>
                <a:cs typeface="Times New Roman" panose="02020603050405020304" pitchFamily="18" charset="0"/>
              </a:rPr>
              <a:t>Do you use any of these applications/services? </a:t>
            </a:r>
            <a:endParaRPr lang="en-US" sz="1400" b="1" dirty="0" smtClean="0">
              <a:latin typeface="TharLo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harLon"/>
                <a:ea typeface="Calibri" panose="020F0502020204030204" pitchFamily="34" charset="0"/>
                <a:cs typeface="Times New Roman" panose="02020603050405020304" pitchFamily="18" charset="0"/>
              </a:rPr>
              <a:t>(% of those offered free applications/services)</a:t>
            </a:r>
            <a:endParaRPr lang="en-GB" sz="1400" b="1" dirty="0">
              <a:latin typeface="TharLo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200" y="2514600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32850"/>
            <a:ext cx="2133600" cy="365125"/>
          </a:xfrm>
        </p:spPr>
        <p:txBody>
          <a:bodyPr/>
          <a:lstStyle/>
          <a:p>
            <a:fld id="{84BB6980-3C35-419A-8A54-1E5A0CDC086D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4618037"/>
            <a:ext cx="8686800" cy="178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Compared to national use  levels of …</a:t>
            </a:r>
          </a:p>
          <a:p>
            <a:pPr lvl="1"/>
            <a:r>
              <a:rPr lang="en-US" dirty="0" smtClean="0"/>
              <a:t>20% overall adoption of any social media (Facebook included)</a:t>
            </a:r>
          </a:p>
          <a:p>
            <a:pPr lvl="1"/>
            <a:r>
              <a:rPr lang="en-US" dirty="0" smtClean="0"/>
              <a:t>5% for Wiki-Zero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7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How might ZR violate network neutrality</a:t>
            </a:r>
            <a:r>
              <a:rPr lang="en-US" sz="3600" b="1" dirty="0" smtClean="0"/>
              <a:t>? 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“FB- packets are given priority/favored because they are free”</a:t>
            </a:r>
          </a:p>
          <a:p>
            <a:r>
              <a:rPr lang="en-US" dirty="0" smtClean="0"/>
              <a:t>Are users of B at a disadvantage?</a:t>
            </a:r>
          </a:p>
          <a:p>
            <a:r>
              <a:rPr lang="en-US" dirty="0" smtClean="0"/>
              <a:t>What could happen?: </a:t>
            </a:r>
          </a:p>
          <a:p>
            <a:pPr lvl="1"/>
            <a:r>
              <a:rPr lang="en-US" dirty="0" smtClean="0"/>
              <a:t>Say avg. user consumes 0.5MB/day</a:t>
            </a:r>
          </a:p>
          <a:p>
            <a:pPr lvl="1"/>
            <a:r>
              <a:rPr lang="en-US" dirty="0" smtClean="0"/>
              <a:t>5MB used up in 10 days</a:t>
            </a:r>
          </a:p>
          <a:p>
            <a:pPr lvl="1"/>
            <a:r>
              <a:rPr lang="en-US" dirty="0" smtClean="0"/>
              <a:t>On package A: If user is price sensitive, those on A can’t go online after day 10.  No internet Day 11 – 30 each month</a:t>
            </a:r>
          </a:p>
          <a:p>
            <a:pPr lvl="1"/>
            <a:r>
              <a:rPr lang="en-US" dirty="0" smtClean="0"/>
              <a:t>On package B: If user is price sensitive, he doesn’t go online after day 10.  But continues to use FB0 till the end of the month</a:t>
            </a:r>
          </a:p>
          <a:p>
            <a:pPr lvl="1"/>
            <a:r>
              <a:rPr lang="en-US" dirty="0" smtClean="0"/>
              <a:t>A period (20 days) where ‘internet’ = FB0 for Package B users</a:t>
            </a:r>
          </a:p>
          <a:p>
            <a:r>
              <a:rPr lang="en-US" dirty="0" smtClean="0"/>
              <a:t>Is this a problem? How can it be ‘corrected’?</a:t>
            </a:r>
          </a:p>
          <a:p>
            <a:pPr lvl="1"/>
            <a:r>
              <a:rPr lang="en-US" dirty="0" smtClean="0"/>
              <a:t>Banning package B?</a:t>
            </a:r>
          </a:p>
          <a:p>
            <a:pPr lvl="1"/>
            <a:r>
              <a:rPr lang="en-US" dirty="0" smtClean="0"/>
              <a:t>Avg. consumption (0.5 per day x 30 days) = 15 MB per month; insist all ZR plans have to offer 15MB as base package? </a:t>
            </a:r>
          </a:p>
          <a:p>
            <a:pPr lvl="1"/>
            <a:r>
              <a:rPr lang="en-US" dirty="0" smtClean="0"/>
              <a:t>Should we even TRY to correct this?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75200" y="2031801"/>
          <a:ext cx="4292600" cy="12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/>
                <a:gridCol w="2146300"/>
              </a:tblGrid>
              <a:tr h="335081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Package B</a:t>
                      </a:r>
                      <a:endParaRPr lang="en-US" dirty="0"/>
                    </a:p>
                  </a:txBody>
                  <a:tcPr/>
                </a:tc>
              </a:tr>
              <a:tr h="8790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5MB</a:t>
                      </a:r>
                      <a:r>
                        <a:rPr lang="en-US" sz="1600" baseline="0" dirty="0" smtClean="0"/>
                        <a:t> per month, for Rs. 100; each  additional MB Rs 50  each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A </a:t>
                      </a:r>
                      <a:r>
                        <a:rPr lang="en-US" sz="1600" baseline="0" dirty="0" smtClean="0"/>
                        <a:t>+ unlimited 0.facebook.com (FB0)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3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How might ZR violate network neutrality?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Free is attractive to users</a:t>
            </a:r>
          </a:p>
          <a:p>
            <a:pPr lvl="1"/>
            <a:r>
              <a:rPr lang="en-US" dirty="0" smtClean="0"/>
              <a:t>Specially financially constrained</a:t>
            </a:r>
          </a:p>
          <a:p>
            <a:r>
              <a:rPr lang="en-US" dirty="0" smtClean="0"/>
              <a:t>It’s therefore de-facto PRIORITIZING the free (Zero Rated content) against other (paid-for or non Zero Rated content)</a:t>
            </a:r>
          </a:p>
          <a:p>
            <a:r>
              <a:rPr lang="en-US" dirty="0" smtClean="0"/>
              <a:t>Gives advantage to </a:t>
            </a:r>
            <a:r>
              <a:rPr lang="en-US" dirty="0" err="1" smtClean="0"/>
              <a:t>ZRd</a:t>
            </a:r>
            <a:r>
              <a:rPr lang="en-US" dirty="0" smtClean="0"/>
              <a:t> content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How might ZR violate network neutrality? ….contd.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“People will stay in FB. And think FB = internet.  That is a disadvantage to developing country users. Their rights are violated”</a:t>
            </a:r>
          </a:p>
          <a:p>
            <a:pPr lvl="1"/>
            <a:r>
              <a:rPr lang="en-US" dirty="0" smtClean="0"/>
              <a:t>“In developed economies people came online with the full internet” (everyone could access everything; every packet/byte cost the same as another)</a:t>
            </a:r>
          </a:p>
          <a:p>
            <a:pPr lvl="2"/>
            <a:r>
              <a:rPr lang="en-US" dirty="0" smtClean="0"/>
              <a:t>AOL/CompuServe short-lived exceptions?</a:t>
            </a:r>
          </a:p>
          <a:p>
            <a:r>
              <a:rPr lang="en-US" dirty="0" smtClean="0"/>
              <a:t>But FB = internet is not new</a:t>
            </a:r>
          </a:p>
          <a:p>
            <a:pPr lvl="1"/>
            <a:r>
              <a:rPr lang="en-US" dirty="0" smtClean="0"/>
              <a:t>Indian operators: 65-85% of avg users data use is for Facebook, YouTube and WhatsApp.  Before ZR phenomenon</a:t>
            </a:r>
          </a:p>
          <a:p>
            <a:pPr lvl="1"/>
            <a:r>
              <a:rPr lang="en-US" dirty="0"/>
              <a:t>LIRNEasia and RIA research from 2011/</a:t>
            </a:r>
            <a:r>
              <a:rPr lang="en-US" dirty="0" smtClean="0"/>
              <a:t>12, heavily quoted by advocates on both sides. </a:t>
            </a:r>
          </a:p>
          <a:p>
            <a:pPr lvl="1"/>
            <a:r>
              <a:rPr lang="en-US" dirty="0" smtClean="0"/>
              <a:t>But all this BEFORE ZR plans were popular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Screen Shot 2015-03-29 at 17.07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2" r="-6652"/>
          <a:stretch>
            <a:fillRect/>
          </a:stretch>
        </p:blipFill>
        <p:spPr>
          <a:xfrm>
            <a:off x="-381000" y="1417637"/>
            <a:ext cx="8229600" cy="5364163"/>
          </a:xfrm>
        </p:spPr>
      </p:pic>
      <p:pic>
        <p:nvPicPr>
          <p:cNvPr id="13" name="Picture 12" descr="Screen Shot 2015-03-29 at 17.0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197406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248400" y="1600200"/>
            <a:ext cx="2895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Reported in </a:t>
            </a:r>
          </a:p>
          <a:p>
            <a:r>
              <a:rPr lang="en-US" sz="2400" dirty="0" smtClean="0"/>
              <a:t>Quartz (qz.com)</a:t>
            </a:r>
          </a:p>
          <a:p>
            <a:r>
              <a:rPr lang="en-US" sz="2400" dirty="0" smtClean="0"/>
              <a:t>Telegraph (UK), </a:t>
            </a:r>
          </a:p>
          <a:p>
            <a:r>
              <a:rPr lang="en-US" sz="2400" dirty="0" smtClean="0"/>
              <a:t>DailyMail (UK), </a:t>
            </a:r>
          </a:p>
          <a:p>
            <a:r>
              <a:rPr lang="en-US" sz="2400" dirty="0" smtClean="0"/>
              <a:t>Smithsonian.com</a:t>
            </a:r>
          </a:p>
          <a:p>
            <a:r>
              <a:rPr lang="en-US" sz="2400" dirty="0" smtClean="0"/>
              <a:t>AdWeek</a:t>
            </a:r>
          </a:p>
          <a:p>
            <a:r>
              <a:rPr lang="en-US" sz="2400" dirty="0" smtClean="0"/>
              <a:t>Investmentwatch</a:t>
            </a:r>
          </a:p>
          <a:p>
            <a:r>
              <a:rPr lang="en-US" sz="2400" dirty="0" smtClean="0"/>
              <a:t>etc.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82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And other research shows people DON’T always just inside the walled garden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Facebook data: Within 30 days of coming online for the first time on Internet.org/FreeBasics, 50% of users purchase a full-paying data plan </a:t>
            </a:r>
          </a:p>
          <a:p>
            <a:pPr lvl="1"/>
            <a:r>
              <a:rPr lang="en-US" dirty="0" smtClean="0"/>
              <a:t>i.e. become consumers of the “full” internet</a:t>
            </a:r>
          </a:p>
          <a:p>
            <a:r>
              <a:rPr lang="en-US" dirty="0" smtClean="0"/>
              <a:t>Alliance for Affordable Internet research form 2016 shows that </a:t>
            </a:r>
          </a:p>
          <a:p>
            <a:pPr lvl="1"/>
            <a:r>
              <a:rPr lang="en-US" dirty="0" smtClean="0"/>
              <a:t>28% of all ZR users no longer use a ZR plan, and are now paying customers (of the full Internet)</a:t>
            </a:r>
          </a:p>
          <a:p>
            <a:pPr lvl="1"/>
            <a:r>
              <a:rPr lang="en-US" dirty="0" smtClean="0"/>
              <a:t>35% of ZR users use it AND a full cost (paid) plan (i.e. for the full Internet)</a:t>
            </a:r>
          </a:p>
          <a:p>
            <a:pPr lvl="1"/>
            <a:r>
              <a:rPr lang="en-US" dirty="0" smtClean="0"/>
              <a:t>37% continue to use ZR plans IN COMBINATION with free </a:t>
            </a:r>
            <a:r>
              <a:rPr lang="en-US" dirty="0" err="1" smtClean="0"/>
              <a:t>WiFi</a:t>
            </a:r>
            <a:r>
              <a:rPr lang="en-US" dirty="0" smtClean="0"/>
              <a:t> (to access full Internet)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800118"/>
            <a:ext cx="6461116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in FACT, people do not consume ONLY Zero Rated Content. They use a mix. </a:t>
            </a:r>
          </a:p>
          <a:p>
            <a:endParaRPr lang="en-US" sz="2400" dirty="0" smtClean="0"/>
          </a:p>
          <a:p>
            <a:r>
              <a:rPr lang="en-US" sz="2400" dirty="0" smtClean="0"/>
              <a:t>It appears that in practical terms, ZR is not a form of prioritization that gives undue advantage to the </a:t>
            </a:r>
            <a:r>
              <a:rPr lang="en-US" sz="2400" dirty="0" err="1" smtClean="0"/>
              <a:t>ZR’d</a:t>
            </a:r>
            <a:r>
              <a:rPr lang="en-US" sz="2400" dirty="0" smtClean="0"/>
              <a:t> content  provider</a:t>
            </a:r>
          </a:p>
          <a:p>
            <a:endParaRPr lang="en-US" sz="2400" dirty="0"/>
          </a:p>
          <a:p>
            <a:r>
              <a:rPr lang="en-US" sz="2400" dirty="0" smtClean="0"/>
              <a:t>But we need to see how it works for </a:t>
            </a:r>
            <a:r>
              <a:rPr lang="en-US" sz="2400" dirty="0" smtClean="0"/>
              <a:t>Nepali</a:t>
            </a:r>
            <a:r>
              <a:rPr lang="en-US" sz="2400" dirty="0" smtClean="0"/>
              <a:t> </a:t>
            </a:r>
            <a:r>
              <a:rPr lang="en-US" sz="2400" dirty="0" smtClean="0"/>
              <a:t>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9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Concern1 = Competitive dynamics related to  platform lock-in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“Facebook will become the dominant/only platform.  Gives too much power to FB”</a:t>
            </a:r>
          </a:p>
          <a:p>
            <a:pPr lvl="1"/>
            <a:r>
              <a:rPr lang="en-US" dirty="0" smtClean="0"/>
              <a:t>Network effects: FB popular </a:t>
            </a:r>
            <a:r>
              <a:rPr lang="en-US" dirty="0" smtClean="0">
                <a:sym typeface="Wingdings"/>
              </a:rPr>
              <a:t> more content on FB by app developers/governments/pvt sector/individual users  FB even more popular</a:t>
            </a:r>
          </a:p>
          <a:p>
            <a:pPr lvl="1"/>
            <a:r>
              <a:rPr lang="en-US" dirty="0"/>
              <a:t>Worry of Telcos (becoming the dumb pipe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FB as preferred platform</a:t>
            </a:r>
          </a:p>
          <a:p>
            <a:pPr lvl="1"/>
            <a:r>
              <a:rPr lang="en-US" dirty="0" smtClean="0"/>
              <a:t>Who can get on it? Apps FB approves? FB’s competitors’ apps?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Concern 2 = Innovation dynamics.  Who can get in the walled garden?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young app developers ever have “win”?</a:t>
            </a:r>
          </a:p>
          <a:p>
            <a:pPr lvl="1"/>
            <a:r>
              <a:rPr lang="en-US" dirty="0" smtClean="0"/>
              <a:t>Negotiating skills with the telco (and ability to pay?) drives in/out of walled-garden</a:t>
            </a:r>
          </a:p>
          <a:p>
            <a:pPr lvl="1"/>
            <a:r>
              <a:rPr lang="en-US" dirty="0" smtClean="0"/>
              <a:t>Not necessarily what the users think is ‘best app’ </a:t>
            </a:r>
          </a:p>
          <a:p>
            <a:pPr lvl="1"/>
            <a:r>
              <a:rPr lang="en-US" dirty="0" smtClean="0"/>
              <a:t>Is this ok? </a:t>
            </a:r>
          </a:p>
          <a:p>
            <a:r>
              <a:rPr lang="en-US" dirty="0" smtClean="0"/>
              <a:t>AT&amp;T’s 2014 ‘Sponsored Data’ program</a:t>
            </a:r>
          </a:p>
          <a:p>
            <a:pPr lvl="1"/>
            <a:r>
              <a:rPr lang="en-US" dirty="0" smtClean="0"/>
              <a:t>Anyone can participate (pay AT&amp;T, then their content is ZR)</a:t>
            </a:r>
          </a:p>
          <a:p>
            <a:r>
              <a:rPr lang="en-US" dirty="0" smtClean="0"/>
              <a:t>Does commercial vs. non-commercial content make a difference? </a:t>
            </a:r>
          </a:p>
          <a:p>
            <a:pPr lvl="1"/>
            <a:r>
              <a:rPr lang="en-US" dirty="0" smtClean="0"/>
              <a:t>WikiZero thinks so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Concern 3 =  Competitive dynamics inside the platform (exclusive contracts)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Telco (or FreeBasics) signs with a big music streaming service, ZRs</a:t>
            </a:r>
          </a:p>
          <a:p>
            <a:r>
              <a:rPr lang="en-US" dirty="0" smtClean="0"/>
              <a:t>Contract between telco and music company prohibits ANY OTHER MUSIC STREAMING SERVICE from being ZRd. </a:t>
            </a:r>
          </a:p>
          <a:p>
            <a:r>
              <a:rPr lang="en-US" dirty="0" smtClean="0"/>
              <a:t>Is this problematic? </a:t>
            </a:r>
          </a:p>
          <a:p>
            <a:r>
              <a:rPr lang="en-US" dirty="0" smtClean="0"/>
              <a:t>Depends on…market power</a:t>
            </a:r>
          </a:p>
          <a:p>
            <a:pPr lvl="1"/>
            <a:r>
              <a:rPr lang="en-US" dirty="0" smtClean="0"/>
              <a:t>Can new music service go to another telco and still do well? </a:t>
            </a:r>
          </a:p>
          <a:p>
            <a:r>
              <a:rPr lang="en-US" dirty="0" smtClean="0"/>
              <a:t>How to mitigate? </a:t>
            </a:r>
          </a:p>
          <a:p>
            <a:pPr lvl="1"/>
            <a:r>
              <a:rPr lang="en-US" dirty="0" smtClean="0"/>
              <a:t>Competition law (and regulators, and processors and institutions)</a:t>
            </a:r>
          </a:p>
          <a:p>
            <a:pPr lvl="1"/>
            <a:r>
              <a:rPr lang="en-US" dirty="0" smtClean="0"/>
              <a:t>Enforce time-limited ZR?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Concern 4 = Internet “Fast Lanes” for some content [slow for other content]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Operator or platform (like Facebook) optimizes speeds of ZR content</a:t>
            </a:r>
          </a:p>
          <a:p>
            <a:pPr lvl="1"/>
            <a:r>
              <a:rPr lang="en-US" dirty="0" smtClean="0"/>
              <a:t>Fast access for that content</a:t>
            </a:r>
          </a:p>
          <a:p>
            <a:r>
              <a:rPr lang="en-US" dirty="0" smtClean="0"/>
              <a:t>Non ZR content is throttled, not prioritized</a:t>
            </a:r>
          </a:p>
          <a:p>
            <a:pPr lvl="1"/>
            <a:r>
              <a:rPr lang="en-US" dirty="0" smtClean="0"/>
              <a:t>Takes longer to access</a:t>
            </a:r>
          </a:p>
          <a:p>
            <a:r>
              <a:rPr lang="en-US" dirty="0" smtClean="0"/>
              <a:t>Is this a problem? </a:t>
            </a:r>
          </a:p>
          <a:p>
            <a:r>
              <a:rPr lang="en-US" dirty="0" smtClean="0"/>
              <a:t>Possible solution part 1: force ISPs to publicize traffic management rules</a:t>
            </a:r>
          </a:p>
          <a:p>
            <a:pPr lvl="1"/>
            <a:r>
              <a:rPr lang="en-US" dirty="0" smtClean="0"/>
              <a:t>If there’s competition, users can go elsewhere. </a:t>
            </a:r>
          </a:p>
          <a:p>
            <a:r>
              <a:rPr lang="en-US" dirty="0" smtClean="0"/>
              <a:t>Solution part 2: QoSE “rules” that allow for +ve discrimination</a:t>
            </a:r>
          </a:p>
          <a:p>
            <a:pPr lvl="1"/>
            <a:r>
              <a:rPr lang="en-US" dirty="0" smtClean="0"/>
              <a:t>ALL content is guaranteed minimal and advertised speed. </a:t>
            </a:r>
          </a:p>
          <a:p>
            <a:pPr lvl="1"/>
            <a:r>
              <a:rPr lang="en-US" dirty="0" smtClean="0"/>
              <a:t>Some content can be treated BETTER than this by telco.  </a:t>
            </a:r>
          </a:p>
          <a:p>
            <a:r>
              <a:rPr lang="en-US" dirty="0"/>
              <a:t>QoSE testing </a:t>
            </a:r>
            <a:r>
              <a:rPr lang="en-US" dirty="0" smtClean="0"/>
              <a:t>of all content types; publication </a:t>
            </a:r>
            <a:r>
              <a:rPr lang="en-US" dirty="0"/>
              <a:t>of results </a:t>
            </a:r>
          </a:p>
          <a:p>
            <a:pPr lvl="1"/>
            <a:r>
              <a:rPr lang="en-US" dirty="0" smtClean="0"/>
              <a:t>Enforce minimum standards for ALL content</a:t>
            </a:r>
          </a:p>
          <a:p>
            <a:pPr lvl="1"/>
            <a:r>
              <a:rPr lang="en-US" dirty="0" smtClean="0"/>
              <a:t>ZR content may be optimized but at least minimum speed (that’s promised) is available for non ZR content</a:t>
            </a:r>
          </a:p>
          <a:p>
            <a:pPr lvl="1"/>
            <a:r>
              <a:rPr lang="en-US" dirty="0" smtClean="0"/>
              <a:t>Users pay for higher speed packages if they want faster base speed for all content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And then</a:t>
            </a:r>
            <a:r>
              <a:rPr lang="is-IS" sz="3600" b="1" dirty="0" smtClean="0"/>
              <a:t>…..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March 2015, the Indian telecom regulator (TRAI) </a:t>
            </a:r>
            <a:r>
              <a:rPr lang="en-US" dirty="0" smtClean="0"/>
              <a:t>called for</a:t>
            </a:r>
            <a:r>
              <a:rPr lang="en-US" dirty="0" smtClean="0"/>
              <a:t> </a:t>
            </a:r>
            <a:r>
              <a:rPr lang="en-US" dirty="0" smtClean="0"/>
              <a:t>public consultation.  </a:t>
            </a:r>
          </a:p>
          <a:p>
            <a:pPr lvl="1"/>
            <a:r>
              <a:rPr lang="en-US" dirty="0" smtClean="0"/>
              <a:t>“Regulation of Over the Top (OTT) services”. (OTT = Over the Top Services; like messaging apps; Facebook; other apps that run on top of the internet service provider networks)</a:t>
            </a:r>
          </a:p>
          <a:p>
            <a:pPr lvl="1"/>
            <a:r>
              <a:rPr lang="en-US" dirty="0" smtClean="0"/>
              <a:t>Asked users to respond on: Should OTTs register? Should telcos be allowed to charge money from OTTs? Etc. </a:t>
            </a:r>
          </a:p>
          <a:p>
            <a:r>
              <a:rPr lang="en-US" dirty="0"/>
              <a:t>A hugely successful campaign “SaveTheInternet.org” </a:t>
            </a:r>
            <a:r>
              <a:rPr lang="en-US" dirty="0" smtClean="0"/>
              <a:t>started rallying users.  </a:t>
            </a:r>
          </a:p>
          <a:p>
            <a:pPr lvl="1"/>
            <a:r>
              <a:rPr lang="en-US" dirty="0" smtClean="0"/>
              <a:t>Focused </a:t>
            </a:r>
            <a:r>
              <a:rPr lang="en-US" dirty="0" smtClean="0"/>
              <a:t>against Facebook, Internet.org and Mark </a:t>
            </a:r>
            <a:r>
              <a:rPr lang="en-US" dirty="0" err="1" smtClean="0"/>
              <a:t>Zuckerberg</a:t>
            </a:r>
            <a:endParaRPr lang="en-US" dirty="0" smtClean="0"/>
          </a:p>
          <a:p>
            <a:pPr lvl="1"/>
            <a:r>
              <a:rPr lang="en-US" dirty="0" smtClean="0"/>
              <a:t>Claimed “Internet.org</a:t>
            </a:r>
            <a:r>
              <a:rPr lang="en-US" dirty="0" smtClean="0"/>
              <a:t>” is a violation of Net Neutrality</a:t>
            </a:r>
          </a:p>
          <a:p>
            <a:r>
              <a:rPr lang="en-US" dirty="0" smtClean="0"/>
              <a:t>By 24 April 2015, </a:t>
            </a:r>
            <a:r>
              <a:rPr lang="en-US" b="1" dirty="0" smtClean="0"/>
              <a:t>1.2 million people </a:t>
            </a:r>
            <a:r>
              <a:rPr lang="en-US" dirty="0" smtClean="0"/>
              <a:t>had written to TRAI, asking for regulation of OTT service.  Many focused on “Internet.org”, and asked for it and other such Zero Rated services to be banned</a:t>
            </a:r>
          </a:p>
          <a:p>
            <a:r>
              <a:rPr lang="en-US" dirty="0" smtClean="0"/>
              <a:t>TRAI and DoT </a:t>
            </a:r>
            <a:r>
              <a:rPr lang="en-US" dirty="0" smtClean="0"/>
              <a:t>became</a:t>
            </a:r>
            <a:r>
              <a:rPr lang="en-US" dirty="0" smtClean="0"/>
              <a:t> paralyzed </a:t>
            </a:r>
            <a:r>
              <a:rPr lang="en-US" dirty="0" smtClean="0"/>
              <a:t>and spent the next 8+ months issuing draft </a:t>
            </a:r>
            <a:r>
              <a:rPr lang="en-US" dirty="0" smtClean="0"/>
              <a:t>reports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At times, implementing </a:t>
            </a:r>
            <a:r>
              <a:rPr lang="en-US" sz="3600" b="1" dirty="0"/>
              <a:t>ZR has been </a:t>
            </a:r>
            <a:r>
              <a:rPr lang="en-US" sz="3600" b="1" dirty="0" smtClean="0"/>
              <a:t>good for competition; At times, banning ZR has been bad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4 large ISPs ‘Gang of Four’ refusing to peer with smaller ISPs. </a:t>
            </a:r>
          </a:p>
          <a:p>
            <a:pPr lvl="1"/>
            <a:r>
              <a:rPr lang="en-US" dirty="0" smtClean="0"/>
              <a:t>Smaller ISPs having to buy transit</a:t>
            </a:r>
            <a:r>
              <a:rPr lang="en-US" dirty="0" smtClean="0">
                <a:sym typeface="Wingdings"/>
              </a:rPr>
              <a:t> high costs  low roll-out</a:t>
            </a:r>
          </a:p>
          <a:p>
            <a:pPr lvl="1"/>
            <a:r>
              <a:rPr lang="en-US" dirty="0" smtClean="0">
                <a:sym typeface="Wingdings"/>
              </a:rPr>
              <a:t>ZeroRated entertainment content from top/popular channel</a:t>
            </a:r>
          </a:p>
          <a:p>
            <a:pPr lvl="1"/>
            <a:r>
              <a:rPr lang="en-US" dirty="0" smtClean="0">
                <a:sym typeface="Wingdings"/>
              </a:rPr>
              <a:t>Traffic, subscriptions increase.  Network rolls out.  Dominance of big guys becomes less</a:t>
            </a:r>
          </a:p>
          <a:p>
            <a:r>
              <a:rPr lang="en-US" dirty="0" smtClean="0">
                <a:sym typeface="Wingdings"/>
              </a:rPr>
              <a:t>USA</a:t>
            </a:r>
          </a:p>
          <a:p>
            <a:pPr lvl="1"/>
            <a:r>
              <a:rPr lang="en-US" dirty="0" smtClean="0">
                <a:sym typeface="Wingdings"/>
              </a:rPr>
              <a:t>MetroPCS (5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largest operator) struggling financially</a:t>
            </a:r>
          </a:p>
          <a:p>
            <a:pPr lvl="1"/>
            <a:r>
              <a:rPr lang="en-US" dirty="0" smtClean="0">
                <a:sym typeface="Wingdings"/>
              </a:rPr>
              <a:t>New package: USD40/month for unlimited voice + small amount (capped) data + ZeroRated (uncapped0 YouTube)</a:t>
            </a:r>
          </a:p>
          <a:p>
            <a:pPr lvl="1"/>
            <a:r>
              <a:rPr lang="en-US" dirty="0" smtClean="0">
                <a:sym typeface="Wingdings"/>
              </a:rPr>
              <a:t>Worked with Google to optimize Streaming </a:t>
            </a:r>
          </a:p>
          <a:p>
            <a:pPr lvl="1"/>
            <a:r>
              <a:rPr lang="en-US" dirty="0" smtClean="0">
                <a:sym typeface="Wingdings"/>
              </a:rPr>
              <a:t>NN advocates protest  ZR-based plan abandoned</a:t>
            </a:r>
          </a:p>
          <a:p>
            <a:pPr lvl="1"/>
            <a:r>
              <a:rPr lang="en-US" dirty="0" smtClean="0">
                <a:sym typeface="Wingdings"/>
              </a:rPr>
              <a:t>By 2012 no option but to sell to T-Mobile (reducing competition)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Proposals for m</a:t>
            </a:r>
            <a:r>
              <a:rPr lang="en-US" sz="3600" b="1" dirty="0" smtClean="0"/>
              <a:t>aking </a:t>
            </a:r>
            <a:r>
              <a:rPr lang="en-US" sz="3600" b="1" dirty="0" smtClean="0"/>
              <a:t>ZR </a:t>
            </a:r>
            <a:r>
              <a:rPr lang="en-US" sz="3600" b="1" dirty="0" smtClean="0"/>
              <a:t>less </a:t>
            </a:r>
            <a:r>
              <a:rPr lang="en-US" sz="3600" b="1" dirty="0" smtClean="0"/>
              <a:t>problematic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Time-limited ZR (can’t give any content for ever)</a:t>
            </a:r>
          </a:p>
          <a:p>
            <a:pPr lvl="1"/>
            <a:r>
              <a:rPr lang="en-US" dirty="0" smtClean="0"/>
              <a:t>Only as promotion to attract user</a:t>
            </a:r>
          </a:p>
          <a:p>
            <a:r>
              <a:rPr lang="en-US" dirty="0" smtClean="0"/>
              <a:t>“one-click-away” ZR</a:t>
            </a:r>
          </a:p>
          <a:p>
            <a:pPr lvl="1"/>
            <a:r>
              <a:rPr lang="en-US" dirty="0" smtClean="0"/>
              <a:t>The first click outside of the walled garden is also free</a:t>
            </a:r>
          </a:p>
          <a:p>
            <a:r>
              <a:rPr lang="en-US" dirty="0" smtClean="0"/>
              <a:t>Equal rating: e.g</a:t>
            </a:r>
            <a:r>
              <a:rPr lang="en-US" dirty="0" smtClean="0"/>
              <a:t>., </a:t>
            </a:r>
            <a:r>
              <a:rPr lang="en-US" dirty="0" smtClean="0"/>
              <a:t>ZR in return for ad viewing </a:t>
            </a:r>
          </a:p>
          <a:p>
            <a:pPr lvl="1"/>
            <a:r>
              <a:rPr lang="en-US" dirty="0" smtClean="0"/>
              <a:t>Access X amount of ANY content after watching an add</a:t>
            </a:r>
          </a:p>
          <a:p>
            <a:r>
              <a:rPr lang="en-US" dirty="0" smtClean="0"/>
              <a:t>ZR 2G; but not on 3G</a:t>
            </a:r>
          </a:p>
          <a:p>
            <a:pPr lvl="1"/>
            <a:r>
              <a:rPr lang="en-US" dirty="0" smtClean="0"/>
              <a:t>Any content over very slow speeds is free</a:t>
            </a:r>
          </a:p>
          <a:p>
            <a:r>
              <a:rPr lang="en-US" dirty="0" smtClean="0"/>
              <a:t>Necessary conditions: </a:t>
            </a:r>
          </a:p>
          <a:p>
            <a:pPr lvl="1"/>
            <a:r>
              <a:rPr lang="en-US" dirty="0" smtClean="0"/>
              <a:t>Advertised minimum speeds apply to ALL content; face penalties. </a:t>
            </a:r>
          </a:p>
          <a:p>
            <a:pPr lvl="1"/>
            <a:r>
              <a:rPr lang="en-US" dirty="0" smtClean="0"/>
              <a:t>Publish network traffic management techniques used by operator. </a:t>
            </a:r>
          </a:p>
          <a:p>
            <a:pPr lvl="1"/>
            <a:r>
              <a:rPr lang="en-US" dirty="0" smtClean="0"/>
              <a:t>Capable competition regulator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Should regulators/policy makers act?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it increasing welfare? </a:t>
            </a:r>
          </a:p>
          <a:p>
            <a:pPr lvl="1"/>
            <a:r>
              <a:rPr lang="en-US" dirty="0" smtClean="0"/>
              <a:t>Are users better of by paying less of data service? </a:t>
            </a:r>
          </a:p>
          <a:p>
            <a:pPr lvl="1"/>
            <a:r>
              <a:rPr lang="en-US" dirty="0" smtClean="0"/>
              <a:t>Are people who would otherwise not consume, consuming due to ZR? </a:t>
            </a:r>
          </a:p>
          <a:p>
            <a:pPr lvl="2"/>
            <a:r>
              <a:rPr lang="en-US" dirty="0" smtClean="0"/>
              <a:t>Appears so.  But strong causality not established. </a:t>
            </a:r>
          </a:p>
          <a:p>
            <a:pPr lvl="1"/>
            <a:r>
              <a:rPr lang="en-US" dirty="0" smtClean="0"/>
              <a:t>Is new economic activity being enabled by this? </a:t>
            </a:r>
          </a:p>
          <a:p>
            <a:pPr lvl="2"/>
            <a:r>
              <a:rPr lang="en-US" dirty="0" smtClean="0"/>
              <a:t>Possibly.  E.g. Syntonics, US startup that manages sponsored data for others</a:t>
            </a:r>
          </a:p>
          <a:p>
            <a:pPr lvl="2"/>
            <a:r>
              <a:rPr lang="en-US" dirty="0" smtClean="0"/>
              <a:t>Anecdotal evidence of ‘innovative’ impacts</a:t>
            </a:r>
          </a:p>
          <a:p>
            <a:r>
              <a:rPr lang="en-US" dirty="0" smtClean="0">
                <a:sym typeface="Wingdings"/>
              </a:rPr>
              <a:t>Is it having negative competitive impacts? </a:t>
            </a:r>
          </a:p>
          <a:p>
            <a:pPr lvl="1"/>
            <a:r>
              <a:rPr lang="en-US" dirty="0" smtClean="0">
                <a:sym typeface="Wingdings"/>
              </a:rPr>
              <a:t>Are people(users)/app developers/governments/firms getting pushed towards one platform/walled garden? </a:t>
            </a:r>
          </a:p>
          <a:p>
            <a:pPr lvl="1"/>
            <a:r>
              <a:rPr lang="en-US" dirty="0" smtClean="0">
                <a:sym typeface="Wingdings"/>
              </a:rPr>
              <a:t>Is it reducing the possibility of alternate platforms/walled gardens? </a:t>
            </a:r>
          </a:p>
          <a:p>
            <a:pPr lvl="2"/>
            <a:r>
              <a:rPr lang="en-US" dirty="0" smtClean="0">
                <a:sym typeface="Wingdings"/>
              </a:rPr>
              <a:t>Evidence not conclusive;  but indications are it could.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What might a regulatory response to ZR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ym typeface="Wingdings"/>
              </a:rPr>
              <a:t>What should regulators do when evidence is unclear? </a:t>
            </a:r>
          </a:p>
          <a:p>
            <a:r>
              <a:rPr lang="en-US" dirty="0">
                <a:sym typeface="Wingdings"/>
              </a:rPr>
              <a:t>Watch, research, be ready for action</a:t>
            </a:r>
          </a:p>
          <a:p>
            <a:r>
              <a:rPr lang="en-US" dirty="0" smtClean="0">
                <a:sym typeface="Wingdings"/>
              </a:rPr>
              <a:t>In the mean time: do </a:t>
            </a:r>
            <a:r>
              <a:rPr lang="en-US" dirty="0">
                <a:sym typeface="Wingdings"/>
              </a:rPr>
              <a:t>all the other stuff that they were supposed be doing all this while</a:t>
            </a:r>
          </a:p>
          <a:p>
            <a:pPr lvl="1"/>
            <a:r>
              <a:rPr lang="en-US" dirty="0">
                <a:sym typeface="Wingdings"/>
              </a:rPr>
              <a:t>increase </a:t>
            </a:r>
            <a:r>
              <a:rPr lang="en-US" dirty="0" smtClean="0">
                <a:sym typeface="Wingdings"/>
              </a:rPr>
              <a:t>competition </a:t>
            </a:r>
            <a:r>
              <a:rPr lang="en-US" dirty="0">
                <a:sym typeface="Wingdings"/>
              </a:rPr>
              <a:t>at all points </a:t>
            </a:r>
            <a:r>
              <a:rPr lang="en-US" dirty="0" smtClean="0">
                <a:sym typeface="Wingdings"/>
              </a:rPr>
              <a:t>in the </a:t>
            </a:r>
            <a:r>
              <a:rPr lang="en-US" dirty="0">
                <a:sym typeface="Wingdings"/>
              </a:rPr>
              <a:t>value </a:t>
            </a:r>
            <a:r>
              <a:rPr lang="en-US" dirty="0" smtClean="0">
                <a:sym typeface="Wingdings"/>
              </a:rPr>
              <a:t>chain, give enough spectrum </a:t>
            </a:r>
            <a:r>
              <a:rPr lang="en-US" dirty="0">
                <a:sym typeface="Wingdings"/>
              </a:rPr>
              <a:t> decrease </a:t>
            </a:r>
            <a:r>
              <a:rPr lang="en-US" dirty="0" smtClean="0">
                <a:sym typeface="Wingdings"/>
              </a:rPr>
              <a:t>prices</a:t>
            </a:r>
          </a:p>
          <a:p>
            <a:pPr lvl="1"/>
            <a:r>
              <a:rPr lang="en-US" dirty="0" smtClean="0">
                <a:sym typeface="Wingdings"/>
              </a:rPr>
              <a:t>Release government data  locally relevant content/apps  </a:t>
            </a:r>
          </a:p>
          <a:p>
            <a:r>
              <a:rPr lang="en-US" dirty="0" smtClean="0">
                <a:sym typeface="Wingdings"/>
              </a:rPr>
              <a:t>Best defense for harms is high levels of competition </a:t>
            </a:r>
            <a:r>
              <a:rPr lang="en-US" dirty="0" smtClean="0">
                <a:sym typeface="Wingdings"/>
              </a:rPr>
              <a:t>THROUGHOUT </a:t>
            </a:r>
            <a:r>
              <a:rPr lang="en-US" dirty="0" smtClean="0">
                <a:sym typeface="Wingdings"/>
              </a:rPr>
              <a:t>Internet/BB value chain</a:t>
            </a:r>
          </a:p>
          <a:p>
            <a:pPr lvl="1"/>
            <a:r>
              <a:rPr lang="en-US" dirty="0" smtClean="0">
                <a:sym typeface="Wingdings"/>
              </a:rPr>
              <a:t>Retail (operators, content), content production, backhaul/wholesale networks, etc.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/>
              <a:t>Some questions to ask when the Free Basics debate </a:t>
            </a:r>
            <a:r>
              <a:rPr lang="en-US" sz="3600" b="1" dirty="0" smtClean="0"/>
              <a:t>starts in </a:t>
            </a:r>
            <a:r>
              <a:rPr lang="en-US" sz="3600" b="1" dirty="0" smtClean="0"/>
              <a:t>Nepal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18075"/>
              </p:ext>
            </p:extLst>
          </p:nvPr>
        </p:nvGraphicFramePr>
        <p:xfrm>
          <a:off x="304800" y="1717041"/>
          <a:ext cx="8610599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492"/>
                <a:gridCol w="2994991"/>
                <a:gridCol w="2920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QUESTION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 Answer</a:t>
                      </a:r>
                      <a:r>
                        <a:rPr lang="en-US" sz="1400" baseline="0" dirty="0" smtClean="0"/>
                        <a:t> is “</a:t>
                      </a:r>
                      <a:r>
                        <a:rPr lang="en-US" sz="1400" dirty="0" smtClean="0"/>
                        <a:t>YES”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 Answer is “NO”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the agreement between Facebook</a:t>
                      </a:r>
                      <a:r>
                        <a:rPr lang="en-US" sz="1400" baseline="0" dirty="0" smtClean="0"/>
                        <a:t> and telecom </a:t>
                      </a:r>
                      <a:r>
                        <a:rPr lang="en-US" sz="1400" baseline="0" dirty="0" smtClean="0"/>
                        <a:t>company </a:t>
                      </a:r>
                      <a:r>
                        <a:rPr lang="en-US" sz="1400" baseline="0" dirty="0" smtClean="0"/>
                        <a:t>exclusive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Bad.  If FreeBasics</a:t>
                      </a:r>
                      <a:r>
                        <a:rPr lang="en-US" sz="1400" baseline="0" dirty="0" smtClean="0"/>
                        <a:t> becomes popular, </a:t>
                      </a:r>
                      <a:r>
                        <a:rPr lang="en-US" sz="1400" baseline="0" dirty="0" smtClean="0"/>
                        <a:t>the </a:t>
                      </a:r>
                      <a:r>
                        <a:rPr lang="en-US" sz="1400" baseline="0" dirty="0" err="1" smtClean="0"/>
                        <a:t>telco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stands to gain users and content apps, increasing market concentration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Good. Other telcos can</a:t>
                      </a:r>
                      <a:r>
                        <a:rPr lang="en-US" sz="1400" baseline="0" dirty="0" smtClean="0"/>
                        <a:t> also start offering FreeBasics, reducing operator market power.  </a:t>
                      </a:r>
                    </a:p>
                    <a:p>
                      <a:r>
                        <a:rPr lang="en-US" sz="1400" baseline="0" dirty="0" smtClean="0"/>
                        <a:t>BUT, bad if telcos are prevented from offering (future) competing platforms, 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</a:t>
                      </a:r>
                      <a:r>
                        <a:rPr lang="en-US" sz="1400" baseline="0" dirty="0" smtClean="0"/>
                        <a:t> any app developer get their app on the FreeBasics Platform?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Good.</a:t>
                      </a:r>
                      <a:r>
                        <a:rPr lang="en-US" sz="1400" baseline="0" dirty="0" smtClean="0"/>
                        <a:t> Competing apps can co-exist on the platform itself (e.g. 2 apps that give political news, etc.)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Bad. Facebook could</a:t>
                      </a:r>
                      <a:r>
                        <a:rPr lang="en-US" sz="1400" baseline="0" dirty="0" smtClean="0"/>
                        <a:t> act as “gatekeeper” to Internet. It may not do so, but need to see what it does in practice.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</a:t>
                      </a:r>
                      <a:r>
                        <a:rPr lang="en-US" sz="1400" baseline="0" dirty="0" smtClean="0"/>
                        <a:t> app </a:t>
                      </a:r>
                      <a:r>
                        <a:rPr lang="en-US" sz="1400" baseline="0" dirty="0" smtClean="0"/>
                        <a:t>developers </a:t>
                      </a:r>
                      <a:r>
                        <a:rPr lang="en-US" sz="1400" baseline="0" dirty="0" smtClean="0"/>
                        <a:t>pay FreeBasics or the telco?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Could be problematic – speeds</a:t>
                      </a:r>
                      <a:r>
                        <a:rPr lang="en-US" sz="1400" baseline="0" dirty="0" smtClean="0"/>
                        <a:t> of those who pay can be prioritized, at the expense of others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apparent reason to prioritize/discriminate against certain apps but not others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</a:t>
                      </a:r>
                      <a:r>
                        <a:rPr lang="en-US" sz="1400" dirty="0" err="1" smtClean="0"/>
                        <a:t>telco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or FreeBasics allowed to treat their own content differently to other content?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Bad.</a:t>
                      </a:r>
                      <a:r>
                        <a:rPr lang="en-US" sz="1400" baseline="0" dirty="0" smtClean="0"/>
                        <a:t> Apps that compete will be slowed down or otherwise discriminated against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Good. Less</a:t>
                      </a:r>
                      <a:r>
                        <a:rPr lang="en-US" sz="1400" baseline="0" dirty="0" smtClean="0"/>
                        <a:t> concerns on competition and dual-lanes on the internet.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 users never leaving the FreeBasics</a:t>
                      </a:r>
                      <a:r>
                        <a:rPr lang="en-US" sz="1400" baseline="0" dirty="0" smtClean="0"/>
                        <a:t> Platform?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Worrying.</a:t>
                      </a:r>
                      <a:r>
                        <a:rPr lang="en-US" sz="1400" baseline="0" dirty="0" smtClean="0"/>
                        <a:t>  Need awareness campaigns,  other content  and cheaper prices to attract users.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Good.  But patterns change over time.  Need to monitor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8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SaveTheInternet.org campaign </a:t>
            </a:r>
            <a:r>
              <a:rPr lang="en-US" dirty="0" smtClean="0"/>
              <a:t>continued</a:t>
            </a:r>
          </a:p>
          <a:p>
            <a:pPr lvl="1"/>
            <a:r>
              <a:rPr lang="en-US" b="1" dirty="0" smtClean="0"/>
              <a:t>Demanded Net Neutrality</a:t>
            </a:r>
            <a:r>
              <a:rPr lang="en-US" dirty="0"/>
              <a:t> </a:t>
            </a:r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Demanded Facebook stop offering Internet.org</a:t>
            </a:r>
            <a:endParaRPr lang="en-US" dirty="0"/>
          </a:p>
          <a:p>
            <a:r>
              <a:rPr lang="en-US" dirty="0"/>
              <a:t>Facebook </a:t>
            </a:r>
            <a:r>
              <a:rPr lang="en-US" dirty="0" smtClean="0"/>
              <a:t>changed </a:t>
            </a:r>
            <a:r>
              <a:rPr lang="en-US" dirty="0"/>
              <a:t>“Internet.org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name </a:t>
            </a:r>
            <a:r>
              <a:rPr lang="en-US" dirty="0"/>
              <a:t>into FreeBasics. </a:t>
            </a:r>
          </a:p>
          <a:p>
            <a:r>
              <a:rPr lang="en-US" dirty="0"/>
              <a:t>Facebook agrees that it will not just offer selected content on the FreeBasics platform. </a:t>
            </a:r>
          </a:p>
          <a:p>
            <a:pPr lvl="1"/>
            <a:r>
              <a:rPr lang="en-US" dirty="0" smtClean="0"/>
              <a:t>ANYONE </a:t>
            </a:r>
            <a:r>
              <a:rPr lang="en-US" dirty="0"/>
              <a:t>who can create an app, and meet basic technical criteria can get on the platform. </a:t>
            </a:r>
          </a:p>
          <a:p>
            <a:r>
              <a:rPr lang="en-US" dirty="0"/>
              <a:t>Finally, </a:t>
            </a:r>
            <a:r>
              <a:rPr lang="en-US" dirty="0" smtClean="0"/>
              <a:t>February </a:t>
            </a:r>
            <a:r>
              <a:rPr lang="en-US" dirty="0"/>
              <a:t>2016, </a:t>
            </a:r>
            <a:r>
              <a:rPr lang="en-US" dirty="0" smtClean="0"/>
              <a:t>TRAI rules that </a:t>
            </a:r>
            <a:r>
              <a:rPr lang="en-US" dirty="0"/>
              <a:t>bans “discriminatory tariffs” for data services. </a:t>
            </a:r>
          </a:p>
          <a:p>
            <a:r>
              <a:rPr lang="en-US" dirty="0" smtClean="0"/>
              <a:t>But then </a:t>
            </a:r>
            <a:r>
              <a:rPr lang="en-US" dirty="0"/>
              <a:t>in May </a:t>
            </a:r>
            <a:r>
              <a:rPr lang="en-US" dirty="0" smtClean="0"/>
              <a:t>2016, </a:t>
            </a:r>
            <a:r>
              <a:rPr lang="en-US" dirty="0"/>
              <a:t>issues another document for public consultation on “Subsidized Data Plans” which address the same issue.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5534" y="3387804"/>
            <a:ext cx="472226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is Net Neutrality? </a:t>
            </a:r>
          </a:p>
          <a:p>
            <a:endParaRPr lang="en-US" sz="3000" dirty="0" smtClean="0"/>
          </a:p>
          <a:p>
            <a:r>
              <a:rPr lang="en-US" sz="3000" dirty="0" smtClean="0"/>
              <a:t>Let’s get a little technical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13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The internet as a ‘generative’ network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Allowed anyone to connect at the edges</a:t>
            </a:r>
          </a:p>
          <a:p>
            <a:pPr lvl="1"/>
            <a:r>
              <a:rPr lang="en-US" dirty="0" smtClean="0"/>
              <a:t>With any equipment</a:t>
            </a:r>
          </a:p>
          <a:p>
            <a:pPr lvl="1"/>
            <a:r>
              <a:rPr lang="en-US" dirty="0" smtClean="0"/>
              <a:t>Anny application</a:t>
            </a:r>
          </a:p>
          <a:p>
            <a:r>
              <a:rPr lang="en-US" dirty="0" smtClean="0"/>
              <a:t>Anyone (from any </a:t>
            </a:r>
            <a:r>
              <a:rPr lang="en-US" dirty="0"/>
              <a:t>machine) </a:t>
            </a:r>
            <a:r>
              <a:rPr lang="en-US" dirty="0" smtClean="0"/>
              <a:t>can connect </a:t>
            </a:r>
            <a:r>
              <a:rPr lang="en-US" dirty="0"/>
              <a:t>to any other </a:t>
            </a:r>
            <a:r>
              <a:rPr lang="en-US" dirty="0" smtClean="0"/>
              <a:t>machine</a:t>
            </a:r>
          </a:p>
          <a:p>
            <a:r>
              <a:rPr lang="en-US" dirty="0"/>
              <a:t>Meant to be content agnostic</a:t>
            </a:r>
          </a:p>
          <a:p>
            <a:pPr lvl="1"/>
            <a:r>
              <a:rPr lang="en-US" dirty="0"/>
              <a:t>Video, voice, books, music, etc. all can be transmitted</a:t>
            </a:r>
          </a:p>
          <a:p>
            <a:r>
              <a:rPr lang="en-US" dirty="0"/>
              <a:t>As long as basic governing rules are followed: </a:t>
            </a:r>
          </a:p>
          <a:p>
            <a:pPr lvl="1"/>
            <a:r>
              <a:rPr lang="en-US" dirty="0"/>
              <a:t>Routing tables, protocols (TCP/IP), IP #s (in a registry),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“Open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“Generative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“Neutral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246" y="1220450"/>
            <a:ext cx="549615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Net Neutrality</a:t>
            </a:r>
          </a:p>
          <a:p>
            <a:r>
              <a:rPr lang="en-US" sz="2200" dirty="0" smtClean="0"/>
              <a:t>The idea that all content on the Internet is treated the same, irrespective of what type of content, who created it, where its going.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12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Best-effort networks </a:t>
            </a:r>
            <a:r>
              <a:rPr lang="en-US" sz="3600" b="1" dirty="0" smtClean="0"/>
              <a:t>connect A to B via peering or transit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Peering: two autonomous networks connect directly and exchange traffic with each other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&lt;--&gt;</a:t>
            </a:r>
            <a:r>
              <a:rPr lang="en-US" dirty="0" smtClean="0"/>
              <a:t> B</a:t>
            </a:r>
          </a:p>
          <a:p>
            <a:r>
              <a:rPr lang="en-US" dirty="0">
                <a:sym typeface="Wingdings"/>
              </a:rPr>
              <a:t>Not all networks can connect to all other networks</a:t>
            </a:r>
          </a:p>
          <a:p>
            <a:r>
              <a:rPr lang="en-US" dirty="0" smtClean="0"/>
              <a:t>Transit: when one autonomous network agrees to carry the traffic of another autonomous network, and all other networks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&lt;--&gt; C &lt;--&gt; D&lt;--&gt; ….. B</a:t>
            </a:r>
          </a:p>
          <a:p>
            <a:r>
              <a:rPr lang="en-US" dirty="0" smtClean="0">
                <a:sym typeface="Wingdings"/>
              </a:rPr>
              <a:t>Most ISPs do both peering and transit</a:t>
            </a:r>
          </a:p>
          <a:p>
            <a:r>
              <a:rPr lang="en-US" dirty="0" smtClean="0">
                <a:sym typeface="Wingdings"/>
              </a:rPr>
              <a:t>Routing done on a </a:t>
            </a:r>
            <a:r>
              <a:rPr lang="en-US" dirty="0" smtClean="0">
                <a:sym typeface="Wingdings"/>
              </a:rPr>
              <a:t>best-effort </a:t>
            </a:r>
            <a:r>
              <a:rPr lang="en-US" dirty="0" smtClean="0">
                <a:sym typeface="Wingdings"/>
              </a:rPr>
              <a:t>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Peering and transit on a </a:t>
            </a:r>
            <a:r>
              <a:rPr lang="en-US" sz="3600" b="1" dirty="0" smtClean="0"/>
              <a:t>best-effort </a:t>
            </a:r>
            <a:r>
              <a:rPr lang="en-US" sz="3600" b="1" dirty="0" smtClean="0"/>
              <a:t>network depends on many things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 descr="peering diagram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b="16487"/>
          <a:stretch>
            <a:fillRect/>
          </a:stretch>
        </p:blipFill>
        <p:spPr>
          <a:xfrm>
            <a:off x="457200" y="1646237"/>
            <a:ext cx="8229600" cy="4602163"/>
          </a:xfrm>
        </p:spPr>
      </p:pic>
      <p:sp>
        <p:nvSpPr>
          <p:cNvPr id="7" name="TextBox 6"/>
          <p:cNvSpPr txBox="1"/>
          <p:nvPr/>
        </p:nvSpPr>
        <p:spPr>
          <a:xfrm>
            <a:off x="9144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25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181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33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5181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5181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533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5181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http</a:t>
            </a:r>
            <a:r>
              <a:rPr lang="en-US" sz="1600" i="1" dirty="0"/>
              <a:t>://cyber.law.harvard.edu/digitaldemocracy/week1/transit%20diagram.png</a:t>
            </a:r>
          </a:p>
        </p:txBody>
      </p:sp>
    </p:spTree>
    <p:extLst>
      <p:ext uri="{BB962C8B-B14F-4D97-AF65-F5344CB8AC3E}">
        <p14:creationId xmlns:p14="http://schemas.microsoft.com/office/powerpoint/2010/main" val="1750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b="1" dirty="0" smtClean="0"/>
              <a:t>Peering &amp; </a:t>
            </a:r>
            <a:r>
              <a:rPr lang="en-US" sz="3600" b="1" dirty="0" smtClean="0"/>
              <a:t>transit</a:t>
            </a:r>
            <a:r>
              <a:rPr lang="en-US" sz="3600" b="1" dirty="0" smtClean="0"/>
              <a:t>: </a:t>
            </a:r>
            <a:r>
              <a:rPr lang="en-US" sz="3600" b="1" dirty="0" smtClean="0"/>
              <a:t>Bilateral </a:t>
            </a:r>
            <a:r>
              <a:rPr lang="en-US" sz="3600" b="1" dirty="0" smtClean="0"/>
              <a:t>business and technical agreements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Peering: </a:t>
            </a:r>
            <a:r>
              <a:rPr lang="en-US" dirty="0" smtClean="0"/>
              <a:t>Two </a:t>
            </a:r>
            <a:r>
              <a:rPr lang="en-US" dirty="0"/>
              <a:t>providers agree to accept traffic from one another and from one another’s customers (and their </a:t>
            </a:r>
            <a:r>
              <a:rPr lang="en-US" dirty="0" smtClean="0"/>
              <a:t>customers’ </a:t>
            </a:r>
            <a:r>
              <a:rPr lang="en-US" dirty="0"/>
              <a:t>customers)</a:t>
            </a:r>
          </a:p>
          <a:p>
            <a:pPr lvl="1"/>
            <a:r>
              <a:rPr lang="en-US" dirty="0"/>
              <a:t>No cash payments, no cash settlements </a:t>
            </a:r>
            <a:r>
              <a:rPr lang="en-US" dirty="0" smtClean="0"/>
              <a:t>(depends on agreement; but can be up to 150</a:t>
            </a:r>
            <a:r>
              <a:rPr lang="en-US" dirty="0"/>
              <a:t>% of agreed upon amount)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SLA [service-level agreement]</a:t>
            </a:r>
            <a:endParaRPr lang="en-US" dirty="0"/>
          </a:p>
          <a:p>
            <a:r>
              <a:rPr lang="en-US" dirty="0" smtClean="0"/>
              <a:t>Transit: one ISP (sells) connectivity to all destinations in the global </a:t>
            </a:r>
            <a:r>
              <a:rPr lang="en-US" dirty="0" smtClean="0"/>
              <a:t>Internet</a:t>
            </a:r>
            <a:endParaRPr lang="en-US" dirty="0" smtClean="0"/>
          </a:p>
          <a:p>
            <a:pPr lvl="1"/>
            <a:r>
              <a:rPr lang="en-US" dirty="0" smtClean="0"/>
              <a:t>In most cases, transit provider will carry traffic to/from its customers to other customers AND to every destination on the </a:t>
            </a:r>
            <a:r>
              <a:rPr lang="en-US" dirty="0" smtClean="0"/>
              <a:t>Internet</a:t>
            </a:r>
            <a:endParaRPr lang="en-US" dirty="0" smtClean="0"/>
          </a:p>
          <a:p>
            <a:pPr lvl="1"/>
            <a:r>
              <a:rPr lang="en-US" dirty="0"/>
              <a:t>Traffic from 3</a:t>
            </a:r>
            <a:r>
              <a:rPr lang="en-US" baseline="30000" dirty="0"/>
              <a:t>rd</a:t>
            </a:r>
            <a:r>
              <a:rPr lang="en-US" dirty="0"/>
              <a:t> parties to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</a:p>
          <a:p>
            <a:pPr lvl="1"/>
            <a:r>
              <a:rPr lang="en-US" dirty="0" smtClean="0"/>
              <a:t>Defined price: usually on volume basis  </a:t>
            </a:r>
          </a:p>
          <a:p>
            <a:pPr lvl="1"/>
            <a:r>
              <a:rPr lang="en-US" dirty="0" smtClean="0"/>
              <a:t>From customer point of view: simple relationship; paid; governed by a </a:t>
            </a:r>
            <a:r>
              <a:rPr lang="en-US" dirty="0" smtClean="0"/>
              <a:t>SLA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C6BE-AE7F-4A0F-BA0C-7C48230C77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13342</TotalTime>
  <Words>3760</Words>
  <Application>Microsoft Office PowerPoint</Application>
  <PresentationFormat>On-screen Show (4:3)</PresentationFormat>
  <Paragraphs>454</Paragraphs>
  <Slides>44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Iskoola Pota</vt:lpstr>
      <vt:lpstr>TharLon</vt:lpstr>
      <vt:lpstr>Times New Roman</vt:lpstr>
      <vt:lpstr>Wingdings</vt:lpstr>
      <vt:lpstr>Office Theme</vt:lpstr>
      <vt:lpstr>Net Neutrality, Zero Rating and applicability in low internet conditions</vt:lpstr>
      <vt:lpstr>Have you seen this? </vt:lpstr>
      <vt:lpstr>Used to be called Internet.org. Was available in India. Now it’s not.  Nepal?</vt:lpstr>
      <vt:lpstr>And then….. </vt:lpstr>
      <vt:lpstr>PowerPoint Presentation</vt:lpstr>
      <vt:lpstr>The internet as a ‘generative’ network </vt:lpstr>
      <vt:lpstr>Best-effort networks connect A to B via peering or transit</vt:lpstr>
      <vt:lpstr>Peering and transit on a best-effort network depends on many things</vt:lpstr>
      <vt:lpstr>Peering &amp; transit: Bilateral business and technical agreements</vt:lpstr>
      <vt:lpstr>What is Net Neutrality (NN)? </vt:lpstr>
      <vt:lpstr>Blocking as violation of net neutrality</vt:lpstr>
      <vt:lpstr>Blocking as a source of power.  For governments</vt:lpstr>
      <vt:lpstr>But are we unhappy with all forms of traffic blocking?  </vt:lpstr>
      <vt:lpstr>PAID PRIORITIZATION</vt:lpstr>
      <vt:lpstr>Governments are not only entities who want to control content</vt:lpstr>
      <vt:lpstr>In the US, video (Netflix, YouTube) issues</vt:lpstr>
      <vt:lpstr>PowerPoint Presentation</vt:lpstr>
      <vt:lpstr>What did Comcast (allegedly) do? </vt:lpstr>
      <vt:lpstr>Railroads, people, movement</vt:lpstr>
      <vt:lpstr>Comcast’s defense</vt:lpstr>
      <vt:lpstr>Was that an example of a violation of network neutrality? </vt:lpstr>
      <vt:lpstr>But are we unhappy with all prioritization? </vt:lpstr>
      <vt:lpstr>What could be unintended consequences?</vt:lpstr>
      <vt:lpstr>Are these violations of NN?</vt:lpstr>
      <vt:lpstr>PAID PRIORITIZATION</vt:lpstr>
      <vt:lpstr>What is Zero-Rating? </vt:lpstr>
      <vt:lpstr>Why is this attractive? </vt:lpstr>
      <vt:lpstr>FreeBasics is most popular example.  But many others. </vt:lpstr>
      <vt:lpstr>“Free” is popular.  </vt:lpstr>
      <vt:lpstr>In Myanmar, popular if telco offers AND if users are aware of it (LIRNEasia research)</vt:lpstr>
      <vt:lpstr>How might ZR violate network neutrality?  </vt:lpstr>
      <vt:lpstr>How might ZR violate network neutrality? </vt:lpstr>
      <vt:lpstr>How might ZR violate network neutrality? ….contd.</vt:lpstr>
      <vt:lpstr>PowerPoint Presentation</vt:lpstr>
      <vt:lpstr>And other research shows people DON’T always just inside the walled garden</vt:lpstr>
      <vt:lpstr>Concern1 = Competitive dynamics related to  platform lock-in</vt:lpstr>
      <vt:lpstr>Concern 2 = Innovation dynamics.  Who can get in the walled garden?  </vt:lpstr>
      <vt:lpstr>Concern 3 =  Competitive dynamics inside the platform (exclusive contracts)</vt:lpstr>
      <vt:lpstr>Concern 4 = Internet “Fast Lanes” for some content [slow for other content] </vt:lpstr>
      <vt:lpstr>At times, implementing ZR has been good for competition; At times, banning ZR has been bad</vt:lpstr>
      <vt:lpstr>Proposals for making ZR less problematic</vt:lpstr>
      <vt:lpstr>Should regulators/policy makers act? </vt:lpstr>
      <vt:lpstr>What might a regulatory response to ZR be?</vt:lpstr>
      <vt:lpstr>Some questions to ask when the Free Basics debate starts in Nepal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rsp</dc:creator>
  <cp:lastModifiedBy>User</cp:lastModifiedBy>
  <cp:revision>761</cp:revision>
  <dcterms:created xsi:type="dcterms:W3CDTF">2014-02-08T04:10:26Z</dcterms:created>
  <dcterms:modified xsi:type="dcterms:W3CDTF">2017-07-09T07:40:27Z</dcterms:modified>
</cp:coreProperties>
</file>