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19" r:id="rId3"/>
    <p:sldId id="259" r:id="rId4"/>
    <p:sldId id="316" r:id="rId5"/>
    <p:sldId id="260" r:id="rId6"/>
    <p:sldId id="323" r:id="rId7"/>
    <p:sldId id="261" r:id="rId8"/>
    <p:sldId id="262" r:id="rId9"/>
    <p:sldId id="320" r:id="rId10"/>
    <p:sldId id="264" r:id="rId11"/>
    <p:sldId id="265" r:id="rId12"/>
    <p:sldId id="321" r:id="rId13"/>
    <p:sldId id="267" r:id="rId14"/>
    <p:sldId id="268" r:id="rId15"/>
    <p:sldId id="300" r:id="rId16"/>
    <p:sldId id="301" r:id="rId17"/>
    <p:sldId id="302" r:id="rId18"/>
    <p:sldId id="303" r:id="rId19"/>
    <p:sldId id="304" r:id="rId20"/>
    <p:sldId id="310" r:id="rId21"/>
    <p:sldId id="311" r:id="rId22"/>
    <p:sldId id="312" r:id="rId23"/>
    <p:sldId id="274" r:id="rId24"/>
    <p:sldId id="275" r:id="rId25"/>
    <p:sldId id="318" r:id="rId26"/>
    <p:sldId id="317" r:id="rId27"/>
    <p:sldId id="276"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027BB-2C94-4423-A636-5C500C29D47E}" type="datetimeFigureOut">
              <a:rPr lang="en-US" smtClean="0"/>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C8BF8-CC30-4B8F-8AF1-BE41DBE73FD2}" type="slidenum">
              <a:rPr lang="en-US" smtClean="0"/>
              <a:t>‹#›</a:t>
            </a:fld>
            <a:endParaRPr lang="en-US"/>
          </a:p>
        </p:txBody>
      </p:sp>
    </p:spTree>
    <p:extLst>
      <p:ext uri="{BB962C8B-B14F-4D97-AF65-F5344CB8AC3E}">
        <p14:creationId xmlns:p14="http://schemas.microsoft.com/office/powerpoint/2010/main" val="308994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2E879A-1C45-42AD-BBCD-7F20152C4DC4}"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330372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DFA1BC-1455-4320-BFF6-39A9980F8461}" type="slidenum">
              <a:rPr lang="en-US" smtClean="0"/>
              <a:pPr>
                <a:defRPr/>
              </a:pPr>
              <a:t>26</a:t>
            </a:fld>
            <a:endParaRPr lang="en-US"/>
          </a:p>
        </p:txBody>
      </p:sp>
    </p:spTree>
    <p:extLst>
      <p:ext uri="{BB962C8B-B14F-4D97-AF65-F5344CB8AC3E}">
        <p14:creationId xmlns:p14="http://schemas.microsoft.com/office/powerpoint/2010/main" val="302517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7295A4-DB43-4FC1-9AD5-DC4A531E805B}" type="datetime1">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8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62EF9-DD84-4FAA-89A3-D7607FAFB216}" type="datetime1">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125163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187CA-157B-49A5-8961-D723550B8184}" type="datetime1">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286262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77427-4E3A-4191-904E-390473F02D32}" type="datetime1">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162363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B6A28-0189-4A1E-A1AE-D125B78C5C40}" type="datetime1">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108059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12E720-AA01-417D-A474-05DE0348D187}" type="datetime1">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140615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26DE47-B3E3-4B73-83C5-D8168369EB2B}" type="datetime1">
              <a:rPr lang="en-US" smtClean="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329591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F034AE-4DA3-48CA-BE38-8CC34CFFB85B}" type="datetime1">
              <a:rPr lang="en-US" smtClean="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165711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D9999-5148-48E3-83DA-1E5E74149A8E}" type="datetime1">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294375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CF160-4411-466A-B55B-1C3BC0A44933}" type="datetime1">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20184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14A1A-A466-4F20-85E5-7573784D9573}" type="datetime1">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F0C5E-585E-424D-97B3-846E73BF1672}" type="slidenum">
              <a:rPr lang="en-US" smtClean="0"/>
              <a:t>‹#›</a:t>
            </a:fld>
            <a:endParaRPr lang="en-US"/>
          </a:p>
        </p:txBody>
      </p:sp>
    </p:spTree>
    <p:extLst>
      <p:ext uri="{BB962C8B-B14F-4D97-AF65-F5344CB8AC3E}">
        <p14:creationId xmlns:p14="http://schemas.microsoft.com/office/powerpoint/2010/main" val="394864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2F535-29C6-4646-B821-F467F3AA7806}" type="datetime1">
              <a:rPr lang="en-US" smtClean="0"/>
              <a:t>6/26/2017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F0C5E-585E-424D-97B3-846E73BF1672}" type="slidenum">
              <a:rPr lang="en-US" smtClean="0"/>
              <a:t>‹#›</a:t>
            </a:fld>
            <a:endParaRPr lang="en-US"/>
          </a:p>
        </p:txBody>
      </p:sp>
    </p:spTree>
    <p:extLst>
      <p:ext uri="{BB962C8B-B14F-4D97-AF65-F5344CB8AC3E}">
        <p14:creationId xmlns:p14="http://schemas.microsoft.com/office/powerpoint/2010/main" val="39822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04800" y="1066800"/>
            <a:ext cx="8458200" cy="1470025"/>
          </a:xfrm>
        </p:spPr>
        <p:txBody>
          <a:bodyPr>
            <a:normAutofit fontScale="90000"/>
          </a:bodyPr>
          <a:lstStyle/>
          <a:p>
            <a:pPr algn="r"/>
            <a:r>
              <a:rPr lang="en-US" sz="3600" b="1" dirty="0" smtClean="0"/>
              <a:t>Introduction:  </a:t>
            </a:r>
            <a:r>
              <a:rPr lang="en-US" sz="3600" b="1" dirty="0"/>
              <a:t>Course </a:t>
            </a:r>
            <a:r>
              <a:rPr lang="en-US" sz="3600" b="1" dirty="0" smtClean="0"/>
              <a:t>on “</a:t>
            </a:r>
            <a:r>
              <a:rPr lang="en-US" sz="3600" b="1" dirty="0"/>
              <a:t>How to engage in broadband policy and regulatory processes” </a:t>
            </a:r>
            <a:r>
              <a:rPr lang="en-US" sz="3600" dirty="0" smtClean="0"/>
              <a:t/>
            </a:r>
            <a:br>
              <a:rPr lang="en-US" sz="3600" dirty="0" smtClean="0"/>
            </a:br>
            <a:r>
              <a:rPr lang="en-US" sz="3600" b="1" dirty="0" smtClean="0"/>
              <a:t> </a:t>
            </a:r>
            <a:endParaRPr lang="en-GB" sz="3600" dirty="0"/>
          </a:p>
        </p:txBody>
      </p:sp>
      <p:pic>
        <p:nvPicPr>
          <p:cNvPr id="3078" name="Picture 21" descr="LIRNEasia2007_lowres"/>
          <p:cNvPicPr>
            <a:picLocks noChangeAspect="1" noChangeArrowheads="1"/>
          </p:cNvPicPr>
          <p:nvPr/>
        </p:nvPicPr>
        <p:blipFill>
          <a:blip r:embed="rId3" cstate="screen"/>
          <a:srcRect/>
          <a:stretch>
            <a:fillRect/>
          </a:stretch>
        </p:blipFill>
        <p:spPr bwMode="auto">
          <a:xfrm>
            <a:off x="5486400" y="5257800"/>
            <a:ext cx="3246438" cy="852488"/>
          </a:xfrm>
          <a:prstGeom prst="rect">
            <a:avLst/>
          </a:prstGeom>
          <a:noFill/>
          <a:ln w="9525">
            <a:noFill/>
            <a:miter lim="800000"/>
            <a:headEnd/>
            <a:tailEnd/>
          </a:ln>
        </p:spPr>
      </p:pic>
      <p:sp>
        <p:nvSpPr>
          <p:cNvPr id="12" name="Subtitle 11"/>
          <p:cNvSpPr>
            <a:spLocks noGrp="1"/>
          </p:cNvSpPr>
          <p:nvPr>
            <p:ph type="subTitle" idx="1"/>
          </p:nvPr>
        </p:nvSpPr>
        <p:spPr>
          <a:xfrm>
            <a:off x="1752600" y="3048000"/>
            <a:ext cx="6934200" cy="1752600"/>
          </a:xfrm>
        </p:spPr>
        <p:txBody>
          <a:bodyPr>
            <a:normAutofit lnSpcReduction="10000"/>
          </a:bodyPr>
          <a:lstStyle/>
          <a:p>
            <a:pPr algn="r"/>
            <a:r>
              <a:rPr lang="en-US" sz="2400" dirty="0" smtClean="0">
                <a:solidFill>
                  <a:schemeClr val="tx1">
                    <a:lumMod val="75000"/>
                    <a:lumOff val="25000"/>
                  </a:schemeClr>
                </a:solidFill>
              </a:rPr>
              <a:t>Rohan </a:t>
            </a:r>
            <a:r>
              <a:rPr lang="en-US" sz="2400" dirty="0" smtClean="0">
                <a:solidFill>
                  <a:schemeClr val="tx1">
                    <a:lumMod val="75000"/>
                    <a:lumOff val="25000"/>
                  </a:schemeClr>
                </a:solidFill>
              </a:rPr>
              <a:t>Samarajiva</a:t>
            </a:r>
          </a:p>
          <a:p>
            <a:pPr algn="r"/>
            <a:r>
              <a:rPr lang="en-US" sz="2400" dirty="0" smtClean="0">
                <a:solidFill>
                  <a:schemeClr val="tx1">
                    <a:lumMod val="75000"/>
                    <a:lumOff val="25000"/>
                  </a:schemeClr>
                </a:solidFill>
              </a:rPr>
              <a:t> </a:t>
            </a:r>
          </a:p>
          <a:p>
            <a:pPr algn="r"/>
            <a:r>
              <a:rPr lang="en-US" sz="2400" dirty="0" err="1" smtClean="0">
                <a:solidFill>
                  <a:schemeClr val="tx1">
                    <a:lumMod val="75000"/>
                    <a:lumOff val="25000"/>
                  </a:schemeClr>
                </a:solidFill>
              </a:rPr>
              <a:t>Dhulikhel</a:t>
            </a:r>
            <a:r>
              <a:rPr lang="en-US" sz="2400" dirty="0" smtClean="0">
                <a:solidFill>
                  <a:schemeClr val="tx1">
                    <a:lumMod val="75000"/>
                    <a:lumOff val="25000"/>
                  </a:schemeClr>
                </a:solidFill>
              </a:rPr>
              <a:t>,</a:t>
            </a:r>
            <a:r>
              <a:rPr lang="en-US" sz="2400" dirty="0" smtClean="0">
                <a:solidFill>
                  <a:schemeClr val="tx1">
                    <a:lumMod val="75000"/>
                    <a:lumOff val="25000"/>
                  </a:schemeClr>
                </a:solidFill>
              </a:rPr>
              <a:t> 14-17 July 2017</a:t>
            </a:r>
            <a:endParaRPr lang="en-US" sz="2400" dirty="0" smtClean="0">
              <a:solidFill>
                <a:schemeClr val="tx1">
                  <a:lumMod val="75000"/>
                  <a:lumOff val="25000"/>
                </a:schemeClr>
              </a:solidFill>
            </a:endParaRPr>
          </a:p>
          <a:p>
            <a:pPr algn="r"/>
            <a:r>
              <a:rPr lang="en-US" sz="2400" dirty="0" smtClean="0"/>
              <a:t> </a:t>
            </a:r>
            <a:endParaRPr lang="en-GB" sz="2400" dirty="0"/>
          </a:p>
        </p:txBody>
      </p:sp>
      <p:pic>
        <p:nvPicPr>
          <p:cNvPr id="2" name="Picture 1"/>
          <p:cNvPicPr>
            <a:picLocks noChangeAspect="1"/>
          </p:cNvPicPr>
          <p:nvPr/>
        </p:nvPicPr>
        <p:blipFill>
          <a:blip r:embed="rId4"/>
          <a:stretch>
            <a:fillRect/>
          </a:stretch>
        </p:blipFill>
        <p:spPr>
          <a:xfrm>
            <a:off x="990600" y="5715000"/>
            <a:ext cx="3352856" cy="649938"/>
          </a:xfrm>
          <a:prstGeom prst="rect">
            <a:avLst/>
          </a:prstGeom>
        </p:spPr>
      </p:pic>
    </p:spTree>
    <p:extLst>
      <p:ext uri="{BB962C8B-B14F-4D97-AF65-F5344CB8AC3E}">
        <p14:creationId xmlns:p14="http://schemas.microsoft.com/office/powerpoint/2010/main" val="3172652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will teach?</a:t>
            </a:r>
            <a:endParaRPr lang="en-US" dirty="0"/>
          </a:p>
        </p:txBody>
      </p:sp>
      <p:sp>
        <p:nvSpPr>
          <p:cNvPr id="3" name="Content Placeholder 2"/>
          <p:cNvSpPr>
            <a:spLocks noGrp="1"/>
          </p:cNvSpPr>
          <p:nvPr>
            <p:ph idx="1"/>
          </p:nvPr>
        </p:nvSpPr>
        <p:spPr/>
        <p:txBody>
          <a:bodyPr/>
          <a:lstStyle/>
          <a:p>
            <a:r>
              <a:rPr lang="en-US" i="1" dirty="0" smtClean="0"/>
              <a:t>Tell </a:t>
            </a:r>
            <a:r>
              <a:rPr lang="en-US" i="1" dirty="0"/>
              <a:t>me and I'll </a:t>
            </a:r>
            <a:r>
              <a:rPr lang="en-US" i="1" dirty="0" smtClean="0"/>
              <a:t>forget </a:t>
            </a:r>
            <a:r>
              <a:rPr lang="en-US" dirty="0" smtClean="0"/>
              <a:t> </a:t>
            </a:r>
            <a:r>
              <a:rPr lang="en-US" dirty="0" smtClean="0">
                <a:sym typeface="Wingdings" pitchFamily="2" charset="2"/>
              </a:rPr>
              <a:t> less theory</a:t>
            </a:r>
            <a:endParaRPr lang="en-US" dirty="0" smtClean="0"/>
          </a:p>
          <a:p>
            <a:r>
              <a:rPr lang="en-US" i="1" dirty="0" smtClean="0"/>
              <a:t>Show </a:t>
            </a:r>
            <a:r>
              <a:rPr lang="en-US" i="1" dirty="0"/>
              <a:t>me and I may </a:t>
            </a:r>
            <a:r>
              <a:rPr lang="en-US" i="1" dirty="0" smtClean="0"/>
              <a:t>remember  </a:t>
            </a:r>
            <a:r>
              <a:rPr lang="en-US" i="1" dirty="0" smtClean="0">
                <a:sym typeface="Wingdings" pitchFamily="2" charset="2"/>
              </a:rPr>
              <a:t> </a:t>
            </a:r>
            <a:r>
              <a:rPr lang="en-US" dirty="0" smtClean="0">
                <a:sym typeface="Wingdings" pitchFamily="2" charset="2"/>
              </a:rPr>
              <a:t>greater reliance on examples</a:t>
            </a:r>
            <a:endParaRPr lang="en-US" dirty="0" smtClean="0"/>
          </a:p>
          <a:p>
            <a:r>
              <a:rPr lang="en-US" i="1" dirty="0"/>
              <a:t>I</a:t>
            </a:r>
            <a:r>
              <a:rPr lang="en-US" i="1" dirty="0" smtClean="0"/>
              <a:t>nvolve </a:t>
            </a:r>
            <a:r>
              <a:rPr lang="en-US" i="1" dirty="0"/>
              <a:t>me and I'll </a:t>
            </a:r>
            <a:r>
              <a:rPr lang="en-US" i="1" dirty="0" smtClean="0"/>
              <a:t>understand </a:t>
            </a:r>
            <a:r>
              <a:rPr lang="en-US" dirty="0" smtClean="0"/>
              <a:t> </a:t>
            </a:r>
            <a:r>
              <a:rPr lang="en-US" dirty="0" smtClean="0">
                <a:sym typeface="Wingdings" pitchFamily="2" charset="2"/>
              </a:rPr>
              <a:t> active learning through assignments</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10</a:t>
            </a:fld>
            <a:endParaRPr lang="en-US"/>
          </a:p>
        </p:txBody>
      </p:sp>
    </p:spTree>
    <p:extLst>
      <p:ext uri="{BB962C8B-B14F-4D97-AF65-F5344CB8AC3E}">
        <p14:creationId xmlns:p14="http://schemas.microsoft.com/office/powerpoint/2010/main" val="264131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idx="1"/>
          </p:nvPr>
        </p:nvSpPr>
        <p:spPr/>
        <p:txBody>
          <a:bodyPr>
            <a:normAutofit/>
          </a:bodyPr>
          <a:lstStyle/>
          <a:p>
            <a:r>
              <a:rPr lang="en-US" sz="3600" dirty="0"/>
              <a:t>Participants </a:t>
            </a:r>
            <a:r>
              <a:rPr lang="en-US" sz="3600" dirty="0" smtClean="0">
                <a:sym typeface="Wingdings" pitchFamily="2" charset="2"/>
              </a:rPr>
              <a:t></a:t>
            </a:r>
            <a:r>
              <a:rPr lang="en-US" sz="3600" dirty="0" smtClean="0"/>
              <a:t> </a:t>
            </a:r>
            <a:r>
              <a:rPr lang="en-US" sz="3600" dirty="0"/>
              <a:t>teams on </a:t>
            </a:r>
            <a:r>
              <a:rPr lang="en-US" sz="3600" dirty="0" smtClean="0"/>
              <a:t>Day 1</a:t>
            </a:r>
          </a:p>
          <a:p>
            <a:r>
              <a:rPr lang="en-US" sz="3600" dirty="0" smtClean="0"/>
              <a:t>Study the assigned case as a team  </a:t>
            </a:r>
          </a:p>
          <a:p>
            <a:pPr lvl="1"/>
            <a:r>
              <a:rPr lang="en-US" sz="2900" dirty="0"/>
              <a:t>W</a:t>
            </a:r>
            <a:r>
              <a:rPr lang="en-US" sz="2900" dirty="0" smtClean="0"/>
              <a:t>rite </a:t>
            </a:r>
            <a:r>
              <a:rPr lang="en-US" sz="2900" dirty="0"/>
              <a:t>it up based on a </a:t>
            </a:r>
            <a:r>
              <a:rPr lang="en-US" sz="2900" dirty="0" smtClean="0"/>
              <a:t>template provided</a:t>
            </a:r>
          </a:p>
          <a:p>
            <a:r>
              <a:rPr lang="en-US" sz="3600" dirty="0" smtClean="0"/>
              <a:t>Make presentations on Day 4</a:t>
            </a:r>
          </a:p>
          <a:p>
            <a:endParaRPr lang="en-US" sz="3600" dirty="0" smtClean="0"/>
          </a:p>
          <a:p>
            <a:endParaRPr lang="en-US" sz="3600" dirty="0" smtClean="0"/>
          </a:p>
          <a:p>
            <a:endParaRPr lang="en-US" sz="3600" dirty="0"/>
          </a:p>
          <a:p>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11</a:t>
            </a:fld>
            <a:endParaRPr lang="en-US"/>
          </a:p>
        </p:txBody>
      </p:sp>
    </p:spTree>
    <p:extLst>
      <p:ext uri="{BB962C8B-B14F-4D97-AF65-F5344CB8AC3E}">
        <p14:creationId xmlns:p14="http://schemas.microsoft.com/office/powerpoint/2010/main" val="3758359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responsibility and ours</a:t>
            </a:r>
            <a:endParaRPr lang="en-US" dirty="0"/>
          </a:p>
        </p:txBody>
      </p:sp>
      <p:sp>
        <p:nvSpPr>
          <p:cNvPr id="3" name="Content Placeholder 2"/>
          <p:cNvSpPr>
            <a:spLocks noGrp="1"/>
          </p:cNvSpPr>
          <p:nvPr>
            <p:ph idx="1"/>
          </p:nvPr>
        </p:nvSpPr>
        <p:spPr/>
        <p:txBody>
          <a:bodyPr>
            <a:normAutofit/>
          </a:bodyPr>
          <a:lstStyle/>
          <a:p>
            <a:r>
              <a:rPr lang="en-US" sz="3600" b="1" dirty="0" smtClean="0"/>
              <a:t>All presentations must be evidence based</a:t>
            </a:r>
          </a:p>
          <a:p>
            <a:r>
              <a:rPr lang="en-US" sz="3600" dirty="0" smtClean="0"/>
              <a:t>Extensive feedback will be provided</a:t>
            </a:r>
          </a:p>
          <a:p>
            <a:endParaRPr lang="en-US" sz="3600" dirty="0" smtClean="0"/>
          </a:p>
          <a:p>
            <a:endParaRPr lang="en-US" sz="3600" dirty="0"/>
          </a:p>
          <a:p>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12</a:t>
            </a:fld>
            <a:endParaRPr lang="en-US"/>
          </a:p>
        </p:txBody>
      </p:sp>
    </p:spTree>
    <p:extLst>
      <p:ext uri="{BB962C8B-B14F-4D97-AF65-F5344CB8AC3E}">
        <p14:creationId xmlns:p14="http://schemas.microsoft.com/office/powerpoint/2010/main" val="1304392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Research has to be done within bounds of the course &amp; the Internet (no libraries)</a:t>
            </a:r>
          </a:p>
          <a:p>
            <a:pPr lvl="1"/>
            <a:r>
              <a:rPr lang="en-US" dirty="0" smtClean="0"/>
              <a:t>Not optimal, but surprising how close to reality this is</a:t>
            </a:r>
          </a:p>
          <a:p>
            <a:pPr lvl="2"/>
            <a:r>
              <a:rPr lang="en-US" dirty="0" smtClean="0"/>
              <a:t>When </a:t>
            </a:r>
            <a:r>
              <a:rPr lang="en-US" b="1" dirty="0" smtClean="0"/>
              <a:t>policy windows</a:t>
            </a:r>
            <a:r>
              <a:rPr lang="en-US" dirty="0" smtClean="0"/>
              <a:t> open, one has to jump through; wait too long and window will close</a:t>
            </a:r>
          </a:p>
          <a:p>
            <a:pPr lvl="3"/>
            <a:r>
              <a:rPr lang="en-US" dirty="0" smtClean="0"/>
              <a:t>Perfect research &amp; no policy impact OR good research &amp; some policy impact</a:t>
            </a:r>
          </a:p>
          <a:p>
            <a:pPr lvl="2"/>
            <a:r>
              <a:rPr lang="en-US" dirty="0" smtClean="0"/>
              <a:t>One must have </a:t>
            </a:r>
          </a:p>
          <a:p>
            <a:pPr lvl="3"/>
            <a:r>
              <a:rPr lang="en-US" dirty="0" smtClean="0"/>
              <a:t>Stock of knowledge that can be repurposed</a:t>
            </a:r>
          </a:p>
          <a:p>
            <a:pPr lvl="3"/>
            <a:r>
              <a:rPr lang="en-US" dirty="0" smtClean="0"/>
              <a:t>Need to know where to look for information</a:t>
            </a:r>
          </a:p>
          <a:p>
            <a:pPr lvl="3"/>
            <a:r>
              <a:rPr lang="en-US" dirty="0" smtClean="0"/>
              <a:t>Networks that can be fired up quickly for new data, fact checking and frank assessments of quality of arguments</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13</a:t>
            </a:fld>
            <a:endParaRPr lang="en-US"/>
          </a:p>
        </p:txBody>
      </p:sp>
    </p:spTree>
    <p:extLst>
      <p:ext uri="{BB962C8B-B14F-4D97-AF65-F5344CB8AC3E}">
        <p14:creationId xmlns:p14="http://schemas.microsoft.com/office/powerpoint/2010/main" val="438879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windows</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b="1" dirty="0" smtClean="0"/>
              <a:t>Unpredictable </a:t>
            </a:r>
            <a:r>
              <a:rPr lang="en-US" dirty="0"/>
              <a:t>openings in the policy process that create the possibility for influence over the direction and outcome of that process</a:t>
            </a:r>
            <a:r>
              <a:rPr lang="en-US" dirty="0" smtClean="0"/>
              <a:t>.” </a:t>
            </a:r>
          </a:p>
          <a:p>
            <a:r>
              <a:rPr lang="en-US" dirty="0" smtClean="0"/>
              <a:t>“These </a:t>
            </a:r>
            <a:r>
              <a:rPr lang="en-US" dirty="0"/>
              <a:t>windows sometimes open regularly (e.g., cabinet shuffles and budget speeches), but who makes successful use of them or not is a </a:t>
            </a:r>
            <a:r>
              <a:rPr lang="en-US" b="1" dirty="0"/>
              <a:t>matter of chance and skill</a:t>
            </a:r>
            <a:r>
              <a:rPr lang="en-US" b="1" dirty="0" smtClean="0"/>
              <a:t>.</a:t>
            </a:r>
            <a:r>
              <a:rPr lang="en-US" dirty="0" smtClean="0"/>
              <a:t>”</a:t>
            </a:r>
            <a:endParaRPr lang="en-US" dirty="0"/>
          </a:p>
          <a:p>
            <a:pPr lvl="1"/>
            <a:r>
              <a:rPr lang="en-US" sz="2400" dirty="0" err="1" smtClean="0"/>
              <a:t>Kingdon</a:t>
            </a:r>
            <a:r>
              <a:rPr lang="en-US" sz="2400" dirty="0"/>
              <a:t>, John W. 1995.</a:t>
            </a:r>
            <a:r>
              <a:rPr lang="en-US" sz="2400" i="1" dirty="0"/>
              <a:t> Agendas, Alternatives, and Public Policies, </a:t>
            </a:r>
            <a:r>
              <a:rPr lang="en-US" sz="2400" dirty="0"/>
              <a:t>2nd ed. Ann Arbor, MI: University of Michigan </a:t>
            </a:r>
            <a:r>
              <a:rPr lang="en-US" sz="2400" dirty="0" smtClean="0"/>
              <a:t>Press.</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14</a:t>
            </a:fld>
            <a:endParaRPr lang="en-US" dirty="0"/>
          </a:p>
        </p:txBody>
      </p:sp>
    </p:spTree>
    <p:extLst>
      <p:ext uri="{BB962C8B-B14F-4D97-AF65-F5344CB8AC3E}">
        <p14:creationId xmlns:p14="http://schemas.microsoft.com/office/powerpoint/2010/main" val="2897666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Research on customer relations management in electricity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5264281"/>
              </p:ext>
            </p:extLst>
          </p:nvPr>
        </p:nvGraphicFramePr>
        <p:xfrm>
          <a:off x="457200" y="1600200"/>
          <a:ext cx="8229600" cy="4587240"/>
        </p:xfrm>
        <a:graphic>
          <a:graphicData uri="http://schemas.openxmlformats.org/drawingml/2006/table">
            <a:tbl>
              <a:tblPr firstRow="1" bandRow="1">
                <a:tableStyleId>{5C22544A-7EE6-4342-B048-85BDC9FD1C3A}</a:tableStyleId>
              </a:tblPr>
              <a:tblGrid>
                <a:gridCol w="1828800"/>
                <a:gridCol w="6400800"/>
              </a:tblGrid>
              <a:tr h="370840">
                <a:tc>
                  <a:txBody>
                    <a:bodyPr/>
                    <a:lstStyle/>
                    <a:p>
                      <a:r>
                        <a:rPr lang="en-US" dirty="0" smtClean="0"/>
                        <a:t>Timeline</a:t>
                      </a:r>
                      <a:endParaRPr lang="en-US" dirty="0"/>
                    </a:p>
                  </a:txBody>
                  <a:tcPr/>
                </a:tc>
                <a:tc>
                  <a:txBody>
                    <a:bodyPr/>
                    <a:lstStyle/>
                    <a:p>
                      <a:r>
                        <a:rPr lang="en-US" dirty="0" smtClean="0"/>
                        <a:t>Action</a:t>
                      </a:r>
                      <a:endParaRPr lang="en-US" dirty="0"/>
                    </a:p>
                  </a:txBody>
                  <a:tcPr/>
                </a:tc>
              </a:tr>
              <a:tr h="370840">
                <a:tc>
                  <a:txBody>
                    <a:bodyPr/>
                    <a:lstStyle/>
                    <a:p>
                      <a:r>
                        <a:rPr lang="en-US" dirty="0" smtClean="0"/>
                        <a:t>September 2012</a:t>
                      </a:r>
                    </a:p>
                    <a:p>
                      <a:endParaRPr lang="en-US" dirty="0"/>
                    </a:p>
                  </a:txBody>
                  <a:tcPr/>
                </a:tc>
                <a:tc>
                  <a:txBody>
                    <a:bodyPr/>
                    <a:lstStyle/>
                    <a:p>
                      <a:r>
                        <a:rPr lang="en-US" dirty="0" smtClean="0"/>
                        <a:t>Research commenced</a:t>
                      </a:r>
                      <a:endParaRPr lang="en-US" dirty="0"/>
                    </a:p>
                  </a:txBody>
                  <a:tcPr/>
                </a:tc>
              </a:tr>
              <a:tr h="370840">
                <a:tc>
                  <a:txBody>
                    <a:bodyPr/>
                    <a:lstStyle/>
                    <a:p>
                      <a:r>
                        <a:rPr lang="en-US" dirty="0" smtClean="0"/>
                        <a:t>December</a:t>
                      </a:r>
                      <a:r>
                        <a:rPr lang="en-US" baseline="0" dirty="0" smtClean="0"/>
                        <a:t> </a:t>
                      </a:r>
                      <a:r>
                        <a:rPr lang="en-US" dirty="0" smtClean="0"/>
                        <a:t>2012</a:t>
                      </a:r>
                      <a:endParaRPr lang="en-US" dirty="0"/>
                    </a:p>
                  </a:txBody>
                  <a:tcPr/>
                </a:tc>
                <a:tc>
                  <a:txBody>
                    <a:bodyPr/>
                    <a:lstStyle/>
                    <a:p>
                      <a:r>
                        <a:rPr lang="en-US" dirty="0" smtClean="0"/>
                        <a:t>Rough idea of what the results would look like</a:t>
                      </a:r>
                      <a:endParaRPr lang="en-US" dirty="0"/>
                    </a:p>
                  </a:txBody>
                  <a:tcPr/>
                </a:tc>
              </a:tr>
              <a:tr h="370840">
                <a:tc>
                  <a:txBody>
                    <a:bodyPr/>
                    <a:lstStyle/>
                    <a:p>
                      <a:r>
                        <a:rPr lang="en-US" dirty="0" smtClean="0"/>
                        <a:t>March 2013</a:t>
                      </a:r>
                      <a:endParaRPr lang="en-US" dirty="0"/>
                    </a:p>
                  </a:txBody>
                  <a:tcPr/>
                </a:tc>
                <a:tc>
                  <a:txBody>
                    <a:bodyPr/>
                    <a:lstStyle/>
                    <a:p>
                      <a:r>
                        <a:rPr lang="en-US" dirty="0" smtClean="0"/>
                        <a:t>Offered SAFIR Training Course</a:t>
                      </a:r>
                      <a:r>
                        <a:rPr lang="en-US" baseline="0" dirty="0" smtClean="0"/>
                        <a:t> for electricity regulators that used Sri Lanka as case study; </a:t>
                      </a:r>
                      <a:r>
                        <a:rPr lang="en-US" dirty="0" smtClean="0"/>
                        <a:t>Former investment analyst with deep</a:t>
                      </a:r>
                      <a:r>
                        <a:rPr lang="en-US" baseline="0" dirty="0" smtClean="0"/>
                        <a:t> infrastructure and finance skills as co-director </a:t>
                      </a:r>
                      <a:endParaRPr lang="en-US" dirty="0"/>
                    </a:p>
                  </a:txBody>
                  <a:tcPr/>
                </a:tc>
              </a:tr>
              <a:tr h="370840">
                <a:tc>
                  <a:txBody>
                    <a:bodyPr/>
                    <a:lstStyle/>
                    <a:p>
                      <a:r>
                        <a:rPr lang="en-US" dirty="0" smtClean="0"/>
                        <a:t>8 March 2013</a:t>
                      </a:r>
                      <a:endParaRPr lang="en-US" dirty="0"/>
                    </a:p>
                  </a:txBody>
                  <a:tcPr/>
                </a:tc>
                <a:tc>
                  <a:txBody>
                    <a:bodyPr/>
                    <a:lstStyle/>
                    <a:p>
                      <a:r>
                        <a:rPr lang="en-US" dirty="0" smtClean="0"/>
                        <a:t>Co-director is invited for TV interview causing him to “cram” on electricity sector data</a:t>
                      </a:r>
                      <a:endParaRPr lang="en-US" dirty="0"/>
                    </a:p>
                  </a:txBody>
                  <a:tcPr/>
                </a:tc>
              </a:tr>
              <a:tr h="370840">
                <a:tc>
                  <a:txBody>
                    <a:bodyPr/>
                    <a:lstStyle/>
                    <a:p>
                      <a:r>
                        <a:rPr lang="en-US" dirty="0" smtClean="0"/>
                        <a:t>11 March</a:t>
                      </a:r>
                      <a:r>
                        <a:rPr lang="en-US" baseline="0" dirty="0" smtClean="0"/>
                        <a:t> 2013</a:t>
                      </a:r>
                      <a:endParaRPr lang="en-US" dirty="0"/>
                    </a:p>
                  </a:txBody>
                  <a:tcPr/>
                </a:tc>
                <a:tc>
                  <a:txBody>
                    <a:bodyPr/>
                    <a:lstStyle/>
                    <a:p>
                      <a:r>
                        <a:rPr lang="en-US" dirty="0" smtClean="0"/>
                        <a:t>Public Utilities</a:t>
                      </a:r>
                      <a:r>
                        <a:rPr lang="en-US" baseline="0" dirty="0" smtClean="0"/>
                        <a:t> Commission calls for written comments by March 28 for Public Consultation on Tariff Proposal</a:t>
                      </a:r>
                      <a:endParaRPr lang="en-US" dirty="0"/>
                    </a:p>
                  </a:txBody>
                  <a:tcPr/>
                </a:tc>
              </a:tr>
              <a:tr h="370840">
                <a:tc>
                  <a:txBody>
                    <a:bodyPr/>
                    <a:lstStyle/>
                    <a:p>
                      <a:r>
                        <a:rPr lang="en-US" dirty="0" smtClean="0"/>
                        <a:t>Week of March 11th</a:t>
                      </a:r>
                      <a:endParaRPr lang="en-US" dirty="0"/>
                    </a:p>
                  </a:txBody>
                  <a:tcPr/>
                </a:tc>
                <a:tc>
                  <a:txBody>
                    <a:bodyPr/>
                    <a:lstStyle/>
                    <a:p>
                      <a:r>
                        <a:rPr lang="en-US" dirty="0" smtClean="0"/>
                        <a:t>LIRNEasia Chair on multiple TV programs</a:t>
                      </a:r>
                      <a:r>
                        <a:rPr lang="en-US" baseline="0" dirty="0" smtClean="0"/>
                        <a:t> and evening news</a:t>
                      </a:r>
                      <a:endParaRPr lang="en-US" dirty="0"/>
                    </a:p>
                  </a:txBody>
                  <a:tcPr/>
                </a:tc>
              </a:tr>
              <a:tr h="370840">
                <a:tc>
                  <a:txBody>
                    <a:bodyPr/>
                    <a:lstStyle/>
                    <a:p>
                      <a:r>
                        <a:rPr lang="en-US" dirty="0" smtClean="0"/>
                        <a:t>15 March</a:t>
                      </a:r>
                      <a:r>
                        <a:rPr lang="en-US" baseline="0" dirty="0" smtClean="0"/>
                        <a:t> 2013</a:t>
                      </a:r>
                      <a:endParaRPr lang="en-US" dirty="0"/>
                    </a:p>
                  </a:txBody>
                  <a:tcPr/>
                </a:tc>
                <a:tc>
                  <a:txBody>
                    <a:bodyPr/>
                    <a:lstStyle/>
                    <a:p>
                      <a:r>
                        <a:rPr lang="en-US" dirty="0" smtClean="0"/>
                        <a:t>Column</a:t>
                      </a:r>
                      <a:r>
                        <a:rPr lang="en-US" baseline="0" dirty="0" smtClean="0"/>
                        <a:t> appears online at LBO.LK</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E12F0C5E-585E-424D-97B3-846E73BF1672}" type="slidenum">
              <a:rPr lang="en-US" smtClean="0"/>
              <a:t>15</a:t>
            </a:fld>
            <a:endParaRPr lang="en-US"/>
          </a:p>
        </p:txBody>
      </p:sp>
    </p:spTree>
    <p:extLst>
      <p:ext uri="{BB962C8B-B14F-4D97-AF65-F5344CB8AC3E}">
        <p14:creationId xmlns:p14="http://schemas.microsoft.com/office/powerpoint/2010/main" val="3961328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2F0C5E-585E-424D-97B3-846E73BF1672}" type="slidenum">
              <a:rPr lang="en-US" smtClean="0"/>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377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Exploiting a policy window . . . </a:t>
            </a:r>
            <a:endParaRPr lang="en-US" dirty="0"/>
          </a:p>
        </p:txBody>
      </p:sp>
      <p:sp>
        <p:nvSpPr>
          <p:cNvPr id="2" name="Slide Number Placeholder 1"/>
          <p:cNvSpPr>
            <a:spLocks noGrp="1"/>
          </p:cNvSpPr>
          <p:nvPr>
            <p:ph type="sldNum" sz="quarter" idx="12"/>
          </p:nvPr>
        </p:nvSpPr>
        <p:spPr/>
        <p:txBody>
          <a:bodyPr/>
          <a:lstStyle/>
          <a:p>
            <a:fld id="{E12F0C5E-585E-424D-97B3-846E73BF1672}" type="slidenum">
              <a:rPr lang="en-US" smtClean="0"/>
              <a:t>17</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1767925"/>
              </p:ext>
            </p:extLst>
          </p:nvPr>
        </p:nvGraphicFramePr>
        <p:xfrm>
          <a:off x="457200" y="1600200"/>
          <a:ext cx="8229600" cy="3947160"/>
        </p:xfrm>
        <a:graphic>
          <a:graphicData uri="http://schemas.openxmlformats.org/drawingml/2006/table">
            <a:tbl>
              <a:tblPr firstRow="1" bandRow="1">
                <a:tableStyleId>{5C22544A-7EE6-4342-B048-85BDC9FD1C3A}</a:tableStyleId>
              </a:tblPr>
              <a:tblGrid>
                <a:gridCol w="1752600"/>
                <a:gridCol w="6477000"/>
              </a:tblGrid>
              <a:tr h="370840">
                <a:tc>
                  <a:txBody>
                    <a:bodyPr/>
                    <a:lstStyle/>
                    <a:p>
                      <a:r>
                        <a:rPr lang="en-US" dirty="0" smtClean="0"/>
                        <a:t>Timeline</a:t>
                      </a:r>
                      <a:endParaRPr lang="en-US" dirty="0"/>
                    </a:p>
                  </a:txBody>
                  <a:tcPr/>
                </a:tc>
                <a:tc>
                  <a:txBody>
                    <a:bodyPr/>
                    <a:lstStyle/>
                    <a:p>
                      <a:r>
                        <a:rPr lang="en-US" dirty="0" smtClean="0"/>
                        <a:t>Action</a:t>
                      </a:r>
                      <a:endParaRPr lang="en-US" dirty="0"/>
                    </a:p>
                  </a:txBody>
                  <a:tcPr/>
                </a:tc>
              </a:tr>
              <a:tr h="370840">
                <a:tc>
                  <a:txBody>
                    <a:bodyPr/>
                    <a:lstStyle/>
                    <a:p>
                      <a:r>
                        <a:rPr lang="en-US" dirty="0" smtClean="0"/>
                        <a:t>23 March 2013</a:t>
                      </a:r>
                      <a:endParaRPr lang="en-US" dirty="0"/>
                    </a:p>
                  </a:txBody>
                  <a:tcPr/>
                </a:tc>
                <a:tc>
                  <a:txBody>
                    <a:bodyPr/>
                    <a:lstStyle/>
                    <a:p>
                      <a:r>
                        <a:rPr lang="en-US" dirty="0" smtClean="0"/>
                        <a:t>First substantive article on electricity tariff in Sinhala</a:t>
                      </a:r>
                      <a:r>
                        <a:rPr lang="en-US" baseline="0" dirty="0" smtClean="0"/>
                        <a:t> weekly paper</a:t>
                      </a:r>
                      <a:endParaRPr lang="en-US" dirty="0"/>
                    </a:p>
                  </a:txBody>
                  <a:tcPr/>
                </a:tc>
              </a:tr>
              <a:tr h="370840">
                <a:tc>
                  <a:txBody>
                    <a:bodyPr/>
                    <a:lstStyle/>
                    <a:p>
                      <a:r>
                        <a:rPr lang="en-US" dirty="0" smtClean="0"/>
                        <a:t>28 March 2013</a:t>
                      </a:r>
                      <a:endParaRPr lang="en-US" dirty="0"/>
                    </a:p>
                  </a:txBody>
                  <a:tcPr/>
                </a:tc>
                <a:tc>
                  <a:txBody>
                    <a:bodyPr/>
                    <a:lstStyle/>
                    <a:p>
                      <a:r>
                        <a:rPr lang="en-US" dirty="0" smtClean="0"/>
                        <a:t>Official submission that deviates materially from what was said on media submitted</a:t>
                      </a:r>
                      <a:endParaRPr lang="en-US" dirty="0"/>
                    </a:p>
                  </a:txBody>
                  <a:tcPr/>
                </a:tc>
              </a:tr>
              <a:tr h="370840">
                <a:tc>
                  <a:txBody>
                    <a:bodyPr/>
                    <a:lstStyle/>
                    <a:p>
                      <a:r>
                        <a:rPr lang="en-US" dirty="0" smtClean="0"/>
                        <a:t>2 April 2013</a:t>
                      </a:r>
                      <a:endParaRPr lang="en-US" dirty="0"/>
                    </a:p>
                  </a:txBody>
                  <a:tcPr/>
                </a:tc>
                <a:tc>
                  <a:txBody>
                    <a:bodyPr/>
                    <a:lstStyle/>
                    <a:p>
                      <a:r>
                        <a:rPr lang="en-US" dirty="0" smtClean="0"/>
                        <a:t>PUCSL Chairman’s full</a:t>
                      </a:r>
                      <a:r>
                        <a:rPr lang="en-US" baseline="0" dirty="0" smtClean="0"/>
                        <a:t> page </a:t>
                      </a:r>
                      <a:r>
                        <a:rPr lang="en-US" dirty="0" smtClean="0"/>
                        <a:t>interview</a:t>
                      </a:r>
                      <a:r>
                        <a:rPr lang="en-US" baseline="0" dirty="0" smtClean="0"/>
                        <a:t> on Page 4 (high-value platform) in highest readership newspaper published; includes whole chunks from LIRNEasia media output, including an error</a:t>
                      </a:r>
                      <a:endParaRPr lang="en-US" dirty="0"/>
                    </a:p>
                  </a:txBody>
                  <a:tcPr/>
                </a:tc>
              </a:tr>
              <a:tr h="370840">
                <a:tc>
                  <a:txBody>
                    <a:bodyPr/>
                    <a:lstStyle/>
                    <a:p>
                      <a:r>
                        <a:rPr lang="en-US" dirty="0" smtClean="0"/>
                        <a:t>4 April 2013</a:t>
                      </a:r>
                      <a:endParaRPr lang="en-US" dirty="0"/>
                    </a:p>
                  </a:txBody>
                  <a:tcPr/>
                </a:tc>
                <a:tc>
                  <a:txBody>
                    <a:bodyPr/>
                    <a:lstStyle/>
                    <a:p>
                      <a:r>
                        <a:rPr lang="en-US" dirty="0" smtClean="0"/>
                        <a:t>Oral submission at first session of Public Consultation</a:t>
                      </a:r>
                      <a:r>
                        <a:rPr lang="en-US" baseline="0" dirty="0" smtClean="0"/>
                        <a:t> with potential for framing the debate</a:t>
                      </a:r>
                      <a:endParaRPr lang="en-US" dirty="0"/>
                    </a:p>
                  </a:txBody>
                  <a:tcPr/>
                </a:tc>
              </a:tr>
              <a:tr h="370840">
                <a:tc>
                  <a:txBody>
                    <a:bodyPr/>
                    <a:lstStyle/>
                    <a:p>
                      <a:r>
                        <a:rPr lang="en-US" dirty="0" smtClean="0"/>
                        <a:t>17 April 2013</a:t>
                      </a:r>
                      <a:endParaRPr lang="en-US" dirty="0"/>
                    </a:p>
                  </a:txBody>
                  <a:tcPr/>
                </a:tc>
                <a:tc>
                  <a:txBody>
                    <a:bodyPr/>
                    <a:lstStyle/>
                    <a:p>
                      <a:r>
                        <a:rPr lang="en-US" dirty="0" smtClean="0"/>
                        <a:t>Decision does not include any of our</a:t>
                      </a:r>
                      <a:r>
                        <a:rPr lang="en-US" baseline="0" dirty="0" smtClean="0"/>
                        <a:t> recommendations</a:t>
                      </a:r>
                      <a:endParaRPr lang="en-US" dirty="0"/>
                    </a:p>
                  </a:txBody>
                  <a:tcPr/>
                </a:tc>
              </a:tr>
              <a:tr h="370840">
                <a:tc>
                  <a:txBody>
                    <a:bodyPr/>
                    <a:lstStyle/>
                    <a:p>
                      <a:r>
                        <a:rPr lang="en-US" dirty="0" smtClean="0"/>
                        <a:t>1 October 2013</a:t>
                      </a:r>
                      <a:endParaRPr lang="en-US" dirty="0"/>
                    </a:p>
                  </a:txBody>
                  <a:tcPr/>
                </a:tc>
                <a:tc>
                  <a:txBody>
                    <a:bodyPr/>
                    <a:lstStyle/>
                    <a:p>
                      <a:r>
                        <a:rPr lang="en-US" dirty="0" smtClean="0"/>
                        <a:t>LIRNEasia invited to present its</a:t>
                      </a:r>
                      <a:r>
                        <a:rPr lang="en-US" baseline="0" dirty="0" smtClean="0"/>
                        <a:t> views on demand-side management at a public hearing, apparently a direct result of April intervention</a:t>
                      </a:r>
                      <a:endParaRPr lang="en-US" dirty="0"/>
                    </a:p>
                  </a:txBody>
                  <a:tcPr/>
                </a:tc>
              </a:tr>
            </a:tbl>
          </a:graphicData>
        </a:graphic>
      </p:graphicFrame>
    </p:spTree>
    <p:extLst>
      <p:ext uri="{BB962C8B-B14F-4D97-AF65-F5344CB8AC3E}">
        <p14:creationId xmlns:p14="http://schemas.microsoft.com/office/powerpoint/2010/main" val="3871850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for discussion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Our research on customer-relationship management not quite cooked</a:t>
            </a:r>
          </a:p>
          <a:p>
            <a:pPr lvl="1"/>
            <a:r>
              <a:rPr lang="en-US" dirty="0" smtClean="0"/>
              <a:t>But we decided to use the policy window to at least lay a foundation</a:t>
            </a:r>
          </a:p>
          <a:p>
            <a:r>
              <a:rPr lang="en-US" dirty="0" smtClean="0"/>
              <a:t>Research based (but different research)</a:t>
            </a:r>
          </a:p>
          <a:p>
            <a:pPr lvl="1"/>
            <a:r>
              <a:rPr lang="en-US" dirty="0" smtClean="0"/>
              <a:t>Last 5% of electricity supply responsible for 17% of total costs (first 50% is also responsible for 17% of costs)  </a:t>
            </a:r>
            <a:r>
              <a:rPr lang="en-US" dirty="0" smtClean="0">
                <a:sym typeface="Wingdings" pitchFamily="2" charset="2"/>
              </a:rPr>
              <a:t> lowering peak consumption will dramatically reduce costs</a:t>
            </a:r>
          </a:p>
          <a:p>
            <a:pPr lvl="1"/>
            <a:r>
              <a:rPr lang="en-US" dirty="0" smtClean="0">
                <a:sym typeface="Wingdings" pitchFamily="2" charset="2"/>
              </a:rPr>
              <a:t>Therefore, we recommend Demand Side Management to lower the peak demand (now drawing from our half-cooked research)</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18</a:t>
            </a:fld>
            <a:endParaRPr lang="en-US"/>
          </a:p>
        </p:txBody>
      </p:sp>
    </p:spTree>
    <p:extLst>
      <p:ext uri="{BB962C8B-B14F-4D97-AF65-F5344CB8AC3E}">
        <p14:creationId xmlns:p14="http://schemas.microsoft.com/office/powerpoint/2010/main" val="2118599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for discussion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Was our research in best shape?</a:t>
            </a:r>
          </a:p>
          <a:p>
            <a:pPr lvl="1"/>
            <a:r>
              <a:rPr lang="en-US" dirty="0" smtClean="0"/>
              <a:t>No, top 5% and bottom 50% costing the same appeared in media as top 5% costs 50%</a:t>
            </a:r>
          </a:p>
          <a:p>
            <a:r>
              <a:rPr lang="en-US" dirty="0" smtClean="0"/>
              <a:t>Did we fix our errors?</a:t>
            </a:r>
          </a:p>
          <a:p>
            <a:pPr lvl="1"/>
            <a:r>
              <a:rPr lang="en-US" dirty="0" smtClean="0"/>
              <a:t>Yes, exchanges with a sharp journalist helped remove the error (a form of peer review)</a:t>
            </a:r>
          </a:p>
          <a:p>
            <a:r>
              <a:rPr lang="en-US" dirty="0" smtClean="0"/>
              <a:t>Could we always stay on message?</a:t>
            </a:r>
          </a:p>
          <a:p>
            <a:pPr lvl="1"/>
            <a:r>
              <a:rPr lang="en-US" dirty="0" smtClean="0"/>
              <a:t>No, got dragged into subsidy issues especially in 3 minute interviews for the news</a:t>
            </a:r>
          </a:p>
          <a:p>
            <a:r>
              <a:rPr lang="en-US" dirty="0" smtClean="0"/>
              <a:t>Is this replicable?</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19</a:t>
            </a:fld>
            <a:endParaRPr lang="en-US"/>
          </a:p>
        </p:txBody>
      </p:sp>
    </p:spTree>
    <p:extLst>
      <p:ext uri="{BB962C8B-B14F-4D97-AF65-F5344CB8AC3E}">
        <p14:creationId xmlns:p14="http://schemas.microsoft.com/office/powerpoint/2010/main" val="1799692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course seeks to achieve</a:t>
            </a:r>
            <a:endParaRPr lang="en-US" dirty="0"/>
          </a:p>
        </p:txBody>
      </p:sp>
      <p:sp>
        <p:nvSpPr>
          <p:cNvPr id="3" name="Content Placeholder 2"/>
          <p:cNvSpPr>
            <a:spLocks noGrp="1"/>
          </p:cNvSpPr>
          <p:nvPr>
            <p:ph idx="1"/>
          </p:nvPr>
        </p:nvSpPr>
        <p:spPr/>
        <p:txBody>
          <a:bodyPr/>
          <a:lstStyle/>
          <a:p>
            <a:r>
              <a:rPr lang="en-US" dirty="0"/>
              <a:t>To enable </a:t>
            </a:r>
            <a:r>
              <a:rPr lang="en-US" dirty="0" smtClean="0"/>
              <a:t>Nepal citizens </a:t>
            </a:r>
            <a:r>
              <a:rPr lang="en-US" dirty="0"/>
              <a:t>marshal available research and evidence for effective participation in broadband policy and regulatory processes including interactions with media, thereby facilitating and enriching policy discourse on </a:t>
            </a:r>
            <a:r>
              <a:rPr lang="en-US" b="1" dirty="0"/>
              <a:t>means of increasing broadband access by the poor and persons with disabilities</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2</a:t>
            </a:fld>
            <a:endParaRPr lang="en-US"/>
          </a:p>
        </p:txBody>
      </p:sp>
    </p:spTree>
    <p:extLst>
      <p:ext uri="{BB962C8B-B14F-4D97-AF65-F5344CB8AC3E}">
        <p14:creationId xmlns:p14="http://schemas.microsoft.com/office/powerpoint/2010/main" val="3087990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one measure success?</a:t>
            </a:r>
            <a:endParaRPr lang="en-US" dirty="0"/>
          </a:p>
        </p:txBody>
      </p:sp>
      <p:sp>
        <p:nvSpPr>
          <p:cNvPr id="4" name="Content Placeholder 3"/>
          <p:cNvSpPr>
            <a:spLocks noGrp="1"/>
          </p:cNvSpPr>
          <p:nvPr>
            <p:ph idx="1"/>
          </p:nvPr>
        </p:nvSpPr>
        <p:spPr/>
        <p:txBody>
          <a:bodyPr/>
          <a:lstStyle/>
          <a:p>
            <a:r>
              <a:rPr lang="en-US" dirty="0" smtClean="0"/>
              <a:t>Measuring outputs</a:t>
            </a:r>
          </a:p>
          <a:p>
            <a:pPr lvl="1"/>
            <a:r>
              <a:rPr lang="en-US" dirty="0" smtClean="0"/>
              <a:t>Example: our memes appearing in the interview of PUCSL Chair</a:t>
            </a:r>
            <a:endParaRPr lang="en-US" dirty="0"/>
          </a:p>
        </p:txBody>
      </p:sp>
      <p:sp>
        <p:nvSpPr>
          <p:cNvPr id="3" name="Slide Number Placeholder 2"/>
          <p:cNvSpPr>
            <a:spLocks noGrp="1"/>
          </p:cNvSpPr>
          <p:nvPr>
            <p:ph type="sldNum" sz="quarter" idx="12"/>
          </p:nvPr>
        </p:nvSpPr>
        <p:spPr/>
        <p:txBody>
          <a:bodyPr/>
          <a:lstStyle/>
          <a:p>
            <a:fld id="{E12F0C5E-585E-424D-97B3-846E73BF1672}" type="slidenum">
              <a:rPr lang="en-US" smtClean="0"/>
              <a:t>20</a:t>
            </a:fld>
            <a:endParaRPr lang="en-US"/>
          </a:p>
        </p:txBody>
      </p:sp>
    </p:spTree>
    <p:extLst>
      <p:ext uri="{BB962C8B-B14F-4D97-AF65-F5344CB8AC3E}">
        <p14:creationId xmlns:p14="http://schemas.microsoft.com/office/powerpoint/2010/main" val="1309767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one measure success?</a:t>
            </a:r>
            <a:endParaRPr lang="en-US" dirty="0"/>
          </a:p>
        </p:txBody>
      </p:sp>
      <p:sp>
        <p:nvSpPr>
          <p:cNvPr id="3" name="Content Placeholder 2"/>
          <p:cNvSpPr>
            <a:spLocks noGrp="1"/>
          </p:cNvSpPr>
          <p:nvPr>
            <p:ph idx="1"/>
          </p:nvPr>
        </p:nvSpPr>
        <p:spPr/>
        <p:txBody>
          <a:bodyPr/>
          <a:lstStyle/>
          <a:p>
            <a:r>
              <a:rPr lang="en-US" dirty="0" smtClean="0"/>
              <a:t>Measuring outcomes</a:t>
            </a:r>
          </a:p>
          <a:p>
            <a:pPr lvl="1"/>
            <a:r>
              <a:rPr lang="en-US" dirty="0" smtClean="0"/>
              <a:t>DSM or time-sensitive tariffs implemented (along with use of our recommended methods of communication through texts, reformatted bills, etc.)</a:t>
            </a:r>
          </a:p>
          <a:p>
            <a:pPr lvl="1"/>
            <a:r>
              <a:rPr lang="en-US" dirty="0" smtClean="0"/>
              <a:t>Rebate and/or subsidy, fully or partially implemented</a:t>
            </a:r>
          </a:p>
          <a:p>
            <a:r>
              <a:rPr lang="en-US" dirty="0" smtClean="0"/>
              <a:t>What is the threshold of success?</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21</a:t>
            </a:fld>
            <a:endParaRPr lang="en-US"/>
          </a:p>
        </p:txBody>
      </p:sp>
    </p:spTree>
    <p:extLst>
      <p:ext uri="{BB962C8B-B14F-4D97-AF65-F5344CB8AC3E}">
        <p14:creationId xmlns:p14="http://schemas.microsoft.com/office/powerpoint/2010/main" val="266135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image to keep in mind . . . </a:t>
            </a:r>
            <a:endParaRPr lang="en-US" dirty="0"/>
          </a:p>
        </p:txBody>
      </p:sp>
      <p:sp>
        <p:nvSpPr>
          <p:cNvPr id="4" name="Slide Number Placeholder 3"/>
          <p:cNvSpPr>
            <a:spLocks noGrp="1"/>
          </p:cNvSpPr>
          <p:nvPr>
            <p:ph type="sldNum" sz="quarter" idx="12"/>
          </p:nvPr>
        </p:nvSpPr>
        <p:spPr/>
        <p:txBody>
          <a:bodyPr/>
          <a:lstStyle/>
          <a:p>
            <a:fld id="{73CD979D-1878-46F1-AE88-BCADFF98E737}" type="slidenum">
              <a:rPr lang="en-US" smtClean="0"/>
              <a:pPr/>
              <a:t>22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858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620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Aristotle on effective communication</a:t>
            </a:r>
            <a:endParaRPr lang="en-US" dirty="0"/>
          </a:p>
        </p:txBody>
      </p:sp>
      <p:sp>
        <p:nvSpPr>
          <p:cNvPr id="3" name="Content Placeholder 2"/>
          <p:cNvSpPr>
            <a:spLocks noGrp="1"/>
          </p:cNvSpPr>
          <p:nvPr>
            <p:ph idx="1"/>
          </p:nvPr>
        </p:nvSpPr>
        <p:spPr/>
        <p:txBody>
          <a:bodyPr>
            <a:normAutofit/>
          </a:bodyPr>
          <a:lstStyle/>
          <a:p>
            <a:r>
              <a:rPr lang="en-US" b="1" dirty="0"/>
              <a:t>Ethos (Credibility),</a:t>
            </a:r>
            <a:r>
              <a:rPr lang="en-US" dirty="0"/>
              <a:t> or </a:t>
            </a:r>
            <a:r>
              <a:rPr lang="en-US" b="1" dirty="0"/>
              <a:t>ethical appeal</a:t>
            </a:r>
            <a:r>
              <a:rPr lang="en-US" dirty="0"/>
              <a:t>, means convincing by the character of the </a:t>
            </a:r>
            <a:r>
              <a:rPr lang="en-US" dirty="0" smtClean="0"/>
              <a:t>author/orator </a:t>
            </a:r>
            <a:endParaRPr lang="en-US" dirty="0"/>
          </a:p>
          <a:p>
            <a:r>
              <a:rPr lang="en-US" b="1" dirty="0"/>
              <a:t>Pathos (Emotional)</a:t>
            </a:r>
            <a:r>
              <a:rPr lang="en-US" dirty="0"/>
              <a:t> means persuading by appealing to the </a:t>
            </a:r>
            <a:r>
              <a:rPr lang="en-US" dirty="0" smtClean="0"/>
              <a:t>reader/viewer's emotions </a:t>
            </a:r>
            <a:endParaRPr lang="en-US" dirty="0"/>
          </a:p>
          <a:p>
            <a:r>
              <a:rPr lang="en-US" b="1" dirty="0"/>
              <a:t>Logos</a:t>
            </a:r>
            <a:r>
              <a:rPr lang="en-US" dirty="0"/>
              <a:t> </a:t>
            </a:r>
            <a:r>
              <a:rPr lang="en-US" b="1" dirty="0"/>
              <a:t>(Logical)</a:t>
            </a:r>
            <a:r>
              <a:rPr lang="en-US" dirty="0"/>
              <a:t> means persuading by the use of reasoning. This will be the most important </a:t>
            </a:r>
            <a:r>
              <a:rPr lang="en-US" dirty="0" smtClean="0"/>
              <a:t>element in this course, </a:t>
            </a:r>
            <a:r>
              <a:rPr lang="en-US" dirty="0"/>
              <a:t>and Aristotle's </a:t>
            </a:r>
            <a:r>
              <a:rPr lang="en-US" dirty="0" smtClean="0"/>
              <a:t>favorite</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23</a:t>
            </a:fld>
            <a:endParaRPr lang="en-US"/>
          </a:p>
        </p:txBody>
      </p:sp>
    </p:spTree>
    <p:extLst>
      <p:ext uri="{BB962C8B-B14F-4D97-AF65-F5344CB8AC3E}">
        <p14:creationId xmlns:p14="http://schemas.microsoft.com/office/powerpoint/2010/main" val="1133851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Ethos</a:t>
            </a:r>
            <a:endParaRPr lang="en-US" dirty="0"/>
          </a:p>
        </p:txBody>
      </p:sp>
      <p:sp>
        <p:nvSpPr>
          <p:cNvPr id="3" name="Content Placeholder 2"/>
          <p:cNvSpPr>
            <a:spLocks noGrp="1"/>
          </p:cNvSpPr>
          <p:nvPr>
            <p:ph idx="1"/>
          </p:nvPr>
        </p:nvSpPr>
        <p:spPr/>
        <p:txBody>
          <a:bodyPr/>
          <a:lstStyle/>
          <a:p>
            <a:r>
              <a:rPr lang="en-US" dirty="0" smtClean="0"/>
              <a:t>Is not built in a day</a:t>
            </a:r>
          </a:p>
          <a:p>
            <a:r>
              <a:rPr lang="en-US" dirty="0" smtClean="0"/>
              <a:t>Not everyone can get interviewed on the evening news</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24</a:t>
            </a:fld>
            <a:endParaRPr lang="en-US"/>
          </a:p>
        </p:txBody>
      </p:sp>
    </p:spTree>
    <p:extLst>
      <p:ext uri="{BB962C8B-B14F-4D97-AF65-F5344CB8AC3E}">
        <p14:creationId xmlns:p14="http://schemas.microsoft.com/office/powerpoint/2010/main" val="2604189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Grace </a:t>
            </a:r>
            <a:r>
              <a:rPr lang="en-US" dirty="0" err="1" smtClean="0"/>
              <a:t>Mirandilla</a:t>
            </a:r>
            <a:r>
              <a:rPr lang="en-US" dirty="0" smtClean="0"/>
              <a:t> Santos</a:t>
            </a:r>
            <a:endParaRPr lang="en-US" dirty="0"/>
          </a:p>
        </p:txBody>
      </p:sp>
      <p:sp>
        <p:nvSpPr>
          <p:cNvPr id="5" name="Content Placeholder 4"/>
          <p:cNvSpPr>
            <a:spLocks noGrp="1"/>
          </p:cNvSpPr>
          <p:nvPr>
            <p:ph idx="1"/>
          </p:nvPr>
        </p:nvSpPr>
        <p:spPr/>
        <p:txBody>
          <a:bodyPr/>
          <a:lstStyle/>
          <a:p>
            <a:r>
              <a:rPr lang="en-US" sz="2000" dirty="0"/>
              <a:t>A</a:t>
            </a:r>
            <a:r>
              <a:rPr lang="en-US" sz="2000" dirty="0" smtClean="0"/>
              <a:t>n </a:t>
            </a:r>
            <a:r>
              <a:rPr lang="en-US" sz="2000" dirty="0"/>
              <a:t>independent ICT policy researcher from the Philippines, </a:t>
            </a:r>
            <a:r>
              <a:rPr lang="en-US" sz="2000" dirty="0" smtClean="0"/>
              <a:t>Grace has </a:t>
            </a:r>
            <a:r>
              <a:rPr lang="en-US" sz="2000" dirty="0"/>
              <a:t>been with </a:t>
            </a:r>
            <a:r>
              <a:rPr lang="en-US" sz="2000" dirty="0" err="1"/>
              <a:t>CPRsouth</a:t>
            </a:r>
            <a:r>
              <a:rPr lang="en-US" sz="2000" dirty="0"/>
              <a:t> since 2007.  </a:t>
            </a:r>
            <a:r>
              <a:rPr lang="en-US" sz="2000" dirty="0" smtClean="0"/>
              <a:t>Selected </a:t>
            </a:r>
            <a:r>
              <a:rPr lang="en-US" sz="2000" dirty="0"/>
              <a:t>a Young Scholar at the </a:t>
            </a:r>
            <a:r>
              <a:rPr lang="en-US" sz="2000" dirty="0" smtClean="0"/>
              <a:t>inaugural CPRsouth1 </a:t>
            </a:r>
            <a:r>
              <a:rPr lang="en-US" sz="2000" dirty="0"/>
              <a:t>in Manila, s</a:t>
            </a:r>
            <a:r>
              <a:rPr lang="en-US" sz="2000" dirty="0" smtClean="0"/>
              <a:t>he </a:t>
            </a:r>
            <a:r>
              <a:rPr lang="en-US" sz="2000" dirty="0"/>
              <a:t>then participated as a paper presenter at </a:t>
            </a:r>
            <a:r>
              <a:rPr lang="en-US" sz="2000" dirty="0" err="1" smtClean="0"/>
              <a:t>CPRsouth</a:t>
            </a:r>
            <a:r>
              <a:rPr lang="en-US" sz="2000" dirty="0" smtClean="0"/>
              <a:t> 2, 3 and 4 and has a co-authored paper at 10. </a:t>
            </a:r>
            <a:endParaRPr lang="en-US" sz="2000" dirty="0"/>
          </a:p>
          <a:p>
            <a:r>
              <a:rPr lang="en-US" sz="2000" dirty="0" smtClean="0"/>
              <a:t>She </a:t>
            </a:r>
            <a:r>
              <a:rPr lang="en-US" sz="2000" dirty="0"/>
              <a:t>has consulted for various agencies including The Asia Foundation, Center for Research and Communication</a:t>
            </a:r>
            <a:r>
              <a:rPr lang="en-US" sz="2000" dirty="0" smtClean="0"/>
              <a:t>, </a:t>
            </a:r>
            <a:r>
              <a:rPr lang="en-US" sz="2000" dirty="0"/>
              <a:t>USAID, </a:t>
            </a:r>
            <a:r>
              <a:rPr lang="en-US" sz="2000" dirty="0" err="1"/>
              <a:t>AusAID</a:t>
            </a:r>
            <a:r>
              <a:rPr lang="en-US" sz="2000" dirty="0"/>
              <a:t>, and ADB. She has published book chapters, journal articles, and policy papers and briefs on telecom policy, ICT for development, and e-democracy. </a:t>
            </a:r>
            <a:r>
              <a:rPr lang="en-US" sz="2000" dirty="0" smtClean="0"/>
              <a:t> Grace </a:t>
            </a:r>
            <a:r>
              <a:rPr lang="en-US" sz="2000" dirty="0"/>
              <a:t>writes a regular blog for industry publication </a:t>
            </a:r>
            <a:r>
              <a:rPr lang="en-US" sz="2000" dirty="0" err="1"/>
              <a:t>TelecomAsia</a:t>
            </a:r>
            <a:r>
              <a:rPr lang="en-US" sz="2000" dirty="0"/>
              <a:t> and is a member of the Internet Society – Philippines Chapter.</a:t>
            </a:r>
          </a:p>
          <a:p>
            <a:r>
              <a:rPr lang="en-US" sz="2000" dirty="0" smtClean="0"/>
              <a:t>She </a:t>
            </a:r>
            <a:r>
              <a:rPr lang="en-US" sz="2000" dirty="0"/>
              <a:t>exemplifies what LIRNEasia sought to achieve through the building up of </a:t>
            </a:r>
            <a:r>
              <a:rPr lang="en-US" sz="2000" dirty="0" err="1" smtClean="0"/>
              <a:t>CPRsouth</a:t>
            </a:r>
            <a:r>
              <a:rPr lang="en-US" sz="2000" dirty="0" smtClean="0"/>
              <a:t>.   </a:t>
            </a:r>
            <a:r>
              <a:rPr lang="en-US" sz="2000" dirty="0" err="1"/>
              <a:t>CPRsouth</a:t>
            </a:r>
            <a:r>
              <a:rPr lang="en-US" sz="2000" dirty="0"/>
              <a:t> identifies persons whose attitudes and personal incentives cause them to want to engage with policy processes in their own countries</a:t>
            </a:r>
            <a:r>
              <a:rPr lang="en-US" sz="2000" dirty="0" smtClean="0"/>
              <a:t>.. </a:t>
            </a:r>
            <a:endParaRPr lang="en-US" sz="2000" dirty="0"/>
          </a:p>
          <a:p>
            <a:endParaRPr lang="en-US" sz="2000" dirty="0"/>
          </a:p>
        </p:txBody>
      </p:sp>
      <p:sp>
        <p:nvSpPr>
          <p:cNvPr id="2" name="Slide Number Placeholder 1"/>
          <p:cNvSpPr>
            <a:spLocks noGrp="1"/>
          </p:cNvSpPr>
          <p:nvPr>
            <p:ph type="sldNum" sz="quarter" idx="12"/>
          </p:nvPr>
        </p:nvSpPr>
        <p:spPr/>
        <p:txBody>
          <a:bodyPr/>
          <a:lstStyle/>
          <a:p>
            <a:pPr>
              <a:defRPr/>
            </a:pPr>
            <a:fld id="{4FA712D9-FC92-42FB-B18E-56DCB30B00BD}" type="slidenum">
              <a:rPr lang="en-US" smtClean="0"/>
              <a:pPr>
                <a:defRPr/>
              </a:pPr>
              <a:t>25</a:t>
            </a:fld>
            <a:endParaRPr lang="en-US"/>
          </a:p>
        </p:txBody>
      </p:sp>
    </p:spTree>
    <p:extLst>
      <p:ext uri="{BB962C8B-B14F-4D97-AF65-F5344CB8AC3E}">
        <p14:creationId xmlns:p14="http://schemas.microsoft.com/office/powerpoint/2010/main" val="802503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Ethos in practice</a:t>
            </a:r>
            <a:endParaRPr lang="en-US" dirty="0"/>
          </a:p>
        </p:txBody>
      </p:sp>
      <p:pic>
        <p:nvPicPr>
          <p:cNvPr id="7" name="Content Placeholder 6"/>
          <p:cNvPicPr>
            <a:picLocks noGrp="1" noChangeAspect="1"/>
          </p:cNvPicPr>
          <p:nvPr>
            <p:ph sz="half" idx="1"/>
          </p:nvPr>
        </p:nvPicPr>
        <p:blipFill>
          <a:blip r:embed="rId3"/>
          <a:stretch>
            <a:fillRect/>
          </a:stretch>
        </p:blipFill>
        <p:spPr>
          <a:xfrm>
            <a:off x="779264" y="1600200"/>
            <a:ext cx="3394472" cy="4525963"/>
          </a:xfrm>
          <a:prstGeom prst="rect">
            <a:avLst/>
          </a:prstGeom>
        </p:spPr>
      </p:pic>
      <p:sp>
        <p:nvSpPr>
          <p:cNvPr id="6" name="Content Placeholder 5"/>
          <p:cNvSpPr>
            <a:spLocks noGrp="1"/>
          </p:cNvSpPr>
          <p:nvPr>
            <p:ph sz="half" idx="2"/>
          </p:nvPr>
        </p:nvSpPr>
        <p:spPr/>
        <p:txBody>
          <a:bodyPr/>
          <a:lstStyle/>
          <a:p>
            <a:r>
              <a:rPr lang="en-US" sz="1800" dirty="0" smtClean="0"/>
              <a:t>Grace </a:t>
            </a:r>
            <a:r>
              <a:rPr lang="en-US" sz="1800" dirty="0" err="1" smtClean="0"/>
              <a:t>Mirandilla</a:t>
            </a:r>
            <a:r>
              <a:rPr lang="en-US" sz="1800" dirty="0" smtClean="0"/>
              <a:t> Santos at </a:t>
            </a:r>
            <a:r>
              <a:rPr lang="en-US" sz="1800" dirty="0"/>
              <a:t>second public hearing </a:t>
            </a:r>
            <a:r>
              <a:rPr lang="en-US" sz="1800" dirty="0" smtClean="0"/>
              <a:t>of the NTC on </a:t>
            </a:r>
            <a:r>
              <a:rPr lang="en-US" sz="1800" dirty="0"/>
              <a:t>its proposed memorandum circular on broadband </a:t>
            </a:r>
            <a:r>
              <a:rPr lang="en-US" sz="1800" dirty="0" err="1"/>
              <a:t>QoS</a:t>
            </a:r>
            <a:r>
              <a:rPr lang="en-US" sz="1800" dirty="0"/>
              <a:t>. </a:t>
            </a:r>
            <a:r>
              <a:rPr lang="en-US" sz="1800" dirty="0" smtClean="0"/>
              <a:t>She reiterated </a:t>
            </a:r>
            <a:r>
              <a:rPr lang="en-US" sz="1800" dirty="0"/>
              <a:t>LIRNEasia’s recommendations that diagnostics should take into consideration consumer experience, must be transparent and results published in a format that consumers can understand and use, should help inform consumers’ decisions when availing of services (e.g., publishing average or typical speeds per ISP per city). Her recommendations have been seconded by Senator Bam Aquino. </a:t>
            </a:r>
          </a:p>
        </p:txBody>
      </p:sp>
      <p:sp>
        <p:nvSpPr>
          <p:cNvPr id="2" name="Slide Number Placeholder 1"/>
          <p:cNvSpPr>
            <a:spLocks noGrp="1"/>
          </p:cNvSpPr>
          <p:nvPr>
            <p:ph type="sldNum" sz="quarter" idx="12"/>
          </p:nvPr>
        </p:nvSpPr>
        <p:spPr/>
        <p:txBody>
          <a:bodyPr/>
          <a:lstStyle/>
          <a:p>
            <a:pPr>
              <a:defRPr/>
            </a:pPr>
            <a:fld id="{0D8D2FE0-CCCE-4EA5-9A28-79DB7B0D4E8E}" type="slidenum">
              <a:rPr lang="en-US" smtClean="0"/>
              <a:pPr>
                <a:defRPr/>
              </a:pPr>
              <a:t>26</a:t>
            </a:fld>
            <a:endParaRPr lang="en-US"/>
          </a:p>
        </p:txBody>
      </p:sp>
    </p:spTree>
    <p:extLst>
      <p:ext uri="{BB962C8B-B14F-4D97-AF65-F5344CB8AC3E}">
        <p14:creationId xmlns:p14="http://schemas.microsoft.com/office/powerpoint/2010/main" val="4280922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Pathos and Logos</a:t>
            </a:r>
            <a:endParaRPr lang="en-US" dirty="0"/>
          </a:p>
        </p:txBody>
      </p:sp>
      <p:sp>
        <p:nvSpPr>
          <p:cNvPr id="3" name="Content Placeholder 2"/>
          <p:cNvSpPr>
            <a:spLocks noGrp="1"/>
          </p:cNvSpPr>
          <p:nvPr>
            <p:ph idx="1"/>
          </p:nvPr>
        </p:nvSpPr>
        <p:spPr/>
        <p:txBody>
          <a:bodyPr/>
          <a:lstStyle/>
          <a:p>
            <a:r>
              <a:rPr lang="en-US" dirty="0" smtClean="0"/>
              <a:t>Discussed throughout, with weight given to logos</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27</a:t>
            </a:fld>
            <a:endParaRPr lang="en-US"/>
          </a:p>
        </p:txBody>
      </p:sp>
    </p:spTree>
    <p:extLst>
      <p:ext uri="{BB962C8B-B14F-4D97-AF65-F5344CB8AC3E}">
        <p14:creationId xmlns:p14="http://schemas.microsoft.com/office/powerpoint/2010/main" val="2315212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hope you will achieve by Monday</a:t>
            </a:r>
            <a:endParaRPr lang="en-US" dirty="0"/>
          </a:p>
        </p:txBody>
      </p:sp>
      <p:sp>
        <p:nvSpPr>
          <p:cNvPr id="3" name="Content Placeholder 2"/>
          <p:cNvSpPr>
            <a:spLocks noGrp="1"/>
          </p:cNvSpPr>
          <p:nvPr>
            <p:ph idx="1"/>
          </p:nvPr>
        </p:nvSpPr>
        <p:spPr/>
        <p:txBody>
          <a:bodyPr>
            <a:normAutofit/>
          </a:bodyPr>
          <a:lstStyle/>
          <a:p>
            <a:pPr lvl="0"/>
            <a:r>
              <a:rPr lang="en-US" dirty="0"/>
              <a:t>Be able to find and assess relevant research &amp; evidence</a:t>
            </a:r>
          </a:p>
          <a:p>
            <a:pPr lvl="0"/>
            <a:r>
              <a:rPr lang="en-US" dirty="0"/>
              <a:t>Be able to summarize the research in a coherent and comprehensive manner</a:t>
            </a:r>
          </a:p>
          <a:p>
            <a:pPr lvl="0"/>
            <a:r>
              <a:rPr lang="en-US" dirty="0"/>
              <a:t>Have an understanding of broadband policy and regulatory processes in </a:t>
            </a:r>
            <a:r>
              <a:rPr lang="en-US" dirty="0" smtClean="0"/>
              <a:t>Nepal</a:t>
            </a:r>
            <a:endParaRPr lang="en-US" dirty="0"/>
          </a:p>
          <a:p>
            <a:pPr lvl="0"/>
            <a:r>
              <a:rPr lang="en-US" dirty="0"/>
              <a:t>Have </a:t>
            </a:r>
            <a:r>
              <a:rPr lang="en-US" dirty="0" smtClean="0"/>
              <a:t>some of the </a:t>
            </a:r>
            <a:r>
              <a:rPr lang="en-US" dirty="0"/>
              <a:t>necessary tools to improve </a:t>
            </a:r>
            <a:r>
              <a:rPr lang="en-US" dirty="0" smtClean="0"/>
              <a:t>communication </a:t>
            </a:r>
            <a:r>
              <a:rPr lang="en-US" dirty="0"/>
              <a:t>skills</a:t>
            </a:r>
          </a:p>
          <a:p>
            <a:pPr lvl="0"/>
            <a:endParaRPr lang="en-US" dirty="0"/>
          </a:p>
          <a:p>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28</a:t>
            </a:fld>
            <a:endParaRPr lang="en-US"/>
          </a:p>
        </p:txBody>
      </p:sp>
    </p:spTree>
    <p:extLst>
      <p:ext uri="{BB962C8B-B14F-4D97-AF65-F5344CB8AC3E}">
        <p14:creationId xmlns:p14="http://schemas.microsoft.com/office/powerpoint/2010/main" val="150449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really hope you will achieve</a:t>
            </a:r>
            <a:endParaRPr lang="en-US" dirty="0"/>
          </a:p>
        </p:txBody>
      </p:sp>
      <p:sp>
        <p:nvSpPr>
          <p:cNvPr id="3" name="Content Placeholder 2"/>
          <p:cNvSpPr>
            <a:spLocks noGrp="1"/>
          </p:cNvSpPr>
          <p:nvPr>
            <p:ph idx="1"/>
          </p:nvPr>
        </p:nvSpPr>
        <p:spPr/>
        <p:txBody>
          <a:bodyPr>
            <a:normAutofit fontScale="85000" lnSpcReduction="20000"/>
          </a:bodyPr>
          <a:lstStyle/>
          <a:p>
            <a:r>
              <a:rPr lang="en-US" i="1" dirty="0"/>
              <a:t>“We believe all people should have the opportunity to reach their full potential, contribute to society, and have voice in the decisions that affect them.  We believe the best way to achieve these goals is to encourage initiatives by those living and working closest to where problems are located; to promote collaboration among the nonprofit, government and business sectors; and to ensure participation by men and women from diverse communities and all levels of society. In our experience, such activities help build common understanding, enhance excellence, enable people to improve their lives and reinforce their commitment to society.”</a:t>
            </a:r>
          </a:p>
        </p:txBody>
      </p:sp>
      <p:sp>
        <p:nvSpPr>
          <p:cNvPr id="4" name="Slide Number Placeholder 3"/>
          <p:cNvSpPr>
            <a:spLocks noGrp="1"/>
          </p:cNvSpPr>
          <p:nvPr>
            <p:ph type="sldNum" sz="quarter" idx="12"/>
          </p:nvPr>
        </p:nvSpPr>
        <p:spPr/>
        <p:txBody>
          <a:bodyPr/>
          <a:lstStyle/>
          <a:p>
            <a:fld id="{E12F0C5E-585E-424D-97B3-846E73BF1672}" type="slidenum">
              <a:rPr lang="en-US" smtClean="0"/>
              <a:t>29</a:t>
            </a:fld>
            <a:endParaRPr lang="en-US"/>
          </a:p>
        </p:txBody>
      </p:sp>
    </p:spTree>
    <p:extLst>
      <p:ext uri="{BB962C8B-B14F-4D97-AF65-F5344CB8AC3E}">
        <p14:creationId xmlns:p14="http://schemas.microsoft.com/office/powerpoint/2010/main" val="3441250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offering the course and why?</a:t>
            </a:r>
            <a:endParaRPr lang="en-US" dirty="0"/>
          </a:p>
        </p:txBody>
      </p:sp>
      <p:sp>
        <p:nvSpPr>
          <p:cNvPr id="3" name="Content Placeholder 2"/>
          <p:cNvSpPr>
            <a:spLocks noGrp="1"/>
          </p:cNvSpPr>
          <p:nvPr>
            <p:ph idx="1"/>
          </p:nvPr>
        </p:nvSpPr>
        <p:spPr/>
        <p:txBody>
          <a:bodyPr>
            <a:normAutofit/>
          </a:bodyPr>
          <a:lstStyle/>
          <a:p>
            <a:r>
              <a:rPr lang="en-US" dirty="0" smtClean="0"/>
              <a:t>LIRNE</a:t>
            </a:r>
            <a:r>
              <a:rPr lang="en-US" i="1" dirty="0" smtClean="0"/>
              <a:t>asia, </a:t>
            </a:r>
            <a:r>
              <a:rPr lang="en-US" dirty="0" smtClean="0"/>
              <a:t>whose mission is that of</a:t>
            </a:r>
          </a:p>
          <a:p>
            <a:pPr lvl="1"/>
            <a:r>
              <a:rPr lang="en-GB" i="1" dirty="0" err="1" smtClean="0"/>
              <a:t>Catalyzing</a:t>
            </a:r>
            <a:r>
              <a:rPr lang="en-GB" i="1" dirty="0" smtClean="0"/>
              <a:t> </a:t>
            </a:r>
            <a:r>
              <a:rPr lang="en-GB" i="1" dirty="0"/>
              <a:t>policy change through research to improve people’s lives in the emerging Asia Pacific by facilitating their use of hard and soft infrastructures through the use of knowledge, information and technology</a:t>
            </a:r>
            <a:r>
              <a:rPr lang="en-GB" i="1" dirty="0" smtClean="0"/>
              <a:t>.</a:t>
            </a:r>
            <a:endParaRPr lang="en-US" i="1" dirty="0" smtClean="0"/>
          </a:p>
        </p:txBody>
      </p:sp>
      <p:sp>
        <p:nvSpPr>
          <p:cNvPr id="4" name="Slide Number Placeholder 3"/>
          <p:cNvSpPr>
            <a:spLocks noGrp="1"/>
          </p:cNvSpPr>
          <p:nvPr>
            <p:ph type="sldNum" sz="quarter" idx="12"/>
          </p:nvPr>
        </p:nvSpPr>
        <p:spPr/>
        <p:txBody>
          <a:bodyPr/>
          <a:lstStyle/>
          <a:p>
            <a:fld id="{E12F0C5E-585E-424D-97B3-846E73BF1672}" type="slidenum">
              <a:rPr lang="en-US" smtClean="0"/>
              <a:t>3</a:t>
            </a:fld>
            <a:endParaRPr lang="en-US"/>
          </a:p>
        </p:txBody>
      </p:sp>
    </p:spTree>
    <p:extLst>
      <p:ext uri="{BB962C8B-B14F-4D97-AF65-F5344CB8AC3E}">
        <p14:creationId xmlns:p14="http://schemas.microsoft.com/office/powerpoint/2010/main" val="2328885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801858"/>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l"/>
            <a:r>
              <a:rPr lang="en-US" sz="4000" b="1" dirty="0">
                <a:ea typeface="+mj-ea"/>
              </a:rPr>
              <a:t>Countries that we engage with</a:t>
            </a:r>
            <a:endParaRPr lang="en-SG" sz="4000" b="1" dirty="0">
              <a:ea typeface="+mj-ea"/>
            </a:endParaRPr>
          </a:p>
        </p:txBody>
      </p:sp>
      <p:sp>
        <p:nvSpPr>
          <p:cNvPr id="3" name="Content Placeholder 2"/>
          <p:cNvSpPr>
            <a:spLocks noGrp="1"/>
          </p:cNvSpPr>
          <p:nvPr>
            <p:ph idx="1"/>
          </p:nvPr>
        </p:nvSpPr>
        <p:spPr/>
        <p:txBody>
          <a:bodyPr/>
          <a:lstStyle/>
          <a:p>
            <a:endParaRPr lang="en-SG" dirty="0"/>
          </a:p>
        </p:txBody>
      </p:sp>
      <p:pic>
        <p:nvPicPr>
          <p:cNvPr id="4" name="Picture 3"/>
          <p:cNvPicPr>
            <a:picLocks noChangeAspect="1"/>
          </p:cNvPicPr>
          <p:nvPr/>
        </p:nvPicPr>
        <p:blipFill>
          <a:blip r:embed="rId2" cstate="print"/>
          <a:stretch>
            <a:fillRect/>
          </a:stretch>
        </p:blipFill>
        <p:spPr>
          <a:xfrm>
            <a:off x="-5275" y="801859"/>
            <a:ext cx="9149275" cy="6056142"/>
          </a:xfrm>
          <a:prstGeom prst="rect">
            <a:avLst/>
          </a:prstGeom>
        </p:spPr>
      </p:pic>
    </p:spTree>
    <p:extLst>
      <p:ext uri="{BB962C8B-B14F-4D97-AF65-F5344CB8AC3E}">
        <p14:creationId xmlns:p14="http://schemas.microsoft.com/office/powerpoint/2010/main" val="4099050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by </a:t>
            </a:r>
            <a:endParaRPr lang="en-US" dirty="0"/>
          </a:p>
        </p:txBody>
      </p:sp>
      <p:sp>
        <p:nvSpPr>
          <p:cNvPr id="3" name="Content Placeholder 2"/>
          <p:cNvSpPr>
            <a:spLocks noGrp="1"/>
          </p:cNvSpPr>
          <p:nvPr>
            <p:ph idx="1"/>
          </p:nvPr>
        </p:nvSpPr>
        <p:spPr/>
        <p:txBody>
          <a:bodyPr>
            <a:normAutofit fontScale="32500" lnSpcReduction="20000"/>
          </a:bodyPr>
          <a:lstStyle/>
          <a:p>
            <a:r>
              <a:rPr lang="en-US" sz="8600" dirty="0" smtClean="0"/>
              <a:t>The Ford Foundation which “</a:t>
            </a:r>
            <a:r>
              <a:rPr lang="en-US" sz="8600" i="1" dirty="0" smtClean="0"/>
              <a:t>supports </a:t>
            </a:r>
            <a:r>
              <a:rPr lang="en-US" sz="8600" i="1" dirty="0"/>
              <a:t>visionary leaders and organizations on the frontlines of social change </a:t>
            </a:r>
            <a:r>
              <a:rPr lang="en-US" sz="8600" i="1" dirty="0" smtClean="0"/>
              <a:t>worldwide.”</a:t>
            </a:r>
            <a:endParaRPr lang="en-US" sz="5100" i="1" dirty="0" smtClean="0"/>
          </a:p>
          <a:p>
            <a:pPr lvl="1"/>
            <a:r>
              <a:rPr lang="en-US" sz="6000" dirty="0" smtClean="0"/>
              <a:t>“We </a:t>
            </a:r>
            <a:r>
              <a:rPr lang="en-US" sz="6000" dirty="0"/>
              <a:t>believe all people should have the opportunity to reach their full potential, contribute to society, and have voice in the decisions that affect </a:t>
            </a:r>
            <a:r>
              <a:rPr lang="en-US" sz="6000" dirty="0" smtClean="0"/>
              <a:t>them.  We </a:t>
            </a:r>
            <a:r>
              <a:rPr lang="en-US" sz="6000" dirty="0"/>
              <a:t>believe the best way to achieve these goals is to </a:t>
            </a:r>
            <a:r>
              <a:rPr lang="en-US" sz="6000" b="1" dirty="0"/>
              <a:t>encourage initiatives by those living and working closest to where problems are located</a:t>
            </a:r>
            <a:r>
              <a:rPr lang="en-US" sz="6000" dirty="0"/>
              <a:t>; to </a:t>
            </a:r>
            <a:r>
              <a:rPr lang="en-US" sz="6000" b="1" dirty="0"/>
              <a:t>promote collaboration among the nonprofit, government and business sectors</a:t>
            </a:r>
            <a:r>
              <a:rPr lang="en-US" sz="6000" dirty="0"/>
              <a:t>; and to ensure participation by men and women from diverse communities and all levels of society. In our experience, such activities help build common understanding, enhance excellence, enable people to improve their lives and reinforce their commitment to society</a:t>
            </a:r>
            <a:r>
              <a:rPr lang="en-US" sz="6000" dirty="0" smtClean="0"/>
              <a:t>.”</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5</a:t>
            </a:fld>
            <a:endParaRPr lang="en-US" dirty="0"/>
          </a:p>
        </p:txBody>
      </p:sp>
    </p:spTree>
    <p:extLst>
      <p:ext uri="{BB962C8B-B14F-4D97-AF65-F5344CB8AC3E}">
        <p14:creationId xmlns:p14="http://schemas.microsoft.com/office/powerpoint/2010/main" val="682896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Co-h</a:t>
            </a:r>
            <a:r>
              <a:rPr lang="en-US" dirty="0" smtClean="0"/>
              <a:t>osted </a:t>
            </a:r>
            <a:r>
              <a:rPr lang="en-US" dirty="0" smtClean="0"/>
              <a:t>by </a:t>
            </a:r>
            <a:r>
              <a:rPr lang="en-US" dirty="0"/>
              <a:t>ISOC Nepal and Center for Law &amp; Technology</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ISOC Nepal Mission: “</a:t>
            </a:r>
            <a:r>
              <a:rPr lang="en-US" sz="2400" dirty="0"/>
              <a:t>To promote the use of Internet in every aspects of life</a:t>
            </a:r>
            <a:r>
              <a:rPr lang="en-US" sz="2400" dirty="0" smtClean="0"/>
              <a:t>”</a:t>
            </a:r>
          </a:p>
          <a:p>
            <a:pPr marL="0" indent="0">
              <a:buNone/>
            </a:pPr>
            <a:endParaRPr lang="en-US" sz="2400" dirty="0"/>
          </a:p>
          <a:p>
            <a:pPr marL="0" indent="0">
              <a:buNone/>
            </a:pPr>
            <a:r>
              <a:rPr lang="en-US" sz="2400" dirty="0"/>
              <a:t>Objectives:</a:t>
            </a:r>
          </a:p>
          <a:p>
            <a:r>
              <a:rPr lang="en-US" sz="2000" dirty="0" smtClean="0"/>
              <a:t>Standardization </a:t>
            </a:r>
            <a:r>
              <a:rPr lang="en-US" sz="2000" dirty="0"/>
              <a:t>of internet from every prospect of use, infrastructure, awareness and its operation</a:t>
            </a:r>
          </a:p>
          <a:p>
            <a:r>
              <a:rPr lang="en-US" sz="2000" dirty="0" smtClean="0"/>
              <a:t>Facilitating </a:t>
            </a:r>
            <a:r>
              <a:rPr lang="en-US" sz="2000" dirty="0"/>
              <a:t>the governing body with policy recommendations and amendments at national level according to the global needs</a:t>
            </a:r>
          </a:p>
          <a:p>
            <a:r>
              <a:rPr lang="en-US" sz="2000" dirty="0" smtClean="0"/>
              <a:t>Providing </a:t>
            </a:r>
            <a:r>
              <a:rPr lang="en-US" sz="2000" dirty="0"/>
              <a:t>a better platform of coordination between the public and private sector</a:t>
            </a:r>
          </a:p>
          <a:p>
            <a:r>
              <a:rPr lang="en-US" sz="2000" dirty="0" smtClean="0"/>
              <a:t>To </a:t>
            </a:r>
            <a:r>
              <a:rPr lang="en-US" sz="2000" dirty="0"/>
              <a:t>organize effective trainings and seminars in the field of internet development and new innovations</a:t>
            </a:r>
            <a:endParaRPr lang="en-US" sz="2400" dirty="0"/>
          </a:p>
          <a:p>
            <a:r>
              <a:rPr lang="en-US" sz="2000" dirty="0" smtClean="0"/>
              <a:t>Effective </a:t>
            </a:r>
            <a:r>
              <a:rPr lang="en-US" sz="2000" dirty="0"/>
              <a:t>policy recommendation and voicing the need of better internet governance</a:t>
            </a:r>
            <a:endParaRPr lang="en-US" sz="2400" dirty="0"/>
          </a:p>
          <a:p>
            <a:pPr lvl="1"/>
            <a:endParaRPr lang="en-US" sz="2000" dirty="0"/>
          </a:p>
        </p:txBody>
      </p:sp>
      <p:sp>
        <p:nvSpPr>
          <p:cNvPr id="4" name="Slide Number Placeholder 3"/>
          <p:cNvSpPr>
            <a:spLocks noGrp="1"/>
          </p:cNvSpPr>
          <p:nvPr>
            <p:ph type="sldNum" sz="quarter" idx="12"/>
          </p:nvPr>
        </p:nvSpPr>
        <p:spPr/>
        <p:txBody>
          <a:bodyPr/>
          <a:lstStyle/>
          <a:p>
            <a:fld id="{E12F0C5E-585E-424D-97B3-846E73BF1672}" type="slidenum">
              <a:rPr lang="en-US" smtClean="0"/>
              <a:t>6</a:t>
            </a:fld>
            <a:endParaRPr lang="en-US"/>
          </a:p>
        </p:txBody>
      </p:sp>
    </p:spTree>
    <p:extLst>
      <p:ext uri="{BB962C8B-B14F-4D97-AF65-F5344CB8AC3E}">
        <p14:creationId xmlns:p14="http://schemas.microsoft.com/office/powerpoint/2010/main" val="270953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bjective </a:t>
            </a:r>
            <a:r>
              <a:rPr lang="en-US" dirty="0"/>
              <a:t>of the course</a:t>
            </a:r>
          </a:p>
        </p:txBody>
      </p:sp>
      <p:sp>
        <p:nvSpPr>
          <p:cNvPr id="3" name="Content Placeholder 2"/>
          <p:cNvSpPr>
            <a:spLocks noGrp="1"/>
          </p:cNvSpPr>
          <p:nvPr>
            <p:ph idx="1"/>
          </p:nvPr>
        </p:nvSpPr>
        <p:spPr/>
        <p:txBody>
          <a:bodyPr/>
          <a:lstStyle/>
          <a:p>
            <a:r>
              <a:rPr lang="en-US" dirty="0"/>
              <a:t>I</a:t>
            </a:r>
            <a:r>
              <a:rPr lang="en-US" dirty="0" smtClean="0"/>
              <a:t>s </a:t>
            </a:r>
            <a:r>
              <a:rPr lang="en-US" dirty="0"/>
              <a:t>to produce discerning and knowledgeable consumers of research who are able to engage in broadband policy and regulatory </a:t>
            </a:r>
            <a:r>
              <a:rPr lang="en-US" dirty="0" smtClean="0"/>
              <a:t>processes</a:t>
            </a:r>
          </a:p>
          <a:p>
            <a:pPr lvl="1"/>
            <a:r>
              <a:rPr lang="en-US" dirty="0" smtClean="0"/>
              <a:t>Not, as in our </a:t>
            </a:r>
            <a:r>
              <a:rPr lang="en-US" dirty="0" err="1" smtClean="0"/>
              <a:t>CPR</a:t>
            </a:r>
            <a:r>
              <a:rPr lang="en-US" i="1" dirty="0" err="1" smtClean="0"/>
              <a:t>south</a:t>
            </a:r>
            <a:r>
              <a:rPr lang="en-US" dirty="0" smtClean="0"/>
              <a:t> activities, to produce policy-oriented researchers  like us</a:t>
            </a:r>
          </a:p>
          <a:p>
            <a:pPr lvl="1"/>
            <a:r>
              <a:rPr lang="en-US" dirty="0" smtClean="0"/>
              <a:t>But no harm if it improves your research/scholarship</a:t>
            </a: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7</a:t>
            </a:fld>
            <a:endParaRPr lang="en-US"/>
          </a:p>
        </p:txBody>
      </p:sp>
    </p:spTree>
    <p:extLst>
      <p:ext uri="{BB962C8B-B14F-4D97-AF65-F5344CB8AC3E}">
        <p14:creationId xmlns:p14="http://schemas.microsoft.com/office/powerpoint/2010/main" val="3620462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end of course, attendees will</a:t>
            </a:r>
            <a:endParaRPr lang="en-US" dirty="0"/>
          </a:p>
        </p:txBody>
      </p:sp>
      <p:sp>
        <p:nvSpPr>
          <p:cNvPr id="3" name="Content Placeholder 2"/>
          <p:cNvSpPr>
            <a:spLocks noGrp="1"/>
          </p:cNvSpPr>
          <p:nvPr>
            <p:ph idx="1"/>
          </p:nvPr>
        </p:nvSpPr>
        <p:spPr/>
        <p:txBody>
          <a:bodyPr>
            <a:normAutofit/>
          </a:bodyPr>
          <a:lstStyle/>
          <a:p>
            <a:pPr lvl="0"/>
            <a:r>
              <a:rPr lang="en-US" dirty="0"/>
              <a:t>Be able to find and assess relevant research and evidence</a:t>
            </a:r>
          </a:p>
          <a:p>
            <a:pPr lvl="0"/>
            <a:r>
              <a:rPr lang="en-US" dirty="0"/>
              <a:t>Be able to summarize the research in a coherent and comprehensive manner</a:t>
            </a:r>
          </a:p>
          <a:p>
            <a:pPr lvl="0"/>
            <a:r>
              <a:rPr lang="en-US" dirty="0"/>
              <a:t>Have an understanding of broadband policy and regulatory processes in Nepal</a:t>
            </a:r>
          </a:p>
          <a:p>
            <a:pPr marL="0" indent="0">
              <a:buNone/>
            </a:pPr>
            <a:r>
              <a:rPr lang="en-US" dirty="0" smtClean="0"/>
              <a:t> </a:t>
            </a:r>
            <a:endParaRPr lang="en-US" dirty="0"/>
          </a:p>
          <a:p>
            <a:pPr lvl="0"/>
            <a:endParaRPr lang="en-US" dirty="0" smtClean="0"/>
          </a:p>
          <a:p>
            <a:pPr lvl="0"/>
            <a:endParaRPr lang="en-US" dirty="0"/>
          </a:p>
          <a:p>
            <a:pPr marL="0" lvl="0" indent="0">
              <a:buNone/>
            </a:pPr>
            <a:endParaRPr lang="en-US" dirty="0"/>
          </a:p>
          <a:p>
            <a:pPr lvl="0"/>
            <a:endParaRPr lang="en-US" dirty="0"/>
          </a:p>
          <a:p>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8</a:t>
            </a:fld>
            <a:endParaRPr lang="en-US" dirty="0"/>
          </a:p>
        </p:txBody>
      </p:sp>
    </p:spTree>
    <p:extLst>
      <p:ext uri="{BB962C8B-B14F-4D97-AF65-F5344CB8AC3E}">
        <p14:creationId xmlns:p14="http://schemas.microsoft.com/office/powerpoint/2010/main" val="3165806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teaching</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Rohan Samarajiva, PhD </a:t>
            </a:r>
            <a:endParaRPr lang="en-US" b="1" dirty="0" smtClean="0"/>
          </a:p>
          <a:p>
            <a:r>
              <a:rPr lang="en-US" b="1" dirty="0" err="1"/>
              <a:t>Dileep</a:t>
            </a:r>
            <a:r>
              <a:rPr lang="en-US" b="1" dirty="0"/>
              <a:t> </a:t>
            </a:r>
            <a:r>
              <a:rPr lang="en-US" b="1" dirty="0" smtClean="0"/>
              <a:t>Agrawal</a:t>
            </a:r>
          </a:p>
          <a:p>
            <a:r>
              <a:rPr lang="en-US" b="1" dirty="0" err="1"/>
              <a:t>Lochan</a:t>
            </a:r>
            <a:r>
              <a:rPr lang="en-US" b="1" dirty="0"/>
              <a:t> </a:t>
            </a:r>
            <a:r>
              <a:rPr lang="en-US" b="1" dirty="0" err="1"/>
              <a:t>Lal</a:t>
            </a:r>
            <a:r>
              <a:rPr lang="en-US" b="1" dirty="0"/>
              <a:t> </a:t>
            </a:r>
            <a:r>
              <a:rPr lang="en-US" b="1" dirty="0" err="1"/>
              <a:t>Amatya</a:t>
            </a:r>
            <a:endParaRPr lang="en-US" b="1" dirty="0" smtClean="0"/>
          </a:p>
          <a:p>
            <a:r>
              <a:rPr lang="en-US" b="1" dirty="0" err="1"/>
              <a:t>Baburam</a:t>
            </a:r>
            <a:r>
              <a:rPr lang="en-US" b="1" dirty="0"/>
              <a:t> </a:t>
            </a:r>
            <a:r>
              <a:rPr lang="en-US" b="1" dirty="0" err="1"/>
              <a:t>Aryal</a:t>
            </a:r>
            <a:endParaRPr lang="en-US" dirty="0"/>
          </a:p>
          <a:p>
            <a:r>
              <a:rPr lang="en-US" b="1" dirty="0" err="1"/>
              <a:t>Manohar</a:t>
            </a:r>
            <a:r>
              <a:rPr lang="en-US" b="1" dirty="0"/>
              <a:t> Kumar </a:t>
            </a:r>
            <a:r>
              <a:rPr lang="en-US" b="1" dirty="0" err="1"/>
              <a:t>Bhattarai</a:t>
            </a:r>
            <a:r>
              <a:rPr lang="en-US" b="1" dirty="0"/>
              <a:t> </a:t>
            </a:r>
            <a:endParaRPr lang="en-US" b="1" dirty="0" smtClean="0"/>
          </a:p>
          <a:p>
            <a:r>
              <a:rPr lang="en-US" b="1" dirty="0" err="1"/>
              <a:t>Kuber</a:t>
            </a:r>
            <a:r>
              <a:rPr lang="en-US" b="1" dirty="0"/>
              <a:t> </a:t>
            </a:r>
            <a:r>
              <a:rPr lang="en-US" b="1" dirty="0" err="1"/>
              <a:t>Chalishe</a:t>
            </a:r>
            <a:r>
              <a:rPr lang="en-US" b="1" dirty="0"/>
              <a:t> </a:t>
            </a:r>
            <a:endParaRPr lang="en-US" b="1" dirty="0" smtClean="0"/>
          </a:p>
          <a:p>
            <a:r>
              <a:rPr lang="en-US" b="1" dirty="0" smtClean="0"/>
              <a:t>P</a:t>
            </a:r>
            <a:r>
              <a:rPr lang="en-US" b="1" dirty="0" smtClean="0"/>
              <a:t>. </a:t>
            </a:r>
            <a:r>
              <a:rPr lang="en-US" b="1" dirty="0" err="1" smtClean="0"/>
              <a:t>Vigneswara</a:t>
            </a:r>
            <a:r>
              <a:rPr lang="en-US" b="1" dirty="0" smtClean="0"/>
              <a:t> </a:t>
            </a:r>
            <a:r>
              <a:rPr lang="en-US" b="1" dirty="0" err="1" smtClean="0"/>
              <a:t>Ilavarasan</a:t>
            </a:r>
            <a:r>
              <a:rPr lang="en-US" b="1" dirty="0" smtClean="0"/>
              <a:t>, PhD</a:t>
            </a:r>
            <a:endParaRPr lang="en-US" b="1" dirty="0"/>
          </a:p>
          <a:p>
            <a:r>
              <a:rPr lang="en-US" b="1" dirty="0" err="1"/>
              <a:t>Ananda</a:t>
            </a:r>
            <a:r>
              <a:rPr lang="en-US" b="1" dirty="0"/>
              <a:t> Raj </a:t>
            </a:r>
            <a:r>
              <a:rPr lang="en-US" b="1" dirty="0" err="1"/>
              <a:t>Khanal</a:t>
            </a:r>
            <a:r>
              <a:rPr lang="en-US" b="1" dirty="0"/>
              <a:t> </a:t>
            </a:r>
            <a:endParaRPr lang="en-US" b="1" dirty="0" smtClean="0"/>
          </a:p>
          <a:p>
            <a:r>
              <a:rPr lang="en-US" b="1" dirty="0" err="1" smtClean="0"/>
              <a:t>Nirmita</a:t>
            </a:r>
            <a:r>
              <a:rPr lang="en-US" b="1" dirty="0" smtClean="0"/>
              <a:t> </a:t>
            </a:r>
            <a:r>
              <a:rPr lang="en-US" b="1" dirty="0" err="1"/>
              <a:t>Narasimhan</a:t>
            </a:r>
            <a:r>
              <a:rPr lang="en-US" b="1" dirty="0"/>
              <a:t>, </a:t>
            </a:r>
            <a:r>
              <a:rPr lang="en-US" b="1" dirty="0" smtClean="0"/>
              <a:t>PhD</a:t>
            </a:r>
            <a:endParaRPr lang="en-US" b="1" dirty="0" smtClean="0"/>
          </a:p>
          <a:p>
            <a:r>
              <a:rPr lang="en-US" b="1" dirty="0" err="1" smtClean="0"/>
              <a:t>Laleema</a:t>
            </a:r>
            <a:r>
              <a:rPr lang="en-US" b="1" dirty="0" smtClean="0"/>
              <a:t> </a:t>
            </a:r>
            <a:r>
              <a:rPr lang="en-US" b="1" dirty="0" err="1" smtClean="0"/>
              <a:t>Senanayake</a:t>
            </a:r>
            <a:endParaRPr lang="en-US" b="1" dirty="0" smtClean="0"/>
          </a:p>
          <a:p>
            <a:r>
              <a:rPr lang="en-US" b="1" dirty="0"/>
              <a:t>Santosh </a:t>
            </a:r>
            <a:r>
              <a:rPr lang="en-US" b="1" dirty="0" err="1" smtClean="0"/>
              <a:t>Sigdel</a:t>
            </a:r>
            <a:endParaRPr lang="en-US" b="1" dirty="0" smtClean="0"/>
          </a:p>
          <a:p>
            <a:r>
              <a:rPr lang="en-US" b="1" dirty="0" err="1"/>
              <a:t>Rajib</a:t>
            </a:r>
            <a:r>
              <a:rPr lang="en-US" b="1" dirty="0"/>
              <a:t> </a:t>
            </a:r>
            <a:r>
              <a:rPr lang="en-US" b="1" dirty="0" err="1"/>
              <a:t>Subba</a:t>
            </a:r>
            <a:r>
              <a:rPr lang="en-US" b="1" dirty="0"/>
              <a:t>, PhD</a:t>
            </a:r>
            <a:endParaRPr lang="en-US" b="1" dirty="0" smtClean="0"/>
          </a:p>
          <a:p>
            <a:endParaRPr lang="en-US" b="1"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12F0C5E-585E-424D-97B3-846E73BF1672}" type="slidenum">
              <a:rPr lang="en-US" smtClean="0"/>
              <a:t>9</a:t>
            </a:fld>
            <a:endParaRPr lang="en-US"/>
          </a:p>
        </p:txBody>
      </p:sp>
    </p:spTree>
    <p:extLst>
      <p:ext uri="{BB962C8B-B14F-4D97-AF65-F5344CB8AC3E}">
        <p14:creationId xmlns:p14="http://schemas.microsoft.com/office/powerpoint/2010/main" val="533639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15299</TotalTime>
  <Words>1695</Words>
  <Application>Microsoft Office PowerPoint</Application>
  <PresentationFormat>On-screen Show (4:3)</PresentationFormat>
  <Paragraphs>183</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Introduction:  Course on “How to engage in broadband policy and regulatory processes”   </vt:lpstr>
      <vt:lpstr>What the course seeks to achieve</vt:lpstr>
      <vt:lpstr>Who is offering the course and why?</vt:lpstr>
      <vt:lpstr>Countries that we engage with</vt:lpstr>
      <vt:lpstr>Supported by </vt:lpstr>
      <vt:lpstr>Co-hosted by ISOC Nepal and Center for Law &amp; Technology</vt:lpstr>
      <vt:lpstr>Objective of the course</vt:lpstr>
      <vt:lpstr>At end of course, attendees will</vt:lpstr>
      <vt:lpstr>Who is teaching?</vt:lpstr>
      <vt:lpstr>How we will teach?</vt:lpstr>
      <vt:lpstr>Assignments</vt:lpstr>
      <vt:lpstr>Your responsibility and ours</vt:lpstr>
      <vt:lpstr>What does this mean?</vt:lpstr>
      <vt:lpstr>Policy windows</vt:lpstr>
      <vt:lpstr>Example: Research on customer relations management in electricity</vt:lpstr>
      <vt:lpstr>PowerPoint Presentation</vt:lpstr>
      <vt:lpstr>Exploiting a policy window . . . </vt:lpstr>
      <vt:lpstr>Issues for discussion</vt:lpstr>
      <vt:lpstr>Issues for discussion</vt:lpstr>
      <vt:lpstr>How does one measure success?</vt:lpstr>
      <vt:lpstr>How does one measure success?</vt:lpstr>
      <vt:lpstr>An image to keep in mind . . . </vt:lpstr>
      <vt:lpstr>Aristotle on effective communication</vt:lpstr>
      <vt:lpstr>Ethos</vt:lpstr>
      <vt:lpstr>Grace Mirandilla Santos</vt:lpstr>
      <vt:lpstr>Ethos in practice</vt:lpstr>
      <vt:lpstr>Pathos and Logos</vt:lpstr>
      <vt:lpstr>What we hope you will achieve by Monday</vt:lpstr>
      <vt:lpstr>What we really hope you will achieve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NILUSHA</dc:creator>
  <cp:lastModifiedBy>User</cp:lastModifiedBy>
  <cp:revision>290</cp:revision>
  <dcterms:created xsi:type="dcterms:W3CDTF">2012-07-17T05:39:11Z</dcterms:created>
  <dcterms:modified xsi:type="dcterms:W3CDTF">2017-06-26T14:29:22Z</dcterms:modified>
</cp:coreProperties>
</file>