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mp" ContentType="image/p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1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0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7" r:id="rId19"/>
    <p:sldId id="274" r:id="rId20"/>
    <p:sldId id="275" r:id="rId21"/>
    <p:sldId id="276" r:id="rId22"/>
    <p:sldId id="278" r:id="rId23"/>
    <p:sldId id="282" r:id="rId24"/>
    <p:sldId id="284" r:id="rId25"/>
    <p:sldId id="279" r:id="rId26"/>
    <p:sldId id="280" r:id="rId27"/>
    <p:sldId id="283" r:id="rId28"/>
    <p:sldId id="281" r:id="rId29"/>
    <p:sldId id="285" r:id="rId30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zna Zuhyle" initials="S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8" autoAdjust="0"/>
    <p:restoredTop sz="94533" autoAdjust="0"/>
  </p:normalViewPr>
  <p:slideViewPr>
    <p:cSldViewPr>
      <p:cViewPr varScale="1">
        <p:scale>
          <a:sx n="107" d="100"/>
          <a:sy n="107" d="100"/>
        </p:scale>
        <p:origin x="-17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900314-F04F-471A-8C02-46276EF1269A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DFA1BC-1455-4320-BFF6-39A9980F8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66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ADE24-F136-4B8E-8738-288458D9CB0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843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FA1BC-1455-4320-BFF6-39A9980F846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37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821D-740F-43E5-98B1-66825F805306}" type="datetime1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D8D83-3364-48BF-A696-3864F377E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FE402-CF92-4419-BB3A-7F8ADF1F6094}" type="datetime1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06FE8-4B15-4AF5-BAC8-AE84EB261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25795-EF16-41F5-A62D-1EDDFC8E8AB5}" type="datetime1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62BB-58B5-4A49-B7F3-BA7118F06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LIRNEasia2007_lowr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89675"/>
            <a:ext cx="129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05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A07C3-51FF-4ED7-B66C-7AC4DCD7AE58}" type="datetime1">
              <a:rPr lang="en-US" smtClean="0"/>
              <a:t>7/13/17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712D9-FC92-42FB-B18E-56DCB30B0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5A626-4CCE-4F19-8708-4F65FEDF29E7}" type="datetime1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C3801-4E48-4637-ADCA-3E55CC547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EF51-DFFE-46B8-B61C-7B8C9EC54C38}" type="datetime1">
              <a:rPr lang="en-US" smtClean="0"/>
              <a:t>7/13/17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D2FE0-CCCE-4EA5-9A28-79DB7B0D4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938E-DE19-4338-9C34-7AAC8C0BA7CE}" type="datetime1">
              <a:rPr lang="en-US" smtClean="0"/>
              <a:t>7/13/17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96DAF-F905-4DF0-B6B6-D9CB5D6A4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F057-6775-4D38-A2C4-22C5A7F75582}" type="datetime1">
              <a:rPr lang="en-US" smtClean="0"/>
              <a:t>7/13/17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7A973-1BA1-4C68-8AB8-A5E6847BA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5CE6E-1B4E-439E-96E7-294CDE2B9A3B}" type="datetime1">
              <a:rPr lang="en-US" smtClean="0"/>
              <a:t>7/13/17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4BCA-AE0F-46F1-A153-FECEB8430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C8C5D-6AAB-4A86-B601-E10252D6C2CB}" type="datetime1">
              <a:rPr lang="en-US" smtClean="0"/>
              <a:t>7/13/17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40C4E-F256-4717-B7CF-198BDA052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755D2-4297-4653-A075-AAFB088E8B1D}" type="datetime1">
              <a:rPr lang="en-US" smtClean="0"/>
              <a:t>7/13/17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1374-3FAD-42B1-B9FB-8196EEAB2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0835"/>
            <a:ext cx="8382000" cy="69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3820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6548F8-E442-4539-B636-8CDE1EE66339}" type="datetime1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1BA521-7894-4C8F-A654-C0542363A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8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xmlns:p14="http://schemas.microsoft.com/office/powerpoint/2010/main"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8077200" cy="1470025"/>
          </a:xfrm>
        </p:spPr>
        <p:txBody>
          <a:bodyPr/>
          <a:lstStyle/>
          <a:p>
            <a:pPr algn="r" eaLnBrk="1" hangingPunct="1"/>
            <a:r>
              <a:rPr lang="en-US" dirty="0" smtClean="0"/>
              <a:t>Finding Evidence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429000"/>
            <a:ext cx="8458200" cy="17526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P. </a:t>
            </a:r>
            <a:r>
              <a:rPr lang="en-US" sz="2400" b="1" dirty="0" err="1" smtClean="0">
                <a:solidFill>
                  <a:schemeClr val="tx1"/>
                </a:solidFill>
              </a:rPr>
              <a:t>Vigneswara</a:t>
            </a:r>
            <a:r>
              <a:rPr lang="en-US" sz="2400" b="1" dirty="0" smtClean="0">
                <a:solidFill>
                  <a:schemeClr val="tx1"/>
                </a:solidFill>
              </a:rPr>
              <a:t> Ilavarasan, PhD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3078" name="Picture 21" descr="LIRNEasia2007_low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5257800"/>
            <a:ext cx="3246438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ord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1" y="5715001"/>
            <a:ext cx="2590799" cy="381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D8D83-3364-48BF-A696-3864F377E7D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INGOs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34" b="2983"/>
          <a:stretch/>
        </p:blipFill>
        <p:spPr>
          <a:xfrm>
            <a:off x="457200" y="1295400"/>
            <a:ext cx="8382000" cy="441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6400" y="3505200"/>
            <a:ext cx="1981200" cy="533399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0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Content Placeholder 8" descr="(PNG Image, 1293 × 632 pixels)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t="19597" r="6429" b="8041"/>
          <a:stretch/>
        </p:blipFill>
        <p:spPr bwMode="auto">
          <a:xfrm>
            <a:off x="307975" y="1533882"/>
            <a:ext cx="838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9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871" b="3052"/>
          <a:stretch/>
        </p:blipFill>
        <p:spPr>
          <a:xfrm>
            <a:off x="190500" y="1295400"/>
            <a:ext cx="8915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8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 too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56" b="3378"/>
          <a:stretch/>
        </p:blipFill>
        <p:spPr>
          <a:xfrm>
            <a:off x="457200" y="1524000"/>
            <a:ext cx="8382000" cy="4343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9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Tanks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56" b="3378"/>
          <a:stretch/>
        </p:blipFill>
        <p:spPr>
          <a:xfrm>
            <a:off x="457200" y="1524000"/>
            <a:ext cx="8382000" cy="4343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9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Policy Research Centers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Picture 2" descr="Rural India on the National Optic Fibre Network: What Happens Next? | The Hindu Centre for Politics and Public Policy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1656" r="15000"/>
          <a:stretch/>
        </p:blipFill>
        <p:spPr>
          <a:xfrm>
            <a:off x="304800" y="898133"/>
            <a:ext cx="8109761" cy="51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1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Consultancy firms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124" b="3092"/>
          <a:stretch/>
        </p:blipFill>
        <p:spPr>
          <a:xfrm>
            <a:off x="228600" y="1106214"/>
            <a:ext cx="9096375" cy="47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2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papers of Universities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39"/>
          <a:stretch/>
        </p:blipFill>
        <p:spPr>
          <a:xfrm>
            <a:off x="457200" y="1447800"/>
            <a:ext cx="8382000" cy="45787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Repositories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39" b="3378"/>
          <a:stretch/>
        </p:blipFill>
        <p:spPr>
          <a:xfrm>
            <a:off x="457200" y="1447800"/>
            <a:ext cx="8382000" cy="441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7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Organized digital collection of published material – elsewhere &amp; stand alone</a:t>
            </a:r>
          </a:p>
          <a:p>
            <a:r>
              <a:rPr lang="en-US" dirty="0" smtClean="0"/>
              <a:t>Paid</a:t>
            </a:r>
          </a:p>
          <a:p>
            <a:pPr lvl="1"/>
            <a:r>
              <a:rPr lang="en-US" dirty="0" smtClean="0"/>
              <a:t>Available in academic institutes</a:t>
            </a:r>
          </a:p>
          <a:p>
            <a:pPr lvl="1"/>
            <a:r>
              <a:rPr lang="en-US" dirty="0" smtClean="0"/>
              <a:t>PROQUEST, EMERALD, SCIENCEDIRECT, EBSCO</a:t>
            </a:r>
          </a:p>
          <a:p>
            <a:r>
              <a:rPr lang="en-US" dirty="0" smtClean="0"/>
              <a:t>Free </a:t>
            </a:r>
          </a:p>
          <a:p>
            <a:pPr lvl="1"/>
            <a:r>
              <a:rPr lang="en-US" dirty="0" smtClean="0"/>
              <a:t>IDEAS, SSRN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3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62706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65750"/>
          </a:xfrm>
        </p:spPr>
        <p:txBody>
          <a:bodyPr/>
          <a:lstStyle/>
          <a:p>
            <a:r>
              <a:rPr lang="en-US" dirty="0" smtClean="0"/>
              <a:t>Why?</a:t>
            </a:r>
          </a:p>
          <a:p>
            <a:r>
              <a:rPr lang="en-US" dirty="0" smtClean="0"/>
              <a:t>Where?</a:t>
            </a:r>
          </a:p>
          <a:p>
            <a:r>
              <a:rPr lang="en-US" dirty="0" smtClean="0"/>
              <a:t>Your role</a:t>
            </a:r>
          </a:p>
          <a:p>
            <a:r>
              <a:rPr lang="en-US" dirty="0" smtClean="0"/>
              <a:t>Types</a:t>
            </a:r>
          </a:p>
          <a:p>
            <a:r>
              <a:rPr lang="en-US" dirty="0" smtClean="0"/>
              <a:t>Tips – searching &amp; tracking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43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54" b="3245"/>
          <a:stretch/>
        </p:blipFill>
        <p:spPr>
          <a:xfrm>
            <a:off x="457200" y="1490711"/>
            <a:ext cx="8382000" cy="43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2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98" b="4781"/>
          <a:stretch/>
        </p:blipFill>
        <p:spPr>
          <a:xfrm>
            <a:off x="457200" y="1447800"/>
            <a:ext cx="8382000" cy="441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Reviewed Journals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34" b="2983"/>
          <a:stretch/>
        </p:blipFill>
        <p:spPr>
          <a:xfrm>
            <a:off x="457200" y="1371601"/>
            <a:ext cx="8382000" cy="441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0" y="82764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Both Open Access &amp; Paid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4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26" name="Picture 2" descr="http://library.iitd.ac.in/image/tb-stac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30" y="1011989"/>
            <a:ext cx="7478340" cy="524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07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</a:p>
          <a:p>
            <a:r>
              <a:rPr lang="en-US" dirty="0" smtClean="0"/>
              <a:t>Policy papers</a:t>
            </a:r>
          </a:p>
          <a:p>
            <a:r>
              <a:rPr lang="en-US" dirty="0" smtClean="0"/>
              <a:t>Case studies</a:t>
            </a:r>
          </a:p>
          <a:p>
            <a:r>
              <a:rPr lang="en-US" dirty="0" smtClean="0"/>
              <a:t>News briefs</a:t>
            </a:r>
          </a:p>
          <a:p>
            <a:r>
              <a:rPr lang="en-US" dirty="0" smtClean="0"/>
              <a:t>Working papers</a:t>
            </a:r>
          </a:p>
          <a:p>
            <a:r>
              <a:rPr lang="en-US" dirty="0" smtClean="0"/>
              <a:t>Peer –reviewed papers</a:t>
            </a:r>
          </a:p>
          <a:p>
            <a:r>
              <a:rPr lang="en-US" dirty="0" smtClean="0"/>
              <a:t>Data summaries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6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Self-search &amp; in Inbox</a:t>
            </a:r>
          </a:p>
          <a:p>
            <a:r>
              <a:rPr lang="en-US" dirty="0" smtClean="0"/>
              <a:t>Social Media platforms</a:t>
            </a:r>
          </a:p>
          <a:p>
            <a:pPr lvl="1"/>
            <a:r>
              <a:rPr lang="en-US" dirty="0" smtClean="0"/>
              <a:t>Follow the potential sources</a:t>
            </a:r>
          </a:p>
          <a:p>
            <a:r>
              <a:rPr lang="en-US" dirty="0" smtClean="0"/>
              <a:t>Alerts</a:t>
            </a:r>
          </a:p>
          <a:p>
            <a:pPr lvl="1"/>
            <a:r>
              <a:rPr lang="en-US" dirty="0" smtClean="0"/>
              <a:t>Google scholar, E-databases, Journals</a:t>
            </a:r>
          </a:p>
          <a:p>
            <a:r>
              <a:rPr lang="en-US" dirty="0" smtClean="0"/>
              <a:t>Google alerts for ‘experts’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8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Keywords, synonyms</a:t>
            </a:r>
          </a:p>
          <a:p>
            <a:r>
              <a:rPr lang="en-US" dirty="0" smtClean="0"/>
              <a:t>Playing with Boolean operators</a:t>
            </a:r>
          </a:p>
          <a:p>
            <a:pPr lvl="1"/>
            <a:r>
              <a:rPr lang="en-US" dirty="0" smtClean="0"/>
              <a:t>Differ for portals</a:t>
            </a:r>
          </a:p>
          <a:p>
            <a:r>
              <a:rPr lang="en-US" dirty="0" smtClean="0"/>
              <a:t>Narrowing</a:t>
            </a:r>
          </a:p>
          <a:p>
            <a:pPr lvl="1"/>
            <a:r>
              <a:rPr lang="en-US" dirty="0" smtClean="0"/>
              <a:t>Geography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eriod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Area of interest</a:t>
            </a:r>
          </a:p>
          <a:p>
            <a:r>
              <a:rPr lang="en-US" dirty="0" smtClean="0"/>
              <a:t>Reading Title, abstract, tables, figures &amp; others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Referencing systems</a:t>
            </a:r>
          </a:p>
          <a:p>
            <a:pPr lvl="1"/>
            <a:r>
              <a:rPr lang="en-US" dirty="0" err="1" smtClean="0"/>
              <a:t>Mendeley</a:t>
            </a:r>
            <a:r>
              <a:rPr lang="en-US" dirty="0" smtClean="0"/>
              <a:t>, </a:t>
            </a:r>
            <a:r>
              <a:rPr lang="en-US" dirty="0" err="1" smtClean="0"/>
              <a:t>Zotero</a:t>
            </a:r>
            <a:endParaRPr lang="en-US" dirty="0" smtClean="0"/>
          </a:p>
          <a:p>
            <a:r>
              <a:rPr lang="en-US" dirty="0" smtClean="0"/>
              <a:t>MS Word</a:t>
            </a:r>
          </a:p>
          <a:p>
            <a:r>
              <a:rPr lang="en-US" dirty="0" smtClean="0"/>
              <a:t>Folders &amp; folders</a:t>
            </a:r>
          </a:p>
          <a:p>
            <a:pPr lvl="1"/>
            <a:r>
              <a:rPr lang="en-US" dirty="0" smtClean="0"/>
              <a:t>Author name &amp; title of paper (to remember &amp; remind)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0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Become better with experience</a:t>
            </a:r>
          </a:p>
          <a:p>
            <a:r>
              <a:rPr lang="en-US" dirty="0" smtClean="0"/>
              <a:t>RAs, PhD students and interns also help </a:t>
            </a:r>
          </a:p>
          <a:p>
            <a:r>
              <a:rPr lang="en-US" dirty="0" smtClean="0"/>
              <a:t>Constant &amp; continuous!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7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382000" cy="8382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2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74" y="211932"/>
            <a:ext cx="8229600" cy="792162"/>
          </a:xfrm>
        </p:spPr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4" y="1219200"/>
            <a:ext cx="8229600" cy="5137150"/>
          </a:xfrm>
        </p:spPr>
        <p:txBody>
          <a:bodyPr/>
          <a:lstStyle/>
          <a:p>
            <a:r>
              <a:rPr lang="en-US" dirty="0" smtClean="0"/>
              <a:t>Avoid reinventing the wheel</a:t>
            </a:r>
          </a:p>
          <a:p>
            <a:r>
              <a:rPr lang="en-US" dirty="0" smtClean="0"/>
              <a:t>Strengthen &amp; substantiate your arguments</a:t>
            </a:r>
          </a:p>
          <a:p>
            <a:r>
              <a:rPr lang="en-US" dirty="0" smtClean="0"/>
              <a:t>Learn opposite views</a:t>
            </a:r>
          </a:p>
          <a:p>
            <a:r>
              <a:rPr lang="en-US" dirty="0" smtClean="0"/>
              <a:t>Understand best options</a:t>
            </a:r>
          </a:p>
          <a:p>
            <a:r>
              <a:rPr lang="en-US" dirty="0" smtClean="0"/>
              <a:t>‘Literature review’ in academic circles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7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Google?</a:t>
            </a:r>
          </a:p>
          <a:p>
            <a:r>
              <a:rPr lang="en-US" dirty="0" smtClean="0"/>
              <a:t>Wikipedia </a:t>
            </a:r>
          </a:p>
          <a:p>
            <a:r>
              <a:rPr lang="en-US" dirty="0" smtClean="0"/>
              <a:t>Institutional access </a:t>
            </a:r>
          </a:p>
          <a:p>
            <a:r>
              <a:rPr lang="en-US" dirty="0" smtClean="0"/>
              <a:t>Asking experts</a:t>
            </a:r>
          </a:p>
          <a:p>
            <a:r>
              <a:rPr lang="en-US" dirty="0" smtClean="0"/>
              <a:t>Asking friends via social media platforms</a:t>
            </a:r>
          </a:p>
          <a:p>
            <a:r>
              <a:rPr lang="en-US" dirty="0" smtClean="0"/>
              <a:t>Too much of information?</a:t>
            </a:r>
          </a:p>
          <a:p>
            <a:pPr lvl="1"/>
            <a:r>
              <a:rPr lang="en-US" dirty="0" smtClean="0"/>
              <a:t>How to sieve?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3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role &amp;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Rigor differs </a:t>
            </a:r>
          </a:p>
          <a:p>
            <a:r>
              <a:rPr lang="en-US" dirty="0" smtClean="0"/>
              <a:t>Academic</a:t>
            </a:r>
          </a:p>
          <a:p>
            <a:r>
              <a:rPr lang="en-US" dirty="0" smtClean="0"/>
              <a:t>Non Academic</a:t>
            </a:r>
          </a:p>
          <a:p>
            <a:pPr lvl="1"/>
            <a:r>
              <a:rPr lang="en-US" dirty="0" smtClean="0"/>
              <a:t>Journalists</a:t>
            </a:r>
          </a:p>
          <a:p>
            <a:pPr lvl="1"/>
            <a:r>
              <a:rPr lang="en-US" dirty="0" smtClean="0"/>
              <a:t>NGO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3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Web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417" r="1754" b="3125"/>
          <a:stretch/>
        </p:blipFill>
        <p:spPr>
          <a:xfrm>
            <a:off x="304843" y="1143000"/>
            <a:ext cx="8534357" cy="422253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617372" y="2438400"/>
            <a:ext cx="1219200" cy="2286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8200" y="3581400"/>
            <a:ext cx="1371600" cy="3175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Advanced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417" r="6662" b="3087"/>
          <a:stretch/>
        </p:blipFill>
        <p:spPr>
          <a:xfrm>
            <a:off x="266700" y="1073150"/>
            <a:ext cx="8763000" cy="456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9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Scholar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" t="11665" r="909" b="2849"/>
          <a:stretch/>
        </p:blipFill>
        <p:spPr>
          <a:xfrm>
            <a:off x="609600" y="1066800"/>
            <a:ext cx="8361944" cy="4572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0924" y="2496316"/>
            <a:ext cx="1371600" cy="184708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67400" y="2895600"/>
            <a:ext cx="1371600" cy="3175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3986" y="4343400"/>
            <a:ext cx="1371600" cy="3175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4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Portals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Government websites</a:t>
            </a:r>
            <a:r>
              <a:rPr lang="en-US" dirty="0"/>
              <a:t>	   </a:t>
            </a:r>
          </a:p>
          <a:p>
            <a:pPr lvl="0"/>
            <a:r>
              <a:rPr lang="en-US" dirty="0" smtClean="0"/>
              <a:t>INGOs (World</a:t>
            </a:r>
            <a:r>
              <a:rPr lang="en-US" dirty="0"/>
              <a:t>	</a:t>
            </a:r>
            <a:r>
              <a:rPr lang="en-US" dirty="0" smtClean="0"/>
              <a:t>Bank,</a:t>
            </a:r>
            <a:r>
              <a:rPr lang="en-US" dirty="0"/>
              <a:t> </a:t>
            </a:r>
            <a:r>
              <a:rPr lang="en-US" dirty="0" smtClean="0"/>
              <a:t>ADB</a:t>
            </a:r>
            <a:r>
              <a:rPr lang="en-US" dirty="0"/>
              <a:t> </a:t>
            </a:r>
            <a:r>
              <a:rPr lang="en-US" dirty="0" err="1" smtClean="0"/>
              <a:t>etc</a:t>
            </a:r>
            <a:r>
              <a:rPr lang="en-US" dirty="0"/>
              <a:t>)	   </a:t>
            </a:r>
          </a:p>
          <a:p>
            <a:pPr lvl="0"/>
            <a:r>
              <a:rPr lang="en-US" dirty="0" smtClean="0"/>
              <a:t>Regulatory agencies</a:t>
            </a:r>
            <a:r>
              <a:rPr lang="en-US" dirty="0"/>
              <a:t>	   	   </a:t>
            </a:r>
          </a:p>
          <a:p>
            <a:pPr lvl="0"/>
            <a:r>
              <a:rPr lang="en-US" dirty="0" smtClean="0"/>
              <a:t>Think tanks</a:t>
            </a:r>
            <a:r>
              <a:rPr lang="en-US" dirty="0"/>
              <a:t>	   </a:t>
            </a:r>
          </a:p>
          <a:p>
            <a:pPr lvl="0"/>
            <a:r>
              <a:rPr lang="en-US" dirty="0" smtClean="0"/>
              <a:t>Research institutes </a:t>
            </a:r>
            <a:r>
              <a:rPr lang="en-US" dirty="0"/>
              <a:t>	   	   </a:t>
            </a:r>
          </a:p>
          <a:p>
            <a:pPr lvl="0"/>
            <a:r>
              <a:rPr lang="en-US" dirty="0" smtClean="0"/>
              <a:t>Consultancy firms</a:t>
            </a:r>
            <a:r>
              <a:rPr lang="en-US" dirty="0"/>
              <a:t>	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Different headings (resources, reports </a:t>
            </a:r>
            <a:r>
              <a:rPr lang="en-US" dirty="0" err="1" smtClean="0">
                <a:solidFill>
                  <a:srgbClr val="FF0000"/>
                </a:solidFill>
              </a:rPr>
              <a:t>etc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Different access (registration, pay, free)</a:t>
            </a:r>
            <a:r>
              <a:rPr lang="en-US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8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5829</TotalTime>
  <Words>300</Words>
  <Application>Microsoft Macintosh PowerPoint</Application>
  <PresentationFormat>On-screen Show (4:3)</PresentationFormat>
  <Paragraphs>129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Finding Evidence</vt:lpstr>
      <vt:lpstr>Agenda</vt:lpstr>
      <vt:lpstr>Why?</vt:lpstr>
      <vt:lpstr>Where?</vt:lpstr>
      <vt:lpstr>Your role &amp; Search</vt:lpstr>
      <vt:lpstr>Google Web Search</vt:lpstr>
      <vt:lpstr>Google Advanced Search</vt:lpstr>
      <vt:lpstr>Google Scholar</vt:lpstr>
      <vt:lpstr>Institutional Portals</vt:lpstr>
      <vt:lpstr>INGOs</vt:lpstr>
      <vt:lpstr>Regulators</vt:lpstr>
      <vt:lpstr>TRAI</vt:lpstr>
      <vt:lpstr>Others too</vt:lpstr>
      <vt:lpstr>Think Tanks</vt:lpstr>
      <vt:lpstr>Or Policy Research Centers</vt:lpstr>
      <vt:lpstr>Consultancy firms</vt:lpstr>
      <vt:lpstr>Working papers of Universities</vt:lpstr>
      <vt:lpstr>University Repositories</vt:lpstr>
      <vt:lpstr>Electronic Databases</vt:lpstr>
      <vt:lpstr>IDEAS</vt:lpstr>
      <vt:lpstr>SSRN</vt:lpstr>
      <vt:lpstr>Peer Reviewed Journals</vt:lpstr>
      <vt:lpstr>Old school</vt:lpstr>
      <vt:lpstr>Types</vt:lpstr>
      <vt:lpstr>Leads</vt:lpstr>
      <vt:lpstr>Tips for searching</vt:lpstr>
      <vt:lpstr>Keeping track</vt:lpstr>
      <vt:lpstr>Finally…</vt:lpstr>
      <vt:lpstr>  Thank you!   Q?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ayesha z</dc:creator>
  <cp:lastModifiedBy>Laleema Senanayake</cp:lastModifiedBy>
  <cp:revision>171</cp:revision>
  <cp:lastPrinted>2016-12-15T12:04:19Z</cp:lastPrinted>
  <dcterms:created xsi:type="dcterms:W3CDTF">2008-05-10T05:43:23Z</dcterms:created>
  <dcterms:modified xsi:type="dcterms:W3CDTF">2017-07-13T16:29:52Z</dcterms:modified>
</cp:coreProperties>
</file>