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711" r:id="rId1"/>
  </p:sldMasterIdLst>
  <p:notesMasterIdLst>
    <p:notesMasterId r:id="rId32"/>
  </p:notesMasterIdLst>
  <p:sldIdLst>
    <p:sldId id="256" r:id="rId2"/>
    <p:sldId id="284" r:id="rId3"/>
    <p:sldId id="258" r:id="rId4"/>
    <p:sldId id="267" r:id="rId5"/>
    <p:sldId id="268" r:id="rId6"/>
    <p:sldId id="269" r:id="rId7"/>
    <p:sldId id="257" r:id="rId8"/>
    <p:sldId id="259" r:id="rId9"/>
    <p:sldId id="283" r:id="rId10"/>
    <p:sldId id="260" r:id="rId11"/>
    <p:sldId id="270" r:id="rId12"/>
    <p:sldId id="271" r:id="rId13"/>
    <p:sldId id="272" r:id="rId14"/>
    <p:sldId id="274" r:id="rId15"/>
    <p:sldId id="261" r:id="rId16"/>
    <p:sldId id="273" r:id="rId17"/>
    <p:sldId id="277" r:id="rId18"/>
    <p:sldId id="275" r:id="rId19"/>
    <p:sldId id="276" r:id="rId20"/>
    <p:sldId id="278" r:id="rId21"/>
    <p:sldId id="262" r:id="rId22"/>
    <p:sldId id="263" r:id="rId23"/>
    <p:sldId id="279" r:id="rId24"/>
    <p:sldId id="280" r:id="rId25"/>
    <p:sldId id="281" r:id="rId26"/>
    <p:sldId id="282" r:id="rId27"/>
    <p:sldId id="285" r:id="rId28"/>
    <p:sldId id="286" r:id="rId29"/>
    <p:sldId id="264" r:id="rId30"/>
    <p:sldId id="265"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zna Zuhyle" initials="SZ"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85842" autoAdjust="0"/>
  </p:normalViewPr>
  <p:slideViewPr>
    <p:cSldViewPr>
      <p:cViewPr varScale="1">
        <p:scale>
          <a:sx n="60" d="100"/>
          <a:sy n="60" d="100"/>
        </p:scale>
        <p:origin x="1484"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file:///C:\Users\adminNUS\Documents\LIRNEasia\Events\2009-4-SouthAfrica\Teaching\Data.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adminNUS\Documents\LIRNEasia\Events\2009-4-SouthAfrica\Teaching\Data.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title>
      <c:tx>
        <c:rich>
          <a:bodyPr/>
          <a:lstStyle/>
          <a:p>
            <a:pPr>
              <a:defRPr/>
            </a:pPr>
            <a:r>
              <a:rPr lang="en-US" dirty="0"/>
              <a:t>Pakistan Mobile SIMs</a:t>
            </a:r>
            <a:r>
              <a:rPr lang="en-US" baseline="0" dirty="0"/>
              <a:t>: </a:t>
            </a:r>
            <a:r>
              <a:rPr lang="en-US" dirty="0"/>
              <a:t>2004</a:t>
            </a:r>
            <a:r>
              <a:rPr lang="en-US" baseline="0" dirty="0"/>
              <a:t> -</a:t>
            </a:r>
            <a:r>
              <a:rPr lang="en-US" dirty="0"/>
              <a:t> 2008</a:t>
            </a:r>
          </a:p>
        </c:rich>
      </c:tx>
      <c:layout>
        <c:manualLayout>
          <c:xMode val="edge"/>
          <c:yMode val="edge"/>
          <c:x val="0.33760818061459641"/>
          <c:y val="0.15695781404807843"/>
        </c:manualLayout>
      </c:layout>
      <c:overlay val="0"/>
    </c:title>
    <c:autoTitleDeleted val="0"/>
    <c:plotArea>
      <c:layout>
        <c:manualLayout>
          <c:layoutTarget val="inner"/>
          <c:xMode val="edge"/>
          <c:yMode val="edge"/>
          <c:x val="0.11235744315146366"/>
          <c:y val="0.23535693799864418"/>
          <c:w val="0.89194644980099558"/>
          <c:h val="0.60668601449110904"/>
        </c:manualLayout>
      </c:layout>
      <c:lineChart>
        <c:grouping val="standard"/>
        <c:varyColors val="0"/>
        <c:ser>
          <c:idx val="0"/>
          <c:order val="0"/>
          <c:tx>
            <c:strRef>
              <c:f>'Subscriber growth Mobile'!$B$3</c:f>
              <c:strCache>
                <c:ptCount val="1"/>
                <c:pt idx="0">
                  <c:v>Maldives</c:v>
                </c:pt>
              </c:strCache>
            </c:strRef>
          </c:tx>
          <c:marker>
            <c:symbol val="none"/>
          </c:marker>
          <c:cat>
            <c:numRef>
              <c:f>'Subscriber growth Mobile'!$C$2:$G$2</c:f>
              <c:numCache>
                <c:formatCode>General</c:formatCode>
                <c:ptCount val="5"/>
                <c:pt idx="0">
                  <c:v>2004</c:v>
                </c:pt>
                <c:pt idx="1">
                  <c:v>2005</c:v>
                </c:pt>
                <c:pt idx="2">
                  <c:v>2006</c:v>
                </c:pt>
                <c:pt idx="3">
                  <c:v>2007</c:v>
                </c:pt>
                <c:pt idx="4">
                  <c:v>2008</c:v>
                </c:pt>
              </c:numCache>
            </c:numRef>
          </c:cat>
          <c:val>
            <c:numRef>
              <c:f>'Subscriber growth Mobile'!$C$3:$G$3</c:f>
              <c:numCache>
                <c:formatCode>_(* #,##0_);_(* \(#,##0\);_(* "-"??_);_(@_)</c:formatCode>
                <c:ptCount val="5"/>
                <c:pt idx="0">
                  <c:v>113246</c:v>
                </c:pt>
                <c:pt idx="1">
                  <c:v>203620</c:v>
                </c:pt>
                <c:pt idx="2">
                  <c:v>271053</c:v>
                </c:pt>
                <c:pt idx="3">
                  <c:v>312527</c:v>
                </c:pt>
                <c:pt idx="4">
                  <c:v>428154</c:v>
                </c:pt>
              </c:numCache>
            </c:numRef>
          </c:val>
          <c:smooth val="0"/>
        </c:ser>
        <c:ser>
          <c:idx val="3"/>
          <c:order val="1"/>
          <c:tx>
            <c:strRef>
              <c:f>'Subscriber growth Mobile'!$B$6</c:f>
              <c:strCache>
                <c:ptCount val="1"/>
                <c:pt idx="0">
                  <c:v>Pakistan</c:v>
                </c:pt>
              </c:strCache>
            </c:strRef>
          </c:tx>
          <c:spPr>
            <a:ln>
              <a:solidFill>
                <a:srgbClr val="FF0000"/>
              </a:solidFill>
            </a:ln>
          </c:spPr>
          <c:marker>
            <c:symbol val="none"/>
          </c:marker>
          <c:cat>
            <c:numRef>
              <c:f>'Subscriber growth Mobile'!$C$2:$G$2</c:f>
              <c:numCache>
                <c:formatCode>General</c:formatCode>
                <c:ptCount val="5"/>
                <c:pt idx="0">
                  <c:v>2004</c:v>
                </c:pt>
                <c:pt idx="1">
                  <c:v>2005</c:v>
                </c:pt>
                <c:pt idx="2">
                  <c:v>2006</c:v>
                </c:pt>
                <c:pt idx="3">
                  <c:v>2007</c:v>
                </c:pt>
                <c:pt idx="4">
                  <c:v>2008</c:v>
                </c:pt>
              </c:numCache>
            </c:numRef>
          </c:cat>
          <c:val>
            <c:numRef>
              <c:f>'Subscriber growth Mobile'!$C$6:$G$6</c:f>
              <c:numCache>
                <c:formatCode>_(* #,##0_);_(* \(#,##0\);_(* "-"??_);_(@_)</c:formatCode>
                <c:ptCount val="5"/>
                <c:pt idx="0">
                  <c:v>5022908</c:v>
                </c:pt>
                <c:pt idx="1">
                  <c:v>12771203</c:v>
                </c:pt>
                <c:pt idx="2">
                  <c:v>34506557</c:v>
                </c:pt>
                <c:pt idx="3">
                  <c:v>63159857</c:v>
                </c:pt>
                <c:pt idx="4">
                  <c:v>88019812</c:v>
                </c:pt>
              </c:numCache>
            </c:numRef>
          </c:val>
          <c:smooth val="0"/>
        </c:ser>
        <c:dLbls>
          <c:showLegendKey val="0"/>
          <c:showVal val="0"/>
          <c:showCatName val="0"/>
          <c:showSerName val="0"/>
          <c:showPercent val="0"/>
          <c:showBubbleSize val="0"/>
        </c:dLbls>
        <c:smooth val="0"/>
        <c:axId val="-821612016"/>
        <c:axId val="-821611472"/>
      </c:lineChart>
      <c:catAx>
        <c:axId val="-821612016"/>
        <c:scaling>
          <c:orientation val="minMax"/>
        </c:scaling>
        <c:delete val="0"/>
        <c:axPos val="b"/>
        <c:numFmt formatCode="General" sourceLinked="1"/>
        <c:majorTickMark val="none"/>
        <c:minorTickMark val="none"/>
        <c:tickLblPos val="nextTo"/>
        <c:txPr>
          <a:bodyPr rot="0" vert="horz"/>
          <a:lstStyle/>
          <a:p>
            <a:pPr>
              <a:defRPr/>
            </a:pPr>
            <a:endParaRPr lang="en-US"/>
          </a:p>
        </c:txPr>
        <c:crossAx val="-821611472"/>
        <c:crosses val="autoZero"/>
        <c:auto val="1"/>
        <c:lblAlgn val="ctr"/>
        <c:lblOffset val="100"/>
        <c:noMultiLvlLbl val="0"/>
      </c:catAx>
      <c:valAx>
        <c:axId val="-821611472"/>
        <c:scaling>
          <c:orientation val="minMax"/>
        </c:scaling>
        <c:delete val="0"/>
        <c:axPos val="l"/>
        <c:majorGridlines/>
        <c:numFmt formatCode="_(* #,##0_);_(* \(#,##0\);_(* &quot;-&quot;??_);_(@_)" sourceLinked="1"/>
        <c:majorTickMark val="none"/>
        <c:minorTickMark val="none"/>
        <c:tickLblPos val="nextTo"/>
        <c:txPr>
          <a:bodyPr rot="0" vert="horz"/>
          <a:lstStyle/>
          <a:p>
            <a:pPr>
              <a:defRPr/>
            </a:pPr>
            <a:endParaRPr lang="en-US"/>
          </a:p>
        </c:txPr>
        <c:crossAx val="-821612016"/>
        <c:crossesAt val="1"/>
        <c:crossBetween val="midCat"/>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title>
      <c:tx>
        <c:rich>
          <a:bodyPr/>
          <a:lstStyle/>
          <a:p>
            <a:pPr>
              <a:defRPr/>
            </a:pPr>
            <a:r>
              <a:rPr lang="en-US" dirty="0"/>
              <a:t>Mobile SIMs</a:t>
            </a:r>
            <a:r>
              <a:rPr lang="en-US" baseline="0" dirty="0"/>
              <a:t>: </a:t>
            </a:r>
            <a:r>
              <a:rPr lang="en-US" dirty="0"/>
              <a:t>2004</a:t>
            </a:r>
            <a:r>
              <a:rPr lang="en-US" baseline="0" dirty="0"/>
              <a:t> -</a:t>
            </a:r>
            <a:r>
              <a:rPr lang="en-US" dirty="0"/>
              <a:t> 2008</a:t>
            </a:r>
          </a:p>
        </c:rich>
      </c:tx>
      <c:layout>
        <c:manualLayout>
          <c:xMode val="edge"/>
          <c:yMode val="edge"/>
          <c:x val="0.33760821613623598"/>
          <c:y val="7.4838709677419374E-2"/>
        </c:manualLayout>
      </c:layout>
      <c:overlay val="0"/>
    </c:title>
    <c:autoTitleDeleted val="0"/>
    <c:plotArea>
      <c:layout>
        <c:manualLayout>
          <c:layoutTarget val="inner"/>
          <c:xMode val="edge"/>
          <c:yMode val="edge"/>
          <c:x val="9.1798470486594064E-2"/>
          <c:y val="0.20886689414011544"/>
          <c:w val="0.89194644980099558"/>
          <c:h val="0.60668601449110926"/>
        </c:manualLayout>
      </c:layout>
      <c:lineChart>
        <c:grouping val="standard"/>
        <c:varyColors val="0"/>
        <c:ser>
          <c:idx val="0"/>
          <c:order val="0"/>
          <c:tx>
            <c:strRef>
              <c:f>'Subscriber growth Mobile'!$B$3</c:f>
              <c:strCache>
                <c:ptCount val="1"/>
                <c:pt idx="0">
                  <c:v>Maldives</c:v>
                </c:pt>
              </c:strCache>
            </c:strRef>
          </c:tx>
          <c:spPr>
            <a:ln>
              <a:solidFill>
                <a:srgbClr val="FFC000"/>
              </a:solidFill>
            </a:ln>
          </c:spPr>
          <c:marker>
            <c:symbol val="none"/>
          </c:marker>
          <c:cat>
            <c:numRef>
              <c:f>'Subscriber growth Mobile'!$C$2:$G$2</c:f>
              <c:numCache>
                <c:formatCode>General</c:formatCode>
                <c:ptCount val="5"/>
                <c:pt idx="0">
                  <c:v>2004</c:v>
                </c:pt>
                <c:pt idx="1">
                  <c:v>2005</c:v>
                </c:pt>
                <c:pt idx="2">
                  <c:v>2006</c:v>
                </c:pt>
                <c:pt idx="3">
                  <c:v>2007</c:v>
                </c:pt>
                <c:pt idx="4">
                  <c:v>2008</c:v>
                </c:pt>
              </c:numCache>
            </c:numRef>
          </c:cat>
          <c:val>
            <c:numRef>
              <c:f>'Subscriber growth Mobile'!$C$3:$G$3</c:f>
              <c:numCache>
                <c:formatCode>_(* #,##0_);_(* \(#,##0\);_(* "-"??_);_(@_)</c:formatCode>
                <c:ptCount val="5"/>
                <c:pt idx="0">
                  <c:v>113246</c:v>
                </c:pt>
                <c:pt idx="1">
                  <c:v>203620</c:v>
                </c:pt>
                <c:pt idx="2">
                  <c:v>271053</c:v>
                </c:pt>
                <c:pt idx="3">
                  <c:v>312527</c:v>
                </c:pt>
                <c:pt idx="4">
                  <c:v>428154</c:v>
                </c:pt>
              </c:numCache>
            </c:numRef>
          </c:val>
          <c:smooth val="0"/>
        </c:ser>
        <c:ser>
          <c:idx val="1"/>
          <c:order val="1"/>
          <c:tx>
            <c:strRef>
              <c:f>'Subscriber growth Mobile'!$B$4</c:f>
              <c:strCache>
                <c:ptCount val="1"/>
                <c:pt idx="0">
                  <c:v>Bangladesh</c:v>
                </c:pt>
              </c:strCache>
            </c:strRef>
          </c:tx>
          <c:spPr>
            <a:ln>
              <a:solidFill>
                <a:srgbClr val="0070C0"/>
              </a:solidFill>
            </a:ln>
          </c:spPr>
          <c:marker>
            <c:symbol val="none"/>
          </c:marker>
          <c:cat>
            <c:numRef>
              <c:f>'Subscriber growth Mobile'!$C$2:$G$2</c:f>
              <c:numCache>
                <c:formatCode>General</c:formatCode>
                <c:ptCount val="5"/>
                <c:pt idx="0">
                  <c:v>2004</c:v>
                </c:pt>
                <c:pt idx="1">
                  <c:v>2005</c:v>
                </c:pt>
                <c:pt idx="2">
                  <c:v>2006</c:v>
                </c:pt>
                <c:pt idx="3">
                  <c:v>2007</c:v>
                </c:pt>
                <c:pt idx="4">
                  <c:v>2008</c:v>
                </c:pt>
              </c:numCache>
            </c:numRef>
          </c:cat>
          <c:val>
            <c:numRef>
              <c:f>'Subscriber growth Mobile'!$C$4:$G$4</c:f>
              <c:numCache>
                <c:formatCode>_(* #,##0_);_(* \(#,##0\);_(* "-"??_);_(@_)</c:formatCode>
                <c:ptCount val="5"/>
                <c:pt idx="0">
                  <c:v>4151000</c:v>
                </c:pt>
                <c:pt idx="1">
                  <c:v>9278000</c:v>
                </c:pt>
                <c:pt idx="2">
                  <c:v>21760000</c:v>
                </c:pt>
                <c:pt idx="3">
                  <c:v>34370000</c:v>
                </c:pt>
                <c:pt idx="4">
                  <c:v>44640000</c:v>
                </c:pt>
              </c:numCache>
            </c:numRef>
          </c:val>
          <c:smooth val="0"/>
        </c:ser>
        <c:ser>
          <c:idx val="2"/>
          <c:order val="2"/>
          <c:tx>
            <c:strRef>
              <c:f>'Subscriber growth Mobile'!$B$5</c:f>
              <c:strCache>
                <c:ptCount val="1"/>
                <c:pt idx="0">
                  <c:v>India</c:v>
                </c:pt>
              </c:strCache>
            </c:strRef>
          </c:tx>
          <c:marker>
            <c:symbol val="none"/>
          </c:marker>
          <c:cat>
            <c:numRef>
              <c:f>'Subscriber growth Mobile'!$C$2:$G$2</c:f>
              <c:numCache>
                <c:formatCode>General</c:formatCode>
                <c:ptCount val="5"/>
                <c:pt idx="0">
                  <c:v>2004</c:v>
                </c:pt>
                <c:pt idx="1">
                  <c:v>2005</c:v>
                </c:pt>
                <c:pt idx="2">
                  <c:v>2006</c:v>
                </c:pt>
                <c:pt idx="3">
                  <c:v>2007</c:v>
                </c:pt>
                <c:pt idx="4">
                  <c:v>2008</c:v>
                </c:pt>
              </c:numCache>
            </c:numRef>
          </c:cat>
          <c:val>
            <c:numRef>
              <c:f>'Subscriber growth Mobile'!$C$5:$G$5</c:f>
              <c:numCache>
                <c:formatCode>_(* #,##0_);_(* \(#,##0\);_(* "-"??_);_(@_)</c:formatCode>
                <c:ptCount val="5"/>
                <c:pt idx="0">
                  <c:v>33700000</c:v>
                </c:pt>
                <c:pt idx="1">
                  <c:v>52200000</c:v>
                </c:pt>
                <c:pt idx="2">
                  <c:v>98780000</c:v>
                </c:pt>
                <c:pt idx="3">
                  <c:v>233620000</c:v>
                </c:pt>
                <c:pt idx="4">
                  <c:v>315310000</c:v>
                </c:pt>
              </c:numCache>
            </c:numRef>
          </c:val>
          <c:smooth val="0"/>
        </c:ser>
        <c:ser>
          <c:idx val="3"/>
          <c:order val="3"/>
          <c:tx>
            <c:strRef>
              <c:f>'Subscriber growth Mobile'!$B$6</c:f>
              <c:strCache>
                <c:ptCount val="1"/>
                <c:pt idx="0">
                  <c:v>Pakistan</c:v>
                </c:pt>
              </c:strCache>
            </c:strRef>
          </c:tx>
          <c:spPr>
            <a:ln>
              <a:solidFill>
                <a:srgbClr val="FF0000"/>
              </a:solidFill>
            </a:ln>
          </c:spPr>
          <c:marker>
            <c:symbol val="none"/>
          </c:marker>
          <c:cat>
            <c:numRef>
              <c:f>'Subscriber growth Mobile'!$C$2:$G$2</c:f>
              <c:numCache>
                <c:formatCode>General</c:formatCode>
                <c:ptCount val="5"/>
                <c:pt idx="0">
                  <c:v>2004</c:v>
                </c:pt>
                <c:pt idx="1">
                  <c:v>2005</c:v>
                </c:pt>
                <c:pt idx="2">
                  <c:v>2006</c:v>
                </c:pt>
                <c:pt idx="3">
                  <c:v>2007</c:v>
                </c:pt>
                <c:pt idx="4">
                  <c:v>2008</c:v>
                </c:pt>
              </c:numCache>
            </c:numRef>
          </c:cat>
          <c:val>
            <c:numRef>
              <c:f>'Subscriber growth Mobile'!$C$6:$G$6</c:f>
              <c:numCache>
                <c:formatCode>_(* #,##0_);_(* \(#,##0\);_(* "-"??_);_(@_)</c:formatCode>
                <c:ptCount val="5"/>
                <c:pt idx="0">
                  <c:v>5022908</c:v>
                </c:pt>
                <c:pt idx="1">
                  <c:v>12771203</c:v>
                </c:pt>
                <c:pt idx="2">
                  <c:v>34506557</c:v>
                </c:pt>
                <c:pt idx="3">
                  <c:v>63159857</c:v>
                </c:pt>
                <c:pt idx="4">
                  <c:v>88019812</c:v>
                </c:pt>
              </c:numCache>
            </c:numRef>
          </c:val>
          <c:smooth val="0"/>
        </c:ser>
        <c:ser>
          <c:idx val="4"/>
          <c:order val="4"/>
          <c:tx>
            <c:strRef>
              <c:f>'Subscriber growth Mobile'!$B$7</c:f>
              <c:strCache>
                <c:ptCount val="1"/>
                <c:pt idx="0">
                  <c:v>Indonesia</c:v>
                </c:pt>
              </c:strCache>
            </c:strRef>
          </c:tx>
          <c:marker>
            <c:symbol val="none"/>
          </c:marker>
          <c:cat>
            <c:numRef>
              <c:f>'Subscriber growth Mobile'!$C$2:$G$2</c:f>
              <c:numCache>
                <c:formatCode>General</c:formatCode>
                <c:ptCount val="5"/>
                <c:pt idx="0">
                  <c:v>2004</c:v>
                </c:pt>
                <c:pt idx="1">
                  <c:v>2005</c:v>
                </c:pt>
                <c:pt idx="2">
                  <c:v>2006</c:v>
                </c:pt>
                <c:pt idx="3">
                  <c:v>2007</c:v>
                </c:pt>
                <c:pt idx="4">
                  <c:v>2008</c:v>
                </c:pt>
              </c:numCache>
            </c:numRef>
          </c:cat>
          <c:val>
            <c:numRef>
              <c:f>'Subscriber growth Mobile'!$C$7:$G$7</c:f>
              <c:numCache>
                <c:formatCode>_(* #,##0_);_(* \(#,##0\);_(* "-"??_);_(@_)</c:formatCode>
                <c:ptCount val="5"/>
                <c:pt idx="0">
                  <c:v>30100000</c:v>
                </c:pt>
                <c:pt idx="1">
                  <c:v>47400000</c:v>
                </c:pt>
                <c:pt idx="2">
                  <c:v>63803016</c:v>
                </c:pt>
                <c:pt idx="3">
                  <c:v>81289325.784978732</c:v>
                </c:pt>
                <c:pt idx="4">
                  <c:v>125272326</c:v>
                </c:pt>
              </c:numCache>
            </c:numRef>
          </c:val>
          <c:smooth val="0"/>
        </c:ser>
        <c:ser>
          <c:idx val="5"/>
          <c:order val="5"/>
          <c:tx>
            <c:strRef>
              <c:f>'Subscriber growth Mobile'!$B$8</c:f>
              <c:strCache>
                <c:ptCount val="1"/>
                <c:pt idx="0">
                  <c:v>Phillipines</c:v>
                </c:pt>
              </c:strCache>
            </c:strRef>
          </c:tx>
          <c:marker>
            <c:symbol val="none"/>
          </c:marker>
          <c:cat>
            <c:numRef>
              <c:f>'Subscriber growth Mobile'!$C$2:$G$2</c:f>
              <c:numCache>
                <c:formatCode>General</c:formatCode>
                <c:ptCount val="5"/>
                <c:pt idx="0">
                  <c:v>2004</c:v>
                </c:pt>
                <c:pt idx="1">
                  <c:v>2005</c:v>
                </c:pt>
                <c:pt idx="2">
                  <c:v>2006</c:v>
                </c:pt>
                <c:pt idx="3">
                  <c:v>2007</c:v>
                </c:pt>
                <c:pt idx="4">
                  <c:v>2008</c:v>
                </c:pt>
              </c:numCache>
            </c:numRef>
          </c:cat>
          <c:val>
            <c:numRef>
              <c:f>'Subscriber growth Mobile'!$C$8:$G$8</c:f>
              <c:numCache>
                <c:formatCode>_(* #,##0_);_(* \(#,##0\);_(* "-"??_);_(@_)</c:formatCode>
                <c:ptCount val="5"/>
                <c:pt idx="0">
                  <c:v>32935875.000000004</c:v>
                </c:pt>
                <c:pt idx="1">
                  <c:v>34778995</c:v>
                </c:pt>
                <c:pt idx="2">
                  <c:v>42270000</c:v>
                </c:pt>
                <c:pt idx="3">
                  <c:v>51980302</c:v>
                </c:pt>
                <c:pt idx="4">
                  <c:v>65856611</c:v>
                </c:pt>
              </c:numCache>
            </c:numRef>
          </c:val>
          <c:smooth val="0"/>
        </c:ser>
        <c:ser>
          <c:idx val="6"/>
          <c:order val="6"/>
          <c:tx>
            <c:strRef>
              <c:f>'Subscriber growth Mobile'!$B$9</c:f>
              <c:strCache>
                <c:ptCount val="1"/>
                <c:pt idx="0">
                  <c:v>Sri Lanka</c:v>
                </c:pt>
              </c:strCache>
            </c:strRef>
          </c:tx>
          <c:spPr>
            <a:ln>
              <a:solidFill>
                <a:srgbClr val="002060"/>
              </a:solidFill>
            </a:ln>
          </c:spPr>
          <c:marker>
            <c:symbol val="none"/>
          </c:marker>
          <c:cat>
            <c:numRef>
              <c:f>'Subscriber growth Mobile'!$C$2:$G$2</c:f>
              <c:numCache>
                <c:formatCode>General</c:formatCode>
                <c:ptCount val="5"/>
                <c:pt idx="0">
                  <c:v>2004</c:v>
                </c:pt>
                <c:pt idx="1">
                  <c:v>2005</c:v>
                </c:pt>
                <c:pt idx="2">
                  <c:v>2006</c:v>
                </c:pt>
                <c:pt idx="3">
                  <c:v>2007</c:v>
                </c:pt>
                <c:pt idx="4">
                  <c:v>2008</c:v>
                </c:pt>
              </c:numCache>
            </c:numRef>
          </c:cat>
          <c:val>
            <c:numRef>
              <c:f>'Subscriber growth Mobile'!$C$9:$G$9</c:f>
              <c:numCache>
                <c:formatCode>_(* #,##0_);_(* \(#,##0\);_(* "-"??_);_(@_)</c:formatCode>
                <c:ptCount val="5"/>
                <c:pt idx="0">
                  <c:v>2211158</c:v>
                </c:pt>
                <c:pt idx="1">
                  <c:v>3361775</c:v>
                </c:pt>
                <c:pt idx="2">
                  <c:v>5412496</c:v>
                </c:pt>
                <c:pt idx="3">
                  <c:v>7983489</c:v>
                </c:pt>
                <c:pt idx="4">
                  <c:v>9253067</c:v>
                </c:pt>
              </c:numCache>
            </c:numRef>
          </c:val>
          <c:smooth val="0"/>
        </c:ser>
        <c:ser>
          <c:idx val="7"/>
          <c:order val="7"/>
          <c:tx>
            <c:strRef>
              <c:f>'Subscriber growth Mobile'!$B$10</c:f>
              <c:strCache>
                <c:ptCount val="1"/>
                <c:pt idx="0">
                  <c:v>Thailand</c:v>
                </c:pt>
              </c:strCache>
            </c:strRef>
          </c:tx>
          <c:spPr>
            <a:ln>
              <a:solidFill>
                <a:srgbClr val="00B0F0"/>
              </a:solidFill>
            </a:ln>
          </c:spPr>
          <c:marker>
            <c:symbol val="none"/>
          </c:marker>
          <c:cat>
            <c:numRef>
              <c:f>'Subscriber growth Mobile'!$C$2:$G$2</c:f>
              <c:numCache>
                <c:formatCode>General</c:formatCode>
                <c:ptCount val="5"/>
                <c:pt idx="0">
                  <c:v>2004</c:v>
                </c:pt>
                <c:pt idx="1">
                  <c:v>2005</c:v>
                </c:pt>
                <c:pt idx="2">
                  <c:v>2006</c:v>
                </c:pt>
                <c:pt idx="3">
                  <c:v>2007</c:v>
                </c:pt>
                <c:pt idx="4">
                  <c:v>2008</c:v>
                </c:pt>
              </c:numCache>
            </c:numRef>
          </c:cat>
          <c:val>
            <c:numRef>
              <c:f>'Subscriber growth Mobile'!$C$10:$G$10</c:f>
              <c:numCache>
                <c:formatCode>_(* #,##0_);_(* \(#,##0\);_(* "-"??_);_(@_)</c:formatCode>
                <c:ptCount val="5"/>
                <c:pt idx="0">
                  <c:v>27050548</c:v>
                </c:pt>
                <c:pt idx="1">
                  <c:v>30244483</c:v>
                </c:pt>
                <c:pt idx="2">
                  <c:v>40024740</c:v>
                </c:pt>
                <c:pt idx="3">
                  <c:v>52757515</c:v>
                </c:pt>
                <c:pt idx="4">
                  <c:v>58709183.548733242</c:v>
                </c:pt>
              </c:numCache>
            </c:numRef>
          </c:val>
          <c:smooth val="0"/>
        </c:ser>
        <c:dLbls>
          <c:showLegendKey val="0"/>
          <c:showVal val="0"/>
          <c:showCatName val="0"/>
          <c:showSerName val="0"/>
          <c:showPercent val="0"/>
          <c:showBubbleSize val="0"/>
        </c:dLbls>
        <c:smooth val="0"/>
        <c:axId val="-821607664"/>
        <c:axId val="-821609296"/>
      </c:lineChart>
      <c:catAx>
        <c:axId val="-821607664"/>
        <c:scaling>
          <c:orientation val="minMax"/>
        </c:scaling>
        <c:delete val="0"/>
        <c:axPos val="b"/>
        <c:numFmt formatCode="General" sourceLinked="1"/>
        <c:majorTickMark val="none"/>
        <c:minorTickMark val="none"/>
        <c:tickLblPos val="nextTo"/>
        <c:txPr>
          <a:bodyPr rot="0" vert="horz"/>
          <a:lstStyle/>
          <a:p>
            <a:pPr>
              <a:defRPr/>
            </a:pPr>
            <a:endParaRPr lang="en-US"/>
          </a:p>
        </c:txPr>
        <c:crossAx val="-821609296"/>
        <c:crosses val="autoZero"/>
        <c:auto val="1"/>
        <c:lblAlgn val="ctr"/>
        <c:lblOffset val="100"/>
        <c:noMultiLvlLbl val="0"/>
      </c:catAx>
      <c:valAx>
        <c:axId val="-821609296"/>
        <c:scaling>
          <c:orientation val="minMax"/>
        </c:scaling>
        <c:delete val="0"/>
        <c:axPos val="l"/>
        <c:majorGridlines/>
        <c:numFmt formatCode="_(* #,##0_);_(* \(#,##0\);_(* &quot;-&quot;??_);_(@_)" sourceLinked="1"/>
        <c:majorTickMark val="none"/>
        <c:minorTickMark val="none"/>
        <c:tickLblPos val="nextTo"/>
        <c:txPr>
          <a:bodyPr rot="0" vert="horz"/>
          <a:lstStyle/>
          <a:p>
            <a:pPr>
              <a:defRPr/>
            </a:pPr>
            <a:endParaRPr lang="en-US"/>
          </a:p>
        </c:txPr>
        <c:crossAx val="-821607664"/>
        <c:crossesAt val="1"/>
        <c:crossBetween val="midCat"/>
      </c:valAx>
    </c:plotArea>
    <c:legend>
      <c:legendPos val="b"/>
      <c:overlay val="0"/>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4900314-F04F-471A-8C02-46276EF1269A}" type="datetimeFigureOut">
              <a:rPr lang="en-US"/>
              <a:pPr>
                <a:defRPr/>
              </a:pPr>
              <a:t>7/2/2017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0DFA1BC-1455-4320-BFF6-39A9980F8461}" type="slidenum">
              <a:rPr lang="en-US"/>
              <a:pPr>
                <a:defRPr/>
              </a:pPr>
              <a:t>‹#›</a:t>
            </a:fld>
            <a:endParaRPr lang="en-US"/>
          </a:p>
        </p:txBody>
      </p:sp>
    </p:spTree>
    <p:extLst>
      <p:ext uri="{BB962C8B-B14F-4D97-AF65-F5344CB8AC3E}">
        <p14:creationId xmlns:p14="http://schemas.microsoft.com/office/powerpoint/2010/main" val="24380669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0ADE24-F136-4B8E-8738-288458D9CB05}"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2978436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0E1D6A7-A802-4385-A07A-775DB7AADE3B}" type="slidenum">
              <a:rPr lang="en-US" smtClean="0"/>
              <a:pPr>
                <a:defRPr/>
              </a:pPr>
              <a:t>4</a:t>
            </a:fld>
            <a:endParaRPr lang="en-US" dirty="0"/>
          </a:p>
        </p:txBody>
      </p:sp>
    </p:spTree>
    <p:extLst>
      <p:ext uri="{BB962C8B-B14F-4D97-AF65-F5344CB8AC3E}">
        <p14:creationId xmlns:p14="http://schemas.microsoft.com/office/powerpoint/2010/main" val="2753624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0E1D6A7-A802-4385-A07A-775DB7AADE3B}" type="slidenum">
              <a:rPr lang="en-US" smtClean="0"/>
              <a:pPr>
                <a:defRPr/>
              </a:pPr>
              <a:t>5</a:t>
            </a:fld>
            <a:endParaRPr lang="en-US" dirty="0"/>
          </a:p>
        </p:txBody>
      </p:sp>
    </p:spTree>
    <p:extLst>
      <p:ext uri="{BB962C8B-B14F-4D97-AF65-F5344CB8AC3E}">
        <p14:creationId xmlns:p14="http://schemas.microsoft.com/office/powerpoint/2010/main" val="3882859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DFA1BC-1455-4320-BFF6-39A9980F8461}" type="slidenum">
              <a:rPr lang="en-US" smtClean="0"/>
              <a:pPr>
                <a:defRPr/>
              </a:pPr>
              <a:t>8</a:t>
            </a:fld>
            <a:endParaRPr lang="en-US"/>
          </a:p>
        </p:txBody>
      </p:sp>
    </p:spTree>
    <p:extLst>
      <p:ext uri="{BB962C8B-B14F-4D97-AF65-F5344CB8AC3E}">
        <p14:creationId xmlns:p14="http://schemas.microsoft.com/office/powerpoint/2010/main" val="1693410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DFA1BC-1455-4320-BFF6-39A9980F8461}" type="slidenum">
              <a:rPr lang="en-US" smtClean="0"/>
              <a:pPr>
                <a:defRPr/>
              </a:pPr>
              <a:t>10</a:t>
            </a:fld>
            <a:endParaRPr lang="en-US"/>
          </a:p>
        </p:txBody>
      </p:sp>
    </p:spTree>
    <p:extLst>
      <p:ext uri="{BB962C8B-B14F-4D97-AF65-F5344CB8AC3E}">
        <p14:creationId xmlns:p14="http://schemas.microsoft.com/office/powerpoint/2010/main" val="2946236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DFA1BC-1455-4320-BFF6-39A9980F8461}" type="slidenum">
              <a:rPr lang="en-US" smtClean="0"/>
              <a:pPr>
                <a:defRPr/>
              </a:pPr>
              <a:t>15</a:t>
            </a:fld>
            <a:endParaRPr lang="en-US"/>
          </a:p>
        </p:txBody>
      </p:sp>
    </p:spTree>
    <p:extLst>
      <p:ext uri="{BB962C8B-B14F-4D97-AF65-F5344CB8AC3E}">
        <p14:creationId xmlns:p14="http://schemas.microsoft.com/office/powerpoint/2010/main" val="456776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996B6AA-2443-400D-A7FB-DDB358B4C7EE}" type="slidenum">
              <a:rPr lang="en-US" smtClean="0"/>
              <a:pPr>
                <a:defRPr/>
              </a:pPr>
              <a:t>24</a:t>
            </a:fld>
            <a:endParaRPr lang="en-US" dirty="0"/>
          </a:p>
        </p:txBody>
      </p:sp>
    </p:spTree>
    <p:extLst>
      <p:ext uri="{BB962C8B-B14F-4D97-AF65-F5344CB8AC3E}">
        <p14:creationId xmlns:p14="http://schemas.microsoft.com/office/powerpoint/2010/main" val="1573027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a:t>
            </a:r>
            <a:r>
              <a:rPr lang="en-US" baseline="0" dirty="0" smtClean="0"/>
              <a:t> there are many problems with this method. The multipliers are chosen at the discretion of the country administration. While this may be fare considering differences in family sizes and different practices in diverse nations, the problem is that there is no consistency or guidance on how to define the multiplier. This makes comparison between countries meaningless.</a:t>
            </a:r>
          </a:p>
          <a:p>
            <a:endParaRPr lang="en-US" baseline="0" dirty="0" smtClean="0"/>
          </a:p>
          <a:p>
            <a:r>
              <a:rPr lang="en-US" baseline="0" dirty="0" smtClean="0"/>
              <a:t>Then there are also other problems with counting Internet subscriptions. Oftentimes many countries report on the number of data enabled SIMs rather than subscriptions which are actually used to access the Internet. On the other hand, there can be under counting due to countries only reporting on the number of data subscriptions, but not counting all the pre-paid connections that do not have a specific data plan but are used to access the Internet. </a:t>
            </a:r>
          </a:p>
          <a:p>
            <a:r>
              <a:rPr lang="en-US" baseline="0" dirty="0" smtClean="0"/>
              <a:t>There are also other difficulties due to multiple SIM ownership.</a:t>
            </a:r>
          </a:p>
          <a:p>
            <a:endParaRPr lang="en-US" baseline="0" dirty="0" smtClean="0"/>
          </a:p>
          <a:p>
            <a:r>
              <a:rPr lang="en-US" baseline="0" dirty="0" smtClean="0"/>
              <a:t>So you can see there are many problems in the method of estimating the % of Internet Users.</a:t>
            </a:r>
          </a:p>
          <a:p>
            <a:endParaRPr lang="en-US" dirty="0"/>
          </a:p>
        </p:txBody>
      </p:sp>
      <p:sp>
        <p:nvSpPr>
          <p:cNvPr id="4" name="Slide Number Placeholder 3"/>
          <p:cNvSpPr>
            <a:spLocks noGrp="1"/>
          </p:cNvSpPr>
          <p:nvPr>
            <p:ph type="sldNum" sz="quarter" idx="10"/>
          </p:nvPr>
        </p:nvSpPr>
        <p:spPr/>
        <p:txBody>
          <a:bodyPr/>
          <a:lstStyle/>
          <a:p>
            <a:fld id="{54C21533-61A5-429F-8239-8EAF96F5552F}" type="slidenum">
              <a:rPr lang="en-US" smtClean="0"/>
              <a:pPr/>
              <a:t>25</a:t>
            </a:fld>
            <a:endParaRPr lang="en-US" dirty="0"/>
          </a:p>
        </p:txBody>
      </p:sp>
    </p:spTree>
    <p:extLst>
      <p:ext uri="{BB962C8B-B14F-4D97-AF65-F5344CB8AC3E}">
        <p14:creationId xmlns:p14="http://schemas.microsoft.com/office/powerpoint/2010/main" val="3035921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C21533-61A5-429F-8239-8EAF96F5552F}" type="slidenum">
              <a:rPr lang="en-US" smtClean="0"/>
              <a:pPr/>
              <a:t>26</a:t>
            </a:fld>
            <a:endParaRPr lang="en-US" dirty="0"/>
          </a:p>
        </p:txBody>
      </p:sp>
    </p:spTree>
    <p:extLst>
      <p:ext uri="{BB962C8B-B14F-4D97-AF65-F5344CB8AC3E}">
        <p14:creationId xmlns:p14="http://schemas.microsoft.com/office/powerpoint/2010/main" val="4214501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64821D-740F-43E5-98B1-66825F805306}" type="datetime1">
              <a:rPr lang="en-US" smtClean="0"/>
              <a:t>7/2/2017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2D8D83-3364-48BF-A696-3864F377E7D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DFE402-CF92-4419-BB3A-7F8ADF1F6094}" type="datetime1">
              <a:rPr lang="en-US" smtClean="0"/>
              <a:t>7/2/2017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106FE8-4B15-4AF5-BAC8-AE84EB261E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D25795-EF16-41F5-A62D-1EDDFC8E8AB5}" type="datetime1">
              <a:rPr lang="en-US" smtClean="0"/>
              <a:t>7/2/2017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BE62BB-58B5-4A49-B7F3-BA7118F065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1" descr="LIRNEasia2007_lowres"/>
          <p:cNvPicPr>
            <a:picLocks noChangeAspect="1" noChangeArrowheads="1"/>
          </p:cNvPicPr>
          <p:nvPr userDrawn="1"/>
        </p:nvPicPr>
        <p:blipFill>
          <a:blip r:embed="rId2" cstate="print"/>
          <a:srcRect/>
          <a:stretch>
            <a:fillRect/>
          </a:stretch>
        </p:blipFill>
        <p:spPr bwMode="auto">
          <a:xfrm>
            <a:off x="457200" y="6289675"/>
            <a:ext cx="1295400" cy="3397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4DA07C3-51FF-4ED7-B66C-7AC4DCD7AE58}" type="datetime1">
              <a:rPr lang="en-US" smtClean="0"/>
              <a:t>7/2/2017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A712D9-FC92-42FB-B18E-56DCB30B00B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235A626-4CCE-4F19-8708-4F65FEDF29E7}" type="datetime1">
              <a:rPr lang="en-US" smtClean="0"/>
              <a:t>7/2/2017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4C3801-4E48-4637-ADCA-3E55CC547A6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5D4EF51-DFFE-46B8-B61C-7B8C9EC54C38}" type="datetime1">
              <a:rPr lang="en-US" smtClean="0"/>
              <a:t>7/2/2017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8D2FE0-CCCE-4EA5-9A28-79DB7B0D4E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EA2938E-DE19-4338-9C34-7AAC8C0BA7CE}" type="datetime1">
              <a:rPr lang="en-US" smtClean="0"/>
              <a:t>7/2/2017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DB96DAF-F905-4DF0-B6B6-D9CB5D6A438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7DF057-6775-4D38-A2C4-22C5A7F75582}" type="datetime1">
              <a:rPr lang="en-US" smtClean="0"/>
              <a:t>7/2/2017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177A973-1BA1-4C68-8AB8-A5E6847BA8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85CE6E-1B4E-439E-96E7-294CDE2B9A3B}" type="datetime1">
              <a:rPr lang="en-US" smtClean="0"/>
              <a:t>7/2/2017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18A4BCA-AE0F-46F1-A153-FECEB84305D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3CC8C5D-6AAB-4A86-B601-E10252D6C2CB}" type="datetime1">
              <a:rPr lang="en-US" smtClean="0"/>
              <a:t>7/2/2017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040C4E-F256-4717-B7CF-198BDA05207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B6755D2-4297-4653-A075-AAFB088E8B1D}" type="datetime1">
              <a:rPr lang="en-US" smtClean="0"/>
              <a:t>7/2/2017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A91374-3FAD-42B1-B9FB-8196EEAB2FF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46548F8-E442-4539-B636-8CDE1EE66339}" type="datetime1">
              <a:rPr lang="en-US" smtClean="0"/>
              <a:t>7/2/2017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51BA521-7894-4C8F-A654-C0542363A7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8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990600" y="1676400"/>
            <a:ext cx="8077200" cy="1470025"/>
          </a:xfrm>
        </p:spPr>
        <p:txBody>
          <a:bodyPr/>
          <a:lstStyle/>
          <a:p>
            <a:pPr algn="r" eaLnBrk="1" hangingPunct="1"/>
            <a:r>
              <a:rPr lang="en-US" dirty="0" smtClean="0"/>
              <a:t>Baseline knowledge relevant to Nepal ICT policy</a:t>
            </a:r>
          </a:p>
        </p:txBody>
      </p:sp>
      <p:sp>
        <p:nvSpPr>
          <p:cNvPr id="3" name="Subtitle 2"/>
          <p:cNvSpPr>
            <a:spLocks noGrp="1"/>
          </p:cNvSpPr>
          <p:nvPr>
            <p:ph type="subTitle" idx="1"/>
          </p:nvPr>
        </p:nvSpPr>
        <p:spPr>
          <a:xfrm>
            <a:off x="533400" y="3429000"/>
            <a:ext cx="8458200" cy="1752600"/>
          </a:xfrm>
        </p:spPr>
        <p:txBody>
          <a:bodyPr rtlCol="0">
            <a:normAutofit/>
          </a:bodyPr>
          <a:lstStyle/>
          <a:p>
            <a:pPr algn="r" eaLnBrk="1" fontAlgn="auto" hangingPunct="1">
              <a:spcAft>
                <a:spcPts val="0"/>
              </a:spcAft>
              <a:buFont typeface="Arial" pitchFamily="34" charset="0"/>
              <a:buNone/>
              <a:defRPr/>
            </a:pPr>
            <a:r>
              <a:rPr lang="en-US" sz="2400" dirty="0" smtClean="0"/>
              <a:t>Rohan </a:t>
            </a:r>
            <a:r>
              <a:rPr lang="en-US" sz="2400" dirty="0" smtClean="0"/>
              <a:t>Samarajiva, </a:t>
            </a:r>
            <a:r>
              <a:rPr lang="en-US" sz="2400" dirty="0" err="1" smtClean="0"/>
              <a:t>Laleema</a:t>
            </a:r>
            <a:r>
              <a:rPr lang="en-US" sz="2400" dirty="0" smtClean="0"/>
              <a:t> </a:t>
            </a:r>
            <a:r>
              <a:rPr lang="en-US" sz="2400" dirty="0" err="1" smtClean="0"/>
              <a:t>Senanayake</a:t>
            </a:r>
            <a:r>
              <a:rPr lang="en-US" sz="2400" dirty="0" smtClean="0"/>
              <a:t>, </a:t>
            </a:r>
            <a:r>
              <a:rPr lang="en-US" sz="2400" dirty="0" err="1" smtClean="0"/>
              <a:t>Shazna</a:t>
            </a:r>
            <a:r>
              <a:rPr lang="en-US" sz="2400" dirty="0" smtClean="0"/>
              <a:t> </a:t>
            </a:r>
            <a:r>
              <a:rPr lang="en-US" sz="2400" dirty="0" err="1" smtClean="0"/>
              <a:t>Zuhyl</a:t>
            </a:r>
            <a:endParaRPr lang="en-US" sz="2400" dirty="0" smtClean="0"/>
          </a:p>
          <a:p>
            <a:pPr algn="r" eaLnBrk="1" fontAlgn="auto" hangingPunct="1">
              <a:spcAft>
                <a:spcPts val="0"/>
              </a:spcAft>
              <a:buFont typeface="Arial" pitchFamily="34" charset="0"/>
              <a:buNone/>
              <a:defRPr/>
            </a:pPr>
            <a:r>
              <a:rPr lang="en-US" sz="2400" dirty="0" err="1" smtClean="0"/>
              <a:t>Dhulikhel</a:t>
            </a:r>
            <a:r>
              <a:rPr lang="en-US" sz="2400" dirty="0" smtClean="0"/>
              <a:t>, 14-17 July 2017</a:t>
            </a:r>
            <a:endParaRPr lang="en-US" dirty="0" smtClean="0"/>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smtClean="0"/>
          </a:p>
        </p:txBody>
      </p:sp>
      <p:grpSp>
        <p:nvGrpSpPr>
          <p:cNvPr id="3076" name="Group 10"/>
          <p:cNvGrpSpPr>
            <a:grpSpLocks/>
          </p:cNvGrpSpPr>
          <p:nvPr/>
        </p:nvGrpSpPr>
        <p:grpSpPr bwMode="auto">
          <a:xfrm>
            <a:off x="228600" y="6172200"/>
            <a:ext cx="8686800" cy="534988"/>
            <a:chOff x="305602" y="5941368"/>
            <a:chExt cx="8595360" cy="535632"/>
          </a:xfrm>
        </p:grpSpPr>
        <p:sp>
          <p:nvSpPr>
            <p:cNvPr id="3079" name="TextBox 5"/>
            <p:cNvSpPr txBox="1">
              <a:spLocks noChangeArrowheads="1"/>
            </p:cNvSpPr>
            <p:nvPr/>
          </p:nvSpPr>
          <p:spPr bwMode="auto">
            <a:xfrm>
              <a:off x="305602" y="5941368"/>
              <a:ext cx="8595360" cy="230832"/>
            </a:xfrm>
            <a:prstGeom prst="rect">
              <a:avLst/>
            </a:prstGeom>
            <a:noFill/>
            <a:ln w="9525">
              <a:noFill/>
              <a:miter lim="800000"/>
              <a:headEnd/>
              <a:tailEnd/>
            </a:ln>
          </p:spPr>
          <p:txBody>
            <a:bodyPr>
              <a:spAutoFit/>
            </a:bodyPr>
            <a:lstStyle/>
            <a:p>
              <a:pPr algn="ctr"/>
              <a:r>
                <a:rPr lang="en-US" sz="900" dirty="0">
                  <a:latin typeface="Calibri" pitchFamily="34" charset="0"/>
                </a:rPr>
                <a:t>This work was carried out with the aid of a grant from the International Development Research Centre, Canada and  </a:t>
              </a:r>
              <a:r>
                <a:rPr lang="en-US" sz="900" dirty="0" err="1">
                  <a:latin typeface="Calibri" pitchFamily="34" charset="0"/>
                </a:rPr>
                <a:t>UKaid</a:t>
              </a:r>
              <a:r>
                <a:rPr lang="en-US" sz="900" dirty="0">
                  <a:latin typeface="Calibri" pitchFamily="34" charset="0"/>
                </a:rPr>
                <a:t> from the Department for International Development, UK.</a:t>
              </a:r>
            </a:p>
          </p:txBody>
        </p:sp>
        <p:pic>
          <p:nvPicPr>
            <p:cNvPr id="3080" name="Picture 5" descr="Canada_wordmark_red_flag_300 (2)"/>
            <p:cNvPicPr>
              <a:picLocks noChangeAspect="1" noChangeArrowheads="1"/>
            </p:cNvPicPr>
            <p:nvPr/>
          </p:nvPicPr>
          <p:blipFill>
            <a:blip r:embed="rId3" cstate="print"/>
            <a:srcRect/>
            <a:stretch>
              <a:fillRect/>
            </a:stretch>
          </p:blipFill>
          <p:spPr bwMode="auto">
            <a:xfrm>
              <a:off x="8071585" y="6212678"/>
              <a:ext cx="678581" cy="188122"/>
            </a:xfrm>
            <a:prstGeom prst="rect">
              <a:avLst/>
            </a:prstGeom>
            <a:noFill/>
            <a:ln w="9525">
              <a:noFill/>
              <a:miter lim="800000"/>
              <a:headEnd/>
              <a:tailEnd/>
            </a:ln>
          </p:spPr>
        </p:pic>
        <p:pic>
          <p:nvPicPr>
            <p:cNvPr id="3081" name="Picture 6" descr="blue"/>
            <p:cNvPicPr>
              <a:picLocks noChangeAspect="1" noChangeArrowheads="1"/>
            </p:cNvPicPr>
            <p:nvPr/>
          </p:nvPicPr>
          <p:blipFill>
            <a:blip r:embed="rId4" cstate="print"/>
            <a:srcRect/>
            <a:stretch>
              <a:fillRect/>
            </a:stretch>
          </p:blipFill>
          <p:spPr bwMode="auto">
            <a:xfrm>
              <a:off x="554855" y="6156233"/>
              <a:ext cx="1484898" cy="320767"/>
            </a:xfrm>
            <a:prstGeom prst="rect">
              <a:avLst/>
            </a:prstGeom>
            <a:noFill/>
            <a:ln w="9525">
              <a:noFill/>
              <a:miter lim="800000"/>
              <a:headEnd/>
              <a:tailEnd/>
            </a:ln>
          </p:spPr>
        </p:pic>
      </p:grpSp>
      <p:pic>
        <p:nvPicPr>
          <p:cNvPr id="3077" name="Picture 10" descr="C:\Documents and Settings\acer\My Documents\05 LIRNEasia\idrc logo use\logo files\UKaid logo - online\Ukaid-small-logo-online-colour.gif"/>
          <p:cNvPicPr>
            <a:picLocks noChangeAspect="1" noChangeArrowheads="1"/>
          </p:cNvPicPr>
          <p:nvPr/>
        </p:nvPicPr>
        <p:blipFill>
          <a:blip r:embed="rId5" cstate="print"/>
          <a:srcRect/>
          <a:stretch>
            <a:fillRect/>
          </a:stretch>
        </p:blipFill>
        <p:spPr bwMode="auto">
          <a:xfrm>
            <a:off x="4038600" y="6340475"/>
            <a:ext cx="1066800" cy="517525"/>
          </a:xfrm>
          <a:prstGeom prst="rect">
            <a:avLst/>
          </a:prstGeom>
          <a:noFill/>
          <a:ln w="9525">
            <a:noFill/>
            <a:miter lim="800000"/>
            <a:headEnd/>
            <a:tailEnd/>
          </a:ln>
        </p:spPr>
      </p:pic>
      <p:pic>
        <p:nvPicPr>
          <p:cNvPr id="3078" name="Picture 21" descr="LIRNEasia2007_lowres"/>
          <p:cNvPicPr>
            <a:picLocks noChangeAspect="1" noChangeArrowheads="1"/>
          </p:cNvPicPr>
          <p:nvPr/>
        </p:nvPicPr>
        <p:blipFill>
          <a:blip r:embed="rId6" cstate="print"/>
          <a:srcRect/>
          <a:stretch>
            <a:fillRect/>
          </a:stretch>
        </p:blipFill>
        <p:spPr bwMode="auto">
          <a:xfrm>
            <a:off x="5486400" y="5257800"/>
            <a:ext cx="3246438" cy="852488"/>
          </a:xfrm>
          <a:prstGeom prst="rect">
            <a:avLst/>
          </a:prstGeom>
          <a:noFill/>
          <a:ln w="9525">
            <a:noFill/>
            <a:miter lim="800000"/>
            <a:headEnd/>
            <a:tailEnd/>
          </a:ln>
        </p:spPr>
      </p:pic>
      <p:pic>
        <p:nvPicPr>
          <p:cNvPr id="10" name="Picture 9" descr="FordLogo.gif"/>
          <p:cNvPicPr>
            <a:picLocks noChangeAspect="1"/>
          </p:cNvPicPr>
          <p:nvPr/>
        </p:nvPicPr>
        <p:blipFill>
          <a:blip r:embed="rId7" cstate="print"/>
          <a:stretch>
            <a:fillRect/>
          </a:stretch>
        </p:blipFill>
        <p:spPr>
          <a:xfrm>
            <a:off x="381001" y="5715001"/>
            <a:ext cx="2590799" cy="381000"/>
          </a:xfrm>
          <a:prstGeom prst="rect">
            <a:avLst/>
          </a:prstGeom>
        </p:spPr>
      </p:pic>
      <p:sp>
        <p:nvSpPr>
          <p:cNvPr id="2" name="Slide Number Placeholder 1"/>
          <p:cNvSpPr>
            <a:spLocks noGrp="1"/>
          </p:cNvSpPr>
          <p:nvPr>
            <p:ph type="sldNum" sz="quarter" idx="12"/>
          </p:nvPr>
        </p:nvSpPr>
        <p:spPr/>
        <p:txBody>
          <a:bodyPr/>
          <a:lstStyle/>
          <a:p>
            <a:pPr>
              <a:defRPr/>
            </a:pPr>
            <a:fld id="{AA2D8D83-3364-48BF-A696-3864F377E7D9}"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Half of Nepal’s </a:t>
            </a:r>
            <a:r>
              <a:rPr lang="en-US" sz="2800" dirty="0" smtClean="0"/>
              <a:t>population is under 23.6 </a:t>
            </a:r>
            <a:r>
              <a:rPr lang="en-US" sz="2800" dirty="0" err="1" smtClean="0"/>
              <a:t>yrs</a:t>
            </a:r>
            <a:r>
              <a:rPr lang="en-US" sz="2800" dirty="0" smtClean="0"/>
              <a:t> of </a:t>
            </a:r>
            <a:r>
              <a:rPr lang="en-US" sz="2800" dirty="0" smtClean="0"/>
              <a:t>age: What does being youngest country mean for ICT policy?</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42207638"/>
              </p:ext>
            </p:extLst>
          </p:nvPr>
        </p:nvGraphicFramePr>
        <p:xfrm>
          <a:off x="533400" y="1524000"/>
          <a:ext cx="8153400" cy="5165175"/>
        </p:xfrm>
        <a:graphic>
          <a:graphicData uri="http://schemas.openxmlformats.org/drawingml/2006/table">
            <a:tbl>
              <a:tblPr firstRow="1" firstCol="1" bandRow="1"/>
              <a:tblGrid>
                <a:gridCol w="1212352"/>
                <a:gridCol w="1213832"/>
                <a:gridCol w="1431434"/>
                <a:gridCol w="1432174"/>
                <a:gridCol w="1431434"/>
                <a:gridCol w="1432174"/>
              </a:tblGrid>
              <a:tr h="657321">
                <a:tc>
                  <a:txBody>
                    <a:bodyPr/>
                    <a:lstStyle/>
                    <a:p>
                      <a:pPr marL="0" marR="0" algn="l">
                        <a:lnSpc>
                          <a:spcPct val="115000"/>
                        </a:lnSpc>
                        <a:spcBef>
                          <a:spcPts val="100"/>
                        </a:spcBef>
                        <a:spcAft>
                          <a:spcPts val="100"/>
                        </a:spcAft>
                      </a:pPr>
                      <a:r>
                        <a:rPr lang="en-US" sz="1400" b="1" dirty="0">
                          <a:effectLst/>
                          <a:latin typeface="Calibri" panose="020F0502020204030204" pitchFamily="34" charset="0"/>
                          <a:ea typeface="MS Mincho"/>
                          <a:cs typeface="Iskoola Pota"/>
                        </a:rPr>
                        <a:t> </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b="1">
                          <a:effectLst/>
                          <a:latin typeface="Calibri" panose="020F0502020204030204" pitchFamily="34" charset="0"/>
                          <a:ea typeface="MS Mincho"/>
                          <a:cs typeface="Iskoola Pota"/>
                        </a:rPr>
                        <a:t>Bangladesh</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b="1">
                          <a:effectLst/>
                          <a:latin typeface="Calibri" panose="020F0502020204030204" pitchFamily="34" charset="0"/>
                          <a:ea typeface="MS Mincho"/>
                          <a:cs typeface="Iskoola Pota"/>
                        </a:rPr>
                        <a:t>Cambodia</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b="1" dirty="0">
                          <a:effectLst/>
                          <a:latin typeface="Calibri" panose="020F0502020204030204" pitchFamily="34" charset="0"/>
                          <a:ea typeface="MS Mincho"/>
                          <a:cs typeface="Iskoola Pota"/>
                        </a:rPr>
                        <a:t>Myanmar</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b="1">
                          <a:effectLst/>
                          <a:latin typeface="Calibri" panose="020F0502020204030204" pitchFamily="34" charset="0"/>
                          <a:ea typeface="MS Mincho"/>
                          <a:cs typeface="Iskoola Pota"/>
                        </a:rPr>
                        <a:t>Nepal</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b="1">
                          <a:effectLst/>
                          <a:latin typeface="Calibri" panose="020F0502020204030204" pitchFamily="34" charset="0"/>
                          <a:ea typeface="MS Mincho"/>
                          <a:cs typeface="Iskoola Pota"/>
                        </a:rPr>
                        <a:t>Sri Lanka</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743">
                <a:tc>
                  <a:txBody>
                    <a:bodyPr/>
                    <a:lstStyle/>
                    <a:p>
                      <a:pPr marL="0" marR="0" algn="l">
                        <a:lnSpc>
                          <a:spcPct val="115000"/>
                        </a:lnSpc>
                        <a:spcBef>
                          <a:spcPts val="100"/>
                        </a:spcBef>
                        <a:spcAft>
                          <a:spcPts val="100"/>
                        </a:spcAft>
                      </a:pPr>
                      <a:r>
                        <a:rPr lang="en-US" sz="1400" b="1">
                          <a:effectLst/>
                          <a:latin typeface="Calibri" panose="020F0502020204030204" pitchFamily="34" charset="0"/>
                          <a:ea typeface="MS Mincho"/>
                          <a:cs typeface="Iskoola Pota"/>
                        </a:rPr>
                        <a:t>Median age of population</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26.3 (2016 est.)</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24.9 (2016 est.)</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27.1 (2014) </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23.6 (2016 est.)</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32.5 (2016 est.)</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781743">
                <a:tc>
                  <a:txBody>
                    <a:bodyPr/>
                    <a:lstStyle/>
                    <a:p>
                      <a:pPr marL="0" marR="0" algn="l">
                        <a:lnSpc>
                          <a:spcPct val="115000"/>
                        </a:lnSpc>
                        <a:spcBef>
                          <a:spcPts val="100"/>
                        </a:spcBef>
                        <a:spcAft>
                          <a:spcPts val="100"/>
                        </a:spcAft>
                      </a:pPr>
                      <a:r>
                        <a:rPr lang="en-US" sz="1400" b="1">
                          <a:effectLst/>
                          <a:latin typeface="Calibri" panose="020F0502020204030204" pitchFamily="34" charset="0"/>
                          <a:ea typeface="MS Mincho"/>
                          <a:cs typeface="Iskoola Pota"/>
                        </a:rPr>
                        <a:t>Child mortality rate per 1,000 (2015)</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37.6</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28.7</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50</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35.8</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9.8</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3908">
                <a:tc>
                  <a:txBody>
                    <a:bodyPr/>
                    <a:lstStyle/>
                    <a:p>
                      <a:pPr marL="0" marR="0" algn="l">
                        <a:lnSpc>
                          <a:spcPct val="115000"/>
                        </a:lnSpc>
                        <a:spcBef>
                          <a:spcPts val="100"/>
                        </a:spcBef>
                        <a:spcAft>
                          <a:spcPts val="100"/>
                        </a:spcAft>
                      </a:pPr>
                      <a:r>
                        <a:rPr lang="en-US" sz="1400" b="1">
                          <a:effectLst/>
                          <a:latin typeface="Calibri" panose="020F0502020204030204" pitchFamily="34" charset="0"/>
                          <a:ea typeface="MS Mincho"/>
                          <a:cs typeface="Iskoola Pota"/>
                        </a:rPr>
                        <a:t>Maternal mortality ratio per 100,000  (2015)</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176</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161</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178</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258</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30</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743">
                <a:tc>
                  <a:txBody>
                    <a:bodyPr/>
                    <a:lstStyle/>
                    <a:p>
                      <a:pPr marL="0" marR="0" algn="l">
                        <a:lnSpc>
                          <a:spcPct val="115000"/>
                        </a:lnSpc>
                        <a:spcBef>
                          <a:spcPts val="100"/>
                        </a:spcBef>
                        <a:spcAft>
                          <a:spcPts val="100"/>
                        </a:spcAft>
                      </a:pPr>
                      <a:r>
                        <a:rPr lang="en-US" sz="1400" b="1">
                          <a:effectLst/>
                          <a:latin typeface="Calibri" panose="020F0502020204030204" pitchFamily="34" charset="0"/>
                          <a:ea typeface="MS Mincho"/>
                          <a:cs typeface="Iskoola Pota"/>
                        </a:rPr>
                        <a:t>Adult mortality rate per 1000 (2015)</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129</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174</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199</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165</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138</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743">
                <a:tc>
                  <a:txBody>
                    <a:bodyPr/>
                    <a:lstStyle/>
                    <a:p>
                      <a:pPr marL="0" marR="0" algn="l">
                        <a:lnSpc>
                          <a:spcPct val="115000"/>
                        </a:lnSpc>
                        <a:spcBef>
                          <a:spcPts val="100"/>
                        </a:spcBef>
                        <a:spcAft>
                          <a:spcPts val="100"/>
                        </a:spcAft>
                      </a:pPr>
                      <a:r>
                        <a:rPr lang="en-US" sz="1400" b="1">
                          <a:effectLst/>
                          <a:latin typeface="Calibri" panose="020F0502020204030204" pitchFamily="34" charset="0"/>
                          <a:ea typeface="MS Mincho"/>
                          <a:cs typeface="Iskoola Pota"/>
                        </a:rPr>
                        <a:t>Age dependency ratio </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73 (2011)</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52.4 (2013)</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52.5 (2014)</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84 (2011)</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61.3 (2013)</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10</a:t>
            </a:fld>
            <a:endParaRPr lang="en-US"/>
          </a:p>
        </p:txBody>
      </p:sp>
      <p:sp>
        <p:nvSpPr>
          <p:cNvPr id="6" name="Rectangle 1"/>
          <p:cNvSpPr>
            <a:spLocks noChangeArrowheads="1"/>
          </p:cNvSpPr>
          <p:nvPr/>
        </p:nvSpPr>
        <p:spPr bwMode="auto">
          <a:xfrm>
            <a:off x="1073150" y="1927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13641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have to put meaning into data</a:t>
            </a:r>
            <a:endParaRPr lang="en-US" dirty="0"/>
          </a:p>
        </p:txBody>
      </p:sp>
      <p:sp>
        <p:nvSpPr>
          <p:cNvPr id="3" name="Content Placeholder 2"/>
          <p:cNvSpPr>
            <a:spLocks noGrp="1"/>
          </p:cNvSpPr>
          <p:nvPr>
            <p:ph idx="1"/>
          </p:nvPr>
        </p:nvSpPr>
        <p:spPr/>
        <p:txBody>
          <a:bodyPr/>
          <a:lstStyle/>
          <a:p>
            <a:r>
              <a:rPr lang="en-US" dirty="0" smtClean="0"/>
              <a:t>Age dependency is actually a combination of two things: </a:t>
            </a:r>
          </a:p>
          <a:p>
            <a:pPr lvl="1"/>
            <a:r>
              <a:rPr lang="en-US" dirty="0" smtClean="0"/>
              <a:t>Child dependency</a:t>
            </a:r>
          </a:p>
          <a:p>
            <a:pPr lvl="1"/>
            <a:r>
              <a:rPr lang="en-US" dirty="0" smtClean="0"/>
              <a:t>Elder dependency</a:t>
            </a:r>
          </a:p>
          <a:p>
            <a:endParaRPr lang="en-US" dirty="0"/>
          </a:p>
        </p:txBody>
      </p:sp>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11</a:t>
            </a:fld>
            <a:endParaRPr lang="en-US"/>
          </a:p>
        </p:txBody>
      </p:sp>
    </p:spTree>
    <p:extLst>
      <p:ext uri="{BB962C8B-B14F-4D97-AF65-F5344CB8AC3E}">
        <p14:creationId xmlns:p14="http://schemas.microsoft.com/office/powerpoint/2010/main" val="1249341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dirty="0" smtClean="0"/>
              <a:t>How child &amp; elder dependency changes over time: Bangladesh</a:t>
            </a:r>
            <a:r>
              <a:rPr lang="en-US" sz="3600" dirty="0" smtClean="0"/>
              <a:t>, 2006-2051</a:t>
            </a:r>
            <a:endParaRPr lang="en-US" sz="3600" dirty="0"/>
          </a:p>
        </p:txBody>
      </p:sp>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12</a:t>
            </a:fld>
            <a:endParaRPr lang="en-US"/>
          </a:p>
        </p:txBody>
      </p:sp>
      <p:pic>
        <p:nvPicPr>
          <p:cNvPr id="6" name="Picture 5"/>
          <p:cNvPicPr>
            <a:picLocks noChangeAspect="1"/>
          </p:cNvPicPr>
          <p:nvPr/>
        </p:nvPicPr>
        <p:blipFill>
          <a:blip r:embed="rId2"/>
          <a:stretch>
            <a:fillRect/>
          </a:stretch>
        </p:blipFill>
        <p:spPr>
          <a:xfrm>
            <a:off x="685800" y="1749406"/>
            <a:ext cx="8000999" cy="4117994"/>
          </a:xfrm>
          <a:prstGeom prst="rect">
            <a:avLst/>
          </a:prstGeom>
        </p:spPr>
      </p:pic>
    </p:spTree>
    <p:extLst>
      <p:ext uri="{BB962C8B-B14F-4D97-AF65-F5344CB8AC3E}">
        <p14:creationId xmlns:p14="http://schemas.microsoft.com/office/powerpoint/2010/main" val="2314847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Does ICT policy have to </a:t>
            </a:r>
            <a:r>
              <a:rPr lang="en-US" sz="3600" dirty="0" smtClean="0"/>
              <a:t>be designed for </a:t>
            </a:r>
            <a:r>
              <a:rPr lang="en-US" sz="3600" dirty="0" smtClean="0"/>
              <a:t>aggregate dependency or child/elder dependency</a:t>
            </a:r>
            <a:endParaRPr lang="en-US" sz="3600" dirty="0"/>
          </a:p>
        </p:txBody>
      </p:sp>
      <p:sp>
        <p:nvSpPr>
          <p:cNvPr id="5" name="Content Placeholder 4"/>
          <p:cNvSpPr>
            <a:spLocks noGrp="1"/>
          </p:cNvSpPr>
          <p:nvPr>
            <p:ph idx="1"/>
          </p:nvPr>
        </p:nvSpPr>
        <p:spPr/>
        <p:txBody>
          <a:bodyPr/>
          <a:lstStyle/>
          <a:p>
            <a:endParaRPr lang="en-US" dirty="0" smtClean="0"/>
          </a:p>
          <a:p>
            <a:r>
              <a:rPr lang="en-US" dirty="0" smtClean="0"/>
              <a:t>What </a:t>
            </a:r>
            <a:r>
              <a:rPr lang="en-US" dirty="0"/>
              <a:t>is more significant </a:t>
            </a:r>
            <a:r>
              <a:rPr lang="en-US" dirty="0" smtClean="0"/>
              <a:t>for </a:t>
            </a:r>
            <a:r>
              <a:rPr lang="en-US" dirty="0"/>
              <a:t>Nepal? </a:t>
            </a:r>
            <a:r>
              <a:rPr lang="en-US" dirty="0" smtClean="0"/>
              <a:t>For </a:t>
            </a:r>
            <a:r>
              <a:rPr lang="en-US" dirty="0"/>
              <a:t>Sri Lanka?</a:t>
            </a:r>
          </a:p>
          <a:p>
            <a:r>
              <a:rPr lang="en-US" dirty="0" smtClean="0"/>
              <a:t>ICT policy has to be made for future, not past or present</a:t>
            </a:r>
          </a:p>
          <a:p>
            <a:pPr lvl="1"/>
            <a:r>
              <a:rPr lang="en-US" dirty="0" smtClean="0"/>
              <a:t>What dependency numbers are relevant?</a:t>
            </a:r>
          </a:p>
          <a:p>
            <a:pPr marL="457200" lvl="1" indent="0">
              <a:buNone/>
            </a:pPr>
            <a:endParaRPr lang="en-US" dirty="0"/>
          </a:p>
        </p:txBody>
      </p:sp>
      <p:sp>
        <p:nvSpPr>
          <p:cNvPr id="3" name="Slide Number Placeholder 2"/>
          <p:cNvSpPr>
            <a:spLocks noGrp="1"/>
          </p:cNvSpPr>
          <p:nvPr>
            <p:ph type="sldNum" sz="quarter" idx="12"/>
          </p:nvPr>
        </p:nvSpPr>
        <p:spPr/>
        <p:txBody>
          <a:bodyPr/>
          <a:lstStyle/>
          <a:p>
            <a:pPr>
              <a:defRPr/>
            </a:pPr>
            <a:fld id="{F177A973-1BA1-4C68-8AB8-A5E6847BA840}" type="slidenum">
              <a:rPr lang="en-US" smtClean="0"/>
              <a:pPr>
                <a:defRPr/>
              </a:pPr>
              <a:t>13</a:t>
            </a:fld>
            <a:endParaRPr lang="en-US"/>
          </a:p>
        </p:txBody>
      </p:sp>
    </p:spTree>
    <p:extLst>
      <p:ext uri="{BB962C8B-B14F-4D97-AF65-F5344CB8AC3E}">
        <p14:creationId xmlns:p14="http://schemas.microsoft.com/office/powerpoint/2010/main" val="276016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Nepal population pyramid, 2017 &amp; 2022</a:t>
            </a:r>
            <a:endParaRPr lang="en-US" dirty="0"/>
          </a:p>
        </p:txBody>
      </p:sp>
      <p:sp>
        <p:nvSpPr>
          <p:cNvPr id="2" name="Slide Number Placeholder 1"/>
          <p:cNvSpPr>
            <a:spLocks noGrp="1"/>
          </p:cNvSpPr>
          <p:nvPr>
            <p:ph type="sldNum" sz="quarter" idx="12"/>
          </p:nvPr>
        </p:nvSpPr>
        <p:spPr/>
        <p:txBody>
          <a:bodyPr/>
          <a:lstStyle/>
          <a:p>
            <a:pPr>
              <a:defRPr/>
            </a:pPr>
            <a:fld id="{A18A4BCA-AE0F-46F1-A153-FECEB84305DB}" type="slidenum">
              <a:rPr lang="en-US" smtClean="0"/>
              <a:pPr>
                <a:defRPr/>
              </a:pPr>
              <a:t>14</a:t>
            </a:fld>
            <a:endParaRPr lang="en-US"/>
          </a:p>
        </p:txBody>
      </p:sp>
      <p:graphicFrame>
        <p:nvGraphicFramePr>
          <p:cNvPr id="3" name="Object 2"/>
          <p:cNvGraphicFramePr>
            <a:graphicFrameLocks noChangeAspect="1"/>
          </p:cNvGraphicFramePr>
          <p:nvPr>
            <p:extLst/>
          </p:nvPr>
        </p:nvGraphicFramePr>
        <p:xfrm>
          <a:off x="685800" y="1524000"/>
          <a:ext cx="7239000" cy="4495800"/>
        </p:xfrm>
        <a:graphic>
          <a:graphicData uri="http://schemas.openxmlformats.org/presentationml/2006/ole">
            <mc:AlternateContent xmlns:mc="http://schemas.openxmlformats.org/markup-compatibility/2006">
              <mc:Choice xmlns:v="urn:schemas-microsoft-com:vml" Requires="v">
                <p:oleObj spid="_x0000_s11274" name="Document" r:id="rId3" imgW="6854825" imgH="7847715" progId="Word.Document.12">
                  <p:embed/>
                </p:oleObj>
              </mc:Choice>
              <mc:Fallback>
                <p:oleObj name="Document" r:id="rId3" imgW="6854825" imgH="7847715" progId="Word.Document.12">
                  <p:embed/>
                  <p:pic>
                    <p:nvPicPr>
                      <p:cNvPr id="0" name=""/>
                      <p:cNvPicPr/>
                      <p:nvPr/>
                    </p:nvPicPr>
                    <p:blipFill>
                      <a:blip r:embed="rId4"/>
                      <a:stretch>
                        <a:fillRect/>
                      </a:stretch>
                    </p:blipFill>
                    <p:spPr>
                      <a:xfrm>
                        <a:off x="685800" y="1524000"/>
                        <a:ext cx="7239000" cy="4495800"/>
                      </a:xfrm>
                      <a:prstGeom prst="rect">
                        <a:avLst/>
                      </a:prstGeom>
                    </p:spPr>
                  </p:pic>
                </p:oleObj>
              </mc:Fallback>
            </mc:AlternateContent>
          </a:graphicData>
        </a:graphic>
      </p:graphicFrame>
    </p:spTree>
    <p:extLst>
      <p:ext uri="{BB962C8B-B14F-4D97-AF65-F5344CB8AC3E}">
        <p14:creationId xmlns:p14="http://schemas.microsoft.com/office/powerpoint/2010/main" val="2492646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true that Nepal had full employment in 2011?  Now?</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05872890"/>
              </p:ext>
            </p:extLst>
          </p:nvPr>
        </p:nvGraphicFramePr>
        <p:xfrm>
          <a:off x="457200" y="1600200"/>
          <a:ext cx="8153400" cy="4748682"/>
        </p:xfrm>
        <a:graphic>
          <a:graphicData uri="http://schemas.openxmlformats.org/drawingml/2006/table">
            <a:tbl>
              <a:tblPr firstRow="1" firstCol="1" bandRow="1"/>
              <a:tblGrid>
                <a:gridCol w="1212352"/>
                <a:gridCol w="1213832"/>
                <a:gridCol w="1431434"/>
                <a:gridCol w="1432174"/>
                <a:gridCol w="1431434"/>
                <a:gridCol w="1432174"/>
              </a:tblGrid>
              <a:tr h="464682">
                <a:tc>
                  <a:txBody>
                    <a:bodyPr/>
                    <a:lstStyle/>
                    <a:p>
                      <a:pPr marL="0" marR="0" algn="l">
                        <a:lnSpc>
                          <a:spcPct val="115000"/>
                        </a:lnSpc>
                        <a:spcBef>
                          <a:spcPts val="100"/>
                        </a:spcBef>
                        <a:spcAft>
                          <a:spcPts val="100"/>
                        </a:spcAft>
                      </a:pPr>
                      <a:r>
                        <a:rPr lang="en-US" sz="1400" b="1" dirty="0">
                          <a:effectLst/>
                          <a:latin typeface="Calibri" panose="020F0502020204030204" pitchFamily="34" charset="0"/>
                          <a:ea typeface="MS Mincho"/>
                          <a:cs typeface="Iskoola Pota"/>
                        </a:rPr>
                        <a:t> </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b="1" dirty="0">
                          <a:effectLst/>
                          <a:latin typeface="Calibri" panose="020F0502020204030204" pitchFamily="34" charset="0"/>
                          <a:ea typeface="MS Mincho"/>
                          <a:cs typeface="Iskoola Pota"/>
                        </a:rPr>
                        <a:t>Bangladesh</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b="1" dirty="0">
                          <a:effectLst/>
                          <a:latin typeface="Calibri" panose="020F0502020204030204" pitchFamily="34" charset="0"/>
                          <a:ea typeface="MS Mincho"/>
                          <a:cs typeface="Iskoola Pota"/>
                        </a:rPr>
                        <a:t>Cambodia</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b="1">
                          <a:effectLst/>
                          <a:latin typeface="Calibri" panose="020F0502020204030204" pitchFamily="34" charset="0"/>
                          <a:ea typeface="MS Mincho"/>
                          <a:cs typeface="Iskoola Pota"/>
                        </a:rPr>
                        <a:t>Myanmar</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b="1">
                          <a:effectLst/>
                          <a:latin typeface="Calibri" panose="020F0502020204030204" pitchFamily="34" charset="0"/>
                          <a:ea typeface="MS Mincho"/>
                          <a:cs typeface="Iskoola Pota"/>
                        </a:rPr>
                        <a:t>Nepal</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b="1">
                          <a:effectLst/>
                          <a:latin typeface="Calibri" panose="020F0502020204030204" pitchFamily="34" charset="0"/>
                          <a:ea typeface="MS Mincho"/>
                          <a:cs typeface="Iskoola Pota"/>
                        </a:rPr>
                        <a:t>Sri Lanka</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3696">
                <a:tc>
                  <a:txBody>
                    <a:bodyPr/>
                    <a:lstStyle/>
                    <a:p>
                      <a:pPr marL="0" marR="0" algn="l">
                        <a:lnSpc>
                          <a:spcPct val="115000"/>
                        </a:lnSpc>
                        <a:spcBef>
                          <a:spcPts val="100"/>
                        </a:spcBef>
                        <a:spcAft>
                          <a:spcPts val="100"/>
                        </a:spcAft>
                      </a:pPr>
                      <a:r>
                        <a:rPr lang="en-US" sz="1400" b="1">
                          <a:effectLst/>
                          <a:latin typeface="Calibri" panose="020F0502020204030204" pitchFamily="34" charset="0"/>
                          <a:ea typeface="MS Mincho"/>
                          <a:cs typeface="Iskoola Pota"/>
                        </a:rPr>
                        <a:t>Literacy rate adult (15 and above)/%</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64.6 (2015)</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80.7 (2013)</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89.5 (2014)</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57.4 (2011)</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93.2 (2015)</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5015">
                <a:tc>
                  <a:txBody>
                    <a:bodyPr/>
                    <a:lstStyle/>
                    <a:p>
                      <a:pPr marL="0" marR="0" algn="l">
                        <a:lnSpc>
                          <a:spcPct val="115000"/>
                        </a:lnSpc>
                        <a:spcBef>
                          <a:spcPts val="100"/>
                        </a:spcBef>
                        <a:spcAft>
                          <a:spcPts val="100"/>
                        </a:spcAft>
                      </a:pPr>
                      <a:r>
                        <a:rPr lang="en-US" sz="1400" b="1" dirty="0" smtClean="0">
                          <a:effectLst/>
                          <a:latin typeface="Calibri" panose="020F0502020204030204" pitchFamily="34" charset="0"/>
                          <a:ea typeface="MS Mincho"/>
                          <a:cs typeface="Iskoola Pota"/>
                        </a:rPr>
                        <a:t>Primary </a:t>
                      </a:r>
                      <a:r>
                        <a:rPr lang="en-US" sz="1400" b="1" dirty="0">
                          <a:effectLst/>
                          <a:latin typeface="Calibri" panose="020F0502020204030204" pitchFamily="34" charset="0"/>
                          <a:ea typeface="MS Mincho"/>
                          <a:cs typeface="Iskoola Pota"/>
                        </a:rPr>
                        <a:t>school enrolment/% net</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52 (2015)</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38 (2008)</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48 (2014)</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60 (2015)</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85 (2011)</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5015">
                <a:tc>
                  <a:txBody>
                    <a:bodyPr/>
                    <a:lstStyle/>
                    <a:p>
                      <a:pPr marL="0" marR="0" algn="l">
                        <a:lnSpc>
                          <a:spcPct val="115000"/>
                        </a:lnSpc>
                        <a:spcBef>
                          <a:spcPts val="100"/>
                        </a:spcBef>
                        <a:spcAft>
                          <a:spcPts val="100"/>
                        </a:spcAft>
                      </a:pPr>
                      <a:r>
                        <a:rPr lang="en-US" sz="1400" b="1">
                          <a:effectLst/>
                          <a:latin typeface="Calibri" panose="020F0502020204030204" pitchFamily="34" charset="0"/>
                          <a:ea typeface="MS Mincho"/>
                          <a:cs typeface="Iskoola Pota"/>
                        </a:rPr>
                        <a:t>Secondary school enrolment/% gross</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64 (2015)</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45 (2008)</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51 (2014)</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67 (2015)</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99.7 (2013)</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3696">
                <a:tc>
                  <a:txBody>
                    <a:bodyPr/>
                    <a:lstStyle/>
                    <a:p>
                      <a:pPr marL="0" marR="0" algn="l">
                        <a:lnSpc>
                          <a:spcPct val="115000"/>
                        </a:lnSpc>
                        <a:spcBef>
                          <a:spcPts val="100"/>
                        </a:spcBef>
                        <a:spcAft>
                          <a:spcPts val="100"/>
                        </a:spcAft>
                      </a:pPr>
                      <a:r>
                        <a:rPr lang="en-US" sz="1400" b="1">
                          <a:effectLst/>
                          <a:latin typeface="Calibri" panose="020F0502020204030204" pitchFamily="34" charset="0"/>
                          <a:ea typeface="MS Mincho"/>
                          <a:cs typeface="Iskoola Pota"/>
                        </a:rPr>
                        <a:t>Tertiary school enrolment/%</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13 (2014)</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13 (2015)</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14 (2012)</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15 (2015)</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20 (2015)</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3696">
                <a:tc>
                  <a:txBody>
                    <a:bodyPr/>
                    <a:lstStyle/>
                    <a:p>
                      <a:pPr marL="0" marR="0" algn="l">
                        <a:lnSpc>
                          <a:spcPct val="115000"/>
                        </a:lnSpc>
                        <a:spcBef>
                          <a:spcPts val="100"/>
                        </a:spcBef>
                        <a:spcAft>
                          <a:spcPts val="100"/>
                        </a:spcAft>
                      </a:pPr>
                      <a:r>
                        <a:rPr lang="en-US" sz="1400" b="1">
                          <a:effectLst/>
                          <a:latin typeface="Calibri" panose="020F0502020204030204" pitchFamily="34" charset="0"/>
                          <a:ea typeface="MS Mincho"/>
                          <a:cs typeface="Iskoola Pota"/>
                        </a:rPr>
                        <a:t>Unemployment rate/% </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2.3 (2013)</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0.3 (2013)</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4 (2014)</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2 (2011)</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4.7 (2015)</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15</a:t>
            </a:fld>
            <a:endParaRPr lang="en-US"/>
          </a:p>
        </p:txBody>
      </p:sp>
      <p:sp>
        <p:nvSpPr>
          <p:cNvPr id="6" name="Rectangle 1"/>
          <p:cNvSpPr>
            <a:spLocks noChangeArrowheads="1"/>
          </p:cNvSpPr>
          <p:nvPr/>
        </p:nvSpPr>
        <p:spPr bwMode="auto">
          <a:xfrm>
            <a:off x="1073150" y="1893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1073150" y="19441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7"/>
          <p:cNvSpPr>
            <a:spLocks noChangeArrowheads="1"/>
          </p:cNvSpPr>
          <p:nvPr/>
        </p:nvSpPr>
        <p:spPr bwMode="auto">
          <a:xfrm>
            <a:off x="1073150" y="1893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9"/>
          <p:cNvSpPr>
            <a:spLocks noChangeArrowheads="1"/>
          </p:cNvSpPr>
          <p:nvPr/>
        </p:nvSpPr>
        <p:spPr bwMode="auto">
          <a:xfrm>
            <a:off x="1073150" y="19441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32791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Always interrogate the numbers</a:t>
            </a:r>
            <a:endParaRPr lang="en-US" dirty="0"/>
          </a:p>
        </p:txBody>
      </p:sp>
      <p:sp>
        <p:nvSpPr>
          <p:cNvPr id="3" name="Content Placeholder 2"/>
          <p:cNvSpPr>
            <a:spLocks noGrp="1"/>
          </p:cNvSpPr>
          <p:nvPr>
            <p:ph sz="half" idx="1"/>
          </p:nvPr>
        </p:nvSpPr>
        <p:spPr>
          <a:xfrm>
            <a:off x="685800" y="1600200"/>
            <a:ext cx="2971800" cy="4525963"/>
          </a:xfrm>
        </p:spPr>
        <p:txBody>
          <a:bodyPr/>
          <a:lstStyle/>
          <a:p>
            <a:r>
              <a:rPr lang="en-US" dirty="0" smtClean="0"/>
              <a:t>Look at the definition used in each country</a:t>
            </a:r>
          </a:p>
          <a:p>
            <a:r>
              <a:rPr lang="en-US" dirty="0" smtClean="0"/>
              <a:t>Unemployment rate is calculated using those working and looking for work as the base</a:t>
            </a:r>
          </a:p>
          <a:p>
            <a:endParaRPr lang="en-US" dirty="0"/>
          </a:p>
        </p:txBody>
      </p:sp>
      <p:pic>
        <p:nvPicPr>
          <p:cNvPr id="6" name="Content Placeholder 5"/>
          <p:cNvPicPr>
            <a:picLocks noGrp="1" noChangeAspect="1"/>
          </p:cNvPicPr>
          <p:nvPr>
            <p:ph sz="half" idx="2"/>
          </p:nvPr>
        </p:nvPicPr>
        <p:blipFill>
          <a:blip r:embed="rId2"/>
          <a:stretch>
            <a:fillRect/>
          </a:stretch>
        </p:blipFill>
        <p:spPr>
          <a:xfrm>
            <a:off x="3657600" y="1981200"/>
            <a:ext cx="5029200" cy="3017837"/>
          </a:xfrm>
          <a:prstGeom prst="rect">
            <a:avLst/>
          </a:prstGeom>
        </p:spPr>
      </p:pic>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16</a:t>
            </a:fld>
            <a:endParaRPr lang="en-US"/>
          </a:p>
        </p:txBody>
      </p:sp>
    </p:spTree>
    <p:extLst>
      <p:ext uri="{BB962C8B-B14F-4D97-AF65-F5344CB8AC3E}">
        <p14:creationId xmlns:p14="http://schemas.microsoft.com/office/powerpoint/2010/main" val="3775694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Unpack the numbers</a:t>
            </a:r>
            <a:endParaRPr lang="en-US" dirty="0"/>
          </a:p>
        </p:txBody>
      </p:sp>
      <p:sp>
        <p:nvSpPr>
          <p:cNvPr id="7" name="Content Placeholder 6"/>
          <p:cNvSpPr>
            <a:spLocks noGrp="1"/>
          </p:cNvSpPr>
          <p:nvPr>
            <p:ph idx="1"/>
          </p:nvPr>
        </p:nvSpPr>
        <p:spPr/>
        <p:txBody>
          <a:bodyPr/>
          <a:lstStyle/>
          <a:p>
            <a:r>
              <a:rPr lang="en-US" dirty="0" smtClean="0"/>
              <a:t>National unemployment figures are averages; they mask significant differences</a:t>
            </a:r>
          </a:p>
          <a:p>
            <a:pPr lvl="1"/>
            <a:r>
              <a:rPr lang="en-US" dirty="0" smtClean="0"/>
              <a:t>By g</a:t>
            </a:r>
            <a:r>
              <a:rPr lang="en-US" dirty="0" smtClean="0"/>
              <a:t>ender</a:t>
            </a:r>
            <a:endParaRPr lang="en-US" dirty="0" smtClean="0"/>
          </a:p>
          <a:p>
            <a:pPr lvl="1"/>
            <a:r>
              <a:rPr lang="en-US" dirty="0" smtClean="0"/>
              <a:t>By a</a:t>
            </a:r>
            <a:r>
              <a:rPr lang="en-US" dirty="0" smtClean="0"/>
              <a:t>ge </a:t>
            </a:r>
            <a:r>
              <a:rPr lang="en-US" dirty="0" smtClean="0"/>
              <a:t>cohorts</a:t>
            </a:r>
          </a:p>
          <a:p>
            <a:pPr lvl="1"/>
            <a:r>
              <a:rPr lang="en-US" dirty="0" smtClean="0"/>
              <a:t>Among r</a:t>
            </a:r>
            <a:r>
              <a:rPr lang="en-US" dirty="0" smtClean="0"/>
              <a:t>egions </a:t>
            </a:r>
            <a:r>
              <a:rPr lang="en-US" dirty="0" smtClean="0"/>
              <a:t>within country</a:t>
            </a:r>
          </a:p>
          <a:p>
            <a:pPr lvl="1"/>
            <a:r>
              <a:rPr lang="en-US" dirty="0" smtClean="0"/>
              <a:t>By educational achievement</a:t>
            </a:r>
            <a:endParaRPr lang="en-US" dirty="0"/>
          </a:p>
        </p:txBody>
      </p:sp>
      <p:sp>
        <p:nvSpPr>
          <p:cNvPr id="5" name="Slide Number Placeholder 4"/>
          <p:cNvSpPr>
            <a:spLocks noGrp="1"/>
          </p:cNvSpPr>
          <p:nvPr>
            <p:ph type="sldNum" sz="quarter" idx="12"/>
          </p:nvPr>
        </p:nvSpPr>
        <p:spPr/>
        <p:txBody>
          <a:bodyPr/>
          <a:lstStyle/>
          <a:p>
            <a:pPr>
              <a:defRPr/>
            </a:pPr>
            <a:fld id="{0D8D2FE0-CCCE-4EA5-9A28-79DB7B0D4E8E}" type="slidenum">
              <a:rPr lang="en-US" smtClean="0"/>
              <a:pPr>
                <a:defRPr/>
              </a:pPr>
              <a:t>17</a:t>
            </a:fld>
            <a:endParaRPr lang="en-US"/>
          </a:p>
        </p:txBody>
      </p:sp>
    </p:spTree>
    <p:extLst>
      <p:ext uri="{BB962C8B-B14F-4D97-AF65-F5344CB8AC3E}">
        <p14:creationId xmlns:p14="http://schemas.microsoft.com/office/powerpoint/2010/main" val="12449832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Unemployment rate for 15-24 </a:t>
            </a:r>
            <a:r>
              <a:rPr lang="en-US" sz="3600" dirty="0" err="1" smtClean="0"/>
              <a:t>yrs</a:t>
            </a:r>
            <a:r>
              <a:rPr lang="en-US" sz="3600" dirty="0" smtClean="0"/>
              <a:t> group is 4x Sri Lanka rate; for 25-29 group, it is 2x</a:t>
            </a:r>
            <a:endParaRPr lang="en-US" sz="3600" dirty="0"/>
          </a:p>
        </p:txBody>
      </p:sp>
      <p:sp>
        <p:nvSpPr>
          <p:cNvPr id="3" name="Slide Number Placeholder 2"/>
          <p:cNvSpPr>
            <a:spLocks noGrp="1"/>
          </p:cNvSpPr>
          <p:nvPr>
            <p:ph type="sldNum" sz="quarter" idx="12"/>
          </p:nvPr>
        </p:nvSpPr>
        <p:spPr/>
        <p:txBody>
          <a:bodyPr/>
          <a:lstStyle/>
          <a:p>
            <a:fld id="{438269CC-0489-4393-9BD5-71A84CC20089}" type="slidenum">
              <a:rPr lang="en-US" smtClean="0"/>
              <a:t>18</a:t>
            </a:fld>
            <a:endParaRPr lang="en-US"/>
          </a:p>
        </p:txBody>
      </p:sp>
      <p:pic>
        <p:nvPicPr>
          <p:cNvPr id="4" name="Picture 3"/>
          <p:cNvPicPr>
            <a:picLocks noChangeAspect="1"/>
          </p:cNvPicPr>
          <p:nvPr/>
        </p:nvPicPr>
        <p:blipFill>
          <a:blip r:embed="rId2"/>
          <a:stretch>
            <a:fillRect/>
          </a:stretch>
        </p:blipFill>
        <p:spPr>
          <a:xfrm>
            <a:off x="984565" y="2395639"/>
            <a:ext cx="7034543" cy="2943077"/>
          </a:xfrm>
          <a:prstGeom prst="rect">
            <a:avLst/>
          </a:prstGeom>
        </p:spPr>
      </p:pic>
      <p:sp>
        <p:nvSpPr>
          <p:cNvPr id="5" name="TextBox 4"/>
          <p:cNvSpPr txBox="1"/>
          <p:nvPr/>
        </p:nvSpPr>
        <p:spPr>
          <a:xfrm>
            <a:off x="841973" y="5698591"/>
            <a:ext cx="5416932" cy="369332"/>
          </a:xfrm>
          <a:prstGeom prst="rect">
            <a:avLst/>
          </a:prstGeom>
          <a:noFill/>
        </p:spPr>
        <p:txBody>
          <a:bodyPr wrap="none" rtlCol="0">
            <a:spAutoFit/>
          </a:bodyPr>
          <a:lstStyle/>
          <a:p>
            <a:r>
              <a:rPr lang="en-US" dirty="0" smtClean="0"/>
              <a:t>2016 Sri Lanka Labor Force Survey Annual Bulletin</a:t>
            </a:r>
            <a:endParaRPr lang="en-US" dirty="0"/>
          </a:p>
        </p:txBody>
      </p:sp>
    </p:spTree>
    <p:extLst>
      <p:ext uri="{BB962C8B-B14F-4D97-AF65-F5344CB8AC3E}">
        <p14:creationId xmlns:p14="http://schemas.microsoft.com/office/powerpoint/2010/main" val="17451726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Sri Lanka, more education </a:t>
            </a:r>
            <a:r>
              <a:rPr lang="en-US" dirty="0" smtClean="0">
                <a:sym typeface="Wingdings" panose="05000000000000000000" pitchFamily="2" charset="2"/>
              </a:rPr>
              <a:t> higher unemployment</a:t>
            </a:r>
            <a:endParaRPr lang="en-US" dirty="0"/>
          </a:p>
        </p:txBody>
      </p:sp>
      <p:sp>
        <p:nvSpPr>
          <p:cNvPr id="3" name="Slide Number Placeholder 2"/>
          <p:cNvSpPr>
            <a:spLocks noGrp="1"/>
          </p:cNvSpPr>
          <p:nvPr>
            <p:ph type="sldNum" sz="quarter" idx="12"/>
          </p:nvPr>
        </p:nvSpPr>
        <p:spPr/>
        <p:txBody>
          <a:bodyPr/>
          <a:lstStyle/>
          <a:p>
            <a:fld id="{438269CC-0489-4393-9BD5-71A84CC20089}" type="slidenum">
              <a:rPr lang="en-US" smtClean="0"/>
              <a:t>19</a:t>
            </a:fld>
            <a:endParaRPr lang="en-US"/>
          </a:p>
        </p:txBody>
      </p:sp>
      <p:pic>
        <p:nvPicPr>
          <p:cNvPr id="5" name="Picture 4"/>
          <p:cNvPicPr>
            <a:picLocks noChangeAspect="1"/>
          </p:cNvPicPr>
          <p:nvPr/>
        </p:nvPicPr>
        <p:blipFill>
          <a:blip r:embed="rId2"/>
          <a:stretch>
            <a:fillRect/>
          </a:stretch>
        </p:blipFill>
        <p:spPr>
          <a:xfrm>
            <a:off x="841973" y="2291314"/>
            <a:ext cx="7251825" cy="3167150"/>
          </a:xfrm>
          <a:prstGeom prst="rect">
            <a:avLst/>
          </a:prstGeom>
        </p:spPr>
      </p:pic>
    </p:spTree>
    <p:extLst>
      <p:ext uri="{BB962C8B-B14F-4D97-AF65-F5344CB8AC3E}">
        <p14:creationId xmlns:p14="http://schemas.microsoft.com/office/powerpoint/2010/main" val="2530473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of module</a:t>
            </a:r>
            <a:endParaRPr lang="en-US" dirty="0"/>
          </a:p>
        </p:txBody>
      </p:sp>
      <p:sp>
        <p:nvSpPr>
          <p:cNvPr id="3" name="Content Placeholder 2"/>
          <p:cNvSpPr>
            <a:spLocks noGrp="1"/>
          </p:cNvSpPr>
          <p:nvPr>
            <p:ph idx="1"/>
          </p:nvPr>
        </p:nvSpPr>
        <p:spPr/>
        <p:txBody>
          <a:bodyPr/>
          <a:lstStyle/>
          <a:p>
            <a:r>
              <a:rPr lang="en-US" dirty="0" smtClean="0"/>
              <a:t>Provide you with </a:t>
            </a:r>
          </a:p>
          <a:p>
            <a:pPr lvl="1"/>
            <a:r>
              <a:rPr lang="en-US" dirty="0"/>
              <a:t>D</a:t>
            </a:r>
            <a:r>
              <a:rPr lang="en-US" dirty="0" smtClean="0"/>
              <a:t>ata that you can use for your assignments</a:t>
            </a:r>
          </a:p>
          <a:p>
            <a:pPr lvl="2"/>
            <a:r>
              <a:rPr lang="en-US" dirty="0" smtClean="0"/>
              <a:t>Because the data are not comprehensive, the footnotes will help you get started on your own </a:t>
            </a:r>
            <a:r>
              <a:rPr lang="en-US" dirty="0" smtClean="0"/>
              <a:t>investigations</a:t>
            </a:r>
          </a:p>
          <a:p>
            <a:pPr lvl="2"/>
            <a:r>
              <a:rPr lang="en-US" dirty="0" smtClean="0"/>
              <a:t>Do your own data sheet relevant to your assignment</a:t>
            </a:r>
            <a:endParaRPr lang="en-US" dirty="0" smtClean="0"/>
          </a:p>
          <a:p>
            <a:pPr lvl="1"/>
            <a:r>
              <a:rPr lang="en-US" dirty="0" smtClean="0"/>
              <a:t>Most importantly, the ability to critically assess the data</a:t>
            </a:r>
          </a:p>
          <a:p>
            <a:pPr lvl="1"/>
            <a:endParaRPr lang="en-US" dirty="0"/>
          </a:p>
        </p:txBody>
      </p:sp>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2</a:t>
            </a:fld>
            <a:endParaRPr lang="en-US"/>
          </a:p>
        </p:txBody>
      </p:sp>
    </p:spTree>
    <p:extLst>
      <p:ext uri="{BB962C8B-B14F-4D97-AF65-F5344CB8AC3E}">
        <p14:creationId xmlns:p14="http://schemas.microsoft.com/office/powerpoint/2010/main" val="2820844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Bring it back to ICT policy</a:t>
            </a:r>
            <a:endParaRPr lang="en-US" dirty="0"/>
          </a:p>
        </p:txBody>
      </p:sp>
      <p:sp>
        <p:nvSpPr>
          <p:cNvPr id="5" name="Content Placeholder 4"/>
          <p:cNvSpPr>
            <a:spLocks noGrp="1"/>
          </p:cNvSpPr>
          <p:nvPr>
            <p:ph idx="1"/>
          </p:nvPr>
        </p:nvSpPr>
        <p:spPr/>
        <p:txBody>
          <a:bodyPr/>
          <a:lstStyle/>
          <a:p>
            <a:r>
              <a:rPr lang="en-US" dirty="0" smtClean="0"/>
              <a:t>What is connection between unemployment and ICT?</a:t>
            </a:r>
          </a:p>
          <a:p>
            <a:r>
              <a:rPr lang="en-US" dirty="0" smtClean="0"/>
              <a:t>Youth unemployment and ICT?</a:t>
            </a:r>
            <a:endParaRPr lang="en-US" dirty="0"/>
          </a:p>
        </p:txBody>
      </p:sp>
      <p:sp>
        <p:nvSpPr>
          <p:cNvPr id="3" name="Slide Number Placeholder 2"/>
          <p:cNvSpPr>
            <a:spLocks noGrp="1"/>
          </p:cNvSpPr>
          <p:nvPr>
            <p:ph type="sldNum" sz="quarter" idx="12"/>
          </p:nvPr>
        </p:nvSpPr>
        <p:spPr/>
        <p:txBody>
          <a:bodyPr/>
          <a:lstStyle/>
          <a:p>
            <a:pPr>
              <a:defRPr/>
            </a:pPr>
            <a:fld id="{F177A973-1BA1-4C68-8AB8-A5E6847BA840}" type="slidenum">
              <a:rPr lang="en-US" smtClean="0"/>
              <a:pPr>
                <a:defRPr/>
              </a:pPr>
              <a:t>20</a:t>
            </a:fld>
            <a:endParaRPr lang="en-US"/>
          </a:p>
        </p:txBody>
      </p:sp>
    </p:spTree>
    <p:extLst>
      <p:ext uri="{BB962C8B-B14F-4D97-AF65-F5344CB8AC3E}">
        <p14:creationId xmlns:p14="http://schemas.microsoft.com/office/powerpoint/2010/main" val="1212998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does more than 100 SIMs/100 people mean? Is it something to be proud about?</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58643341"/>
              </p:ext>
            </p:extLst>
          </p:nvPr>
        </p:nvGraphicFramePr>
        <p:xfrm>
          <a:off x="762000" y="1676401"/>
          <a:ext cx="7848600" cy="4040576"/>
        </p:xfrm>
        <a:graphic>
          <a:graphicData uri="http://schemas.openxmlformats.org/drawingml/2006/table">
            <a:tbl>
              <a:tblPr firstRow="1" firstCol="1" bandRow="1"/>
              <a:tblGrid>
                <a:gridCol w="1167031"/>
                <a:gridCol w="1168455"/>
                <a:gridCol w="1377922"/>
                <a:gridCol w="1378635"/>
                <a:gridCol w="1377922"/>
                <a:gridCol w="1378635"/>
              </a:tblGrid>
              <a:tr h="752773">
                <a:tc>
                  <a:txBody>
                    <a:bodyPr/>
                    <a:lstStyle/>
                    <a:p>
                      <a:pPr marL="0" marR="0" algn="l">
                        <a:lnSpc>
                          <a:spcPct val="115000"/>
                        </a:lnSpc>
                        <a:spcBef>
                          <a:spcPts val="100"/>
                        </a:spcBef>
                        <a:spcAft>
                          <a:spcPts val="100"/>
                        </a:spcAft>
                      </a:pPr>
                      <a:r>
                        <a:rPr lang="en-US" sz="1600" b="1" dirty="0">
                          <a:effectLst/>
                          <a:latin typeface="Calibri" panose="020F0502020204030204" pitchFamily="34" charset="0"/>
                          <a:ea typeface="MS Mincho"/>
                          <a:cs typeface="Iskoola Pota"/>
                        </a:rPr>
                        <a:t> </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b="1" dirty="0">
                          <a:effectLst/>
                          <a:latin typeface="Calibri" panose="020F0502020204030204" pitchFamily="34" charset="0"/>
                          <a:ea typeface="MS Mincho"/>
                          <a:cs typeface="Iskoola Pota"/>
                        </a:rPr>
                        <a:t>Bangladesh</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b="1">
                          <a:effectLst/>
                          <a:latin typeface="Calibri" panose="020F0502020204030204" pitchFamily="34" charset="0"/>
                          <a:ea typeface="MS Mincho"/>
                          <a:cs typeface="Iskoola Pota"/>
                        </a:rPr>
                        <a:t>Cambodia</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b="1">
                          <a:effectLst/>
                          <a:latin typeface="Calibri" panose="020F0502020204030204" pitchFamily="34" charset="0"/>
                          <a:ea typeface="MS Mincho"/>
                          <a:cs typeface="Iskoola Pota"/>
                        </a:rPr>
                        <a:t>Myanmar</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b="1">
                          <a:effectLst/>
                          <a:latin typeface="Calibri" panose="020F0502020204030204" pitchFamily="34" charset="0"/>
                          <a:ea typeface="MS Mincho"/>
                          <a:cs typeface="Iskoola Pota"/>
                        </a:rPr>
                        <a:t>Nepal</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b="1">
                          <a:effectLst/>
                          <a:latin typeface="Calibri" panose="020F0502020204030204" pitchFamily="34" charset="0"/>
                          <a:ea typeface="MS Mincho"/>
                          <a:cs typeface="Iskoola Pota"/>
                        </a:rPr>
                        <a:t>Sri Lanka</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4475">
                <a:tc>
                  <a:txBody>
                    <a:bodyPr/>
                    <a:lstStyle/>
                    <a:p>
                      <a:pPr marL="0" marR="0" algn="l">
                        <a:lnSpc>
                          <a:spcPct val="115000"/>
                        </a:lnSpc>
                        <a:spcBef>
                          <a:spcPts val="100"/>
                        </a:spcBef>
                        <a:spcAft>
                          <a:spcPts val="100"/>
                        </a:spcAft>
                      </a:pPr>
                      <a:r>
                        <a:rPr lang="en-US" sz="1600" b="1">
                          <a:effectLst/>
                          <a:latin typeface="Calibri" panose="020F0502020204030204" pitchFamily="34" charset="0"/>
                          <a:ea typeface="MS Mincho"/>
                          <a:cs typeface="Iskoola Pota"/>
                        </a:rPr>
                        <a:t>Number of mobile network  operators</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6</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6</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4</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3</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5</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4475">
                <a:tc>
                  <a:txBody>
                    <a:bodyPr/>
                    <a:lstStyle/>
                    <a:p>
                      <a:pPr marL="0" marR="0" algn="l">
                        <a:lnSpc>
                          <a:spcPct val="115000"/>
                        </a:lnSpc>
                        <a:spcBef>
                          <a:spcPts val="100"/>
                        </a:spcBef>
                        <a:spcAft>
                          <a:spcPts val="100"/>
                        </a:spcAft>
                      </a:pPr>
                      <a:r>
                        <a:rPr lang="en-US" sz="1600" b="1">
                          <a:effectLst/>
                          <a:latin typeface="Calibri" panose="020F0502020204030204" pitchFamily="34" charset="0"/>
                          <a:ea typeface="MS Mincho"/>
                          <a:cs typeface="Iskoola Pota"/>
                        </a:rPr>
                        <a:t>Largest mobile network  operator</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Grameen Phone</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Metfone</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MPT</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Ncell</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Dialog</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4475">
                <a:tc>
                  <a:txBody>
                    <a:bodyPr/>
                    <a:lstStyle/>
                    <a:p>
                      <a:pPr marL="0" marR="0" algn="l">
                        <a:lnSpc>
                          <a:spcPct val="115000"/>
                        </a:lnSpc>
                        <a:spcBef>
                          <a:spcPts val="100"/>
                        </a:spcBef>
                        <a:spcAft>
                          <a:spcPts val="100"/>
                        </a:spcAft>
                      </a:pPr>
                      <a:r>
                        <a:rPr lang="en-US" sz="1600" b="1" dirty="0">
                          <a:effectLst/>
                          <a:latin typeface="Calibri" panose="020F0502020204030204" pitchFamily="34" charset="0"/>
                          <a:ea typeface="MS Mincho"/>
                          <a:cs typeface="Iskoola Pota"/>
                        </a:rPr>
                        <a:t>Mobile </a:t>
                      </a:r>
                      <a:r>
                        <a:rPr lang="en-US" sz="1600" b="1" dirty="0" smtClean="0">
                          <a:effectLst/>
                          <a:latin typeface="Calibri" panose="020F0502020204030204" pitchFamily="34" charset="0"/>
                          <a:ea typeface="MS Mincho"/>
                          <a:cs typeface="Iskoola Pota"/>
                        </a:rPr>
                        <a:t>SIMs</a:t>
                      </a:r>
                      <a:r>
                        <a:rPr lang="en-US" sz="1600" b="1" baseline="0" dirty="0" smtClean="0">
                          <a:effectLst/>
                          <a:latin typeface="Calibri" panose="020F0502020204030204" pitchFamily="34" charset="0"/>
                          <a:ea typeface="MS Mincho"/>
                          <a:cs typeface="Iskoola Pota"/>
                        </a:rPr>
                        <a:t> per </a:t>
                      </a:r>
                      <a:r>
                        <a:rPr lang="en-US" sz="1600" b="1" dirty="0" smtClean="0">
                          <a:effectLst/>
                          <a:latin typeface="Calibri" panose="020F0502020204030204" pitchFamily="34" charset="0"/>
                          <a:ea typeface="MS Mincho"/>
                          <a:cs typeface="Iskoola Pota"/>
                        </a:rPr>
                        <a:t>100 </a:t>
                      </a:r>
                      <a:r>
                        <a:rPr lang="en-US" sz="1600" b="1" dirty="0">
                          <a:effectLst/>
                          <a:latin typeface="Calibri" panose="020F0502020204030204" pitchFamily="34" charset="0"/>
                          <a:ea typeface="MS Mincho"/>
                          <a:cs typeface="Iskoola Pota"/>
                        </a:rPr>
                        <a:t>(2016)</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77.9</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124.9</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dirty="0">
                          <a:effectLst/>
                          <a:latin typeface="Calibri" panose="020F0502020204030204" pitchFamily="34" charset="0"/>
                          <a:ea typeface="MS Mincho"/>
                          <a:cs typeface="Iskoola Pota"/>
                        </a:rPr>
                        <a:t>75.7</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96.8</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dirty="0">
                          <a:effectLst/>
                          <a:latin typeface="Calibri" panose="020F0502020204030204" pitchFamily="34" charset="0"/>
                          <a:ea typeface="MS Mincho"/>
                          <a:cs typeface="Iskoola Pota"/>
                        </a:rPr>
                        <a:t>118.5</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21</a:t>
            </a:fld>
            <a:endParaRPr lang="en-US"/>
          </a:p>
        </p:txBody>
      </p:sp>
      <p:sp>
        <p:nvSpPr>
          <p:cNvPr id="6" name="Rectangle 1"/>
          <p:cNvSpPr>
            <a:spLocks noChangeArrowheads="1"/>
          </p:cNvSpPr>
          <p:nvPr/>
        </p:nvSpPr>
        <p:spPr bwMode="auto">
          <a:xfrm>
            <a:off x="1073150" y="2593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001917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Do these numbers pass smell test? Can Internet subscriptions &gt; Facebook users &gt; Internet users?</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91339455"/>
              </p:ext>
            </p:extLst>
          </p:nvPr>
        </p:nvGraphicFramePr>
        <p:xfrm>
          <a:off x="533399" y="1563134"/>
          <a:ext cx="8153400" cy="4558620"/>
        </p:xfrm>
        <a:graphic>
          <a:graphicData uri="http://schemas.openxmlformats.org/drawingml/2006/table">
            <a:tbl>
              <a:tblPr firstRow="1" firstCol="1" bandRow="1"/>
              <a:tblGrid>
                <a:gridCol w="1875286"/>
                <a:gridCol w="1097900"/>
                <a:gridCol w="1294719"/>
                <a:gridCol w="1295388"/>
                <a:gridCol w="1294719"/>
                <a:gridCol w="1295388"/>
              </a:tblGrid>
              <a:tr h="363484">
                <a:tc>
                  <a:txBody>
                    <a:bodyPr/>
                    <a:lstStyle/>
                    <a:p>
                      <a:pPr marL="0" marR="0" algn="l">
                        <a:lnSpc>
                          <a:spcPct val="115000"/>
                        </a:lnSpc>
                        <a:spcBef>
                          <a:spcPts val="100"/>
                        </a:spcBef>
                        <a:spcAft>
                          <a:spcPts val="100"/>
                        </a:spcAft>
                      </a:pPr>
                      <a:r>
                        <a:rPr lang="en-US" sz="1400" b="1" dirty="0">
                          <a:effectLst/>
                          <a:latin typeface="Calibri" panose="020F0502020204030204" pitchFamily="34" charset="0"/>
                          <a:ea typeface="MS Mincho"/>
                          <a:cs typeface="Iskoola Pota"/>
                        </a:rPr>
                        <a:t> </a:t>
                      </a:r>
                      <a:endParaRPr lang="en-US" sz="1400" dirty="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b="1">
                          <a:effectLst/>
                          <a:latin typeface="Calibri" panose="020F0502020204030204" pitchFamily="34" charset="0"/>
                          <a:ea typeface="MS Mincho"/>
                          <a:cs typeface="Iskoola Pota"/>
                        </a:rPr>
                        <a:t>Bangladesh</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b="1">
                          <a:effectLst/>
                          <a:latin typeface="Calibri" panose="020F0502020204030204" pitchFamily="34" charset="0"/>
                          <a:ea typeface="MS Mincho"/>
                          <a:cs typeface="Iskoola Pota"/>
                        </a:rPr>
                        <a:t>Cambodia</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b="1">
                          <a:effectLst/>
                          <a:latin typeface="Calibri" panose="020F0502020204030204" pitchFamily="34" charset="0"/>
                          <a:ea typeface="MS Mincho"/>
                          <a:cs typeface="Iskoola Pota"/>
                        </a:rPr>
                        <a:t>Myanmar</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b="1">
                          <a:effectLst/>
                          <a:latin typeface="Calibri" panose="020F0502020204030204" pitchFamily="34" charset="0"/>
                          <a:ea typeface="MS Mincho"/>
                          <a:cs typeface="Iskoola Pota"/>
                        </a:rPr>
                        <a:t>Nepal</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b="1">
                          <a:effectLst/>
                          <a:latin typeface="Calibri" panose="020F0502020204030204" pitchFamily="34" charset="0"/>
                          <a:ea typeface="MS Mincho"/>
                          <a:cs typeface="Iskoola Pota"/>
                        </a:rPr>
                        <a:t>Sri Lanka</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0339">
                <a:tc>
                  <a:txBody>
                    <a:bodyPr/>
                    <a:lstStyle/>
                    <a:p>
                      <a:pPr marL="0" marR="0" algn="l">
                        <a:lnSpc>
                          <a:spcPct val="115000"/>
                        </a:lnSpc>
                        <a:spcBef>
                          <a:spcPts val="100"/>
                        </a:spcBef>
                        <a:spcAft>
                          <a:spcPts val="100"/>
                        </a:spcAft>
                      </a:pPr>
                      <a:r>
                        <a:rPr lang="en-US" sz="1400" b="1" dirty="0">
                          <a:effectLst/>
                          <a:latin typeface="Calibri" panose="020F0502020204030204" pitchFamily="34" charset="0"/>
                          <a:ea typeface="MS Mincho"/>
                          <a:cs typeface="Iskoola Pota"/>
                        </a:rPr>
                        <a:t>Households with Internet access at home (%) (2016)</a:t>
                      </a:r>
                      <a:endParaRPr lang="en-US" sz="1400" dirty="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13.8</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26</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23.5</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15</a:t>
                      </a:r>
                      <a:endParaRPr lang="en-US" sz="1400" dirty="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21.1</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2780">
                <a:tc>
                  <a:txBody>
                    <a:bodyPr/>
                    <a:lstStyle/>
                    <a:p>
                      <a:pPr marL="0" marR="0" algn="l">
                        <a:lnSpc>
                          <a:spcPct val="115000"/>
                        </a:lnSpc>
                        <a:spcBef>
                          <a:spcPts val="100"/>
                        </a:spcBef>
                        <a:spcAft>
                          <a:spcPts val="100"/>
                        </a:spcAft>
                      </a:pPr>
                      <a:r>
                        <a:rPr lang="en-US" sz="1400" b="1">
                          <a:effectLst/>
                          <a:latin typeface="Calibri" panose="020F0502020204030204" pitchFamily="34" charset="0"/>
                          <a:ea typeface="MS Mincho"/>
                          <a:cs typeface="Iskoola Pota"/>
                        </a:rPr>
                        <a:t>Internet subscriptions/’000</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67,245 (2017)</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6,795 (2015)</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 </a:t>
                      </a:r>
                      <a:endParaRPr lang="en-US" sz="1400">
                        <a:effectLst/>
                        <a:latin typeface="Calibri" panose="020F0502020204030204" pitchFamily="34" charset="0"/>
                        <a:ea typeface="Calibri" panose="020F0502020204030204" pitchFamily="34" charset="0"/>
                        <a:cs typeface="Iskoola Pota"/>
                      </a:endParaRPr>
                    </a:p>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 </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15,389 (2017)</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 4,920 (2016)</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2780">
                <a:tc>
                  <a:txBody>
                    <a:bodyPr/>
                    <a:lstStyle/>
                    <a:p>
                      <a:pPr marL="0" marR="0" algn="l">
                        <a:lnSpc>
                          <a:spcPct val="115000"/>
                        </a:lnSpc>
                        <a:spcBef>
                          <a:spcPts val="100"/>
                        </a:spcBef>
                        <a:spcAft>
                          <a:spcPts val="100"/>
                        </a:spcAft>
                      </a:pPr>
                      <a:r>
                        <a:rPr lang="en-US" sz="1400" b="1">
                          <a:effectLst/>
                          <a:latin typeface="Calibri" panose="020F0502020204030204" pitchFamily="34" charset="0"/>
                          <a:ea typeface="MS Mincho"/>
                          <a:cs typeface="Iskoola Pota"/>
                        </a:rPr>
                        <a:t>Internet subscriptions per 100 </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47.25</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45.7</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 </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58.1</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24.1</a:t>
                      </a:r>
                      <a:endParaRPr lang="en-US" sz="1400" dirty="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642780">
                <a:tc>
                  <a:txBody>
                    <a:bodyPr/>
                    <a:lstStyle/>
                    <a:p>
                      <a:pPr marL="0" marR="0" algn="l">
                        <a:lnSpc>
                          <a:spcPct val="115000"/>
                        </a:lnSpc>
                        <a:spcBef>
                          <a:spcPts val="100"/>
                        </a:spcBef>
                        <a:spcAft>
                          <a:spcPts val="100"/>
                        </a:spcAft>
                      </a:pPr>
                      <a:r>
                        <a:rPr lang="en-US" sz="1400" b="1">
                          <a:effectLst/>
                          <a:latin typeface="Calibri" panose="020F0502020204030204" pitchFamily="34" charset="0"/>
                          <a:ea typeface="MS Mincho"/>
                          <a:cs typeface="Iskoola Pota"/>
                        </a:rPr>
                        <a:t>Internet users per 100- ITU method (2015)</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14.4</a:t>
                      </a:r>
                      <a:endParaRPr lang="en-US" sz="1400" dirty="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19.0</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21.8</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17.6</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30.0</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7924">
                <a:tc>
                  <a:txBody>
                    <a:bodyPr/>
                    <a:lstStyle/>
                    <a:p>
                      <a:pPr marL="0" marR="0" algn="l">
                        <a:lnSpc>
                          <a:spcPct val="115000"/>
                        </a:lnSpc>
                        <a:spcBef>
                          <a:spcPts val="100"/>
                        </a:spcBef>
                        <a:spcAft>
                          <a:spcPts val="100"/>
                        </a:spcAft>
                      </a:pPr>
                      <a:r>
                        <a:rPr lang="en-US" sz="1400" b="1">
                          <a:effectLst/>
                          <a:latin typeface="Calibri" panose="020F0502020204030204" pitchFamily="34" charset="0"/>
                          <a:ea typeface="MS Mincho"/>
                          <a:cs typeface="Iskoola Pota"/>
                        </a:rPr>
                        <a:t>International Internet bandwidth bit/s per Internet user (2015)</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6,184</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17,792</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5,196</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2,700</a:t>
                      </a:r>
                      <a:endParaRPr lang="en-US" sz="1400" dirty="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13,886</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2780">
                <a:tc>
                  <a:txBody>
                    <a:bodyPr/>
                    <a:lstStyle/>
                    <a:p>
                      <a:pPr marL="0" marR="0" algn="l">
                        <a:lnSpc>
                          <a:spcPct val="115000"/>
                        </a:lnSpc>
                        <a:spcBef>
                          <a:spcPts val="100"/>
                        </a:spcBef>
                        <a:spcAft>
                          <a:spcPts val="100"/>
                        </a:spcAft>
                      </a:pPr>
                      <a:r>
                        <a:rPr lang="en-US" sz="1400" b="1">
                          <a:effectLst/>
                          <a:latin typeface="Calibri" panose="020F0502020204030204" pitchFamily="34" charset="0"/>
                          <a:ea typeface="MS Mincho"/>
                          <a:cs typeface="Iskoola Pota"/>
                        </a:rPr>
                        <a:t>Facebook users per 100 (2017)</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16.2</a:t>
                      </a:r>
                      <a:endParaRPr lang="en-US" sz="1400" dirty="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35.4</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27.2</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a:effectLst/>
                          <a:latin typeface="Calibri" panose="020F0502020204030204" pitchFamily="34" charset="0"/>
                          <a:ea typeface="MS Mincho"/>
                          <a:cs typeface="Iskoola Pota"/>
                        </a:rPr>
                        <a:t>27.1</a:t>
                      </a:r>
                      <a:endParaRPr lang="en-US" sz="140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400" dirty="0">
                          <a:effectLst/>
                          <a:latin typeface="Calibri" panose="020F0502020204030204" pitchFamily="34" charset="0"/>
                          <a:ea typeface="MS Mincho"/>
                          <a:cs typeface="Iskoola Pota"/>
                        </a:rPr>
                        <a:t>24.1</a:t>
                      </a:r>
                      <a:endParaRPr lang="en-US" sz="1400" dirty="0">
                        <a:effectLst/>
                        <a:latin typeface="Calibri" panose="020F0502020204030204" pitchFamily="34" charset="0"/>
                        <a:ea typeface="Calibri" panose="020F0502020204030204" pitchFamily="34" charset="0"/>
                        <a:cs typeface="Iskoola Pota"/>
                      </a:endParaRPr>
                    </a:p>
                  </a:txBody>
                  <a:tcPr marL="65357" marR="65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22</a:t>
            </a:fld>
            <a:endParaRPr lang="en-US"/>
          </a:p>
        </p:txBody>
      </p:sp>
      <p:sp>
        <p:nvSpPr>
          <p:cNvPr id="6" name="Rectangle 1"/>
          <p:cNvSpPr>
            <a:spLocks noChangeArrowheads="1"/>
          </p:cNvSpPr>
          <p:nvPr/>
        </p:nvSpPr>
        <p:spPr bwMode="auto">
          <a:xfrm>
            <a:off x="1238250" y="1563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1238250" y="16139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929898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reliable are the indicators?</a:t>
            </a:r>
            <a:endParaRPr lang="en-US" dirty="0"/>
          </a:p>
        </p:txBody>
      </p:sp>
      <p:sp>
        <p:nvSpPr>
          <p:cNvPr id="3" name="Content Placeholder 2"/>
          <p:cNvSpPr>
            <a:spLocks noGrp="1"/>
          </p:cNvSpPr>
          <p:nvPr>
            <p:ph idx="1"/>
          </p:nvPr>
        </p:nvSpPr>
        <p:spPr/>
        <p:txBody>
          <a:bodyPr/>
          <a:lstStyle/>
          <a:p>
            <a:r>
              <a:rPr lang="en-US" dirty="0" smtClean="0"/>
              <a:t>Facebook users?</a:t>
            </a:r>
          </a:p>
          <a:p>
            <a:r>
              <a:rPr lang="en-US" dirty="0" smtClean="0"/>
              <a:t>Internet users?</a:t>
            </a:r>
          </a:p>
          <a:p>
            <a:r>
              <a:rPr lang="en-US" dirty="0" smtClean="0"/>
              <a:t>Internet subscriptions</a:t>
            </a:r>
            <a:r>
              <a:rPr lang="en-US" dirty="0" smtClean="0"/>
              <a:t>?</a:t>
            </a:r>
          </a:p>
          <a:p>
            <a:endParaRPr lang="en-US" dirty="0"/>
          </a:p>
          <a:p>
            <a:r>
              <a:rPr lang="en-US" dirty="0" smtClean="0"/>
              <a:t>How does one ensure comparability?</a:t>
            </a:r>
          </a:p>
          <a:p>
            <a:pPr lvl="1"/>
            <a:r>
              <a:rPr lang="en-US" dirty="0" smtClean="0"/>
              <a:t>Definitions</a:t>
            </a:r>
          </a:p>
          <a:p>
            <a:pPr lvl="1"/>
            <a:r>
              <a:rPr lang="en-US" dirty="0" smtClean="0"/>
              <a:t>Time periods</a:t>
            </a:r>
            <a:endParaRPr lang="en-US" dirty="0"/>
          </a:p>
        </p:txBody>
      </p:sp>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23</a:t>
            </a:fld>
            <a:endParaRPr lang="en-US"/>
          </a:p>
        </p:txBody>
      </p:sp>
    </p:spTree>
    <p:extLst>
      <p:ext uri="{BB962C8B-B14F-4D97-AF65-F5344CB8AC3E}">
        <p14:creationId xmlns:p14="http://schemas.microsoft.com/office/powerpoint/2010/main" val="1557902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p:txBody>
          <a:bodyPr/>
          <a:lstStyle/>
          <a:p>
            <a:r>
              <a:rPr lang="en-US" sz="3600" dirty="0" smtClean="0"/>
              <a:t>How ITU</a:t>
            </a:r>
            <a:r>
              <a:rPr sz="3600" dirty="0" smtClean="0"/>
              <a:t> estimate</a:t>
            </a:r>
            <a:r>
              <a:rPr lang="en-US" sz="3600" dirty="0" smtClean="0"/>
              <a:t>s</a:t>
            </a:r>
            <a:r>
              <a:rPr sz="3600" dirty="0" smtClean="0"/>
              <a:t> number of Internet users </a:t>
            </a:r>
            <a:r>
              <a:rPr lang="en-US" sz="3600" dirty="0" smtClean="0"/>
              <a:t>in absence of demand-side surveys</a:t>
            </a:r>
            <a:endParaRPr sz="3600" dirty="0" smtClean="0"/>
          </a:p>
        </p:txBody>
      </p:sp>
      <p:sp>
        <p:nvSpPr>
          <p:cNvPr id="5" name="Content Placeholder 4"/>
          <p:cNvSpPr>
            <a:spLocks noGrp="1"/>
          </p:cNvSpPr>
          <p:nvPr>
            <p:ph idx="1"/>
          </p:nvPr>
        </p:nvSpPr>
        <p:spPr/>
        <p:txBody>
          <a:bodyPr/>
          <a:lstStyle/>
          <a:p>
            <a:pPr>
              <a:defRPr/>
            </a:pPr>
            <a:r>
              <a:rPr lang="en-US" sz="2800" b="1" dirty="0" smtClean="0"/>
              <a:t>Internet Users = multiplier  x  Internet Subs (supply side)</a:t>
            </a:r>
          </a:p>
          <a:p>
            <a:pPr marL="457200" lvl="1" indent="0">
              <a:buFont typeface="Calibri" pitchFamily="34" charset="0"/>
              <a:buNone/>
              <a:defRPr/>
            </a:pPr>
            <a:r>
              <a:rPr lang="en-US" sz="2400" dirty="0" smtClean="0"/>
              <a:t>Where</a:t>
            </a:r>
          </a:p>
          <a:p>
            <a:pPr lvl="1">
              <a:defRPr/>
            </a:pPr>
            <a:r>
              <a:rPr lang="en-US" sz="2400" dirty="0" smtClean="0"/>
              <a:t>The multiplier = a number used to reflect that each subscription is used by more than one individual (e.g. at kiosks)</a:t>
            </a:r>
          </a:p>
          <a:p>
            <a:pPr lvl="1">
              <a:defRPr/>
            </a:pPr>
            <a:r>
              <a:rPr lang="en-US" sz="2400" dirty="0" smtClean="0"/>
              <a:t>Internet subscriptions = Internet subscription of all types (speeds, technologies etc. )</a:t>
            </a:r>
          </a:p>
          <a:p>
            <a:pPr lvl="2">
              <a:defRPr/>
            </a:pPr>
            <a:r>
              <a:rPr lang="en-US" sz="2000" dirty="0" smtClean="0"/>
              <a:t>Wired, wireless etc. </a:t>
            </a:r>
          </a:p>
          <a:p>
            <a:pPr lvl="1">
              <a:defRPr/>
            </a:pPr>
            <a:r>
              <a:rPr lang="en-US" sz="2400" dirty="0" smtClean="0"/>
              <a:t>Above is then cross checked with other evidence (e.g. if HH access data available, Users &gt; HH access number must be true, etc. )</a:t>
            </a:r>
            <a:endParaRPr lang="en-US" sz="2400" dirty="0"/>
          </a:p>
        </p:txBody>
      </p:sp>
    </p:spTree>
    <p:extLst>
      <p:ext uri="{BB962C8B-B14F-4D97-AF65-F5344CB8AC3E}">
        <p14:creationId xmlns:p14="http://schemas.microsoft.com/office/powerpoint/2010/main" val="8934618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457200" y="76200"/>
            <a:ext cx="8229600" cy="1066800"/>
          </a:xfrm>
        </p:spPr>
        <p:txBody>
          <a:bodyPr>
            <a:normAutofit/>
          </a:bodyPr>
          <a:lstStyle/>
          <a:p>
            <a:r>
              <a:rPr lang="en-US" sz="4000" dirty="0" smtClean="0"/>
              <a:t>Building on foundations of sand…</a:t>
            </a:r>
            <a:endParaRPr sz="4000" dirty="0" smtClean="0"/>
          </a:p>
        </p:txBody>
      </p:sp>
      <p:sp>
        <p:nvSpPr>
          <p:cNvPr id="5" name="Content Placeholder 4"/>
          <p:cNvSpPr>
            <a:spLocks noGrp="1"/>
          </p:cNvSpPr>
          <p:nvPr>
            <p:ph idx="1"/>
          </p:nvPr>
        </p:nvSpPr>
        <p:spPr>
          <a:xfrm>
            <a:off x="137160" y="1082040"/>
            <a:ext cx="8839200" cy="5562600"/>
          </a:xfrm>
        </p:spPr>
        <p:txBody>
          <a:bodyPr>
            <a:normAutofit fontScale="77500" lnSpcReduction="20000"/>
          </a:bodyPr>
          <a:lstStyle/>
          <a:p>
            <a:pPr>
              <a:lnSpc>
                <a:spcPct val="120000"/>
              </a:lnSpc>
              <a:defRPr/>
            </a:pPr>
            <a:r>
              <a:rPr lang="en-US" sz="3600" dirty="0" smtClean="0"/>
              <a:t>Multipliers chosen at discretion of Country administrations</a:t>
            </a:r>
          </a:p>
          <a:p>
            <a:pPr lvl="1">
              <a:lnSpc>
                <a:spcPct val="120000"/>
              </a:lnSpc>
              <a:defRPr/>
            </a:pPr>
            <a:r>
              <a:rPr lang="en-US" sz="3100" dirty="0" smtClean="0"/>
              <a:t>Perverse incentive to use higher multiplier to show high Internet penetration in country</a:t>
            </a:r>
          </a:p>
          <a:p>
            <a:pPr>
              <a:lnSpc>
                <a:spcPct val="120000"/>
              </a:lnSpc>
              <a:defRPr/>
            </a:pPr>
            <a:r>
              <a:rPr lang="en-US" sz="3600" dirty="0" smtClean="0"/>
              <a:t>Difficulties in counting Internet subscriptions include…</a:t>
            </a:r>
          </a:p>
          <a:p>
            <a:pPr lvl="1">
              <a:lnSpc>
                <a:spcPct val="120000"/>
              </a:lnSpc>
              <a:defRPr/>
            </a:pPr>
            <a:r>
              <a:rPr lang="en-US" sz="3100" dirty="0" smtClean="0"/>
              <a:t>Over-counting (counting all “Internet-capable” SIMs, irrespective of use)</a:t>
            </a:r>
          </a:p>
          <a:p>
            <a:pPr lvl="1">
              <a:lnSpc>
                <a:spcPct val="120000"/>
              </a:lnSpc>
              <a:defRPr/>
            </a:pPr>
            <a:r>
              <a:rPr lang="en-US" sz="3100" dirty="0" smtClean="0"/>
              <a:t>Under-counting (being able to only count SIMs that have subscribed to a data package; SIMs with only voice packages may use Internet, but operators cannot count; impossible for pre-paid)</a:t>
            </a:r>
          </a:p>
          <a:p>
            <a:pPr lvl="1">
              <a:lnSpc>
                <a:spcPct val="120000"/>
              </a:lnSpc>
              <a:defRPr/>
            </a:pPr>
            <a:r>
              <a:rPr lang="en-US" sz="3100" dirty="0" smtClean="0"/>
              <a:t>General difficulty with multiple ownership (one user with fixed and many SIM connections) leading to questionable multipliers</a:t>
            </a:r>
          </a:p>
        </p:txBody>
      </p:sp>
    </p:spTree>
    <p:extLst>
      <p:ext uri="{BB962C8B-B14F-4D97-AF65-F5344CB8AC3E}">
        <p14:creationId xmlns:p14="http://schemas.microsoft.com/office/powerpoint/2010/main" val="11414003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524000" y="3810000"/>
            <a:ext cx="1219200" cy="584775"/>
          </a:xfrm>
          <a:prstGeom prst="rect">
            <a:avLst/>
          </a:prstGeom>
          <a:noFill/>
        </p:spPr>
        <p:txBody>
          <a:bodyPr wrap="square" rtlCol="0">
            <a:spAutoFit/>
          </a:bodyPr>
          <a:lstStyle/>
          <a:p>
            <a:r>
              <a:rPr lang="en-US" sz="1600" dirty="0" smtClean="0"/>
              <a:t>…</a:t>
            </a:r>
          </a:p>
          <a:p>
            <a:r>
              <a:rPr lang="en-US" sz="1600" dirty="0" smtClean="0"/>
              <a:t>…</a:t>
            </a:r>
            <a:endParaRPr lang="en-US" sz="1600" dirty="0"/>
          </a:p>
        </p:txBody>
      </p:sp>
      <p:sp>
        <p:nvSpPr>
          <p:cNvPr id="17" name="TextBox 16"/>
          <p:cNvSpPr txBox="1"/>
          <p:nvPr/>
        </p:nvSpPr>
        <p:spPr>
          <a:xfrm>
            <a:off x="6705600" y="3810000"/>
            <a:ext cx="1219200" cy="584775"/>
          </a:xfrm>
          <a:prstGeom prst="rect">
            <a:avLst/>
          </a:prstGeom>
          <a:noFill/>
        </p:spPr>
        <p:txBody>
          <a:bodyPr wrap="square" rtlCol="0">
            <a:spAutoFit/>
          </a:bodyPr>
          <a:lstStyle/>
          <a:p>
            <a:r>
              <a:rPr lang="en-US" sz="1600" dirty="0" smtClean="0"/>
              <a:t>…</a:t>
            </a:r>
          </a:p>
          <a:p>
            <a:r>
              <a:rPr lang="en-US" sz="1600" dirty="0" smtClean="0"/>
              <a:t>…</a:t>
            </a:r>
            <a:endParaRPr lang="en-US" sz="1600" dirty="0"/>
          </a:p>
        </p:txBody>
      </p:sp>
      <p:sp>
        <p:nvSpPr>
          <p:cNvPr id="14" name="TextBox 13"/>
          <p:cNvSpPr txBox="1"/>
          <p:nvPr/>
        </p:nvSpPr>
        <p:spPr>
          <a:xfrm>
            <a:off x="5562600" y="3886200"/>
            <a:ext cx="1219200" cy="584775"/>
          </a:xfrm>
          <a:prstGeom prst="rect">
            <a:avLst/>
          </a:prstGeom>
          <a:noFill/>
        </p:spPr>
        <p:txBody>
          <a:bodyPr wrap="square" rtlCol="0">
            <a:spAutoFit/>
          </a:bodyPr>
          <a:lstStyle/>
          <a:p>
            <a:r>
              <a:rPr lang="en-US" sz="1600" dirty="0" smtClean="0"/>
              <a:t>…</a:t>
            </a:r>
          </a:p>
          <a:p>
            <a:r>
              <a:rPr lang="en-US" sz="1600" dirty="0" smtClean="0"/>
              <a:t>…</a:t>
            </a:r>
            <a:endParaRPr lang="en-US" sz="1600" dirty="0"/>
          </a:p>
        </p:txBody>
      </p:sp>
      <p:sp>
        <p:nvSpPr>
          <p:cNvPr id="13" name="TextBox 12"/>
          <p:cNvSpPr txBox="1"/>
          <p:nvPr/>
        </p:nvSpPr>
        <p:spPr>
          <a:xfrm>
            <a:off x="4114800" y="3810000"/>
            <a:ext cx="1219200" cy="584775"/>
          </a:xfrm>
          <a:prstGeom prst="rect">
            <a:avLst/>
          </a:prstGeom>
          <a:noFill/>
        </p:spPr>
        <p:txBody>
          <a:bodyPr wrap="square" rtlCol="0">
            <a:spAutoFit/>
          </a:bodyPr>
          <a:lstStyle/>
          <a:p>
            <a:r>
              <a:rPr lang="en-US" sz="1600" dirty="0" smtClean="0"/>
              <a:t>…</a:t>
            </a:r>
          </a:p>
          <a:p>
            <a:r>
              <a:rPr lang="en-US" sz="1600" dirty="0" smtClean="0"/>
              <a:t>…</a:t>
            </a:r>
            <a:endParaRPr lang="en-US" sz="1600" dirty="0"/>
          </a:p>
        </p:txBody>
      </p:sp>
      <p:sp>
        <p:nvSpPr>
          <p:cNvPr id="20482" name="Title 3"/>
          <p:cNvSpPr>
            <a:spLocks noGrp="1"/>
          </p:cNvSpPr>
          <p:nvPr>
            <p:ph type="title"/>
          </p:nvPr>
        </p:nvSpPr>
        <p:spPr>
          <a:xfrm>
            <a:off x="457200" y="152400"/>
            <a:ext cx="8229600" cy="1066800"/>
          </a:xfrm>
        </p:spPr>
        <p:txBody>
          <a:bodyPr>
            <a:normAutofit fontScale="90000"/>
          </a:bodyPr>
          <a:lstStyle/>
          <a:p>
            <a:r>
              <a:rPr dirty="0" smtClean="0"/>
              <a:t>Difficult to find rationale for</a:t>
            </a:r>
            <a:r>
              <a:rPr lang="en-US" dirty="0" smtClean="0"/>
              <a:t> </a:t>
            </a:r>
            <a:r>
              <a:rPr dirty="0" smtClean="0"/>
              <a:t>multipliers</a:t>
            </a:r>
          </a:p>
        </p:txBody>
      </p:sp>
      <p:sp>
        <p:nvSpPr>
          <p:cNvPr id="20483" name="Rectangle 4"/>
          <p:cNvSpPr>
            <a:spLocks noChangeArrowheads="1"/>
          </p:cNvSpPr>
          <p:nvPr/>
        </p:nvSpPr>
        <p:spPr bwMode="auto">
          <a:xfrm>
            <a:off x="914400" y="3043238"/>
            <a:ext cx="9144000" cy="0"/>
          </a:xfrm>
          <a:prstGeom prst="rect">
            <a:avLst/>
          </a:prstGeom>
          <a:noFill/>
          <a:ln w="9525">
            <a:noFill/>
            <a:miter lim="800000"/>
            <a:headEnd/>
            <a:tailEnd/>
          </a:ln>
        </p:spPr>
        <p:txBody>
          <a:bodyPr wrap="none" anchor="ctr">
            <a:spAutoFit/>
          </a:bodyPr>
          <a:lstStyle/>
          <a:p>
            <a:pPr eaLnBrk="0" hangingPunct="0"/>
            <a:r>
              <a:rPr lang="en-US" dirty="0"/>
              <a:t/>
            </a:r>
            <a:br>
              <a:rPr lang="en-US" dirty="0"/>
            </a:br>
            <a:endParaRPr lang="en-US" dirty="0"/>
          </a:p>
        </p:txBody>
      </p:sp>
      <p:graphicFrame>
        <p:nvGraphicFramePr>
          <p:cNvPr id="15" name="Table 14"/>
          <p:cNvGraphicFramePr>
            <a:graphicFrameLocks noGrp="1"/>
          </p:cNvGraphicFramePr>
          <p:nvPr/>
        </p:nvGraphicFramePr>
        <p:xfrm>
          <a:off x="1509252" y="1676400"/>
          <a:ext cx="5943599" cy="2251674"/>
        </p:xfrm>
        <a:graphic>
          <a:graphicData uri="http://schemas.openxmlformats.org/drawingml/2006/table">
            <a:tbl>
              <a:tblPr/>
              <a:tblGrid>
                <a:gridCol w="1676400"/>
                <a:gridCol w="300025"/>
                <a:gridCol w="85931"/>
                <a:gridCol w="1632700"/>
                <a:gridCol w="1348892"/>
                <a:gridCol w="899651"/>
              </a:tblGrid>
              <a:tr h="92379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cs typeface="Arial" charset="0"/>
                        </a:rPr>
                        <a:t>Country </a:t>
                      </a:r>
                      <a:endParaRPr kumimoji="0" lang="en-US" sz="1600" b="1"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cs typeface="Arial" charset="0"/>
                        </a:rPr>
                        <a:t>Fixed Internet Subscriptions (000s),</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cs typeface="Arial" charset="0"/>
                        </a:rPr>
                        <a:t> 2009</a:t>
                      </a:r>
                      <a:endParaRPr kumimoji="0" lang="en-US" sz="1600" b="1"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cs typeface="Arial" charset="0"/>
                        </a:rPr>
                        <a:t>Internet Users (000s), 2009, ITU method</a:t>
                      </a:r>
                      <a:endParaRPr kumimoji="0" lang="en-US" sz="1600" b="1"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cs typeface="Arial" charset="0"/>
                        </a:rPr>
                        <a:t>ITU multiplier</a:t>
                      </a:r>
                      <a:endParaRPr kumimoji="0" lang="en-US" sz="1600" b="1"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r h="192374">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Russia</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88,068</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59,700</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0.68</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r h="192374">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Mauritius</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224</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290</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1.3</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r h="192374">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Liberia</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15</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20</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1.33</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r h="192374">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Liechtenstein</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17</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23</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1.38</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r h="192374">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Hong Kong, China</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3,042</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4,300</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1.41</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bl>
          </a:graphicData>
        </a:graphic>
      </p:graphicFrame>
      <p:graphicFrame>
        <p:nvGraphicFramePr>
          <p:cNvPr id="16" name="Table 15"/>
          <p:cNvGraphicFramePr>
            <a:graphicFrameLocks noGrp="1"/>
          </p:cNvGraphicFramePr>
          <p:nvPr/>
        </p:nvGraphicFramePr>
        <p:xfrm>
          <a:off x="1524000" y="4419600"/>
          <a:ext cx="6096000" cy="1270000"/>
        </p:xfrm>
        <a:graphic>
          <a:graphicData uri="http://schemas.openxmlformats.org/drawingml/2006/table">
            <a:tbl>
              <a:tblPr/>
              <a:tblGrid>
                <a:gridCol w="1093862"/>
                <a:gridCol w="943836"/>
                <a:gridCol w="58870"/>
                <a:gridCol w="1823104"/>
                <a:gridCol w="1088164"/>
                <a:gridCol w="1088164"/>
              </a:tblGrid>
              <a:tr h="2540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Côte d'Ivoire</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18</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968</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53.78</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r h="2540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Sudan</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44</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4,200</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95.24</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r h="2540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Iraq</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3</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325</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104.84</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r h="2540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Uganda</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30</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3,200</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106.67</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r h="2540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Afghanistan</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2</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1,000</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charset="0"/>
                        </a:rPr>
                        <a:t>500</a:t>
                      </a:r>
                      <a:endParaRPr kumimoji="0" lang="en-US" sz="1600" b="0" i="0" u="none" strike="noStrike" cap="none" normalizeH="0" baseline="0" dirty="0" smtClean="0">
                        <a:ln>
                          <a:noFill/>
                        </a:ln>
                        <a:solidFill>
                          <a:srgbClr val="000000"/>
                        </a:solidFill>
                        <a:effectLst/>
                        <a:latin typeface="Arial" charset="0"/>
                        <a:cs typeface="Arial"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bl>
          </a:graphicData>
        </a:graphic>
      </p:graphicFrame>
      <p:sp>
        <p:nvSpPr>
          <p:cNvPr id="2" name="Rectangle 1"/>
          <p:cNvSpPr/>
          <p:nvPr/>
        </p:nvSpPr>
        <p:spPr>
          <a:xfrm>
            <a:off x="6477000" y="2452688"/>
            <a:ext cx="1143000" cy="3262312"/>
          </a:xfrm>
          <a:prstGeom prst="rect">
            <a:avLst/>
          </a:prstGeom>
          <a:noFill/>
          <a:ln w="254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TextBox 22"/>
          <p:cNvSpPr txBox="1"/>
          <p:nvPr/>
        </p:nvSpPr>
        <p:spPr>
          <a:xfrm rot="21143232">
            <a:off x="39547" y="3338551"/>
            <a:ext cx="9067800" cy="1200329"/>
          </a:xfrm>
          <a:prstGeom prst="rect">
            <a:avLst/>
          </a:prstGeom>
          <a:solidFill>
            <a:schemeClr val="accent1">
              <a:tint val="20000"/>
            </a:schemeClr>
          </a:solidFill>
          <a:ln>
            <a:solidFill>
              <a:srgbClr val="FF0000"/>
            </a:solidFill>
          </a:ln>
        </p:spPr>
        <p:txBody>
          <a:bodyPr wrap="square">
            <a:spAutoFit/>
          </a:bodyPr>
          <a:lstStyle/>
          <a:p>
            <a:pPr marL="285750" indent="-285750">
              <a:buFont typeface="Arial" pitchFamily="34" charset="0"/>
              <a:buChar char="•"/>
              <a:defRPr/>
            </a:pPr>
            <a:r>
              <a:rPr lang="en-US" b="1" dirty="0">
                <a:solidFill>
                  <a:srgbClr val="FF0000"/>
                </a:solidFill>
              </a:rPr>
              <a:t>Huge variance in Multipliers: 0.68 (Russia) to 500 (Afghanistan</a:t>
            </a:r>
            <a:r>
              <a:rPr lang="en-US" b="1" dirty="0" smtClean="0">
                <a:solidFill>
                  <a:srgbClr val="FF0000"/>
                </a:solidFill>
              </a:rPr>
              <a:t>) in 2009</a:t>
            </a:r>
            <a:endParaRPr lang="en-US" b="1" dirty="0">
              <a:solidFill>
                <a:srgbClr val="FF0000"/>
              </a:solidFill>
            </a:endParaRPr>
          </a:p>
          <a:p>
            <a:pPr marL="285750" indent="-285750">
              <a:buFont typeface="Arial" pitchFamily="34" charset="0"/>
              <a:buChar char="•"/>
              <a:defRPr/>
            </a:pPr>
            <a:r>
              <a:rPr lang="en-US" b="1" dirty="0">
                <a:solidFill>
                  <a:srgbClr val="FF0000"/>
                </a:solidFill>
              </a:rPr>
              <a:t>“Similar” countries with very different multipliers</a:t>
            </a:r>
          </a:p>
          <a:p>
            <a:pPr marL="742950" lvl="1" indent="-285750">
              <a:buFont typeface="Arial" pitchFamily="34" charset="0"/>
              <a:buChar char="•"/>
              <a:defRPr/>
            </a:pPr>
            <a:r>
              <a:rPr lang="en-US" dirty="0">
                <a:solidFill>
                  <a:srgbClr val="FF0000"/>
                </a:solidFill>
              </a:rPr>
              <a:t>Afghanistan -	2,000 fixed subscriptions; </a:t>
            </a:r>
            <a:r>
              <a:rPr lang="en-US" dirty="0" smtClean="0">
                <a:solidFill>
                  <a:srgbClr val="FF0000"/>
                </a:solidFill>
              </a:rPr>
              <a:t>Multiplier=500</a:t>
            </a:r>
            <a:endParaRPr lang="en-US" dirty="0">
              <a:solidFill>
                <a:srgbClr val="FF0000"/>
              </a:solidFill>
            </a:endParaRPr>
          </a:p>
          <a:p>
            <a:pPr marL="742950" lvl="1" indent="-285750">
              <a:buFont typeface="Arial" pitchFamily="34" charset="0"/>
              <a:buChar char="•"/>
              <a:defRPr/>
            </a:pPr>
            <a:r>
              <a:rPr lang="en-US" dirty="0">
                <a:solidFill>
                  <a:srgbClr val="FF0000"/>
                </a:solidFill>
              </a:rPr>
              <a:t>Burundi -		5,000 fixed subscriptions; </a:t>
            </a:r>
            <a:r>
              <a:rPr lang="en-US" dirty="0" smtClean="0">
                <a:solidFill>
                  <a:srgbClr val="FF0000"/>
                </a:solidFill>
              </a:rPr>
              <a:t>Multiplier=13</a:t>
            </a:r>
            <a:endParaRPr lang="en-US" dirty="0">
              <a:solidFill>
                <a:srgbClr val="FF0000"/>
              </a:solidFill>
            </a:endParaRPr>
          </a:p>
        </p:txBody>
      </p:sp>
    </p:spTree>
    <p:extLst>
      <p:ext uri="{BB962C8B-B14F-4D97-AF65-F5344CB8AC3E}">
        <p14:creationId xmlns:p14="http://schemas.microsoft.com/office/powerpoint/2010/main" val="107748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Nepal has highest priced mobile data packages</a:t>
            </a:r>
            <a:r>
              <a:rPr lang="si-LK" sz="2800" dirty="0" smtClean="0"/>
              <a:t>, </a:t>
            </a:r>
            <a:r>
              <a:rPr lang="en-US" sz="2800" dirty="0" smtClean="0"/>
              <a:t>though income levels lowest among comparators</a:t>
            </a:r>
            <a:endParaRPr lang="en-US" sz="2800" dirty="0"/>
          </a:p>
        </p:txBody>
      </p:sp>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27</a:t>
            </a:fld>
            <a:endParaRPr lang="en-US"/>
          </a:p>
        </p:txBody>
      </p:sp>
      <p:sp>
        <p:nvSpPr>
          <p:cNvPr id="6" name="Rectangle 1"/>
          <p:cNvSpPr>
            <a:spLocks noChangeArrowheads="1"/>
          </p:cNvSpPr>
          <p:nvPr/>
        </p:nvSpPr>
        <p:spPr bwMode="auto">
          <a:xfrm>
            <a:off x="457200" y="2460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457200" y="25109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889099541"/>
              </p:ext>
            </p:extLst>
          </p:nvPr>
        </p:nvGraphicFramePr>
        <p:xfrm>
          <a:off x="457200" y="1658516"/>
          <a:ext cx="8229600" cy="4395447"/>
        </p:xfrm>
        <a:graphic>
          <a:graphicData uri="http://schemas.openxmlformats.org/drawingml/2006/table">
            <a:tbl>
              <a:tblPr firstRow="1" firstCol="1" bandRow="1"/>
              <a:tblGrid>
                <a:gridCol w="1371600"/>
                <a:gridCol w="1295400"/>
                <a:gridCol w="1447800"/>
                <a:gridCol w="1371600"/>
                <a:gridCol w="1371600"/>
                <a:gridCol w="1371600"/>
              </a:tblGrid>
              <a:tr h="492008">
                <a:tc>
                  <a:txBody>
                    <a:bodyPr/>
                    <a:lstStyle/>
                    <a:p>
                      <a:pPr marL="0" marR="0">
                        <a:lnSpc>
                          <a:spcPct val="115000"/>
                        </a:lnSpc>
                        <a:spcBef>
                          <a:spcPts val="600"/>
                        </a:spcBef>
                        <a:spcAft>
                          <a:spcPts val="0"/>
                        </a:spcAft>
                      </a:pPr>
                      <a:r>
                        <a:rPr lang="en-US" sz="800" dirty="0">
                          <a:effectLst/>
                          <a:latin typeface="Calibri" panose="020F0502020204030204" pitchFamily="34" charset="0"/>
                          <a:ea typeface="MS Mincho"/>
                          <a:cs typeface="Iskoola Pota"/>
                        </a:rPr>
                        <a:t> </a:t>
                      </a:r>
                      <a:endParaRPr lang="en-US" sz="1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600" b="1" dirty="0">
                          <a:effectLst/>
                          <a:latin typeface="Calibri" panose="020F0502020204030204" pitchFamily="34" charset="0"/>
                          <a:ea typeface="MS Mincho"/>
                          <a:cs typeface="Iskoola Pota"/>
                        </a:rPr>
                        <a:t>Bangladesh</a:t>
                      </a:r>
                      <a:endParaRPr lang="en-US" sz="1600" b="1"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600" b="1" dirty="0">
                          <a:effectLst/>
                          <a:latin typeface="Calibri" panose="020F0502020204030204" pitchFamily="34" charset="0"/>
                          <a:ea typeface="MS Mincho"/>
                          <a:cs typeface="Iskoola Pota"/>
                        </a:rPr>
                        <a:t>Cambodia</a:t>
                      </a:r>
                      <a:endParaRPr lang="en-US" sz="1600" b="1"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600" b="1" dirty="0" smtClean="0">
                          <a:effectLst/>
                          <a:latin typeface="Calibri" panose="020F0502020204030204" pitchFamily="34" charset="0"/>
                          <a:ea typeface="MS Mincho"/>
                          <a:cs typeface="Iskoola Pota"/>
                        </a:rPr>
                        <a:t>Myanmar</a:t>
                      </a:r>
                      <a:endParaRPr lang="en-US" sz="1600" b="1"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600" b="1">
                          <a:effectLst/>
                          <a:latin typeface="Calibri" panose="020F0502020204030204" pitchFamily="34" charset="0"/>
                          <a:ea typeface="MS Mincho"/>
                          <a:cs typeface="Iskoola Pota"/>
                        </a:rPr>
                        <a:t>Nepal</a:t>
                      </a:r>
                      <a:endParaRPr lang="en-US" sz="1600" b="1">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600" b="1" dirty="0">
                          <a:effectLst/>
                          <a:latin typeface="Calibri" panose="020F0502020204030204" pitchFamily="34" charset="0"/>
                          <a:ea typeface="MS Mincho"/>
                          <a:cs typeface="Iskoola Pota"/>
                        </a:rPr>
                        <a:t>Sri Lanka</a:t>
                      </a:r>
                      <a:endParaRPr lang="en-US" sz="1600" b="1"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9215">
                <a:tc>
                  <a:txBody>
                    <a:bodyPr/>
                    <a:lstStyle/>
                    <a:p>
                      <a:pPr marL="0" marR="0">
                        <a:lnSpc>
                          <a:spcPct val="115000"/>
                        </a:lnSpc>
                        <a:spcBef>
                          <a:spcPts val="600"/>
                        </a:spcBef>
                        <a:spcAft>
                          <a:spcPts val="0"/>
                        </a:spcAft>
                      </a:pPr>
                      <a:r>
                        <a:rPr lang="en-US" sz="1100" dirty="0">
                          <a:effectLst/>
                          <a:latin typeface="Calibri" panose="020F0502020204030204" pitchFamily="34" charset="0"/>
                          <a:ea typeface="MS Mincho"/>
                          <a:cs typeface="Iskoola Pota"/>
                        </a:rPr>
                        <a:t>Fixed broadband operator and price sub-basket, USD (2016)</a:t>
                      </a:r>
                      <a:endParaRPr lang="en-US" sz="14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200" dirty="0">
                          <a:effectLst/>
                          <a:latin typeface="Calibri" panose="020F0502020204030204" pitchFamily="34" charset="0"/>
                          <a:ea typeface="MS Mincho"/>
                          <a:cs typeface="Iskoola Pota"/>
                        </a:rPr>
                        <a:t>BTCL, 4.2</a:t>
                      </a:r>
                      <a:endParaRPr lang="en-US" sz="16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200" dirty="0" err="1">
                          <a:effectLst/>
                          <a:latin typeface="Calibri" panose="020F0502020204030204" pitchFamily="34" charset="0"/>
                          <a:ea typeface="MS Mincho"/>
                          <a:cs typeface="Iskoola Pota"/>
                        </a:rPr>
                        <a:t>Metfone</a:t>
                      </a:r>
                      <a:r>
                        <a:rPr lang="en-US" sz="1200" dirty="0">
                          <a:effectLst/>
                          <a:latin typeface="Calibri" panose="020F0502020204030204" pitchFamily="34" charset="0"/>
                          <a:ea typeface="MS Mincho"/>
                          <a:cs typeface="Iskoola Pota"/>
                        </a:rPr>
                        <a:t>, 12</a:t>
                      </a:r>
                      <a:endParaRPr lang="en-US" sz="16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200" dirty="0">
                          <a:effectLst/>
                          <a:latin typeface="Calibri" panose="020F0502020204030204" pitchFamily="34" charset="0"/>
                          <a:ea typeface="MS Mincho"/>
                          <a:cs typeface="Iskoola Pota"/>
                        </a:rPr>
                        <a:t>MPT, 16</a:t>
                      </a:r>
                      <a:endParaRPr lang="en-US" sz="16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600"/>
                        </a:spcBef>
                        <a:spcAft>
                          <a:spcPts val="0"/>
                        </a:spcAft>
                      </a:pPr>
                      <a:r>
                        <a:rPr lang="en-US" sz="1200">
                          <a:effectLst/>
                          <a:latin typeface="Calibri" panose="020F0502020204030204" pitchFamily="34" charset="0"/>
                          <a:ea typeface="MS Mincho"/>
                          <a:cs typeface="Iskoola Pota"/>
                        </a:rPr>
                        <a:t>NTC, 6.4</a:t>
                      </a:r>
                      <a:endParaRPr lang="en-US" sz="16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200">
                          <a:effectLst/>
                          <a:latin typeface="Calibri" panose="020F0502020204030204" pitchFamily="34" charset="0"/>
                          <a:ea typeface="MS Mincho"/>
                          <a:cs typeface="Iskoola Pota"/>
                        </a:rPr>
                        <a:t>SLT, 4.2</a:t>
                      </a:r>
                      <a:endParaRPr lang="en-US" sz="16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4435">
                <a:tc>
                  <a:txBody>
                    <a:bodyPr/>
                    <a:lstStyle/>
                    <a:p>
                      <a:pPr marL="0" marR="0">
                        <a:lnSpc>
                          <a:spcPct val="115000"/>
                        </a:lnSpc>
                        <a:spcBef>
                          <a:spcPts val="600"/>
                        </a:spcBef>
                        <a:spcAft>
                          <a:spcPts val="0"/>
                        </a:spcAft>
                      </a:pPr>
                      <a:r>
                        <a:rPr lang="en-US" sz="1100" dirty="0" smtClean="0">
                          <a:effectLst/>
                          <a:latin typeface="Calibri" panose="020F0502020204030204" pitchFamily="34" charset="0"/>
                          <a:ea typeface="MS Mincho"/>
                          <a:cs typeface="Iskoola Pota"/>
                        </a:rPr>
                        <a:t>Mob </a:t>
                      </a:r>
                      <a:r>
                        <a:rPr lang="en-US" sz="1100" dirty="0">
                          <a:effectLst/>
                          <a:latin typeface="Calibri" panose="020F0502020204030204" pitchFamily="34" charset="0"/>
                          <a:ea typeface="MS Mincho"/>
                          <a:cs typeface="Iskoola Pota"/>
                        </a:rPr>
                        <a:t>broadband operator </a:t>
                      </a:r>
                      <a:r>
                        <a:rPr lang="en-US" sz="1100" dirty="0" smtClean="0">
                          <a:effectLst/>
                          <a:latin typeface="Calibri" panose="020F0502020204030204" pitchFamily="34" charset="0"/>
                          <a:ea typeface="MS Mincho"/>
                          <a:cs typeface="Iskoola Pota"/>
                        </a:rPr>
                        <a:t>&amp; </a:t>
                      </a:r>
                      <a:r>
                        <a:rPr lang="en-US" sz="1100" dirty="0">
                          <a:effectLst/>
                          <a:latin typeface="Calibri" panose="020F0502020204030204" pitchFamily="34" charset="0"/>
                          <a:ea typeface="MS Mincho"/>
                          <a:cs typeface="Iskoola Pota"/>
                        </a:rPr>
                        <a:t>price sub-basket (500 MB data cap, access via handset, prepaid), USD (2016)</a:t>
                      </a:r>
                      <a:endParaRPr lang="en-US" sz="14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200">
                          <a:effectLst/>
                          <a:latin typeface="Calibri" panose="020F0502020204030204" pitchFamily="34" charset="0"/>
                          <a:ea typeface="MS Mincho"/>
                          <a:cs typeface="Iskoola Pota"/>
                        </a:rPr>
                        <a:t>Grameenphone, 2.2</a:t>
                      </a:r>
                      <a:endParaRPr lang="en-US" sz="16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200">
                          <a:effectLst/>
                          <a:latin typeface="Calibri" panose="020F0502020204030204" pitchFamily="34" charset="0"/>
                          <a:ea typeface="MS Mincho"/>
                          <a:cs typeface="Iskoola Pota"/>
                        </a:rPr>
                        <a:t>Metfone, 1</a:t>
                      </a:r>
                      <a:endParaRPr lang="en-US" sz="16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200">
                          <a:effectLst/>
                          <a:latin typeface="Calibri" panose="020F0502020204030204" pitchFamily="34" charset="0"/>
                          <a:ea typeface="MS Mincho"/>
                          <a:cs typeface="Iskoola Pota"/>
                        </a:rPr>
                        <a:t>MPT, 2.1</a:t>
                      </a:r>
                      <a:endParaRPr lang="en-US" sz="16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200" dirty="0" err="1">
                          <a:effectLst/>
                          <a:latin typeface="Calibri" panose="020F0502020204030204" pitchFamily="34" charset="0"/>
                          <a:ea typeface="MS Mincho"/>
                          <a:cs typeface="Iskoola Pota"/>
                        </a:rPr>
                        <a:t>Ncell</a:t>
                      </a:r>
                      <a:r>
                        <a:rPr lang="en-US" sz="1200" dirty="0">
                          <a:effectLst/>
                          <a:latin typeface="Calibri" panose="020F0502020204030204" pitchFamily="34" charset="0"/>
                          <a:ea typeface="MS Mincho"/>
                          <a:cs typeface="Iskoola Pota"/>
                        </a:rPr>
                        <a:t>, 5.9</a:t>
                      </a:r>
                      <a:endParaRPr lang="en-US" sz="16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600"/>
                        </a:spcBef>
                        <a:spcAft>
                          <a:spcPts val="0"/>
                        </a:spcAft>
                      </a:pPr>
                      <a:r>
                        <a:rPr lang="en-US" sz="1200">
                          <a:effectLst/>
                          <a:latin typeface="Calibri" panose="020F0502020204030204" pitchFamily="34" charset="0"/>
                          <a:ea typeface="MS Mincho"/>
                          <a:cs typeface="Iskoola Pota"/>
                        </a:rPr>
                        <a:t>Dialog, 1.6</a:t>
                      </a:r>
                      <a:endParaRPr lang="en-US" sz="16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3000">
                <a:tc>
                  <a:txBody>
                    <a:bodyPr/>
                    <a:lstStyle/>
                    <a:p>
                      <a:pPr marL="0" marR="0">
                        <a:lnSpc>
                          <a:spcPct val="115000"/>
                        </a:lnSpc>
                        <a:spcBef>
                          <a:spcPts val="600"/>
                        </a:spcBef>
                        <a:spcAft>
                          <a:spcPts val="0"/>
                        </a:spcAft>
                      </a:pPr>
                      <a:r>
                        <a:rPr lang="en-US" sz="1100" dirty="0" smtClean="0">
                          <a:effectLst/>
                          <a:latin typeface="Calibri" panose="020F0502020204030204" pitchFamily="34" charset="0"/>
                          <a:ea typeface="MS Mincho"/>
                          <a:cs typeface="Iskoola Pota"/>
                        </a:rPr>
                        <a:t>Mob </a:t>
                      </a:r>
                      <a:r>
                        <a:rPr lang="en-US" sz="1100" dirty="0">
                          <a:effectLst/>
                          <a:latin typeface="Calibri" panose="020F0502020204030204" pitchFamily="34" charset="0"/>
                          <a:ea typeface="MS Mincho"/>
                          <a:cs typeface="Iskoola Pota"/>
                        </a:rPr>
                        <a:t>broadband operator </a:t>
                      </a:r>
                      <a:r>
                        <a:rPr lang="en-US" sz="1100" dirty="0" smtClean="0">
                          <a:effectLst/>
                          <a:latin typeface="Calibri" panose="020F0502020204030204" pitchFamily="34" charset="0"/>
                          <a:ea typeface="MS Mincho"/>
                          <a:cs typeface="Iskoola Pota"/>
                        </a:rPr>
                        <a:t>&amp; </a:t>
                      </a:r>
                      <a:r>
                        <a:rPr lang="en-US" sz="1100" dirty="0">
                          <a:effectLst/>
                          <a:latin typeface="Calibri" panose="020F0502020204030204" pitchFamily="34" charset="0"/>
                          <a:ea typeface="MS Mincho"/>
                          <a:cs typeface="Iskoola Pota"/>
                        </a:rPr>
                        <a:t>price sub-basket (1 GB data cap, access via USB dongle, postpaid), USD (2016)</a:t>
                      </a:r>
                      <a:endParaRPr lang="en-US" sz="14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200">
                          <a:effectLst/>
                          <a:latin typeface="Calibri" panose="020F0502020204030204" pitchFamily="34" charset="0"/>
                          <a:ea typeface="MS Mincho"/>
                          <a:cs typeface="Iskoola Pota"/>
                        </a:rPr>
                        <a:t>Grameenphone, 5</a:t>
                      </a:r>
                      <a:endParaRPr lang="en-US" sz="16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200" dirty="0" err="1">
                          <a:effectLst/>
                          <a:latin typeface="Calibri" panose="020F0502020204030204" pitchFamily="34" charset="0"/>
                          <a:ea typeface="MS Mincho"/>
                          <a:cs typeface="Iskoola Pota"/>
                        </a:rPr>
                        <a:t>Metfone</a:t>
                      </a:r>
                      <a:r>
                        <a:rPr lang="en-US" sz="1200" dirty="0">
                          <a:effectLst/>
                          <a:latin typeface="Calibri" panose="020F0502020204030204" pitchFamily="34" charset="0"/>
                          <a:ea typeface="MS Mincho"/>
                          <a:cs typeface="Iskoola Pota"/>
                        </a:rPr>
                        <a:t>, 2</a:t>
                      </a:r>
                      <a:endParaRPr lang="en-US" sz="16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200">
                          <a:effectLst/>
                          <a:latin typeface="Calibri" panose="020F0502020204030204" pitchFamily="34" charset="0"/>
                          <a:ea typeface="MS Mincho"/>
                          <a:cs typeface="Iskoola Pota"/>
                        </a:rPr>
                        <a:t>MPT, 4.9</a:t>
                      </a:r>
                      <a:endParaRPr lang="en-US" sz="16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200" dirty="0" err="1">
                          <a:effectLst/>
                          <a:latin typeface="Calibri" panose="020F0502020204030204" pitchFamily="34" charset="0"/>
                          <a:ea typeface="MS Mincho"/>
                          <a:cs typeface="Iskoola Pota"/>
                        </a:rPr>
                        <a:t>Ncell</a:t>
                      </a:r>
                      <a:r>
                        <a:rPr lang="en-US" sz="1200" dirty="0">
                          <a:effectLst/>
                          <a:latin typeface="Calibri" panose="020F0502020204030204" pitchFamily="34" charset="0"/>
                          <a:ea typeface="MS Mincho"/>
                          <a:cs typeface="Iskoola Pota"/>
                        </a:rPr>
                        <a:t>, 5.9</a:t>
                      </a:r>
                      <a:endParaRPr lang="en-US" sz="16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600"/>
                        </a:spcBef>
                        <a:spcAft>
                          <a:spcPts val="0"/>
                        </a:spcAft>
                      </a:pPr>
                      <a:r>
                        <a:rPr lang="en-US" sz="1200">
                          <a:effectLst/>
                          <a:latin typeface="Calibri" panose="020F0502020204030204" pitchFamily="34" charset="0"/>
                          <a:ea typeface="MS Mincho"/>
                          <a:cs typeface="Iskoola Pota"/>
                        </a:rPr>
                        <a:t>Dialog, 1.7</a:t>
                      </a:r>
                      <a:endParaRPr lang="en-US" sz="16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9215">
                <a:tc>
                  <a:txBody>
                    <a:bodyPr/>
                    <a:lstStyle/>
                    <a:p>
                      <a:pPr marL="0" marR="0">
                        <a:lnSpc>
                          <a:spcPct val="115000"/>
                        </a:lnSpc>
                        <a:spcBef>
                          <a:spcPts val="600"/>
                        </a:spcBef>
                        <a:spcAft>
                          <a:spcPts val="0"/>
                        </a:spcAft>
                      </a:pPr>
                      <a:r>
                        <a:rPr lang="en-US" sz="1100" dirty="0">
                          <a:effectLst/>
                          <a:latin typeface="Calibri" panose="020F0502020204030204" pitchFamily="34" charset="0"/>
                          <a:ea typeface="MS Mincho"/>
                          <a:cs typeface="Iskoola Pota"/>
                        </a:rPr>
                        <a:t>Mobile cellular operator and price sub-basket, USD (2016)</a:t>
                      </a:r>
                      <a:endParaRPr lang="en-US" sz="14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200">
                          <a:effectLst/>
                          <a:latin typeface="Calibri" panose="020F0502020204030204" pitchFamily="34" charset="0"/>
                          <a:ea typeface="MS Mincho"/>
                          <a:cs typeface="Iskoola Pota"/>
                        </a:rPr>
                        <a:t>Grameenphone, 1.7</a:t>
                      </a:r>
                      <a:endParaRPr lang="en-US" sz="16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200" dirty="0" err="1">
                          <a:effectLst/>
                          <a:latin typeface="Calibri" panose="020F0502020204030204" pitchFamily="34" charset="0"/>
                          <a:ea typeface="MS Mincho"/>
                          <a:cs typeface="Iskoola Pota"/>
                        </a:rPr>
                        <a:t>Metfone</a:t>
                      </a:r>
                      <a:r>
                        <a:rPr lang="en-US" sz="1200" dirty="0">
                          <a:effectLst/>
                          <a:latin typeface="Calibri" panose="020F0502020204030204" pitchFamily="34" charset="0"/>
                          <a:ea typeface="MS Mincho"/>
                          <a:cs typeface="Iskoola Pota"/>
                        </a:rPr>
                        <a:t>, 6.85</a:t>
                      </a:r>
                      <a:endParaRPr lang="en-US" sz="16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600"/>
                        </a:spcBef>
                        <a:spcAft>
                          <a:spcPts val="0"/>
                        </a:spcAft>
                      </a:pPr>
                      <a:r>
                        <a:rPr lang="en-US" sz="1200" dirty="0">
                          <a:effectLst/>
                          <a:latin typeface="Calibri" panose="020F0502020204030204" pitchFamily="34" charset="0"/>
                          <a:ea typeface="MS Mincho"/>
                          <a:cs typeface="Iskoola Pota"/>
                        </a:rPr>
                        <a:t>MPT, 1.6</a:t>
                      </a:r>
                      <a:endParaRPr lang="en-US" sz="16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200">
                          <a:effectLst/>
                          <a:latin typeface="Calibri" panose="020F0502020204030204" pitchFamily="34" charset="0"/>
                          <a:ea typeface="MS Mincho"/>
                          <a:cs typeface="Iskoola Pota"/>
                        </a:rPr>
                        <a:t>Ncell, 2.4</a:t>
                      </a:r>
                      <a:endParaRPr lang="en-US" sz="16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200" dirty="0">
                          <a:effectLst/>
                          <a:latin typeface="Calibri" panose="020F0502020204030204" pitchFamily="34" charset="0"/>
                          <a:ea typeface="MS Mincho"/>
                          <a:cs typeface="Iskoola Pota"/>
                        </a:rPr>
                        <a:t>Dialog, 0.9</a:t>
                      </a:r>
                      <a:endParaRPr lang="en-US" sz="16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Rectangle 4"/>
          <p:cNvSpPr>
            <a:spLocks noChangeArrowheads="1"/>
          </p:cNvSpPr>
          <p:nvPr/>
        </p:nvSpPr>
        <p:spPr bwMode="auto">
          <a:xfrm>
            <a:off x="457200" y="2365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838098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Based on LIRNEasia research on proposed</a:t>
            </a:r>
            <a:r>
              <a:rPr lang="en-US" sz="3600" dirty="0" smtClean="0"/>
              <a:t> </a:t>
            </a:r>
            <a:r>
              <a:rPr lang="en-US" sz="3600" dirty="0" smtClean="0"/>
              <a:t>ITU ICT Price Basket Method</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86388447"/>
              </p:ext>
            </p:extLst>
          </p:nvPr>
        </p:nvGraphicFramePr>
        <p:xfrm>
          <a:off x="457200" y="1600200"/>
          <a:ext cx="8229600" cy="50292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sz="1400" dirty="0" smtClean="0"/>
                        <a:t>Fixed BB</a:t>
                      </a:r>
                      <a:endParaRPr lang="en-US" sz="1400" dirty="0"/>
                    </a:p>
                  </a:txBody>
                  <a:tcPr/>
                </a:tc>
                <a:tc>
                  <a:txBody>
                    <a:bodyPr/>
                    <a:lstStyle/>
                    <a:p>
                      <a:r>
                        <a:rPr lang="en-US" sz="1400" dirty="0" smtClean="0"/>
                        <a:t>Mobile BB (prepaid, handset based 500</a:t>
                      </a:r>
                      <a:r>
                        <a:rPr lang="en-US" sz="1400" baseline="0" dirty="0" smtClean="0"/>
                        <a:t> MB)</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Mobile BB (postpaid, USB dongle</a:t>
                      </a:r>
                      <a:r>
                        <a:rPr lang="en-US" sz="1400" baseline="0" dirty="0" smtClean="0"/>
                        <a:t> </a:t>
                      </a:r>
                      <a:r>
                        <a:rPr lang="en-US" sz="1400" dirty="0" smtClean="0"/>
                        <a:t>based 1 GB</a:t>
                      </a:r>
                    </a:p>
                  </a:txBody>
                  <a:tcPr/>
                </a:tc>
                <a:tc>
                  <a:txBody>
                    <a:bodyPr/>
                    <a:lstStyle/>
                    <a:p>
                      <a:r>
                        <a:rPr lang="en-US" sz="1400" dirty="0" smtClean="0"/>
                        <a:t>Mobile</a:t>
                      </a:r>
                      <a:r>
                        <a:rPr lang="en-US" sz="1400" baseline="0" dirty="0" smtClean="0"/>
                        <a:t> Cellular</a:t>
                      </a:r>
                      <a:endParaRPr lang="en-US" sz="1400" dirty="0"/>
                    </a:p>
                  </a:txBody>
                  <a:tcPr/>
                </a:tc>
              </a:tr>
              <a:tr h="370840">
                <a:tc gridSpan="4">
                  <a:txBody>
                    <a:bodyPr/>
                    <a:lstStyle/>
                    <a:p>
                      <a:pPr marL="285750" indent="-285750">
                        <a:buFontTx/>
                        <a:buChar char="-"/>
                      </a:pPr>
                      <a:r>
                        <a:rPr lang="en-US" sz="1400" dirty="0" smtClean="0"/>
                        <a:t>Operator with the largest</a:t>
                      </a:r>
                      <a:r>
                        <a:rPr lang="en-US" sz="1400" baseline="0" dirty="0" smtClean="0"/>
                        <a:t> market share</a:t>
                      </a:r>
                    </a:p>
                    <a:p>
                      <a:pPr marL="285750" indent="-285750">
                        <a:buFontTx/>
                        <a:buChar char="-"/>
                      </a:pPr>
                      <a:r>
                        <a:rPr lang="en-US" sz="1400" baseline="0" dirty="0" smtClean="0"/>
                        <a:t>Intended for residential use, regular / non-promotional offers (e.g. no F&amp;F plans)</a:t>
                      </a:r>
                    </a:p>
                    <a:p>
                      <a:pPr marL="285750" indent="-285750">
                        <a:buFontTx/>
                        <a:buChar char="-"/>
                      </a:pPr>
                      <a:r>
                        <a:rPr lang="en-US" sz="1400" baseline="0" dirty="0" smtClean="0"/>
                        <a:t>In advertised currency, including local taxes</a:t>
                      </a:r>
                    </a:p>
                    <a:p>
                      <a:pPr marL="285750" indent="-285750">
                        <a:buFontTx/>
                        <a:buChar char="-"/>
                      </a:pPr>
                      <a:r>
                        <a:rPr lang="en-US" sz="1400" baseline="0" dirty="0" smtClean="0"/>
                        <a:t>Validity period = 30 days (or closest)</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n-US" sz="1400" dirty="0" smtClean="0"/>
                        <a:t>Regular residential single user monthly plan</a:t>
                      </a:r>
                      <a:endParaRPr lang="en-US" sz="1400" dirty="0"/>
                    </a:p>
                  </a:txBody>
                  <a:tcPr/>
                </a:tc>
                <a:tc>
                  <a:txBody>
                    <a:bodyPr/>
                    <a:lstStyle/>
                    <a:p>
                      <a:r>
                        <a:rPr lang="en-US" sz="1400" dirty="0" smtClean="0"/>
                        <a:t>Prepaid plan</a:t>
                      </a:r>
                      <a:r>
                        <a:rPr lang="en-US" sz="1400" baseline="0" dirty="0" smtClean="0"/>
                        <a:t> intended for use via a mobile phone</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Postpaid plan</a:t>
                      </a:r>
                      <a:r>
                        <a:rPr lang="en-US" sz="1400" baseline="0" dirty="0" smtClean="0"/>
                        <a:t> intended for use via a USB dongle</a:t>
                      </a:r>
                      <a:endParaRPr lang="en-US" sz="1400" dirty="0" smtClean="0"/>
                    </a:p>
                  </a:txBody>
                  <a:tcPr/>
                </a:tc>
                <a:tc>
                  <a:txBody>
                    <a:bodyPr/>
                    <a:lstStyle/>
                    <a:p>
                      <a:r>
                        <a:rPr lang="en-US" sz="1400" dirty="0" smtClean="0"/>
                        <a:t>Prepaid plan (postpaid if &lt; 2% on prepaid. E.g. Japan)</a:t>
                      </a:r>
                      <a:endParaRPr 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Cheapest on the basis of 1 GB data cap and min 256 Kbps</a:t>
                      </a:r>
                    </a:p>
                    <a:p>
                      <a:endParaRPr lang="en-US" sz="1400" dirty="0"/>
                    </a:p>
                  </a:txBody>
                  <a:tcPr/>
                </a:tc>
                <a:tc>
                  <a:txBody>
                    <a:bodyPr/>
                    <a:lstStyle/>
                    <a:p>
                      <a:r>
                        <a:rPr lang="en-US" sz="1400" dirty="0" smtClean="0"/>
                        <a:t>Cheapest on the basis of 500 MB data cap</a:t>
                      </a:r>
                      <a:r>
                        <a:rPr lang="en-US" sz="1400" baseline="0" dirty="0" smtClean="0"/>
                        <a:t> / month min.</a:t>
                      </a:r>
                      <a:endParaRPr lang="en-US" sz="1400" dirty="0"/>
                    </a:p>
                  </a:txBody>
                  <a:tcPr/>
                </a:tc>
                <a:tc>
                  <a:txBody>
                    <a:bodyPr/>
                    <a:lstStyle/>
                    <a:p>
                      <a:r>
                        <a:rPr lang="en-US" sz="1400" dirty="0" smtClean="0"/>
                        <a:t>Cheapest on the basis of 1 GB data cap</a:t>
                      </a:r>
                      <a:r>
                        <a:rPr lang="en-US" sz="1400" baseline="0" dirty="0" smtClean="0"/>
                        <a:t> / month min</a:t>
                      </a:r>
                      <a:endParaRPr lang="en-US" sz="1400" dirty="0"/>
                    </a:p>
                  </a:txBody>
                  <a:tcPr/>
                </a:tc>
                <a:tc>
                  <a:txBody>
                    <a:bodyPr/>
                    <a:lstStyle/>
                    <a:p>
                      <a:r>
                        <a:rPr lang="en-US" sz="1400" dirty="0" smtClean="0"/>
                        <a:t>Cheapest on the basis</a:t>
                      </a:r>
                      <a:r>
                        <a:rPr lang="en-US" sz="1400" baseline="0" dirty="0" smtClean="0"/>
                        <a:t> of 30 calls + 100 SMS</a:t>
                      </a:r>
                      <a:endParaRPr 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If there are different commitment periods, the 12-month locked-in</a:t>
                      </a:r>
                      <a:r>
                        <a:rPr lang="en-US" sz="1400" baseline="0" dirty="0" smtClean="0"/>
                        <a:t> plans are selected</a:t>
                      </a:r>
                      <a:endParaRPr lang="en-US" sz="1400" dirty="0" smtClean="0"/>
                    </a:p>
                    <a:p>
                      <a:endParaRPr lang="en-US" sz="1400" dirty="0"/>
                    </a:p>
                  </a:txBody>
                  <a:tcPr/>
                </a:tc>
                <a:tc>
                  <a:txBody>
                    <a:bodyPr/>
                    <a:lstStyle/>
                    <a:p>
                      <a:r>
                        <a:rPr lang="en-US" sz="1400" dirty="0" smtClean="0"/>
                        <a:t>Excludes</a:t>
                      </a:r>
                      <a:r>
                        <a:rPr lang="en-US" sz="1400" baseline="0" dirty="0" smtClean="0"/>
                        <a:t> set up / recurrent fees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Excludes</a:t>
                      </a:r>
                      <a:r>
                        <a:rPr lang="en-US" sz="1400" baseline="0" dirty="0" smtClean="0"/>
                        <a:t> set up / recurrent fees</a:t>
                      </a:r>
                      <a:endParaRPr lang="en-US" sz="1400" dirty="0" smtClean="0"/>
                    </a:p>
                  </a:txBody>
                  <a:tcPr/>
                </a:tc>
                <a:tc>
                  <a:txBody>
                    <a:bodyPr/>
                    <a:lstStyle/>
                    <a:p>
                      <a:r>
                        <a:rPr lang="en-US" sz="1400" dirty="0" smtClean="0"/>
                        <a:t>If price </a:t>
                      </a:r>
                      <a:r>
                        <a:rPr lang="en-US" sz="1400" dirty="0" smtClean="0"/>
                        <a:t>varies </a:t>
                      </a:r>
                      <a:r>
                        <a:rPr lang="en-US" sz="1400" dirty="0" smtClean="0"/>
                        <a:t>between </a:t>
                      </a:r>
                      <a:r>
                        <a:rPr lang="en-US" sz="1400" dirty="0" smtClean="0"/>
                        <a:t>number of</a:t>
                      </a:r>
                      <a:r>
                        <a:rPr lang="en-US" sz="1400" baseline="0" dirty="0" smtClean="0"/>
                        <a:t> </a:t>
                      </a:r>
                      <a:r>
                        <a:rPr lang="en-US" sz="1400" dirty="0" smtClean="0"/>
                        <a:t>minutes</a:t>
                      </a:r>
                      <a:r>
                        <a:rPr lang="en-US" sz="1400" dirty="0" smtClean="0"/>
                        <a:t>, </a:t>
                      </a:r>
                      <a:r>
                        <a:rPr lang="en-US" sz="1400" dirty="0" smtClean="0"/>
                        <a:t>average</a:t>
                      </a:r>
                      <a:r>
                        <a:rPr lang="en-US" sz="1400" baseline="0" dirty="0" smtClean="0"/>
                        <a:t> </a:t>
                      </a:r>
                      <a:r>
                        <a:rPr lang="en-US" sz="1400" dirty="0" smtClean="0"/>
                        <a:t>of </a:t>
                      </a:r>
                      <a:r>
                        <a:rPr lang="en-US" sz="1400" dirty="0" smtClean="0"/>
                        <a:t>a 3 min call</a:t>
                      </a:r>
                      <a:endParaRPr lang="en-US" sz="1400" dirty="0"/>
                    </a:p>
                  </a:txBody>
                  <a:tcPr/>
                </a:tc>
              </a:tr>
              <a:tr h="370840">
                <a:tc>
                  <a:txBody>
                    <a:bodyPr/>
                    <a:lstStyle/>
                    <a:p>
                      <a:r>
                        <a:rPr lang="en-US" sz="1400" dirty="0" smtClean="0"/>
                        <a:t>Excludes</a:t>
                      </a:r>
                      <a:r>
                        <a:rPr lang="en-US" sz="1400" baseline="0" dirty="0" smtClean="0"/>
                        <a:t> cost of fixed telephone line</a:t>
                      </a:r>
                      <a:endParaRPr lang="en-US" sz="1400" dirty="0"/>
                    </a:p>
                  </a:txBody>
                  <a:tcPr/>
                </a:tc>
                <a:tc>
                  <a:txBody>
                    <a:bodyPr/>
                    <a:lstStyle/>
                    <a:p>
                      <a:endParaRPr lang="en-US" dirty="0"/>
                    </a:p>
                  </a:txBody>
                  <a:tcPr/>
                </a:tc>
                <a:tc>
                  <a:txBody>
                    <a:bodyPr/>
                    <a:lstStyle/>
                    <a:p>
                      <a:endParaRPr lang="en-US" dirty="0"/>
                    </a:p>
                  </a:txBody>
                  <a:tcPr/>
                </a:tc>
                <a:tc>
                  <a:txBody>
                    <a:bodyPr/>
                    <a:lstStyle/>
                    <a:p>
                      <a:r>
                        <a:rPr lang="en-US" sz="1400" dirty="0" smtClean="0"/>
                        <a:t>Peak, off-peak;</a:t>
                      </a:r>
                      <a:r>
                        <a:rPr lang="en-US" sz="1400" baseline="0" dirty="0" smtClean="0"/>
                        <a:t> on-net, off-net prices are collected</a:t>
                      </a:r>
                      <a:endParaRPr lang="en-US" sz="1400" dirty="0"/>
                    </a:p>
                  </a:txBody>
                  <a:tcPr/>
                </a:tc>
              </a:tr>
            </a:tbl>
          </a:graphicData>
        </a:graphic>
      </p:graphicFrame>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28</a:t>
            </a:fld>
            <a:endParaRPr lang="en-US"/>
          </a:p>
        </p:txBody>
      </p:sp>
    </p:spTree>
    <p:extLst>
      <p:ext uri="{BB962C8B-B14F-4D97-AF65-F5344CB8AC3E}">
        <p14:creationId xmlns:p14="http://schemas.microsoft.com/office/powerpoint/2010/main" val="1888458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electricity in homes relevant to ICT access?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37927679"/>
              </p:ext>
            </p:extLst>
          </p:nvPr>
        </p:nvGraphicFramePr>
        <p:xfrm>
          <a:off x="685800" y="1981200"/>
          <a:ext cx="8001000" cy="3782568"/>
        </p:xfrm>
        <a:graphic>
          <a:graphicData uri="http://schemas.openxmlformats.org/drawingml/2006/table">
            <a:tbl>
              <a:tblPr firstRow="1" firstCol="1" bandRow="1"/>
              <a:tblGrid>
                <a:gridCol w="1189692"/>
                <a:gridCol w="1191144"/>
                <a:gridCol w="1404678"/>
                <a:gridCol w="1405404"/>
                <a:gridCol w="1404678"/>
                <a:gridCol w="1405404"/>
              </a:tblGrid>
              <a:tr h="1080734">
                <a:tc>
                  <a:txBody>
                    <a:bodyPr/>
                    <a:lstStyle/>
                    <a:p>
                      <a:pPr marL="0" marR="0" algn="l">
                        <a:lnSpc>
                          <a:spcPct val="115000"/>
                        </a:lnSpc>
                        <a:spcBef>
                          <a:spcPts val="100"/>
                        </a:spcBef>
                        <a:spcAft>
                          <a:spcPts val="100"/>
                        </a:spcAft>
                      </a:pPr>
                      <a:r>
                        <a:rPr lang="en-US" sz="2400" b="1" dirty="0">
                          <a:effectLst/>
                          <a:latin typeface="Calibri" panose="020F0502020204030204" pitchFamily="34" charset="0"/>
                          <a:ea typeface="MS Mincho"/>
                          <a:cs typeface="Iskoola Pota"/>
                        </a:rPr>
                        <a:t> </a:t>
                      </a:r>
                      <a:endParaRPr lang="en-US" sz="32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2400" b="1" dirty="0">
                          <a:effectLst/>
                          <a:latin typeface="Calibri" panose="020F0502020204030204" pitchFamily="34" charset="0"/>
                          <a:ea typeface="MS Mincho"/>
                          <a:cs typeface="Iskoola Pota"/>
                        </a:rPr>
                        <a:t>Bangladesh</a:t>
                      </a:r>
                      <a:endParaRPr lang="en-US" sz="32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2400" b="1" dirty="0">
                          <a:effectLst/>
                          <a:latin typeface="Calibri" panose="020F0502020204030204" pitchFamily="34" charset="0"/>
                          <a:ea typeface="MS Mincho"/>
                          <a:cs typeface="Iskoola Pota"/>
                        </a:rPr>
                        <a:t>Cambodia</a:t>
                      </a:r>
                      <a:endParaRPr lang="en-US" sz="32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2400" b="1">
                          <a:effectLst/>
                          <a:latin typeface="Calibri" panose="020F0502020204030204" pitchFamily="34" charset="0"/>
                          <a:ea typeface="MS Mincho"/>
                          <a:cs typeface="Iskoola Pota"/>
                        </a:rPr>
                        <a:t>Myanmar</a:t>
                      </a:r>
                      <a:endParaRPr lang="en-US" sz="32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2400" b="1">
                          <a:effectLst/>
                          <a:latin typeface="Calibri" panose="020F0502020204030204" pitchFamily="34" charset="0"/>
                          <a:ea typeface="MS Mincho"/>
                          <a:cs typeface="Iskoola Pota"/>
                        </a:rPr>
                        <a:t>Nepal</a:t>
                      </a:r>
                      <a:endParaRPr lang="en-US" sz="32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2400" b="1">
                          <a:effectLst/>
                          <a:latin typeface="Calibri" panose="020F0502020204030204" pitchFamily="34" charset="0"/>
                          <a:ea typeface="MS Mincho"/>
                          <a:cs typeface="Iskoola Pota"/>
                        </a:rPr>
                        <a:t>Sri Lanka</a:t>
                      </a:r>
                      <a:endParaRPr lang="en-US" sz="32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1834">
                <a:tc>
                  <a:txBody>
                    <a:bodyPr/>
                    <a:lstStyle/>
                    <a:p>
                      <a:pPr marL="0" marR="0" algn="l">
                        <a:lnSpc>
                          <a:spcPct val="115000"/>
                        </a:lnSpc>
                        <a:spcBef>
                          <a:spcPts val="100"/>
                        </a:spcBef>
                        <a:spcAft>
                          <a:spcPts val="100"/>
                        </a:spcAft>
                      </a:pPr>
                      <a:r>
                        <a:rPr lang="en-US" sz="2400" b="1">
                          <a:effectLst/>
                          <a:latin typeface="Calibri" panose="020F0502020204030204" pitchFamily="34" charset="0"/>
                          <a:ea typeface="MS Mincho"/>
                          <a:cs typeface="Iskoola Pota"/>
                        </a:rPr>
                        <a:t>Households with electricity (%)</a:t>
                      </a:r>
                      <a:endParaRPr lang="en-US" sz="32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2400" dirty="0">
                          <a:effectLst/>
                          <a:latin typeface="Calibri" panose="020F0502020204030204" pitchFamily="34" charset="0"/>
                          <a:ea typeface="MS Mincho"/>
                          <a:cs typeface="Iskoola Pota"/>
                        </a:rPr>
                        <a:t>56.6 (2011)</a:t>
                      </a:r>
                      <a:endParaRPr lang="en-US" sz="32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2400">
                          <a:effectLst/>
                          <a:latin typeface="Calibri" panose="020F0502020204030204" pitchFamily="34" charset="0"/>
                          <a:ea typeface="MS Mincho"/>
                          <a:cs typeface="Iskoola Pota"/>
                        </a:rPr>
                        <a:t>48 (2013)</a:t>
                      </a:r>
                      <a:endParaRPr lang="en-US" sz="32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2400" dirty="0">
                          <a:effectLst/>
                          <a:latin typeface="Calibri" panose="020F0502020204030204" pitchFamily="34" charset="0"/>
                          <a:ea typeface="MS Mincho"/>
                          <a:cs typeface="Iskoola Pota"/>
                        </a:rPr>
                        <a:t>32.4 (2014)</a:t>
                      </a:r>
                      <a:endParaRPr lang="en-US" sz="32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100"/>
                        </a:spcBef>
                        <a:spcAft>
                          <a:spcPts val="100"/>
                        </a:spcAft>
                      </a:pPr>
                      <a:r>
                        <a:rPr lang="en-US" sz="2400">
                          <a:effectLst/>
                          <a:latin typeface="Calibri" panose="020F0502020204030204" pitchFamily="34" charset="0"/>
                          <a:ea typeface="MS Mincho"/>
                          <a:cs typeface="Iskoola Pota"/>
                        </a:rPr>
                        <a:t>67 (2011)</a:t>
                      </a:r>
                      <a:endParaRPr lang="en-US" sz="32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2400" dirty="0">
                          <a:effectLst/>
                          <a:latin typeface="Calibri" panose="020F0502020204030204" pitchFamily="34" charset="0"/>
                          <a:ea typeface="MS Mincho"/>
                          <a:cs typeface="Iskoola Pota"/>
                        </a:rPr>
                        <a:t>90.2 (2013)</a:t>
                      </a:r>
                      <a:endParaRPr lang="en-US" sz="32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29</a:t>
            </a:fld>
            <a:endParaRPr lang="en-US"/>
          </a:p>
        </p:txBody>
      </p:sp>
      <p:sp>
        <p:nvSpPr>
          <p:cNvPr id="6" name="Rectangle 1"/>
          <p:cNvSpPr>
            <a:spLocks noChangeArrowheads="1"/>
          </p:cNvSpPr>
          <p:nvPr/>
        </p:nvSpPr>
        <p:spPr bwMode="auto">
          <a:xfrm>
            <a:off x="1073150" y="3228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59807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comparison</a:t>
            </a:r>
            <a:endParaRPr lang="en-US" dirty="0"/>
          </a:p>
        </p:txBody>
      </p:sp>
      <p:sp>
        <p:nvSpPr>
          <p:cNvPr id="5" name="Text Placeholder 4"/>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3</a:t>
            </a:fld>
            <a:endParaRPr lang="en-US"/>
          </a:p>
        </p:txBody>
      </p:sp>
    </p:spTree>
    <p:extLst>
      <p:ext uri="{BB962C8B-B14F-4D97-AF65-F5344CB8AC3E}">
        <p14:creationId xmlns:p14="http://schemas.microsoft.com/office/powerpoint/2010/main" val="40377402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readiness best understood through </a:t>
            </a:r>
            <a:r>
              <a:rPr lang="en-US" smtClean="0"/>
              <a:t>composite indices</a:t>
            </a:r>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13311695"/>
              </p:ext>
            </p:extLst>
          </p:nvPr>
        </p:nvGraphicFramePr>
        <p:xfrm>
          <a:off x="457200" y="1524000"/>
          <a:ext cx="8229600" cy="4650308"/>
        </p:xfrm>
        <a:graphic>
          <a:graphicData uri="http://schemas.openxmlformats.org/drawingml/2006/table">
            <a:tbl>
              <a:tblPr firstRow="1" firstCol="1" bandRow="1"/>
              <a:tblGrid>
                <a:gridCol w="1600200"/>
                <a:gridCol w="1143000"/>
                <a:gridCol w="1371600"/>
                <a:gridCol w="1371600"/>
                <a:gridCol w="1371600"/>
                <a:gridCol w="1371600"/>
              </a:tblGrid>
              <a:tr h="665852">
                <a:tc>
                  <a:txBody>
                    <a:bodyPr/>
                    <a:lstStyle/>
                    <a:p>
                      <a:pPr marL="0" marR="0">
                        <a:lnSpc>
                          <a:spcPct val="115000"/>
                        </a:lnSpc>
                        <a:spcBef>
                          <a:spcPts val="600"/>
                        </a:spcBef>
                        <a:spcAft>
                          <a:spcPts val="0"/>
                        </a:spcAft>
                      </a:pPr>
                      <a:r>
                        <a:rPr lang="en-US" sz="1400" b="1" dirty="0">
                          <a:effectLst/>
                          <a:latin typeface="Calibri" panose="020F0502020204030204" pitchFamily="34" charset="0"/>
                          <a:ea typeface="MS Mincho"/>
                          <a:cs typeface="Iskoola Pota"/>
                        </a:rPr>
                        <a:t> </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400" b="1">
                          <a:effectLst/>
                          <a:latin typeface="Calibri" panose="020F0502020204030204" pitchFamily="34" charset="0"/>
                          <a:ea typeface="MS Mincho"/>
                          <a:cs typeface="Iskoola Pota"/>
                        </a:rPr>
                        <a:t>Bangladesh</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400" b="1">
                          <a:effectLst/>
                          <a:latin typeface="Calibri" panose="020F0502020204030204" pitchFamily="34" charset="0"/>
                          <a:ea typeface="MS Mincho"/>
                          <a:cs typeface="Iskoola Pota"/>
                        </a:rPr>
                        <a:t>Cambodia</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400" b="1">
                          <a:effectLst/>
                          <a:latin typeface="Calibri" panose="020F0502020204030204" pitchFamily="34" charset="0"/>
                          <a:ea typeface="MS Mincho"/>
                          <a:cs typeface="Iskoola Pota"/>
                        </a:rPr>
                        <a:t>Myanmar</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400" b="1">
                          <a:effectLst/>
                          <a:latin typeface="Calibri" panose="020F0502020204030204" pitchFamily="34" charset="0"/>
                          <a:ea typeface="MS Mincho"/>
                          <a:cs typeface="Iskoola Pota"/>
                        </a:rPr>
                        <a:t>Nepal</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0"/>
                        </a:spcAft>
                      </a:pPr>
                      <a:r>
                        <a:rPr lang="en-US" sz="1400" b="1">
                          <a:effectLst/>
                          <a:latin typeface="Calibri" panose="020F0502020204030204" pitchFamily="34" charset="0"/>
                          <a:ea typeface="MS Mincho"/>
                          <a:cs typeface="Iskoola Pota"/>
                        </a:rPr>
                        <a:t>Sri Lanka</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0750">
                <a:tc>
                  <a:txBody>
                    <a:bodyPr/>
                    <a:lstStyle/>
                    <a:p>
                      <a:pPr marL="0" marR="0">
                        <a:lnSpc>
                          <a:spcPct val="115000"/>
                        </a:lnSpc>
                        <a:spcBef>
                          <a:spcPts val="600"/>
                        </a:spcBef>
                        <a:spcAft>
                          <a:spcPts val="0"/>
                        </a:spcAft>
                      </a:pPr>
                      <a:r>
                        <a:rPr lang="en-US" sz="1400">
                          <a:effectLst/>
                          <a:latin typeface="Calibri" panose="020F0502020204030204" pitchFamily="34" charset="0"/>
                          <a:ea typeface="MS Mincho"/>
                          <a:cs typeface="Iskoola Pota"/>
                        </a:rPr>
                        <a:t>Global competitiveness index (2016)- out of a possible 140</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a:effectLst/>
                          <a:latin typeface="Calibri" panose="020F0502020204030204" pitchFamily="34" charset="0"/>
                          <a:ea typeface="MS Mincho"/>
                          <a:cs typeface="Iskoola Pota"/>
                        </a:rPr>
                        <a:t>107</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a:effectLst/>
                          <a:latin typeface="Calibri" panose="020F0502020204030204" pitchFamily="34" charset="0"/>
                          <a:ea typeface="MS Mincho"/>
                          <a:cs typeface="Iskoola Pota"/>
                        </a:rPr>
                        <a:t>90</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dirty="0">
                          <a:effectLst/>
                          <a:latin typeface="Calibri" panose="020F0502020204030204" pitchFamily="34" charset="0"/>
                          <a:ea typeface="MS Mincho"/>
                          <a:cs typeface="Iskoola Pota"/>
                        </a:rPr>
                        <a:t>131</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600"/>
                        </a:spcBef>
                        <a:spcAft>
                          <a:spcPts val="0"/>
                        </a:spcAft>
                      </a:pPr>
                      <a:r>
                        <a:rPr lang="en-US" sz="1400">
                          <a:effectLst/>
                          <a:latin typeface="Calibri" panose="020F0502020204030204" pitchFamily="34" charset="0"/>
                          <a:ea typeface="MS Mincho"/>
                          <a:cs typeface="Iskoola Pota"/>
                        </a:rPr>
                        <a:t>100</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a:effectLst/>
                          <a:latin typeface="Calibri" panose="020F0502020204030204" pitchFamily="34" charset="0"/>
                          <a:ea typeface="MS Mincho"/>
                          <a:cs typeface="Iskoola Pota"/>
                        </a:rPr>
                        <a:t>68</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0750">
                <a:tc>
                  <a:txBody>
                    <a:bodyPr/>
                    <a:lstStyle/>
                    <a:p>
                      <a:pPr marL="0" marR="0">
                        <a:lnSpc>
                          <a:spcPct val="115000"/>
                        </a:lnSpc>
                        <a:spcBef>
                          <a:spcPts val="600"/>
                        </a:spcBef>
                        <a:spcAft>
                          <a:spcPts val="0"/>
                        </a:spcAft>
                      </a:pPr>
                      <a:r>
                        <a:rPr lang="en-US" sz="1400">
                          <a:effectLst/>
                          <a:latin typeface="Calibri" panose="020F0502020204030204" pitchFamily="34" charset="0"/>
                          <a:ea typeface="MS Mincho"/>
                          <a:cs typeface="Iskoola Pota"/>
                        </a:rPr>
                        <a:t>Doing business index (2016)- out of a possible 190</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dirty="0">
                          <a:effectLst/>
                          <a:latin typeface="Calibri" panose="020F0502020204030204" pitchFamily="34" charset="0"/>
                          <a:ea typeface="MS Mincho"/>
                          <a:cs typeface="Iskoola Pota"/>
                        </a:rPr>
                        <a:t>176</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600"/>
                        </a:spcBef>
                        <a:spcAft>
                          <a:spcPts val="0"/>
                        </a:spcAft>
                      </a:pPr>
                      <a:r>
                        <a:rPr lang="en-US" sz="1400">
                          <a:effectLst/>
                          <a:latin typeface="Calibri" panose="020F0502020204030204" pitchFamily="34" charset="0"/>
                          <a:ea typeface="MS Mincho"/>
                          <a:cs typeface="Iskoola Pota"/>
                        </a:rPr>
                        <a:t>131</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a:effectLst/>
                          <a:latin typeface="Calibri" panose="020F0502020204030204" pitchFamily="34" charset="0"/>
                          <a:ea typeface="MS Mincho"/>
                          <a:cs typeface="Iskoola Pota"/>
                        </a:rPr>
                        <a:t>170</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a:effectLst/>
                          <a:latin typeface="Calibri" panose="020F0502020204030204" pitchFamily="34" charset="0"/>
                          <a:ea typeface="MS Mincho"/>
                          <a:cs typeface="Iskoola Pota"/>
                        </a:rPr>
                        <a:t> 107</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a:effectLst/>
                          <a:latin typeface="Calibri" panose="020F0502020204030204" pitchFamily="34" charset="0"/>
                          <a:ea typeface="MS Mincho"/>
                          <a:cs typeface="Iskoola Pota"/>
                        </a:rPr>
                        <a:t>110</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0750">
                <a:tc>
                  <a:txBody>
                    <a:bodyPr/>
                    <a:lstStyle/>
                    <a:p>
                      <a:pPr marL="0" marR="0">
                        <a:lnSpc>
                          <a:spcPct val="115000"/>
                        </a:lnSpc>
                        <a:spcBef>
                          <a:spcPts val="600"/>
                        </a:spcBef>
                        <a:spcAft>
                          <a:spcPts val="0"/>
                        </a:spcAft>
                      </a:pPr>
                      <a:r>
                        <a:rPr lang="en-US" sz="1400">
                          <a:effectLst/>
                          <a:latin typeface="Calibri" panose="020F0502020204030204" pitchFamily="34" charset="0"/>
                          <a:ea typeface="MS Mincho"/>
                          <a:cs typeface="Iskoola Pota"/>
                        </a:rPr>
                        <a:t>Network Readiness Index (2016)- out of a possible 139</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a:effectLst/>
                          <a:latin typeface="Calibri" panose="020F0502020204030204" pitchFamily="34" charset="0"/>
                          <a:ea typeface="MS Mincho"/>
                          <a:cs typeface="Iskoola Pota"/>
                        </a:rPr>
                        <a:t>112</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a:effectLst/>
                          <a:latin typeface="Calibri" panose="020F0502020204030204" pitchFamily="34" charset="0"/>
                          <a:ea typeface="MS Mincho"/>
                          <a:cs typeface="Iskoola Pota"/>
                        </a:rPr>
                        <a:t>109</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dirty="0">
                          <a:effectLst/>
                          <a:latin typeface="Calibri" panose="020F0502020204030204" pitchFamily="34" charset="0"/>
                          <a:ea typeface="MS Mincho"/>
                          <a:cs typeface="Iskoola Pota"/>
                        </a:rPr>
                        <a:t>133</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600"/>
                        </a:spcBef>
                        <a:spcAft>
                          <a:spcPts val="0"/>
                        </a:spcAft>
                      </a:pPr>
                      <a:r>
                        <a:rPr lang="en-US" sz="1400">
                          <a:effectLst/>
                          <a:latin typeface="Calibri" panose="020F0502020204030204" pitchFamily="34" charset="0"/>
                          <a:ea typeface="MS Mincho"/>
                          <a:cs typeface="Iskoola Pota"/>
                        </a:rPr>
                        <a:t>118</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a:effectLst/>
                          <a:latin typeface="Calibri" panose="020F0502020204030204" pitchFamily="34" charset="0"/>
                          <a:ea typeface="MS Mincho"/>
                          <a:cs typeface="Iskoola Pota"/>
                        </a:rPr>
                        <a:t>63</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0750">
                <a:tc>
                  <a:txBody>
                    <a:bodyPr/>
                    <a:lstStyle/>
                    <a:p>
                      <a:pPr marL="0" marR="0">
                        <a:lnSpc>
                          <a:spcPct val="115000"/>
                        </a:lnSpc>
                        <a:spcBef>
                          <a:spcPts val="600"/>
                        </a:spcBef>
                        <a:spcAft>
                          <a:spcPts val="0"/>
                        </a:spcAft>
                      </a:pPr>
                      <a:r>
                        <a:rPr lang="en-US" sz="1400">
                          <a:effectLst/>
                          <a:latin typeface="Calibri" panose="020F0502020204030204" pitchFamily="34" charset="0"/>
                          <a:ea typeface="MS Mincho"/>
                          <a:cs typeface="Iskoola Pota"/>
                        </a:rPr>
                        <a:t>ICT Development Index (2016)- out of a possible 175</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dirty="0">
                          <a:effectLst/>
                          <a:latin typeface="Calibri" panose="020F0502020204030204" pitchFamily="34" charset="0"/>
                          <a:ea typeface="MS Mincho"/>
                          <a:cs typeface="Iskoola Pota"/>
                        </a:rPr>
                        <a:t>145</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600"/>
                        </a:spcBef>
                        <a:spcAft>
                          <a:spcPts val="0"/>
                        </a:spcAft>
                      </a:pPr>
                      <a:r>
                        <a:rPr lang="en-US" sz="1400">
                          <a:effectLst/>
                          <a:latin typeface="Calibri" panose="020F0502020204030204" pitchFamily="34" charset="0"/>
                          <a:ea typeface="MS Mincho"/>
                          <a:cs typeface="Iskoola Pota"/>
                        </a:rPr>
                        <a:t>125</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a:effectLst/>
                          <a:latin typeface="Calibri" panose="020F0502020204030204" pitchFamily="34" charset="0"/>
                          <a:ea typeface="MS Mincho"/>
                          <a:cs typeface="Iskoola Pota"/>
                        </a:rPr>
                        <a:t>140</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dirty="0">
                          <a:effectLst/>
                          <a:latin typeface="Calibri" panose="020F0502020204030204" pitchFamily="34" charset="0"/>
                          <a:ea typeface="MS Mincho"/>
                          <a:cs typeface="Iskoola Pota"/>
                        </a:rPr>
                        <a:t>142</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a:effectLst/>
                          <a:latin typeface="Calibri" panose="020F0502020204030204" pitchFamily="34" charset="0"/>
                          <a:ea typeface="MS Mincho"/>
                          <a:cs typeface="Iskoola Pota"/>
                        </a:rPr>
                        <a:t>116</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0750">
                <a:tc>
                  <a:txBody>
                    <a:bodyPr/>
                    <a:lstStyle/>
                    <a:p>
                      <a:pPr marL="0" marR="0">
                        <a:lnSpc>
                          <a:spcPct val="115000"/>
                        </a:lnSpc>
                        <a:spcBef>
                          <a:spcPts val="600"/>
                        </a:spcBef>
                        <a:spcAft>
                          <a:spcPts val="0"/>
                        </a:spcAft>
                      </a:pPr>
                      <a:r>
                        <a:rPr lang="en-US" sz="1400">
                          <a:effectLst/>
                          <a:latin typeface="Calibri" panose="020F0502020204030204" pitchFamily="34" charset="0"/>
                          <a:ea typeface="MS Mincho"/>
                          <a:cs typeface="Iskoola Pota"/>
                        </a:rPr>
                        <a:t>Global innovation index  (2017)- out of a possible 127</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dirty="0">
                          <a:effectLst/>
                          <a:latin typeface="Calibri" panose="020F0502020204030204" pitchFamily="34" charset="0"/>
                          <a:ea typeface="MS Mincho"/>
                          <a:cs typeface="Iskoola Pota"/>
                        </a:rPr>
                        <a:t>114</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600"/>
                        </a:spcBef>
                        <a:spcAft>
                          <a:spcPts val="0"/>
                        </a:spcAft>
                      </a:pPr>
                      <a:r>
                        <a:rPr lang="en-US" sz="1400">
                          <a:effectLst/>
                          <a:latin typeface="Calibri" panose="020F0502020204030204" pitchFamily="34" charset="0"/>
                          <a:ea typeface="MS Mincho"/>
                          <a:cs typeface="Iskoola Pota"/>
                        </a:rPr>
                        <a:t>101</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dirty="0">
                          <a:effectLst/>
                          <a:latin typeface="Calibri" panose="020F0502020204030204" pitchFamily="34" charset="0"/>
                          <a:ea typeface="MS Mincho"/>
                          <a:cs typeface="Iskoola Pota"/>
                        </a:rPr>
                        <a:t> </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a:effectLst/>
                          <a:latin typeface="Calibri" panose="020F0502020204030204" pitchFamily="34" charset="0"/>
                          <a:ea typeface="MS Mincho"/>
                          <a:cs typeface="Iskoola Pota"/>
                        </a:rPr>
                        <a:t>109</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600"/>
                        </a:spcBef>
                        <a:spcAft>
                          <a:spcPts val="0"/>
                        </a:spcAft>
                      </a:pPr>
                      <a:r>
                        <a:rPr lang="en-US" sz="1400" dirty="0">
                          <a:effectLst/>
                          <a:latin typeface="Calibri" panose="020F0502020204030204" pitchFamily="34" charset="0"/>
                          <a:ea typeface="MS Mincho"/>
                          <a:cs typeface="Iskoola Pota"/>
                        </a:rPr>
                        <a:t>90</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30</a:t>
            </a:fld>
            <a:endParaRPr lang="en-US"/>
          </a:p>
        </p:txBody>
      </p:sp>
      <p:sp>
        <p:nvSpPr>
          <p:cNvPr id="6" name="Rectangle 1"/>
          <p:cNvSpPr>
            <a:spLocks noChangeArrowheads="1"/>
          </p:cNvSpPr>
          <p:nvPr/>
        </p:nvSpPr>
        <p:spPr bwMode="auto">
          <a:xfrm>
            <a:off x="457200" y="2460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59679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n-US" dirty="0" smtClean="0"/>
              <a:t>I</a:t>
            </a:r>
            <a:r>
              <a:rPr dirty="0" smtClean="0"/>
              <a:t>s connectivity increasing? </a:t>
            </a:r>
          </a:p>
        </p:txBody>
      </p:sp>
      <p:graphicFrame>
        <p:nvGraphicFramePr>
          <p:cNvPr id="4" name="Chart 3"/>
          <p:cNvGraphicFramePr>
            <a:graphicFrameLocks/>
          </p:cNvGraphicFramePr>
          <p:nvPr/>
        </p:nvGraphicFramePr>
        <p:xfrm>
          <a:off x="304800" y="1600200"/>
          <a:ext cx="8610600" cy="47942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629400" y="6248400"/>
            <a:ext cx="2286000" cy="369332"/>
          </a:xfrm>
          <a:prstGeom prst="rect">
            <a:avLst/>
          </a:prstGeom>
          <a:solidFill>
            <a:srgbClr val="C00000"/>
          </a:solidFill>
        </p:spPr>
        <p:txBody>
          <a:bodyPr wrap="square" rtlCol="0">
            <a:spAutoFit/>
          </a:bodyPr>
          <a:lstStyle/>
          <a:p>
            <a:r>
              <a:rPr lang="en-US" dirty="0" smtClean="0">
                <a:solidFill>
                  <a:schemeClr val="bg1"/>
                </a:solidFill>
              </a:rPr>
              <a:t>Looks impressive</a:t>
            </a:r>
            <a:endParaRPr lang="en-US" dirty="0">
              <a:solidFill>
                <a:schemeClr val="bg1"/>
              </a:solidFill>
            </a:endParaRPr>
          </a:p>
        </p:txBody>
      </p:sp>
    </p:spTree>
    <p:extLst>
      <p:ext uri="{BB962C8B-B14F-4D97-AF65-F5344CB8AC3E}">
        <p14:creationId xmlns:p14="http://schemas.microsoft.com/office/powerpoint/2010/main" val="157767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r>
              <a:rPr lang="en-US" dirty="0" smtClean="0"/>
              <a:t>But PK is in middle of pack when compared</a:t>
            </a:r>
            <a:r>
              <a:rPr dirty="0" smtClean="0"/>
              <a:t> </a:t>
            </a:r>
          </a:p>
        </p:txBody>
      </p:sp>
      <p:graphicFrame>
        <p:nvGraphicFramePr>
          <p:cNvPr id="4" name="Chart 3"/>
          <p:cNvGraphicFramePr>
            <a:graphicFrameLocks/>
          </p:cNvGraphicFramePr>
          <p:nvPr/>
        </p:nvGraphicFramePr>
        <p:xfrm>
          <a:off x="304800" y="1371600"/>
          <a:ext cx="8534400" cy="4794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05497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Appropriate comparison set</a:t>
            </a:r>
            <a:endParaRPr lang="en-US" dirty="0"/>
          </a:p>
        </p:txBody>
      </p:sp>
      <p:sp>
        <p:nvSpPr>
          <p:cNvPr id="3" name="Content Placeholder 2"/>
          <p:cNvSpPr>
            <a:spLocks noGrp="1"/>
          </p:cNvSpPr>
          <p:nvPr>
            <p:ph idx="1"/>
          </p:nvPr>
        </p:nvSpPr>
        <p:spPr/>
        <p:txBody>
          <a:bodyPr/>
          <a:lstStyle/>
          <a:p>
            <a:r>
              <a:rPr lang="en-US" sz="2800" dirty="0" smtClean="0"/>
              <a:t>Same size?</a:t>
            </a:r>
          </a:p>
          <a:p>
            <a:pPr lvl="1"/>
            <a:r>
              <a:rPr lang="en-US" sz="2400" dirty="0" smtClean="0"/>
              <a:t>Sri Lanka? Cambodia?</a:t>
            </a:r>
          </a:p>
          <a:p>
            <a:r>
              <a:rPr lang="en-US" sz="2800" dirty="0" smtClean="0"/>
              <a:t>Same GDP levels?</a:t>
            </a:r>
          </a:p>
          <a:p>
            <a:pPr lvl="1"/>
            <a:r>
              <a:rPr lang="en-US" sz="2400" dirty="0" smtClean="0"/>
              <a:t>Cambodia? Myanmar?</a:t>
            </a:r>
          </a:p>
          <a:p>
            <a:r>
              <a:rPr lang="en-US" sz="2800" dirty="0" smtClean="0"/>
              <a:t>Regional grouping?</a:t>
            </a:r>
          </a:p>
          <a:p>
            <a:pPr lvl="1"/>
            <a:r>
              <a:rPr lang="en-US" sz="2400" dirty="0" smtClean="0"/>
              <a:t>SAARC?</a:t>
            </a:r>
          </a:p>
          <a:p>
            <a:r>
              <a:rPr lang="en-US" sz="2800" dirty="0" smtClean="0"/>
              <a:t>Usually, one selects peers and a few aspirational comparators</a:t>
            </a:r>
          </a:p>
          <a:p>
            <a:pPr lvl="1"/>
            <a:r>
              <a:rPr lang="en-US" sz="2400" dirty="0" smtClean="0"/>
              <a:t>Can you do better than we have</a:t>
            </a:r>
            <a:r>
              <a:rPr lang="en-US" sz="2400" dirty="0" smtClean="0"/>
              <a:t>?</a:t>
            </a:r>
          </a:p>
          <a:p>
            <a:pPr lvl="1"/>
            <a:r>
              <a:rPr lang="en-US" sz="2400" dirty="0" smtClean="0"/>
              <a:t>Is there a more appropriate comparison set for your topic?</a:t>
            </a:r>
            <a:endParaRPr lang="en-US" sz="2400" dirty="0"/>
          </a:p>
        </p:txBody>
      </p:sp>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6</a:t>
            </a:fld>
            <a:endParaRPr lang="en-US"/>
          </a:p>
        </p:txBody>
      </p:sp>
    </p:spTree>
    <p:extLst>
      <p:ext uri="{BB962C8B-B14F-4D97-AF65-F5344CB8AC3E}">
        <p14:creationId xmlns:p14="http://schemas.microsoft.com/office/powerpoint/2010/main" val="3479042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economic-demographic data</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32838996"/>
              </p:ext>
            </p:extLst>
          </p:nvPr>
        </p:nvGraphicFramePr>
        <p:xfrm>
          <a:off x="457200" y="1524001"/>
          <a:ext cx="8348358" cy="5103588"/>
        </p:xfrm>
        <a:graphic>
          <a:graphicData uri="http://schemas.openxmlformats.org/drawingml/2006/table">
            <a:tbl>
              <a:tblPr firstRow="1" firstCol="1" bandRow="1"/>
              <a:tblGrid>
                <a:gridCol w="1157094"/>
                <a:gridCol w="1357506"/>
                <a:gridCol w="1447800"/>
                <a:gridCol w="1447800"/>
                <a:gridCol w="1371600"/>
                <a:gridCol w="1566558"/>
              </a:tblGrid>
              <a:tr h="1035716">
                <a:tc>
                  <a:txBody>
                    <a:bodyPr/>
                    <a:lstStyle/>
                    <a:p>
                      <a:pPr marL="0" marR="0" algn="l">
                        <a:lnSpc>
                          <a:spcPct val="115000"/>
                        </a:lnSpc>
                        <a:spcBef>
                          <a:spcPts val="100"/>
                        </a:spcBef>
                        <a:spcAft>
                          <a:spcPts val="100"/>
                        </a:spcAft>
                      </a:pPr>
                      <a:r>
                        <a:rPr lang="en-US" sz="1000" b="1" dirty="0">
                          <a:effectLst/>
                          <a:latin typeface="Calibri" panose="020F0502020204030204" pitchFamily="34" charset="0"/>
                          <a:ea typeface="MS Mincho"/>
                          <a:cs typeface="Iskoola Pota"/>
                        </a:rPr>
                        <a:t> </a:t>
                      </a:r>
                      <a:endParaRPr lang="en-US" sz="11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
                        </a:spcBef>
                        <a:spcAft>
                          <a:spcPts val="100"/>
                        </a:spcAft>
                      </a:pPr>
                      <a:r>
                        <a:rPr lang="en-US" sz="1600" b="1" dirty="0">
                          <a:effectLst/>
                          <a:latin typeface="Calibri" panose="020F0502020204030204" pitchFamily="34" charset="0"/>
                          <a:ea typeface="MS Mincho"/>
                          <a:cs typeface="Iskoola Pota"/>
                        </a:rPr>
                        <a:t>Bangladesh</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
                        </a:spcBef>
                        <a:spcAft>
                          <a:spcPts val="100"/>
                        </a:spcAft>
                      </a:pPr>
                      <a:r>
                        <a:rPr lang="en-US" sz="1600" b="1" dirty="0">
                          <a:effectLst/>
                          <a:latin typeface="Calibri" panose="020F0502020204030204" pitchFamily="34" charset="0"/>
                          <a:ea typeface="MS Mincho"/>
                          <a:cs typeface="Iskoola Pota"/>
                        </a:rPr>
                        <a:t>Cambodia</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
                        </a:spcBef>
                        <a:spcAft>
                          <a:spcPts val="100"/>
                        </a:spcAft>
                      </a:pPr>
                      <a:r>
                        <a:rPr lang="en-US" sz="1600" b="1" dirty="0">
                          <a:effectLst/>
                          <a:latin typeface="Calibri" panose="020F0502020204030204" pitchFamily="34" charset="0"/>
                          <a:ea typeface="MS Mincho"/>
                          <a:cs typeface="Iskoola Pota"/>
                        </a:rPr>
                        <a:t>Myanmar</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
                        </a:spcBef>
                        <a:spcAft>
                          <a:spcPts val="100"/>
                        </a:spcAft>
                      </a:pPr>
                      <a:r>
                        <a:rPr lang="en-US" sz="1600" b="1" dirty="0">
                          <a:effectLst/>
                          <a:latin typeface="Calibri" panose="020F0502020204030204" pitchFamily="34" charset="0"/>
                          <a:ea typeface="MS Mincho"/>
                          <a:cs typeface="Iskoola Pota"/>
                        </a:rPr>
                        <a:t>Nepal</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
                        </a:spcBef>
                        <a:spcAft>
                          <a:spcPts val="100"/>
                        </a:spcAft>
                      </a:pPr>
                      <a:r>
                        <a:rPr lang="en-US" sz="1600" b="1" dirty="0">
                          <a:effectLst/>
                          <a:latin typeface="Calibri" panose="020F0502020204030204" pitchFamily="34" charset="0"/>
                          <a:ea typeface="MS Mincho"/>
                          <a:cs typeface="Iskoola Pota"/>
                        </a:rPr>
                        <a:t>Sri Lanka</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7116">
                <a:tc>
                  <a:txBody>
                    <a:bodyPr/>
                    <a:lstStyle/>
                    <a:p>
                      <a:pPr marL="0" marR="0" algn="l">
                        <a:lnSpc>
                          <a:spcPct val="115000"/>
                        </a:lnSpc>
                        <a:spcBef>
                          <a:spcPts val="100"/>
                        </a:spcBef>
                        <a:spcAft>
                          <a:spcPts val="100"/>
                        </a:spcAft>
                      </a:pPr>
                      <a:r>
                        <a:rPr lang="en-US" sz="1400" b="1" dirty="0">
                          <a:effectLst/>
                          <a:latin typeface="Calibri" panose="020F0502020204030204" pitchFamily="34" charset="0"/>
                          <a:ea typeface="MS Mincho"/>
                          <a:cs typeface="Iskoola Pota"/>
                        </a:rPr>
                        <a:t>GDP per capita (current USD) (2015)</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1,211.7</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1,158.7</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1,161.5</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dirty="0">
                          <a:effectLst/>
                          <a:latin typeface="Calibri" panose="020F0502020204030204" pitchFamily="34" charset="0"/>
                          <a:ea typeface="MS Mincho"/>
                          <a:cs typeface="Iskoola Pota"/>
                        </a:rPr>
                        <a:t>743.3</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3,926.2</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4936">
                <a:tc>
                  <a:txBody>
                    <a:bodyPr/>
                    <a:lstStyle/>
                    <a:p>
                      <a:pPr marL="0" marR="0" algn="l">
                        <a:lnSpc>
                          <a:spcPct val="115000"/>
                        </a:lnSpc>
                        <a:spcBef>
                          <a:spcPts val="100"/>
                        </a:spcBef>
                        <a:spcAft>
                          <a:spcPts val="100"/>
                        </a:spcAft>
                      </a:pPr>
                      <a:r>
                        <a:rPr lang="en-US" sz="1400" b="1" dirty="0">
                          <a:effectLst/>
                          <a:latin typeface="Calibri" panose="020F0502020204030204" pitchFamily="34" charset="0"/>
                          <a:ea typeface="MS Mincho"/>
                          <a:cs typeface="Iskoola Pota"/>
                        </a:rPr>
                        <a:t>Poverty headcount ratio at USD 1.9 a day 2011 PPP/% of population</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dirty="0">
                          <a:effectLst/>
                          <a:latin typeface="Calibri" panose="020F0502020204030204" pitchFamily="34" charset="0"/>
                          <a:ea typeface="MS Mincho"/>
                          <a:cs typeface="Iskoola Pota"/>
                        </a:rPr>
                        <a:t>19 (2010)</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2.2 (2012)</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N/A</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14.9 (2010)</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1.9 (2012)</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7116">
                <a:tc>
                  <a:txBody>
                    <a:bodyPr/>
                    <a:lstStyle/>
                    <a:p>
                      <a:pPr marL="0" marR="0" algn="l">
                        <a:lnSpc>
                          <a:spcPct val="115000"/>
                        </a:lnSpc>
                        <a:spcBef>
                          <a:spcPts val="100"/>
                        </a:spcBef>
                        <a:spcAft>
                          <a:spcPts val="100"/>
                        </a:spcAft>
                      </a:pPr>
                      <a:r>
                        <a:rPr lang="en-US" sz="1400" b="1">
                          <a:effectLst/>
                          <a:latin typeface="Calibri" panose="020F0502020204030204" pitchFamily="34" charset="0"/>
                          <a:ea typeface="MS Mincho"/>
                          <a:cs typeface="Iskoola Pota"/>
                        </a:rPr>
                        <a:t>Population/’000</a:t>
                      </a:r>
                      <a:endParaRPr lang="en-US" sz="18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142,319 (2011)</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14,674 (2013)</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51,419 (2014)</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26,494 (2011)</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20,360 (2012)</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7116">
                <a:tc>
                  <a:txBody>
                    <a:bodyPr/>
                    <a:lstStyle/>
                    <a:p>
                      <a:pPr marL="0" marR="0" algn="l">
                        <a:lnSpc>
                          <a:spcPct val="115000"/>
                        </a:lnSpc>
                        <a:spcBef>
                          <a:spcPts val="100"/>
                        </a:spcBef>
                        <a:spcAft>
                          <a:spcPts val="100"/>
                        </a:spcAft>
                      </a:pPr>
                      <a:r>
                        <a:rPr lang="en-US" sz="1400" b="1" dirty="0">
                          <a:effectLst/>
                          <a:latin typeface="Calibri" panose="020F0502020204030204" pitchFamily="34" charset="0"/>
                          <a:ea typeface="MS Mincho"/>
                          <a:cs typeface="Iskoola Pota"/>
                        </a:rPr>
                        <a:t>Urban population as % </a:t>
                      </a:r>
                      <a:endParaRPr lang="en-US" sz="18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24.6 (2011)</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21.4 (2013)</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30 (2014)</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dirty="0">
                          <a:effectLst/>
                          <a:latin typeface="Calibri" panose="020F0502020204030204" pitchFamily="34" charset="0"/>
                          <a:ea typeface="MS Mincho"/>
                          <a:cs typeface="Iskoola Pota"/>
                        </a:rPr>
                        <a:t>17 (2011)</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100"/>
                        </a:spcBef>
                        <a:spcAft>
                          <a:spcPts val="100"/>
                        </a:spcAft>
                      </a:pPr>
                      <a:r>
                        <a:rPr lang="en-US" sz="1600" dirty="0">
                          <a:effectLst/>
                          <a:latin typeface="Calibri" panose="020F0502020204030204" pitchFamily="34" charset="0"/>
                          <a:ea typeface="MS Mincho"/>
                          <a:cs typeface="Iskoola Pota"/>
                        </a:rPr>
                        <a:t>18.2 (2012)</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7</a:t>
            </a:fld>
            <a:endParaRPr lang="en-US"/>
          </a:p>
        </p:txBody>
      </p:sp>
      <p:sp>
        <p:nvSpPr>
          <p:cNvPr id="6" name="Rectangle 1"/>
          <p:cNvSpPr>
            <a:spLocks noChangeArrowheads="1"/>
          </p:cNvSpPr>
          <p:nvPr/>
        </p:nvSpPr>
        <p:spPr bwMode="auto">
          <a:xfrm>
            <a:off x="1073150" y="2155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1073150" y="2267664"/>
            <a:ext cx="2135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anose="020F0502020204030204" pitchFamily="34" charset="0"/>
                <a:ea typeface="MS Mincho" charset="-128"/>
                <a:cs typeface="Iskoola Pota" charset="0"/>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57523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qualities of population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58286684"/>
              </p:ext>
            </p:extLst>
          </p:nvPr>
        </p:nvGraphicFramePr>
        <p:xfrm>
          <a:off x="457200" y="1417637"/>
          <a:ext cx="8382000" cy="5590002"/>
        </p:xfrm>
        <a:graphic>
          <a:graphicData uri="http://schemas.openxmlformats.org/drawingml/2006/table">
            <a:tbl>
              <a:tblPr firstRow="1" firstCol="1" bandRow="1"/>
              <a:tblGrid>
                <a:gridCol w="1246343"/>
                <a:gridCol w="1247865"/>
                <a:gridCol w="1471568"/>
                <a:gridCol w="1472328"/>
                <a:gridCol w="1471568"/>
                <a:gridCol w="1472328"/>
              </a:tblGrid>
              <a:tr h="717023">
                <a:tc>
                  <a:txBody>
                    <a:bodyPr/>
                    <a:lstStyle/>
                    <a:p>
                      <a:pPr marL="0" marR="0" algn="l">
                        <a:lnSpc>
                          <a:spcPct val="115000"/>
                        </a:lnSpc>
                        <a:spcBef>
                          <a:spcPts val="100"/>
                        </a:spcBef>
                        <a:spcAft>
                          <a:spcPts val="100"/>
                        </a:spcAft>
                      </a:pPr>
                      <a:r>
                        <a:rPr lang="en-US" sz="1600" b="1" dirty="0">
                          <a:effectLst/>
                          <a:latin typeface="Calibri" panose="020F0502020204030204" pitchFamily="34" charset="0"/>
                          <a:ea typeface="MS Mincho"/>
                          <a:cs typeface="Iskoola Pota"/>
                        </a:rPr>
                        <a:t> </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b="1" dirty="0">
                          <a:effectLst/>
                          <a:latin typeface="Calibri" panose="020F0502020204030204" pitchFamily="34" charset="0"/>
                          <a:ea typeface="MS Mincho"/>
                          <a:cs typeface="Iskoola Pota"/>
                        </a:rPr>
                        <a:t>Bangladesh</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b="1" dirty="0">
                          <a:effectLst/>
                          <a:latin typeface="Calibri" panose="020F0502020204030204" pitchFamily="34" charset="0"/>
                          <a:ea typeface="MS Mincho"/>
                          <a:cs typeface="Iskoola Pota"/>
                        </a:rPr>
                        <a:t>Cambodia</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b="1">
                          <a:effectLst/>
                          <a:latin typeface="Calibri" panose="020F0502020204030204" pitchFamily="34" charset="0"/>
                          <a:ea typeface="MS Mincho"/>
                          <a:cs typeface="Iskoola Pota"/>
                        </a:rPr>
                        <a:t>Myanmar</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b="1">
                          <a:effectLst/>
                          <a:latin typeface="Calibri" panose="020F0502020204030204" pitchFamily="34" charset="0"/>
                          <a:ea typeface="MS Mincho"/>
                          <a:cs typeface="Iskoola Pota"/>
                        </a:rPr>
                        <a:t>Nepal</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b="1">
                          <a:effectLst/>
                          <a:latin typeface="Calibri" panose="020F0502020204030204" pitchFamily="34" charset="0"/>
                          <a:ea typeface="MS Mincho"/>
                          <a:cs typeface="Iskoola Pota"/>
                        </a:rPr>
                        <a:t>Sri Lanka</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5468">
                <a:tc>
                  <a:txBody>
                    <a:bodyPr/>
                    <a:lstStyle/>
                    <a:p>
                      <a:pPr marL="0" marR="0" algn="l">
                        <a:lnSpc>
                          <a:spcPct val="115000"/>
                        </a:lnSpc>
                        <a:spcBef>
                          <a:spcPts val="100"/>
                        </a:spcBef>
                        <a:spcAft>
                          <a:spcPts val="100"/>
                        </a:spcAft>
                      </a:pPr>
                      <a:r>
                        <a:rPr lang="en-US" sz="1600" b="1">
                          <a:effectLst/>
                          <a:latin typeface="Calibri" panose="020F0502020204030204" pitchFamily="34" charset="0"/>
                          <a:ea typeface="MS Mincho"/>
                          <a:cs typeface="Iskoola Pota"/>
                        </a:rPr>
                        <a:t>Disabled population as % of tot population</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1.4 (2011)</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2.1 (2013)</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dirty="0">
                          <a:effectLst/>
                          <a:latin typeface="Calibri" panose="020F0502020204030204" pitchFamily="34" charset="0"/>
                          <a:ea typeface="MS Mincho"/>
                          <a:cs typeface="Iskoola Pota"/>
                        </a:rPr>
                        <a:t>4.6 (2014)</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4 (2011)</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dirty="0">
                          <a:effectLst/>
                          <a:latin typeface="Calibri" panose="020F0502020204030204" pitchFamily="34" charset="0"/>
                          <a:ea typeface="MS Mincho"/>
                          <a:cs typeface="Iskoola Pota"/>
                        </a:rPr>
                        <a:t>7.1 (2015)</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662872">
                <a:tc>
                  <a:txBody>
                    <a:bodyPr/>
                    <a:lstStyle/>
                    <a:p>
                      <a:pPr marL="0" marR="0" algn="l">
                        <a:lnSpc>
                          <a:spcPct val="115000"/>
                        </a:lnSpc>
                        <a:spcBef>
                          <a:spcPts val="100"/>
                        </a:spcBef>
                        <a:spcAft>
                          <a:spcPts val="100"/>
                        </a:spcAft>
                      </a:pPr>
                      <a:r>
                        <a:rPr lang="en-US" sz="1600" b="1" dirty="0">
                          <a:effectLst/>
                          <a:latin typeface="Calibri" panose="020F0502020204030204" pitchFamily="34" charset="0"/>
                          <a:ea typeface="MS Mincho"/>
                          <a:cs typeface="Iskoola Pota"/>
                        </a:rPr>
                        <a:t>% </a:t>
                      </a:r>
                      <a:r>
                        <a:rPr lang="en-US" sz="1600" b="1" dirty="0" smtClean="0">
                          <a:effectLst/>
                          <a:latin typeface="Calibri" panose="020F0502020204030204" pitchFamily="34" charset="0"/>
                          <a:ea typeface="MS Mincho"/>
                          <a:cs typeface="Iskoola Pota"/>
                        </a:rPr>
                        <a:t>pop.</a:t>
                      </a:r>
                      <a:r>
                        <a:rPr lang="en-US" sz="1600" b="1" baseline="0" dirty="0" smtClean="0">
                          <a:effectLst/>
                          <a:latin typeface="Calibri" panose="020F0502020204030204" pitchFamily="34" charset="0"/>
                          <a:ea typeface="MS Mincho"/>
                          <a:cs typeface="Iskoola Pota"/>
                        </a:rPr>
                        <a:t> </a:t>
                      </a:r>
                      <a:r>
                        <a:rPr lang="en-US" sz="1600" b="1" dirty="0" smtClean="0">
                          <a:effectLst/>
                          <a:latin typeface="Calibri" panose="020F0502020204030204" pitchFamily="34" charset="0"/>
                          <a:ea typeface="MS Mincho"/>
                          <a:cs typeface="Iskoola Pota"/>
                        </a:rPr>
                        <a:t>affected </a:t>
                      </a:r>
                      <a:r>
                        <a:rPr lang="en-US" sz="1600" b="1" dirty="0">
                          <a:effectLst/>
                          <a:latin typeface="Calibri" panose="020F0502020204030204" pitchFamily="34" charset="0"/>
                          <a:ea typeface="MS Mincho"/>
                          <a:cs typeface="Iskoola Pota"/>
                        </a:rPr>
                        <a:t>by disasters (natural and technological) in 2016</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2.1</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17</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1.9</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0.07</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dirty="0">
                          <a:effectLst/>
                          <a:latin typeface="Calibri" panose="020F0502020204030204" pitchFamily="34" charset="0"/>
                          <a:ea typeface="MS Mincho"/>
                          <a:cs typeface="Iskoola Pota"/>
                        </a:rPr>
                        <a:t>4.6</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035015">
                <a:tc>
                  <a:txBody>
                    <a:bodyPr/>
                    <a:lstStyle/>
                    <a:p>
                      <a:pPr marL="0" marR="0" algn="l">
                        <a:lnSpc>
                          <a:spcPct val="115000"/>
                        </a:lnSpc>
                        <a:spcBef>
                          <a:spcPts val="100"/>
                        </a:spcBef>
                        <a:spcAft>
                          <a:spcPts val="100"/>
                        </a:spcAft>
                      </a:pPr>
                      <a:r>
                        <a:rPr lang="en-US" sz="1600" b="1" dirty="0">
                          <a:effectLst/>
                          <a:latin typeface="Calibri" panose="020F0502020204030204" pitchFamily="34" charset="0"/>
                          <a:ea typeface="MS Mincho"/>
                          <a:cs typeface="Iskoola Pota"/>
                        </a:rPr>
                        <a:t>Net number of migrants as </a:t>
                      </a:r>
                      <a:r>
                        <a:rPr lang="en-US" sz="1600" b="1" dirty="0" smtClean="0">
                          <a:effectLst/>
                          <a:latin typeface="Calibri" panose="020F0502020204030204" pitchFamily="34" charset="0"/>
                          <a:ea typeface="MS Mincho"/>
                          <a:cs typeface="Iskoola Pota"/>
                        </a:rPr>
                        <a:t> prop </a:t>
                      </a:r>
                      <a:r>
                        <a:rPr lang="en-US" sz="1600" b="1" dirty="0">
                          <a:effectLst/>
                          <a:latin typeface="Calibri" panose="020F0502020204030204" pitchFamily="34" charset="0"/>
                          <a:ea typeface="MS Mincho"/>
                          <a:cs typeface="Iskoola Pota"/>
                        </a:rPr>
                        <a:t>of population (2012)</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effectLst/>
                          <a:latin typeface="Calibri" panose="020F0502020204030204" pitchFamily="34" charset="0"/>
                          <a:ea typeface="MS Mincho"/>
                          <a:cs typeface="Iskoola Pota"/>
                        </a:rPr>
                        <a:t>-1.56</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a:t>
                      </a:r>
                      <a:endParaRPr lang="en-US" sz="200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100"/>
                        </a:spcBef>
                        <a:spcAft>
                          <a:spcPts val="10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a:t>
                      </a:r>
                      <a:endParaRPr lang="en-US" sz="2000" dirty="0">
                        <a:effectLst/>
                        <a:latin typeface="Calibri" panose="020F0502020204030204" pitchFamily="34" charset="0"/>
                        <a:ea typeface="Calibri" panose="020F0502020204030204" pitchFamily="34" charset="0"/>
                        <a:cs typeface="Iskoola Pot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8</a:t>
            </a:fld>
            <a:endParaRPr lang="en-US"/>
          </a:p>
        </p:txBody>
      </p:sp>
      <p:sp>
        <p:nvSpPr>
          <p:cNvPr id="6" name="Rectangle 1"/>
          <p:cNvSpPr>
            <a:spLocks noChangeArrowheads="1"/>
          </p:cNvSpPr>
          <p:nvPr/>
        </p:nvSpPr>
        <p:spPr bwMode="auto">
          <a:xfrm>
            <a:off x="1073150" y="2265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98179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Nepal’s disability numbers raise many questions</a:t>
            </a:r>
            <a:endParaRPr lang="en-US" dirty="0"/>
          </a:p>
        </p:txBody>
      </p:sp>
      <p:sp>
        <p:nvSpPr>
          <p:cNvPr id="3" name="Content Placeholder 2"/>
          <p:cNvSpPr>
            <a:spLocks noGrp="1"/>
          </p:cNvSpPr>
          <p:nvPr>
            <p:ph idx="1"/>
          </p:nvPr>
        </p:nvSpPr>
        <p:spPr/>
        <p:txBody>
          <a:bodyPr/>
          <a:lstStyle/>
          <a:p>
            <a:r>
              <a:rPr lang="en-US" sz="2000" dirty="0" smtClean="0"/>
              <a:t>National </a:t>
            </a:r>
            <a:r>
              <a:rPr lang="en-US" sz="2000" dirty="0"/>
              <a:t>census 2011 reported that 1.94 percent of the total population is living with some kind of </a:t>
            </a:r>
            <a:r>
              <a:rPr lang="en-US" sz="2000" dirty="0" smtClean="0"/>
              <a:t>disability, </a:t>
            </a:r>
            <a:r>
              <a:rPr lang="en-US" sz="2000" dirty="0"/>
              <a:t>an extraordinarily low </a:t>
            </a:r>
            <a:r>
              <a:rPr lang="en-US" sz="2000" dirty="0" smtClean="0"/>
              <a:t>number that does not mesh with comparators</a:t>
            </a:r>
          </a:p>
          <a:p>
            <a:pPr lvl="1"/>
            <a:r>
              <a:rPr lang="en-US" sz="1600" dirty="0" smtClean="0"/>
              <a:t>For </a:t>
            </a:r>
            <a:r>
              <a:rPr lang="en-US" sz="1600" dirty="0"/>
              <a:t>example, Sri Lanka’s national census of 2012 reported that persons with disabilities (PWD) amounted to 8.7 percent of the </a:t>
            </a:r>
            <a:r>
              <a:rPr lang="en-US" sz="1600" dirty="0" smtClean="0"/>
              <a:t>population </a:t>
            </a:r>
          </a:p>
          <a:p>
            <a:pPr lvl="1"/>
            <a:r>
              <a:rPr lang="en-US" sz="1600" dirty="0" smtClean="0"/>
              <a:t>According </a:t>
            </a:r>
            <a:r>
              <a:rPr lang="en-US" sz="1600" dirty="0"/>
              <a:t>to the 2014 census, Myanmar’s PWDs amounted to 4.48 percent of the </a:t>
            </a:r>
            <a:r>
              <a:rPr lang="en-US" sz="1600" dirty="0" smtClean="0"/>
              <a:t>population  </a:t>
            </a:r>
            <a:endParaRPr lang="en-US" sz="1600" dirty="0"/>
          </a:p>
          <a:p>
            <a:r>
              <a:rPr lang="en-US" sz="2000" dirty="0"/>
              <a:t>Different numbers are given </a:t>
            </a:r>
            <a:r>
              <a:rPr lang="en-US" sz="2000" dirty="0" smtClean="0"/>
              <a:t>by other sources</a:t>
            </a:r>
          </a:p>
          <a:p>
            <a:pPr lvl="1"/>
            <a:r>
              <a:rPr lang="en-US" sz="1600" dirty="0" smtClean="0"/>
              <a:t>The </a:t>
            </a:r>
            <a:r>
              <a:rPr lang="en-US" sz="1600" dirty="0"/>
              <a:t>National </a:t>
            </a:r>
            <a:r>
              <a:rPr lang="en-US" sz="1600" dirty="0" smtClean="0"/>
              <a:t>Living </a:t>
            </a:r>
            <a:r>
              <a:rPr lang="en-US" sz="1600" dirty="0"/>
              <a:t>S</a:t>
            </a:r>
            <a:r>
              <a:rPr lang="en-US" sz="1600" dirty="0" smtClean="0"/>
              <a:t>tandard Survey </a:t>
            </a:r>
            <a:r>
              <a:rPr lang="en-US" sz="1600" dirty="0"/>
              <a:t>(NLSS) of Nepal 2011 reported </a:t>
            </a:r>
            <a:r>
              <a:rPr lang="en-US" sz="1600" dirty="0" smtClean="0"/>
              <a:t>PWDs </a:t>
            </a:r>
            <a:r>
              <a:rPr lang="en-US" sz="1600" dirty="0"/>
              <a:t>to be 3.6 </a:t>
            </a:r>
            <a:r>
              <a:rPr lang="en-US" sz="1600" dirty="0" smtClean="0"/>
              <a:t>percent of population</a:t>
            </a:r>
          </a:p>
          <a:p>
            <a:pPr lvl="1"/>
            <a:r>
              <a:rPr lang="en-US" sz="1600" dirty="0" smtClean="0"/>
              <a:t>The </a:t>
            </a:r>
            <a:r>
              <a:rPr lang="en-US" sz="1600" dirty="0"/>
              <a:t>World Report on Disability (2011) claimed a 15 percent disability prevalence </a:t>
            </a:r>
            <a:r>
              <a:rPr lang="en-US" sz="1600" dirty="0" smtClean="0"/>
              <a:t>rate in Nepal</a:t>
            </a:r>
          </a:p>
          <a:p>
            <a:r>
              <a:rPr lang="en-US" sz="2000" dirty="0" smtClean="0"/>
              <a:t>LIRNEasia’s 2017 survey will seek to shed light on the issue, though we will not be able to do what a census can do </a:t>
            </a:r>
            <a:endParaRPr lang="en-US" sz="1400" dirty="0"/>
          </a:p>
          <a:p>
            <a:endParaRPr lang="en-US" sz="1800" dirty="0"/>
          </a:p>
        </p:txBody>
      </p:sp>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9</a:t>
            </a:fld>
            <a:endParaRPr lang="en-US"/>
          </a:p>
        </p:txBody>
      </p:sp>
    </p:spTree>
    <p:extLst>
      <p:ext uri="{BB962C8B-B14F-4D97-AF65-F5344CB8AC3E}">
        <p14:creationId xmlns:p14="http://schemas.microsoft.com/office/powerpoint/2010/main" val="2919439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7922</TotalTime>
  <Words>2144</Words>
  <Application>Microsoft Office PowerPoint</Application>
  <PresentationFormat>On-screen Show (4:3)</PresentationFormat>
  <Paragraphs>496</Paragraphs>
  <Slides>30</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Iskoola Pota</vt:lpstr>
      <vt:lpstr>MS Mincho</vt:lpstr>
      <vt:lpstr>Times New Roman</vt:lpstr>
      <vt:lpstr>Wingdings</vt:lpstr>
      <vt:lpstr>Office Theme</vt:lpstr>
      <vt:lpstr>Document</vt:lpstr>
      <vt:lpstr>Baseline knowledge relevant to Nepal ICT policy</vt:lpstr>
      <vt:lpstr>Objective of module</vt:lpstr>
      <vt:lpstr>Value of comparison</vt:lpstr>
      <vt:lpstr>Is connectivity increasing? </vt:lpstr>
      <vt:lpstr>But PK is in middle of pack when compared </vt:lpstr>
      <vt:lpstr>Appropriate comparison set</vt:lpstr>
      <vt:lpstr>Basic economic-demographic data</vt:lpstr>
      <vt:lpstr>Special qualities of population</vt:lpstr>
      <vt:lpstr>Nepal’s disability numbers raise many questions</vt:lpstr>
      <vt:lpstr>Half of Nepal’s population is under 23.6 yrs of age: What does being youngest country mean for ICT policy?</vt:lpstr>
      <vt:lpstr>You have to put meaning into data</vt:lpstr>
      <vt:lpstr>How child &amp; elder dependency changes over time: Bangladesh, 2006-2051</vt:lpstr>
      <vt:lpstr>Does ICT policy have to be designed for aggregate dependency or child/elder dependency</vt:lpstr>
      <vt:lpstr>Nepal population pyramid, 2017 &amp; 2022</vt:lpstr>
      <vt:lpstr>Is it true that Nepal had full employment in 2011?  Now?</vt:lpstr>
      <vt:lpstr>Always interrogate the numbers</vt:lpstr>
      <vt:lpstr>Unpack the numbers</vt:lpstr>
      <vt:lpstr>Unemployment rate for 15-24 yrs group is 4x Sri Lanka rate; for 25-29 group, it is 2x</vt:lpstr>
      <vt:lpstr>In Sri Lanka, more education  higher unemployment</vt:lpstr>
      <vt:lpstr>Bring it back to ICT policy</vt:lpstr>
      <vt:lpstr>What does more than 100 SIMs/100 people mean? Is it something to be proud about?</vt:lpstr>
      <vt:lpstr>Do these numbers pass smell test? Can Internet subscriptions &gt; Facebook users &gt; Internet users?</vt:lpstr>
      <vt:lpstr>How reliable are the indicators?</vt:lpstr>
      <vt:lpstr>How ITU estimates number of Internet users in absence of demand-side surveys</vt:lpstr>
      <vt:lpstr>Building on foundations of sand…</vt:lpstr>
      <vt:lpstr>Difficult to find rationale for multipliers</vt:lpstr>
      <vt:lpstr>Nepal has highest priced mobile data packages, though income levels lowest among comparators</vt:lpstr>
      <vt:lpstr>Based on LIRNEasia research on proposed ITU ICT Price Basket Method</vt:lpstr>
      <vt:lpstr>Is electricity in homes relevant to ICT access?</vt:lpstr>
      <vt:lpstr>Internet readiness best understood through composite indices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ayesha z</dc:creator>
  <cp:lastModifiedBy>User</cp:lastModifiedBy>
  <cp:revision>185</cp:revision>
  <dcterms:created xsi:type="dcterms:W3CDTF">2008-05-10T05:43:23Z</dcterms:created>
  <dcterms:modified xsi:type="dcterms:W3CDTF">2017-07-02T03:54:55Z</dcterms:modified>
</cp:coreProperties>
</file>