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8" r:id="rId3"/>
    <p:sldId id="277" r:id="rId4"/>
    <p:sldId id="303" r:id="rId5"/>
    <p:sldId id="304" r:id="rId6"/>
    <p:sldId id="305" r:id="rId7"/>
    <p:sldId id="306" r:id="rId8"/>
    <p:sldId id="307" r:id="rId9"/>
    <p:sldId id="317" r:id="rId10"/>
    <p:sldId id="308" r:id="rId11"/>
    <p:sldId id="309" r:id="rId12"/>
    <p:sldId id="310" r:id="rId13"/>
    <p:sldId id="311" r:id="rId14"/>
    <p:sldId id="312" r:id="rId15"/>
    <p:sldId id="313" r:id="rId16"/>
    <p:sldId id="320" r:id="rId17"/>
    <p:sldId id="314" r:id="rId18"/>
    <p:sldId id="316" r:id="rId19"/>
    <p:sldId id="282" r:id="rId20"/>
    <p:sldId id="300" r:id="rId21"/>
    <p:sldId id="315" r:id="rId22"/>
    <p:sldId id="318" r:id="rId23"/>
    <p:sldId id="283" r:id="rId24"/>
    <p:sldId id="273" r:id="rId25"/>
    <p:sldId id="280" r:id="rId26"/>
    <p:sldId id="267" r:id="rId27"/>
    <p:sldId id="319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IRNEasia\2012-13\ME%20survey\Analysis\ME%20survey%20analysis_rsp_feb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Sheet3!$A$88:$A$90</c:f>
              <c:strCache>
                <c:ptCount val="3"/>
                <c:pt idx="0">
                  <c:v>I know it very well</c:v>
                </c:pt>
                <c:pt idx="1">
                  <c:v>I have heard about it, but I don't know many details</c:v>
                </c:pt>
                <c:pt idx="2">
                  <c:v>I do not know about it at all</c:v>
                </c:pt>
              </c:strCache>
            </c:strRef>
          </c:cat>
          <c:val>
            <c:numRef>
              <c:f>Sheet3!$B$88:$B$90</c:f>
              <c:numCache>
                <c:formatCode>General</c:formatCode>
                <c:ptCount val="3"/>
                <c:pt idx="0">
                  <c:v>8.0</c:v>
                </c:pt>
                <c:pt idx="1">
                  <c:v>22.0</c:v>
                </c:pt>
                <c:pt idx="2">
                  <c:v>70.0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Sheet3!$J$95</c:f>
              <c:strCache>
                <c:ptCount val="1"/>
                <c:pt idx="0">
                  <c:v>I know it very well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Sheet3!$K$94:$L$94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Sheet3!$K$95:$L$95</c:f>
              <c:numCache>
                <c:formatCode>General</c:formatCode>
                <c:ptCount val="2"/>
                <c:pt idx="0">
                  <c:v>11.0</c:v>
                </c:pt>
                <c:pt idx="1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Sheet3!$J$96</c:f>
              <c:strCache>
                <c:ptCount val="1"/>
                <c:pt idx="0">
                  <c:v>I have heard about it, but I don't know many details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Sheet3!$K$94:$L$94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Sheet3!$K$96:$L$96</c:f>
              <c:numCache>
                <c:formatCode>General</c:formatCode>
                <c:ptCount val="2"/>
                <c:pt idx="0">
                  <c:v>27.0</c:v>
                </c:pt>
                <c:pt idx="1">
                  <c:v>19.0</c:v>
                </c:pt>
              </c:numCache>
            </c:numRef>
          </c:val>
        </c:ser>
        <c:ser>
          <c:idx val="2"/>
          <c:order val="2"/>
          <c:tx>
            <c:strRef>
              <c:f>Sheet3!$J$97</c:f>
              <c:strCache>
                <c:ptCount val="1"/>
                <c:pt idx="0">
                  <c:v>I do not know about it at all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Sheet3!$K$94:$L$94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Sheet3!$K$97:$L$97</c:f>
              <c:numCache>
                <c:formatCode>General</c:formatCode>
                <c:ptCount val="2"/>
                <c:pt idx="0">
                  <c:v>62.0</c:v>
                </c:pt>
                <c:pt idx="1">
                  <c:v>75.0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146665912"/>
        <c:axId val="2146658728"/>
      </c:barChart>
      <c:catAx>
        <c:axId val="2146665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46658728"/>
        <c:crosses val="autoZero"/>
        <c:auto val="1"/>
        <c:lblAlgn val="ctr"/>
        <c:lblOffset val="100"/>
        <c:noMultiLvlLbl val="0"/>
      </c:catAx>
      <c:valAx>
        <c:axId val="214665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466659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Sheet2!$A$1155</c:f>
              <c:strCache>
                <c:ptCount val="1"/>
                <c:pt idx="0">
                  <c:v>Don't get advance notice about power cuts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Sheet2!$B$1154:$D$1154</c:f>
              <c:strCache>
                <c:ptCount val="3"/>
                <c:pt idx="0">
                  <c:v>Bangladeshi cities</c:v>
                </c:pt>
                <c:pt idx="1">
                  <c:v>Indian cities</c:v>
                </c:pt>
                <c:pt idx="2">
                  <c:v>Sri Lankan cities</c:v>
                </c:pt>
              </c:strCache>
            </c:strRef>
          </c:cat>
          <c:val>
            <c:numRef>
              <c:f>Sheet2!$B$1155:$D$1155</c:f>
              <c:numCache>
                <c:formatCode>0%</c:formatCode>
                <c:ptCount val="3"/>
                <c:pt idx="0">
                  <c:v>0.49</c:v>
                </c:pt>
                <c:pt idx="1">
                  <c:v>0.97</c:v>
                </c:pt>
                <c:pt idx="2">
                  <c:v>0.58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077720"/>
        <c:axId val="2122074424"/>
      </c:barChart>
      <c:catAx>
        <c:axId val="2122077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22074424"/>
        <c:crosses val="autoZero"/>
        <c:auto val="1"/>
        <c:lblAlgn val="ctr"/>
        <c:lblOffset val="100"/>
        <c:noMultiLvlLbl val="0"/>
      </c:catAx>
      <c:valAx>
        <c:axId val="2122074424"/>
        <c:scaling>
          <c:orientation val="minMax"/>
          <c:max val="1.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2077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4E363F-545F-4667-9EB2-30840B63E2B8}" type="doc">
      <dgm:prSet loTypeId="urn:microsoft.com/office/officeart/2009/3/layout/IncreasingArrows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6E6BE87-7FE9-4C3F-80D0-2D72B64B0577}">
      <dgm:prSet phldrT="[Text]"/>
      <dgm:spPr/>
      <dgm:t>
        <a:bodyPr/>
        <a:lstStyle/>
        <a:p>
          <a:r>
            <a:rPr lang="en-IN" dirty="0" smtClean="0"/>
            <a:t>Define the need</a:t>
          </a:r>
          <a:endParaRPr lang="en-IN" dirty="0"/>
        </a:p>
      </dgm:t>
    </dgm:pt>
    <dgm:pt modelId="{8144A358-DCF1-4FF8-8607-5A590D91F7F6}" type="parTrans" cxnId="{3FEFDEAB-77CF-4D75-B1F5-2674CF0BB567}">
      <dgm:prSet/>
      <dgm:spPr/>
      <dgm:t>
        <a:bodyPr/>
        <a:lstStyle/>
        <a:p>
          <a:endParaRPr lang="en-IN"/>
        </a:p>
      </dgm:t>
    </dgm:pt>
    <dgm:pt modelId="{B0BAAFB8-15F9-4ABC-A296-ADEBB607F1D5}" type="sibTrans" cxnId="{3FEFDEAB-77CF-4D75-B1F5-2674CF0BB567}">
      <dgm:prSet/>
      <dgm:spPr/>
      <dgm:t>
        <a:bodyPr/>
        <a:lstStyle/>
        <a:p>
          <a:endParaRPr lang="en-IN"/>
        </a:p>
      </dgm:t>
    </dgm:pt>
    <dgm:pt modelId="{2072616E-2976-4C6D-B248-E1129D7A3BBE}">
      <dgm:prSet phldrT="[Text]"/>
      <dgm:spPr/>
      <dgm:t>
        <a:bodyPr/>
        <a:lstStyle/>
        <a:p>
          <a:r>
            <a:rPr lang="en-IN" dirty="0" smtClean="0"/>
            <a:t>Need of information</a:t>
          </a:r>
          <a:endParaRPr lang="en-IN" dirty="0"/>
        </a:p>
      </dgm:t>
    </dgm:pt>
    <dgm:pt modelId="{9DA01632-EE6B-4853-BDD5-516ACD62D796}" type="parTrans" cxnId="{73A7CC31-D6E7-4ADD-816B-9E19B78DF2BA}">
      <dgm:prSet/>
      <dgm:spPr/>
      <dgm:t>
        <a:bodyPr/>
        <a:lstStyle/>
        <a:p>
          <a:endParaRPr lang="en-IN"/>
        </a:p>
      </dgm:t>
    </dgm:pt>
    <dgm:pt modelId="{90BE1C9A-CB38-4C98-9885-737CA3AAEE39}" type="sibTrans" cxnId="{73A7CC31-D6E7-4ADD-816B-9E19B78DF2BA}">
      <dgm:prSet/>
      <dgm:spPr/>
      <dgm:t>
        <a:bodyPr/>
        <a:lstStyle/>
        <a:p>
          <a:endParaRPr lang="en-IN"/>
        </a:p>
      </dgm:t>
    </dgm:pt>
    <dgm:pt modelId="{A3C3992F-89FB-4633-8729-1D9C5BA3BDDE}">
      <dgm:prSet phldrT="[Text]"/>
      <dgm:spPr/>
      <dgm:t>
        <a:bodyPr/>
        <a:lstStyle/>
        <a:p>
          <a:r>
            <a:rPr lang="en-IN" dirty="0" smtClean="0"/>
            <a:t>Need of solution</a:t>
          </a:r>
          <a:endParaRPr lang="en-IN" dirty="0"/>
        </a:p>
      </dgm:t>
    </dgm:pt>
    <dgm:pt modelId="{94FEB8DE-77EE-4CF8-8085-1DDF15D9B72A}" type="parTrans" cxnId="{8DDF9155-BC41-4B58-90A9-1E83D412FA66}">
      <dgm:prSet/>
      <dgm:spPr/>
      <dgm:t>
        <a:bodyPr/>
        <a:lstStyle/>
        <a:p>
          <a:endParaRPr lang="en-IN"/>
        </a:p>
      </dgm:t>
    </dgm:pt>
    <dgm:pt modelId="{A2AB0EB4-3247-40E6-ABEA-40FA393943D4}" type="sibTrans" cxnId="{8DDF9155-BC41-4B58-90A9-1E83D412FA66}">
      <dgm:prSet/>
      <dgm:spPr/>
      <dgm:t>
        <a:bodyPr/>
        <a:lstStyle/>
        <a:p>
          <a:endParaRPr lang="en-IN"/>
        </a:p>
      </dgm:t>
    </dgm:pt>
    <dgm:pt modelId="{C4EB23D1-262C-4944-ACDC-DEB189D43AD0}">
      <dgm:prSet phldrT="[Text]"/>
      <dgm:spPr/>
      <dgm:t>
        <a:bodyPr/>
        <a:lstStyle/>
        <a:p>
          <a:r>
            <a:rPr lang="en-IN" dirty="0" smtClean="0"/>
            <a:t>Design the method</a:t>
          </a:r>
          <a:endParaRPr lang="en-IN" dirty="0"/>
        </a:p>
      </dgm:t>
    </dgm:pt>
    <dgm:pt modelId="{BA2E5E8C-4AA0-4F7B-8563-1F4C19206372}" type="parTrans" cxnId="{8672B793-7487-41E0-9ACC-C73EA9565917}">
      <dgm:prSet/>
      <dgm:spPr/>
      <dgm:t>
        <a:bodyPr/>
        <a:lstStyle/>
        <a:p>
          <a:endParaRPr lang="en-IN"/>
        </a:p>
      </dgm:t>
    </dgm:pt>
    <dgm:pt modelId="{3D058C88-F826-4B17-8D0B-11073201C7AE}" type="sibTrans" cxnId="{8672B793-7487-41E0-9ACC-C73EA9565917}">
      <dgm:prSet/>
      <dgm:spPr/>
      <dgm:t>
        <a:bodyPr/>
        <a:lstStyle/>
        <a:p>
          <a:endParaRPr lang="en-IN"/>
        </a:p>
      </dgm:t>
    </dgm:pt>
    <dgm:pt modelId="{9E5B1D13-7D14-4352-9905-3AC83DF84C1B}">
      <dgm:prSet phldrT="[Text]"/>
      <dgm:spPr/>
      <dgm:t>
        <a:bodyPr/>
        <a:lstStyle/>
        <a:p>
          <a:r>
            <a:rPr lang="en-IN" dirty="0" smtClean="0"/>
            <a:t>Sampling</a:t>
          </a:r>
          <a:endParaRPr lang="en-IN" dirty="0"/>
        </a:p>
      </dgm:t>
    </dgm:pt>
    <dgm:pt modelId="{7C2E54F2-0905-4E54-BD3B-553A44DE733B}" type="parTrans" cxnId="{A779D278-C05F-4388-B7D7-D75AED00C9B7}">
      <dgm:prSet/>
      <dgm:spPr/>
      <dgm:t>
        <a:bodyPr/>
        <a:lstStyle/>
        <a:p>
          <a:endParaRPr lang="en-IN"/>
        </a:p>
      </dgm:t>
    </dgm:pt>
    <dgm:pt modelId="{F233E20D-016B-4881-AF64-D710034E0FF7}" type="sibTrans" cxnId="{A779D278-C05F-4388-B7D7-D75AED00C9B7}">
      <dgm:prSet/>
      <dgm:spPr/>
      <dgm:t>
        <a:bodyPr/>
        <a:lstStyle/>
        <a:p>
          <a:endParaRPr lang="en-IN"/>
        </a:p>
      </dgm:t>
    </dgm:pt>
    <dgm:pt modelId="{7E2D9F6F-5769-4E6D-9AA4-29B46FD26A4D}">
      <dgm:prSet phldrT="[Text]"/>
      <dgm:spPr/>
      <dgm:t>
        <a:bodyPr/>
        <a:lstStyle/>
        <a:p>
          <a:r>
            <a:rPr lang="en-IN" dirty="0" smtClean="0"/>
            <a:t>Tools</a:t>
          </a:r>
          <a:endParaRPr lang="en-IN" dirty="0"/>
        </a:p>
      </dgm:t>
    </dgm:pt>
    <dgm:pt modelId="{1C2CA744-972D-4A66-894C-699CC8A717DE}" type="parTrans" cxnId="{AE0591A2-3FDC-4ADA-A996-BCB5B9C53FD3}">
      <dgm:prSet/>
      <dgm:spPr/>
      <dgm:t>
        <a:bodyPr/>
        <a:lstStyle/>
        <a:p>
          <a:endParaRPr lang="en-IN"/>
        </a:p>
      </dgm:t>
    </dgm:pt>
    <dgm:pt modelId="{4260E3C0-C453-445D-9EE6-2D7E50E6DA9D}" type="sibTrans" cxnId="{AE0591A2-3FDC-4ADA-A996-BCB5B9C53FD3}">
      <dgm:prSet/>
      <dgm:spPr/>
      <dgm:t>
        <a:bodyPr/>
        <a:lstStyle/>
        <a:p>
          <a:endParaRPr lang="en-IN"/>
        </a:p>
      </dgm:t>
    </dgm:pt>
    <dgm:pt modelId="{53BFB5E2-C492-480F-8900-19FDFA1EE0E9}">
      <dgm:prSet phldrT="[Text]"/>
      <dgm:spPr/>
      <dgm:t>
        <a:bodyPr/>
        <a:lstStyle/>
        <a:p>
          <a:r>
            <a:rPr lang="en-IN" dirty="0" smtClean="0"/>
            <a:t>Collect Data</a:t>
          </a:r>
          <a:endParaRPr lang="en-IN" dirty="0"/>
        </a:p>
      </dgm:t>
    </dgm:pt>
    <dgm:pt modelId="{8A7C8273-9AF2-4910-A872-9E94845BD27D}" type="parTrans" cxnId="{84F224F1-F9AD-46AC-840C-A25DAF9DB095}">
      <dgm:prSet/>
      <dgm:spPr/>
      <dgm:t>
        <a:bodyPr/>
        <a:lstStyle/>
        <a:p>
          <a:endParaRPr lang="en-IN"/>
        </a:p>
      </dgm:t>
    </dgm:pt>
    <dgm:pt modelId="{7F14C8C0-CE49-446E-BB4E-C528EBF7821D}" type="sibTrans" cxnId="{84F224F1-F9AD-46AC-840C-A25DAF9DB095}">
      <dgm:prSet/>
      <dgm:spPr/>
      <dgm:t>
        <a:bodyPr/>
        <a:lstStyle/>
        <a:p>
          <a:endParaRPr lang="en-IN"/>
        </a:p>
      </dgm:t>
    </dgm:pt>
    <dgm:pt modelId="{CC7D425E-5E1D-4A5C-AF87-6FFA1A47DC07}">
      <dgm:prSet phldrT="[Text]"/>
      <dgm:spPr/>
      <dgm:t>
        <a:bodyPr/>
        <a:lstStyle/>
        <a:p>
          <a:r>
            <a:rPr lang="en-IN" dirty="0" smtClean="0"/>
            <a:t>Primary &amp; Sec</a:t>
          </a:r>
          <a:endParaRPr lang="en-IN" dirty="0"/>
        </a:p>
      </dgm:t>
    </dgm:pt>
    <dgm:pt modelId="{516E1CE6-1503-473C-9E05-A05163EF7C76}" type="parTrans" cxnId="{273C3EAA-7985-49A1-B584-019B7DCEF754}">
      <dgm:prSet/>
      <dgm:spPr/>
      <dgm:t>
        <a:bodyPr/>
        <a:lstStyle/>
        <a:p>
          <a:endParaRPr lang="en-IN"/>
        </a:p>
      </dgm:t>
    </dgm:pt>
    <dgm:pt modelId="{59B2F564-1287-4972-8AA2-6F1869FBF1E8}" type="sibTrans" cxnId="{273C3EAA-7985-49A1-B584-019B7DCEF754}">
      <dgm:prSet/>
      <dgm:spPr/>
      <dgm:t>
        <a:bodyPr/>
        <a:lstStyle/>
        <a:p>
          <a:endParaRPr lang="en-IN"/>
        </a:p>
      </dgm:t>
    </dgm:pt>
    <dgm:pt modelId="{4C10348E-5601-4626-85BD-FC7D6F54FE8F}">
      <dgm:prSet phldrT="[Text]"/>
      <dgm:spPr/>
      <dgm:t>
        <a:bodyPr/>
        <a:lstStyle/>
        <a:p>
          <a:r>
            <a:rPr lang="en-IN" dirty="0" err="1" smtClean="0"/>
            <a:t>Quali</a:t>
          </a:r>
          <a:r>
            <a:rPr lang="en-IN" dirty="0" smtClean="0"/>
            <a:t> &amp; </a:t>
          </a:r>
          <a:r>
            <a:rPr lang="en-IN" dirty="0" err="1" smtClean="0"/>
            <a:t>Quanti</a:t>
          </a:r>
          <a:endParaRPr lang="en-IN" dirty="0"/>
        </a:p>
      </dgm:t>
    </dgm:pt>
    <dgm:pt modelId="{6905002B-D2C2-497E-9D67-7218E6C13D26}" type="parTrans" cxnId="{482B98D0-3F24-4110-BDAF-2765A40CB6E5}">
      <dgm:prSet/>
      <dgm:spPr/>
      <dgm:t>
        <a:bodyPr/>
        <a:lstStyle/>
        <a:p>
          <a:endParaRPr lang="en-IN"/>
        </a:p>
      </dgm:t>
    </dgm:pt>
    <dgm:pt modelId="{B554F2E0-1803-4064-9E83-61DC440533E3}" type="sibTrans" cxnId="{482B98D0-3F24-4110-BDAF-2765A40CB6E5}">
      <dgm:prSet/>
      <dgm:spPr/>
      <dgm:t>
        <a:bodyPr/>
        <a:lstStyle/>
        <a:p>
          <a:endParaRPr lang="en-IN"/>
        </a:p>
      </dgm:t>
    </dgm:pt>
    <dgm:pt modelId="{276DD41D-27E4-4FF3-8B23-060D8DF6E5EC}">
      <dgm:prSet phldrT="[Text]"/>
      <dgm:spPr/>
      <dgm:t>
        <a:bodyPr/>
        <a:lstStyle/>
        <a:p>
          <a:r>
            <a:rPr lang="en-IN" dirty="0" smtClean="0"/>
            <a:t>Analyze</a:t>
          </a:r>
          <a:endParaRPr lang="en-IN" dirty="0"/>
        </a:p>
      </dgm:t>
    </dgm:pt>
    <dgm:pt modelId="{A1D5491D-717F-4812-99D2-DBB14547DD21}" type="parTrans" cxnId="{0E09D0CC-716C-4E09-AD22-18A6E0B2216C}">
      <dgm:prSet/>
      <dgm:spPr/>
      <dgm:t>
        <a:bodyPr/>
        <a:lstStyle/>
        <a:p>
          <a:endParaRPr lang="en-IN"/>
        </a:p>
      </dgm:t>
    </dgm:pt>
    <dgm:pt modelId="{093F674C-4585-4715-82ED-CBA29FE6272A}" type="sibTrans" cxnId="{0E09D0CC-716C-4E09-AD22-18A6E0B2216C}">
      <dgm:prSet/>
      <dgm:spPr/>
      <dgm:t>
        <a:bodyPr/>
        <a:lstStyle/>
        <a:p>
          <a:endParaRPr lang="en-IN"/>
        </a:p>
      </dgm:t>
    </dgm:pt>
    <dgm:pt modelId="{027AD6E0-1793-42C9-AD30-76C9EF4A3BC9}">
      <dgm:prSet phldrT="[Text]"/>
      <dgm:spPr/>
      <dgm:t>
        <a:bodyPr/>
        <a:lstStyle/>
        <a:p>
          <a:endParaRPr lang="en-IN" dirty="0"/>
        </a:p>
      </dgm:t>
    </dgm:pt>
    <dgm:pt modelId="{218B044A-E9B1-438C-B9CF-E3816B5A3A88}" type="parTrans" cxnId="{F14CCD9E-1EE4-4795-B740-3C47B6780433}">
      <dgm:prSet/>
      <dgm:spPr/>
      <dgm:t>
        <a:bodyPr/>
        <a:lstStyle/>
        <a:p>
          <a:endParaRPr lang="en-IN"/>
        </a:p>
      </dgm:t>
    </dgm:pt>
    <dgm:pt modelId="{D1191B8D-3242-4543-BCA7-901EA97F8767}" type="sibTrans" cxnId="{F14CCD9E-1EE4-4795-B740-3C47B6780433}">
      <dgm:prSet/>
      <dgm:spPr/>
      <dgm:t>
        <a:bodyPr/>
        <a:lstStyle/>
        <a:p>
          <a:endParaRPr lang="en-IN"/>
        </a:p>
      </dgm:t>
    </dgm:pt>
    <dgm:pt modelId="{434FEB1B-F9DC-4AA7-AD4B-68FB50A0E0CC}">
      <dgm:prSet/>
      <dgm:spPr/>
      <dgm:t>
        <a:bodyPr/>
        <a:lstStyle/>
        <a:p>
          <a:r>
            <a:rPr lang="en-IN" dirty="0" smtClean="0"/>
            <a:t>Tabulations</a:t>
          </a:r>
          <a:endParaRPr lang="en-IN" dirty="0"/>
        </a:p>
      </dgm:t>
    </dgm:pt>
    <dgm:pt modelId="{F1E36254-C975-4EF5-B0F8-A30C0B1B2266}" type="parTrans" cxnId="{628A0474-74A5-463F-A6E5-E9B6C077B615}">
      <dgm:prSet/>
      <dgm:spPr/>
      <dgm:t>
        <a:bodyPr/>
        <a:lstStyle/>
        <a:p>
          <a:endParaRPr lang="en-IN"/>
        </a:p>
      </dgm:t>
    </dgm:pt>
    <dgm:pt modelId="{225F3A9E-0EED-4062-9A3F-F9B655F04D82}" type="sibTrans" cxnId="{628A0474-74A5-463F-A6E5-E9B6C077B615}">
      <dgm:prSet/>
      <dgm:spPr/>
      <dgm:t>
        <a:bodyPr/>
        <a:lstStyle/>
        <a:p>
          <a:endParaRPr lang="en-IN"/>
        </a:p>
      </dgm:t>
    </dgm:pt>
    <dgm:pt modelId="{8602CAC7-6326-410C-B937-95369368591B}">
      <dgm:prSet/>
      <dgm:spPr/>
      <dgm:t>
        <a:bodyPr/>
        <a:lstStyle/>
        <a:p>
          <a:r>
            <a:rPr lang="en-IN" dirty="0" smtClean="0"/>
            <a:t>Interpretations</a:t>
          </a:r>
          <a:endParaRPr lang="en-IN" dirty="0"/>
        </a:p>
      </dgm:t>
    </dgm:pt>
    <dgm:pt modelId="{DD28D436-0CA5-4321-9C08-4DDF9CDE12A3}" type="parTrans" cxnId="{092BF5D7-F073-4AC8-A05E-4D67EDAAD654}">
      <dgm:prSet/>
      <dgm:spPr/>
      <dgm:t>
        <a:bodyPr/>
        <a:lstStyle/>
        <a:p>
          <a:endParaRPr lang="en-IN"/>
        </a:p>
      </dgm:t>
    </dgm:pt>
    <dgm:pt modelId="{2AF59B5E-B18A-4F4E-BBB1-D433687F6020}" type="sibTrans" cxnId="{092BF5D7-F073-4AC8-A05E-4D67EDAAD654}">
      <dgm:prSet/>
      <dgm:spPr/>
      <dgm:t>
        <a:bodyPr/>
        <a:lstStyle/>
        <a:p>
          <a:endParaRPr lang="en-IN"/>
        </a:p>
      </dgm:t>
    </dgm:pt>
    <dgm:pt modelId="{9150E103-9B03-4625-8162-3AD8A4029AE3}" type="pres">
      <dgm:prSet presAssocID="{7C4E363F-545F-4667-9EB2-30840B63E2B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2AEAEB-E4F8-4C22-84B4-ECE0D5B36723}" type="pres">
      <dgm:prSet presAssocID="{16E6BE87-7FE9-4C3F-80D0-2D72B64B0577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3F605-3285-44D8-A97A-C4D669FD87D5}" type="pres">
      <dgm:prSet presAssocID="{16E6BE87-7FE9-4C3F-80D0-2D72B64B0577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972F7-43FA-4929-AB0C-E305AFDF509A}" type="pres">
      <dgm:prSet presAssocID="{C4EB23D1-262C-4944-ACDC-DEB189D43AD0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6AAA8-1FC6-40F1-9444-81812B78141E}" type="pres">
      <dgm:prSet presAssocID="{C4EB23D1-262C-4944-ACDC-DEB189D43AD0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EFBC2-0A73-4EED-9417-8C74525F798B}" type="pres">
      <dgm:prSet presAssocID="{53BFB5E2-C492-480F-8900-19FDFA1EE0E9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B3865-8F05-407E-93CB-53E902054F16}" type="pres">
      <dgm:prSet presAssocID="{53BFB5E2-C492-480F-8900-19FDFA1EE0E9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60459-281B-4D19-87EB-198C73769591}" type="pres">
      <dgm:prSet presAssocID="{276DD41D-27E4-4FF3-8B23-060D8DF6E5EC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482BD-D589-4ACD-9C1F-373627DA942B}" type="pres">
      <dgm:prSet presAssocID="{276DD41D-27E4-4FF3-8B23-060D8DF6E5EC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3C3693-865B-4B27-8620-75139CAF8337}" type="presOf" srcId="{434FEB1B-F9DC-4AA7-AD4B-68FB50A0E0CC}" destId="{1F8482BD-D589-4ACD-9C1F-373627DA942B}" srcOrd="0" destOrd="0" presId="urn:microsoft.com/office/officeart/2009/3/layout/IncreasingArrowsProcess"/>
    <dgm:cxn modelId="{628A0474-74A5-463F-A6E5-E9B6C077B615}" srcId="{276DD41D-27E4-4FF3-8B23-060D8DF6E5EC}" destId="{434FEB1B-F9DC-4AA7-AD4B-68FB50A0E0CC}" srcOrd="0" destOrd="0" parTransId="{F1E36254-C975-4EF5-B0F8-A30C0B1B2266}" sibTransId="{225F3A9E-0EED-4062-9A3F-F9B655F04D82}"/>
    <dgm:cxn modelId="{AE0591A2-3FDC-4ADA-A996-BCB5B9C53FD3}" srcId="{C4EB23D1-262C-4944-ACDC-DEB189D43AD0}" destId="{7E2D9F6F-5769-4E6D-9AA4-29B46FD26A4D}" srcOrd="1" destOrd="0" parTransId="{1C2CA744-972D-4A66-894C-699CC8A717DE}" sibTransId="{4260E3C0-C453-445D-9EE6-2D7E50E6DA9D}"/>
    <dgm:cxn modelId="{3FEFDEAB-77CF-4D75-B1F5-2674CF0BB567}" srcId="{7C4E363F-545F-4667-9EB2-30840B63E2B8}" destId="{16E6BE87-7FE9-4C3F-80D0-2D72B64B0577}" srcOrd="0" destOrd="0" parTransId="{8144A358-DCF1-4FF8-8607-5A590D91F7F6}" sibTransId="{B0BAAFB8-15F9-4ABC-A296-ADEBB607F1D5}"/>
    <dgm:cxn modelId="{E6160C96-885C-4EA9-B682-030764C6E348}" type="presOf" srcId="{CC7D425E-5E1D-4A5C-AF87-6FFA1A47DC07}" destId="{03AB3865-8F05-407E-93CB-53E902054F16}" srcOrd="0" destOrd="0" presId="urn:microsoft.com/office/officeart/2009/3/layout/IncreasingArrowsProcess"/>
    <dgm:cxn modelId="{A779D278-C05F-4388-B7D7-D75AED00C9B7}" srcId="{C4EB23D1-262C-4944-ACDC-DEB189D43AD0}" destId="{9E5B1D13-7D14-4352-9905-3AC83DF84C1B}" srcOrd="0" destOrd="0" parTransId="{7C2E54F2-0905-4E54-BD3B-553A44DE733B}" sibTransId="{F233E20D-016B-4881-AF64-D710034E0FF7}"/>
    <dgm:cxn modelId="{0E09D0CC-716C-4E09-AD22-18A6E0B2216C}" srcId="{7C4E363F-545F-4667-9EB2-30840B63E2B8}" destId="{276DD41D-27E4-4FF3-8B23-060D8DF6E5EC}" srcOrd="3" destOrd="0" parTransId="{A1D5491D-717F-4812-99D2-DBB14547DD21}" sibTransId="{093F674C-4585-4715-82ED-CBA29FE6272A}"/>
    <dgm:cxn modelId="{3A3A7406-2942-4AB1-B9A4-D11D4F755002}" type="presOf" srcId="{4C10348E-5601-4626-85BD-FC7D6F54FE8F}" destId="{03AB3865-8F05-407E-93CB-53E902054F16}" srcOrd="0" destOrd="1" presId="urn:microsoft.com/office/officeart/2009/3/layout/IncreasingArrowsProcess"/>
    <dgm:cxn modelId="{F503EA42-C68C-4BD1-9952-EED91A1598B3}" type="presOf" srcId="{53BFB5E2-C492-480F-8900-19FDFA1EE0E9}" destId="{121EFBC2-0A73-4EED-9417-8C74525F798B}" srcOrd="0" destOrd="0" presId="urn:microsoft.com/office/officeart/2009/3/layout/IncreasingArrowsProcess"/>
    <dgm:cxn modelId="{A4012CD0-9A62-414E-AE49-79663088F7F2}" type="presOf" srcId="{2072616E-2976-4C6D-B248-E1129D7A3BBE}" destId="{88A3F605-3285-44D8-A97A-C4D669FD87D5}" srcOrd="0" destOrd="0" presId="urn:microsoft.com/office/officeart/2009/3/layout/IncreasingArrowsProcess"/>
    <dgm:cxn modelId="{F14CCD9E-1EE4-4795-B740-3C47B6780433}" srcId="{C4EB23D1-262C-4944-ACDC-DEB189D43AD0}" destId="{027AD6E0-1793-42C9-AD30-76C9EF4A3BC9}" srcOrd="2" destOrd="0" parTransId="{218B044A-E9B1-438C-B9CF-E3816B5A3A88}" sibTransId="{D1191B8D-3242-4543-BCA7-901EA97F8767}"/>
    <dgm:cxn modelId="{482B98D0-3F24-4110-BDAF-2765A40CB6E5}" srcId="{53BFB5E2-C492-480F-8900-19FDFA1EE0E9}" destId="{4C10348E-5601-4626-85BD-FC7D6F54FE8F}" srcOrd="1" destOrd="0" parTransId="{6905002B-D2C2-497E-9D67-7218E6C13D26}" sibTransId="{B554F2E0-1803-4064-9E83-61DC440533E3}"/>
    <dgm:cxn modelId="{273C3EAA-7985-49A1-B584-019B7DCEF754}" srcId="{53BFB5E2-C492-480F-8900-19FDFA1EE0E9}" destId="{CC7D425E-5E1D-4A5C-AF87-6FFA1A47DC07}" srcOrd="0" destOrd="0" parTransId="{516E1CE6-1503-473C-9E05-A05163EF7C76}" sibTransId="{59B2F564-1287-4972-8AA2-6F1869FBF1E8}"/>
    <dgm:cxn modelId="{8672B793-7487-41E0-9ACC-C73EA9565917}" srcId="{7C4E363F-545F-4667-9EB2-30840B63E2B8}" destId="{C4EB23D1-262C-4944-ACDC-DEB189D43AD0}" srcOrd="1" destOrd="0" parTransId="{BA2E5E8C-4AA0-4F7B-8563-1F4C19206372}" sibTransId="{3D058C88-F826-4B17-8D0B-11073201C7AE}"/>
    <dgm:cxn modelId="{FC3284AB-BAD5-4D0E-AE59-E7639B2BC8F8}" type="presOf" srcId="{A3C3992F-89FB-4633-8729-1D9C5BA3BDDE}" destId="{88A3F605-3285-44D8-A97A-C4D669FD87D5}" srcOrd="0" destOrd="1" presId="urn:microsoft.com/office/officeart/2009/3/layout/IncreasingArrowsProcess"/>
    <dgm:cxn modelId="{11624E90-AD2B-471B-9D67-999A991F9562}" type="presOf" srcId="{9E5B1D13-7D14-4352-9905-3AC83DF84C1B}" destId="{9536AAA8-1FC6-40F1-9444-81812B78141E}" srcOrd="0" destOrd="0" presId="urn:microsoft.com/office/officeart/2009/3/layout/IncreasingArrowsProcess"/>
    <dgm:cxn modelId="{DBC90908-7D69-49CC-81E1-AF2B24652747}" type="presOf" srcId="{7C4E363F-545F-4667-9EB2-30840B63E2B8}" destId="{9150E103-9B03-4625-8162-3AD8A4029AE3}" srcOrd="0" destOrd="0" presId="urn:microsoft.com/office/officeart/2009/3/layout/IncreasingArrowsProcess"/>
    <dgm:cxn modelId="{8DDF9155-BC41-4B58-90A9-1E83D412FA66}" srcId="{16E6BE87-7FE9-4C3F-80D0-2D72B64B0577}" destId="{A3C3992F-89FB-4633-8729-1D9C5BA3BDDE}" srcOrd="1" destOrd="0" parTransId="{94FEB8DE-77EE-4CF8-8085-1DDF15D9B72A}" sibTransId="{A2AB0EB4-3247-40E6-ABEA-40FA393943D4}"/>
    <dgm:cxn modelId="{42381CDC-549F-4F70-9B0E-62484B64AA0C}" type="presOf" srcId="{8602CAC7-6326-410C-B937-95369368591B}" destId="{1F8482BD-D589-4ACD-9C1F-373627DA942B}" srcOrd="0" destOrd="1" presId="urn:microsoft.com/office/officeart/2009/3/layout/IncreasingArrowsProcess"/>
    <dgm:cxn modelId="{891F6E41-BB9C-47A3-9AF2-1F6534FE061E}" type="presOf" srcId="{C4EB23D1-262C-4944-ACDC-DEB189D43AD0}" destId="{40C972F7-43FA-4929-AB0C-E305AFDF509A}" srcOrd="0" destOrd="0" presId="urn:microsoft.com/office/officeart/2009/3/layout/IncreasingArrowsProcess"/>
    <dgm:cxn modelId="{73A7CC31-D6E7-4ADD-816B-9E19B78DF2BA}" srcId="{16E6BE87-7FE9-4C3F-80D0-2D72B64B0577}" destId="{2072616E-2976-4C6D-B248-E1129D7A3BBE}" srcOrd="0" destOrd="0" parTransId="{9DA01632-EE6B-4853-BDD5-516ACD62D796}" sibTransId="{90BE1C9A-CB38-4C98-9885-737CA3AAEE39}"/>
    <dgm:cxn modelId="{03AC8CFC-2FD6-4FF5-8A4A-2F1BA4071198}" type="presOf" srcId="{027AD6E0-1793-42C9-AD30-76C9EF4A3BC9}" destId="{9536AAA8-1FC6-40F1-9444-81812B78141E}" srcOrd="0" destOrd="2" presId="urn:microsoft.com/office/officeart/2009/3/layout/IncreasingArrowsProcess"/>
    <dgm:cxn modelId="{806565FE-A2D0-4270-93C8-807676205F86}" type="presOf" srcId="{276DD41D-27E4-4FF3-8B23-060D8DF6E5EC}" destId="{5F660459-281B-4D19-87EB-198C73769591}" srcOrd="0" destOrd="0" presId="urn:microsoft.com/office/officeart/2009/3/layout/IncreasingArrowsProcess"/>
    <dgm:cxn modelId="{66D45C66-4B4D-45F1-AB88-3F4C5C6046DA}" type="presOf" srcId="{16E6BE87-7FE9-4C3F-80D0-2D72B64B0577}" destId="{012AEAEB-E4F8-4C22-84B4-ECE0D5B36723}" srcOrd="0" destOrd="0" presId="urn:microsoft.com/office/officeart/2009/3/layout/IncreasingArrowsProcess"/>
    <dgm:cxn modelId="{84F224F1-F9AD-46AC-840C-A25DAF9DB095}" srcId="{7C4E363F-545F-4667-9EB2-30840B63E2B8}" destId="{53BFB5E2-C492-480F-8900-19FDFA1EE0E9}" srcOrd="2" destOrd="0" parTransId="{8A7C8273-9AF2-4910-A872-9E94845BD27D}" sibTransId="{7F14C8C0-CE49-446E-BB4E-C528EBF7821D}"/>
    <dgm:cxn modelId="{092BF5D7-F073-4AC8-A05E-4D67EDAAD654}" srcId="{276DD41D-27E4-4FF3-8B23-060D8DF6E5EC}" destId="{8602CAC7-6326-410C-B937-95369368591B}" srcOrd="1" destOrd="0" parTransId="{DD28D436-0CA5-4321-9C08-4DDF9CDE12A3}" sibTransId="{2AF59B5E-B18A-4F4E-BBB1-D433687F6020}"/>
    <dgm:cxn modelId="{1134C08A-D3EA-4E2A-8379-F18C5B8DE486}" type="presOf" srcId="{7E2D9F6F-5769-4E6D-9AA4-29B46FD26A4D}" destId="{9536AAA8-1FC6-40F1-9444-81812B78141E}" srcOrd="0" destOrd="1" presId="urn:microsoft.com/office/officeart/2009/3/layout/IncreasingArrowsProcess"/>
    <dgm:cxn modelId="{8A204421-7EE0-401F-BF87-C8F2EA64EB8B}" type="presParOf" srcId="{9150E103-9B03-4625-8162-3AD8A4029AE3}" destId="{012AEAEB-E4F8-4C22-84B4-ECE0D5B36723}" srcOrd="0" destOrd="0" presId="urn:microsoft.com/office/officeart/2009/3/layout/IncreasingArrowsProcess"/>
    <dgm:cxn modelId="{C513A446-0242-482A-8F04-C708706D2BA4}" type="presParOf" srcId="{9150E103-9B03-4625-8162-3AD8A4029AE3}" destId="{88A3F605-3285-44D8-A97A-C4D669FD87D5}" srcOrd="1" destOrd="0" presId="urn:microsoft.com/office/officeart/2009/3/layout/IncreasingArrowsProcess"/>
    <dgm:cxn modelId="{C47ADEA4-40FB-4BAE-8062-40626506F810}" type="presParOf" srcId="{9150E103-9B03-4625-8162-3AD8A4029AE3}" destId="{40C972F7-43FA-4929-AB0C-E305AFDF509A}" srcOrd="2" destOrd="0" presId="urn:microsoft.com/office/officeart/2009/3/layout/IncreasingArrowsProcess"/>
    <dgm:cxn modelId="{30C0B799-07EC-4384-90C9-0360D842C4C1}" type="presParOf" srcId="{9150E103-9B03-4625-8162-3AD8A4029AE3}" destId="{9536AAA8-1FC6-40F1-9444-81812B78141E}" srcOrd="3" destOrd="0" presId="urn:microsoft.com/office/officeart/2009/3/layout/IncreasingArrowsProcess"/>
    <dgm:cxn modelId="{D1BB73E5-434A-4775-89CC-78ECA9941F07}" type="presParOf" srcId="{9150E103-9B03-4625-8162-3AD8A4029AE3}" destId="{121EFBC2-0A73-4EED-9417-8C74525F798B}" srcOrd="4" destOrd="0" presId="urn:microsoft.com/office/officeart/2009/3/layout/IncreasingArrowsProcess"/>
    <dgm:cxn modelId="{8CF9F9A2-1F57-4937-9885-A1A85162A2AB}" type="presParOf" srcId="{9150E103-9B03-4625-8162-3AD8A4029AE3}" destId="{03AB3865-8F05-407E-93CB-53E902054F16}" srcOrd="5" destOrd="0" presId="urn:microsoft.com/office/officeart/2009/3/layout/IncreasingArrowsProcess"/>
    <dgm:cxn modelId="{286656AF-6DF0-4D7F-90D7-898B6CE42D5E}" type="presParOf" srcId="{9150E103-9B03-4625-8162-3AD8A4029AE3}" destId="{5F660459-281B-4D19-87EB-198C73769591}" srcOrd="6" destOrd="0" presId="urn:microsoft.com/office/officeart/2009/3/layout/IncreasingArrowsProcess"/>
    <dgm:cxn modelId="{40F53A2B-52C3-4E35-95A9-BE2C7C3AA7D6}" type="presParOf" srcId="{9150E103-9B03-4625-8162-3AD8A4029AE3}" destId="{1F8482BD-D589-4ACD-9C1F-373627DA942B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816ED8-4D75-417B-BA8D-6507FC21886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A6209C-CC3F-4925-8FDC-4B0E4D6D685F}">
      <dgm:prSet phldrT="[Text]" custT="1"/>
      <dgm:spPr/>
      <dgm:t>
        <a:bodyPr/>
        <a:lstStyle/>
        <a:p>
          <a:r>
            <a:rPr lang="en-US" sz="2400" dirty="0" smtClean="0"/>
            <a:t>City</a:t>
          </a:r>
          <a:endParaRPr lang="en-US" sz="2400" dirty="0"/>
        </a:p>
      </dgm:t>
    </dgm:pt>
    <dgm:pt modelId="{1B1B94C9-72B6-4E25-976A-73BF2DDAC3F1}" type="parTrans" cxnId="{095087FE-0329-45CD-AFD7-5E9C0645DE7E}">
      <dgm:prSet/>
      <dgm:spPr/>
      <dgm:t>
        <a:bodyPr/>
        <a:lstStyle/>
        <a:p>
          <a:endParaRPr lang="en-US"/>
        </a:p>
      </dgm:t>
    </dgm:pt>
    <dgm:pt modelId="{17654632-B502-4A76-8505-F16F36A07114}" type="sibTrans" cxnId="{095087FE-0329-45CD-AFD7-5E9C0645DE7E}">
      <dgm:prSet/>
      <dgm:spPr/>
      <dgm:t>
        <a:bodyPr/>
        <a:lstStyle/>
        <a:p>
          <a:endParaRPr lang="en-US"/>
        </a:p>
      </dgm:t>
    </dgm:pt>
    <dgm:pt modelId="{AE93A216-5F82-47C0-9A5F-94284358E27E}">
      <dgm:prSet phldrT="[Text]" custT="1"/>
      <dgm:spPr/>
      <dgm:t>
        <a:bodyPr/>
        <a:lstStyle/>
        <a:p>
          <a:r>
            <a:rPr lang="en-US" sz="2000" dirty="0" smtClean="0"/>
            <a:t>Good &amp; Weak Cities thro Data</a:t>
          </a:r>
          <a:endParaRPr lang="en-US" sz="2000" dirty="0"/>
        </a:p>
      </dgm:t>
    </dgm:pt>
    <dgm:pt modelId="{CCE5DF58-7180-49DD-BA2B-6724E4140742}" type="parTrans" cxnId="{ACBFEE8C-65A2-47D3-A198-A9457B710D44}">
      <dgm:prSet/>
      <dgm:spPr/>
      <dgm:t>
        <a:bodyPr/>
        <a:lstStyle/>
        <a:p>
          <a:endParaRPr lang="en-US"/>
        </a:p>
      </dgm:t>
    </dgm:pt>
    <dgm:pt modelId="{E1642585-CAC0-4B74-A0CD-63837C1B6900}" type="sibTrans" cxnId="{ACBFEE8C-65A2-47D3-A198-A9457B710D44}">
      <dgm:prSet/>
      <dgm:spPr/>
      <dgm:t>
        <a:bodyPr/>
        <a:lstStyle/>
        <a:p>
          <a:endParaRPr lang="en-US"/>
        </a:p>
      </dgm:t>
    </dgm:pt>
    <dgm:pt modelId="{AEF9FC64-A2F4-4FB7-9979-275A42B97E00}">
      <dgm:prSet phldrT="[Text]" custT="1"/>
      <dgm:spPr/>
      <dgm:t>
        <a:bodyPr/>
        <a:lstStyle/>
        <a:p>
          <a:r>
            <a:rPr lang="en-US" sz="2400" dirty="0" smtClean="0"/>
            <a:t>Wards</a:t>
          </a:r>
          <a:endParaRPr lang="en-US" sz="1900" dirty="0"/>
        </a:p>
      </dgm:t>
    </dgm:pt>
    <dgm:pt modelId="{0D4E1403-0E18-4CF3-A578-5A6D38006256}" type="parTrans" cxnId="{7DD550EF-8B1E-44C4-ADFA-5C35B7997223}">
      <dgm:prSet/>
      <dgm:spPr/>
      <dgm:t>
        <a:bodyPr/>
        <a:lstStyle/>
        <a:p>
          <a:endParaRPr lang="en-US"/>
        </a:p>
      </dgm:t>
    </dgm:pt>
    <dgm:pt modelId="{2A26739D-97B3-46DE-95D0-6F9D872DC084}" type="sibTrans" cxnId="{7DD550EF-8B1E-44C4-ADFA-5C35B7997223}">
      <dgm:prSet/>
      <dgm:spPr/>
      <dgm:t>
        <a:bodyPr/>
        <a:lstStyle/>
        <a:p>
          <a:endParaRPr lang="en-US"/>
        </a:p>
      </dgm:t>
    </dgm:pt>
    <dgm:pt modelId="{D0B23E85-C95B-4B12-BA89-09188074144D}">
      <dgm:prSet phldrT="[Text]" custT="1"/>
      <dgm:spPr/>
      <dgm:t>
        <a:bodyPr/>
        <a:lstStyle/>
        <a:p>
          <a:r>
            <a:rPr lang="en-US" sz="2100" dirty="0" smtClean="0"/>
            <a:t>Systematic Sampling  </a:t>
          </a:r>
          <a:endParaRPr lang="en-US" sz="2100" dirty="0"/>
        </a:p>
      </dgm:t>
    </dgm:pt>
    <dgm:pt modelId="{B951F36F-8720-48C1-8AE8-42F5D4A86A47}" type="parTrans" cxnId="{226C6109-A28C-4CE2-8501-A339402D68FB}">
      <dgm:prSet/>
      <dgm:spPr/>
      <dgm:t>
        <a:bodyPr/>
        <a:lstStyle/>
        <a:p>
          <a:endParaRPr lang="en-US"/>
        </a:p>
      </dgm:t>
    </dgm:pt>
    <dgm:pt modelId="{1CB9EAB7-6C9D-49E1-814D-763D7A539716}" type="sibTrans" cxnId="{226C6109-A28C-4CE2-8501-A339402D68FB}">
      <dgm:prSet/>
      <dgm:spPr/>
      <dgm:t>
        <a:bodyPr/>
        <a:lstStyle/>
        <a:p>
          <a:endParaRPr lang="en-US"/>
        </a:p>
      </dgm:t>
    </dgm:pt>
    <dgm:pt modelId="{73BC2D8A-48D0-4FD5-9EA6-1A722DDA1406}">
      <dgm:prSet phldrT="[Text]" custT="1"/>
      <dgm:spPr/>
      <dgm:t>
        <a:bodyPr/>
        <a:lstStyle/>
        <a:p>
          <a:r>
            <a:rPr lang="en-US" sz="2400" dirty="0" err="1" smtClean="0"/>
            <a:t>Mohallas</a:t>
          </a:r>
          <a:endParaRPr lang="en-US" sz="2000" dirty="0"/>
        </a:p>
      </dgm:t>
    </dgm:pt>
    <dgm:pt modelId="{D7DBFE7C-3259-4975-B4E3-C8CE2ACB1632}" type="parTrans" cxnId="{57011D6A-0743-45EE-8A99-AE87A21E37CB}">
      <dgm:prSet/>
      <dgm:spPr/>
      <dgm:t>
        <a:bodyPr/>
        <a:lstStyle/>
        <a:p>
          <a:endParaRPr lang="en-US"/>
        </a:p>
      </dgm:t>
    </dgm:pt>
    <dgm:pt modelId="{EDB7755E-1A5D-4E0E-BE15-AE5765C62C14}" type="sibTrans" cxnId="{57011D6A-0743-45EE-8A99-AE87A21E37CB}">
      <dgm:prSet/>
      <dgm:spPr/>
      <dgm:t>
        <a:bodyPr/>
        <a:lstStyle/>
        <a:p>
          <a:endParaRPr lang="en-US"/>
        </a:p>
      </dgm:t>
    </dgm:pt>
    <dgm:pt modelId="{81324FD5-1994-4709-B419-3C541A8ECDAB}">
      <dgm:prSet phldrT="[Text]" custT="1"/>
      <dgm:spPr/>
      <dgm:t>
        <a:bodyPr/>
        <a:lstStyle/>
        <a:p>
          <a:r>
            <a:rPr lang="en-US" sz="2000" dirty="0" smtClean="0"/>
            <a:t>Systematic </a:t>
          </a:r>
          <a:r>
            <a:rPr lang="en-US" sz="2000" dirty="0" err="1" smtClean="0"/>
            <a:t>Samp</a:t>
          </a:r>
          <a:r>
            <a:rPr lang="en-US" sz="2100" dirty="0" smtClean="0"/>
            <a:t>. </a:t>
          </a:r>
          <a:r>
            <a:rPr lang="en-US" sz="1800" dirty="0" smtClean="0"/>
            <a:t>Only in BG </a:t>
          </a:r>
          <a:endParaRPr lang="en-US" sz="2100" dirty="0"/>
        </a:p>
      </dgm:t>
    </dgm:pt>
    <dgm:pt modelId="{FEA3E370-26A3-42E9-961E-A075EC00721C}" type="parTrans" cxnId="{5CCD30BA-A4B4-4D2F-BC34-387AE7FDB4D4}">
      <dgm:prSet/>
      <dgm:spPr/>
      <dgm:t>
        <a:bodyPr/>
        <a:lstStyle/>
        <a:p>
          <a:endParaRPr lang="en-US"/>
        </a:p>
      </dgm:t>
    </dgm:pt>
    <dgm:pt modelId="{A7CB19E6-49F7-4347-955C-1A398D3C8AFC}" type="sibTrans" cxnId="{5CCD30BA-A4B4-4D2F-BC34-387AE7FDB4D4}">
      <dgm:prSet/>
      <dgm:spPr/>
      <dgm:t>
        <a:bodyPr/>
        <a:lstStyle/>
        <a:p>
          <a:endParaRPr lang="en-US"/>
        </a:p>
      </dgm:t>
    </dgm:pt>
    <dgm:pt modelId="{A267450B-5302-4C02-AFA4-BC1F9F0A04FD}">
      <dgm:prSet phldrT="[Text]" custT="1"/>
      <dgm:spPr/>
      <dgm:t>
        <a:bodyPr/>
        <a:lstStyle/>
        <a:p>
          <a:r>
            <a:rPr lang="en-US" sz="2100" dirty="0" smtClean="0"/>
            <a:t>Blocks in SL</a:t>
          </a:r>
          <a:endParaRPr lang="en-US" sz="2100" dirty="0"/>
        </a:p>
      </dgm:t>
    </dgm:pt>
    <dgm:pt modelId="{446FE56A-1E8D-46D2-AEF0-7DA9A6DE54DA}" type="parTrans" cxnId="{993CA65E-6186-4EBE-9212-37866C908D7B}">
      <dgm:prSet/>
      <dgm:spPr/>
      <dgm:t>
        <a:bodyPr/>
        <a:lstStyle/>
        <a:p>
          <a:endParaRPr lang="en-US"/>
        </a:p>
      </dgm:t>
    </dgm:pt>
    <dgm:pt modelId="{61FB1628-AB31-49F9-ABB5-8381BE67605C}" type="sibTrans" cxnId="{993CA65E-6186-4EBE-9212-37866C908D7B}">
      <dgm:prSet/>
      <dgm:spPr/>
      <dgm:t>
        <a:bodyPr/>
        <a:lstStyle/>
        <a:p>
          <a:endParaRPr lang="en-US"/>
        </a:p>
      </dgm:t>
    </dgm:pt>
    <dgm:pt modelId="{4BDEEC41-AEE7-47E0-A3CB-F3EEFA834DAF}">
      <dgm:prSet phldrT="[Text]" custT="1"/>
      <dgm:spPr/>
      <dgm:t>
        <a:bodyPr/>
        <a:lstStyle/>
        <a:p>
          <a:r>
            <a:rPr lang="en-US" sz="2100" dirty="0" smtClean="0"/>
            <a:t>Systematic Sampling</a:t>
          </a:r>
          <a:endParaRPr lang="en-US" sz="2100" dirty="0"/>
        </a:p>
      </dgm:t>
    </dgm:pt>
    <dgm:pt modelId="{15CD15FF-E582-41B1-95AB-272D2B963971}" type="parTrans" cxnId="{D43154AD-EEFA-4213-9997-511F010D39E5}">
      <dgm:prSet/>
      <dgm:spPr/>
      <dgm:t>
        <a:bodyPr/>
        <a:lstStyle/>
        <a:p>
          <a:endParaRPr lang="en-US"/>
        </a:p>
      </dgm:t>
    </dgm:pt>
    <dgm:pt modelId="{19CFCCDE-23A5-4F93-A195-F3202C4CAE25}" type="sibTrans" cxnId="{D43154AD-EEFA-4213-9997-511F010D39E5}">
      <dgm:prSet/>
      <dgm:spPr/>
      <dgm:t>
        <a:bodyPr/>
        <a:lstStyle/>
        <a:p>
          <a:endParaRPr lang="en-US"/>
        </a:p>
      </dgm:t>
    </dgm:pt>
    <dgm:pt modelId="{CA0D242C-49E0-4A87-94BC-14C30365F7D6}">
      <dgm:prSet phldrT="[Text]" custT="1"/>
      <dgm:spPr/>
      <dgm:t>
        <a:bodyPr/>
        <a:lstStyle/>
        <a:p>
          <a:r>
            <a:rPr lang="en-US" sz="2400" dirty="0" smtClean="0"/>
            <a:t>Streets</a:t>
          </a:r>
          <a:endParaRPr lang="en-US" sz="2000" dirty="0"/>
        </a:p>
      </dgm:t>
    </dgm:pt>
    <dgm:pt modelId="{81E7BD77-C886-4E36-BE04-94F88D105C7A}" type="parTrans" cxnId="{63A8D6BE-E2DA-4D37-AD1E-547F15ECFA7D}">
      <dgm:prSet/>
      <dgm:spPr/>
      <dgm:t>
        <a:bodyPr/>
        <a:lstStyle/>
        <a:p>
          <a:endParaRPr lang="en-US"/>
        </a:p>
      </dgm:t>
    </dgm:pt>
    <dgm:pt modelId="{0B66C1E0-5AA5-47C5-A167-4C201473F7CB}" type="sibTrans" cxnId="{63A8D6BE-E2DA-4D37-AD1E-547F15ECFA7D}">
      <dgm:prSet/>
      <dgm:spPr/>
      <dgm:t>
        <a:bodyPr/>
        <a:lstStyle/>
        <a:p>
          <a:endParaRPr lang="en-US"/>
        </a:p>
      </dgm:t>
    </dgm:pt>
    <dgm:pt modelId="{B244C690-818A-4317-B7F1-8E0E28109123}">
      <dgm:prSet phldrT="[Text]" custT="1"/>
      <dgm:spPr/>
      <dgm:t>
        <a:bodyPr/>
        <a:lstStyle/>
        <a:p>
          <a:r>
            <a:rPr lang="en-US" sz="2100" dirty="0" smtClean="0"/>
            <a:t>MEs</a:t>
          </a:r>
          <a:endParaRPr lang="en-US" sz="2100" dirty="0"/>
        </a:p>
      </dgm:t>
    </dgm:pt>
    <dgm:pt modelId="{5B68970F-0953-492D-83A3-B21A4F6C5EAC}" type="parTrans" cxnId="{E679F57B-3BC2-4CC3-8280-BC5CD216CC12}">
      <dgm:prSet/>
      <dgm:spPr/>
      <dgm:t>
        <a:bodyPr/>
        <a:lstStyle/>
        <a:p>
          <a:endParaRPr lang="en-US"/>
        </a:p>
      </dgm:t>
    </dgm:pt>
    <dgm:pt modelId="{D5082477-9583-4280-B629-038412C23D2B}" type="sibTrans" cxnId="{E679F57B-3BC2-4CC3-8280-BC5CD216CC12}">
      <dgm:prSet/>
      <dgm:spPr/>
      <dgm:t>
        <a:bodyPr/>
        <a:lstStyle/>
        <a:p>
          <a:endParaRPr lang="en-US"/>
        </a:p>
      </dgm:t>
    </dgm:pt>
    <dgm:pt modelId="{E308D564-C37A-4B27-93AB-CF14E9AE78D6}" type="pres">
      <dgm:prSet presAssocID="{50816ED8-4D75-417B-BA8D-6507FC21886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B1D60EE-0CBB-439B-B491-9A961C72A105}" type="pres">
      <dgm:prSet presAssocID="{26A6209C-CC3F-4925-8FDC-4B0E4D6D685F}" presName="composite" presStyleCnt="0"/>
      <dgm:spPr/>
    </dgm:pt>
    <dgm:pt modelId="{4FBDC42B-A52C-4434-AB52-D084B56AFF18}" type="pres">
      <dgm:prSet presAssocID="{26A6209C-CC3F-4925-8FDC-4B0E4D6D685F}" presName="bentUpArrow1" presStyleLbl="alignImgPlace1" presStyleIdx="0" presStyleCnt="4" custScaleX="57029" custScaleY="81704" custLinFactNeighborX="22249" custLinFactNeighborY="-23573"/>
      <dgm:spPr/>
    </dgm:pt>
    <dgm:pt modelId="{6B571466-16BC-4437-9FE2-46408A85785D}" type="pres">
      <dgm:prSet presAssocID="{26A6209C-CC3F-4925-8FDC-4B0E4D6D685F}" presName="ParentText" presStyleLbl="node1" presStyleIdx="0" presStyleCnt="5" custScaleX="84886" custScaleY="589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8909B-825D-4B32-AA50-BCDE2F7D002E}" type="pres">
      <dgm:prSet presAssocID="{26A6209C-CC3F-4925-8FDC-4B0E4D6D685F}" presName="ChildText" presStyleLbl="revTx" presStyleIdx="0" presStyleCnt="4" custScaleX="328233" custScaleY="74742" custLinFactX="5662" custLinFactNeighborX="100000" custLinFactNeighborY="2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AD7DF-0FFD-41B6-AA83-CF5EFD6EE05A}" type="pres">
      <dgm:prSet presAssocID="{17654632-B502-4A76-8505-F16F36A07114}" presName="sibTrans" presStyleCnt="0"/>
      <dgm:spPr/>
    </dgm:pt>
    <dgm:pt modelId="{A9001587-8832-4E7B-9F50-9DAECBA0B1C0}" type="pres">
      <dgm:prSet presAssocID="{AEF9FC64-A2F4-4FB7-9979-275A42B97E00}" presName="composite" presStyleCnt="0"/>
      <dgm:spPr/>
    </dgm:pt>
    <dgm:pt modelId="{E0AC1103-5A87-4859-A878-2A5424B9A85C}" type="pres">
      <dgm:prSet presAssocID="{AEF9FC64-A2F4-4FB7-9979-275A42B97E00}" presName="bentUpArrow1" presStyleLbl="alignImgPlace1" presStyleIdx="1" presStyleCnt="4" custScaleX="68824" custScaleY="73149" custLinFactNeighborX="-11711" custLinFactNeighborY="-37457"/>
      <dgm:spPr/>
    </dgm:pt>
    <dgm:pt modelId="{A6493508-0816-4487-8B5B-4645937F935E}" type="pres">
      <dgm:prSet presAssocID="{AEF9FC64-A2F4-4FB7-9979-275A42B97E00}" presName="ParentText" presStyleLbl="node1" presStyleIdx="1" presStyleCnt="5" custScaleX="100845" custScaleY="53907" custLinFactNeighborX="-32009" custLinFactNeighborY="-3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4A2B0-6E17-4CD7-9402-03A55C72B04A}" type="pres">
      <dgm:prSet presAssocID="{AEF9FC64-A2F4-4FB7-9979-275A42B97E00}" presName="ChildText" presStyleLbl="revTx" presStyleIdx="1" presStyleCnt="4" custScaleX="303175" custScaleY="72911" custLinFactNeighborX="58429" custLinFactNeighborY="90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52C68-F153-408D-AA4E-E53AFD5ABE69}" type="pres">
      <dgm:prSet presAssocID="{2A26739D-97B3-46DE-95D0-6F9D872DC084}" presName="sibTrans" presStyleCnt="0"/>
      <dgm:spPr/>
    </dgm:pt>
    <dgm:pt modelId="{A24CFC01-0B3E-430E-B0B7-689F61BC6378}" type="pres">
      <dgm:prSet presAssocID="{73BC2D8A-48D0-4FD5-9EA6-1A722DDA1406}" presName="composite" presStyleCnt="0"/>
      <dgm:spPr/>
    </dgm:pt>
    <dgm:pt modelId="{DE2D03AA-D3AD-4DDD-AB53-2A4270884E89}" type="pres">
      <dgm:prSet presAssocID="{73BC2D8A-48D0-4FD5-9EA6-1A722DDA1406}" presName="bentUpArrow1" presStyleLbl="alignImgPlace1" presStyleIdx="2" presStyleCnt="4" custScaleX="75953" custScaleY="85694" custLinFactNeighborX="-38553" custLinFactNeighborY="-32757"/>
      <dgm:spPr/>
    </dgm:pt>
    <dgm:pt modelId="{14FAE7F9-DDBF-4414-AE90-CA23322B7326}" type="pres">
      <dgm:prSet presAssocID="{73BC2D8A-48D0-4FD5-9EA6-1A722DDA1406}" presName="ParentText" presStyleLbl="node1" presStyleIdx="2" presStyleCnt="5" custScaleX="107413" custScaleY="51572" custLinFactNeighborX="-51381" custLinFactNeighborY="-24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3D0C3-9176-417C-B76C-A88015CDDBAC}" type="pres">
      <dgm:prSet presAssocID="{73BC2D8A-48D0-4FD5-9EA6-1A722DDA1406}" presName="ChildText" presStyleLbl="revTx" presStyleIdx="2" presStyleCnt="4" custScaleX="370750" custScaleY="46502" custLinFactNeighborX="68944" custLinFactNeighborY="-46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782C7-5B5B-48AE-B2A3-4CF1B76FC944}" type="pres">
      <dgm:prSet presAssocID="{EDB7755E-1A5D-4E0E-BE15-AE5765C62C14}" presName="sibTrans" presStyleCnt="0"/>
      <dgm:spPr/>
    </dgm:pt>
    <dgm:pt modelId="{F2DB8E55-7519-4CD6-B0C7-766327A5239D}" type="pres">
      <dgm:prSet presAssocID="{CA0D242C-49E0-4A87-94BC-14C30365F7D6}" presName="composite" presStyleCnt="0"/>
      <dgm:spPr/>
    </dgm:pt>
    <dgm:pt modelId="{7DC164FC-0A33-4262-9300-5D51C602937E}" type="pres">
      <dgm:prSet presAssocID="{CA0D242C-49E0-4A87-94BC-14C30365F7D6}" presName="bentUpArrow1" presStyleLbl="alignImgPlace1" presStyleIdx="3" presStyleCnt="4" custScaleX="90538" custScaleY="65643" custLinFactNeighborX="-10955" custLinFactNeighborY="-15032"/>
      <dgm:spPr/>
    </dgm:pt>
    <dgm:pt modelId="{B2DC6A30-43DE-48DB-AA87-9A1DE2A044D7}" type="pres">
      <dgm:prSet presAssocID="{CA0D242C-49E0-4A87-94BC-14C30365F7D6}" presName="ParentText" presStyleLbl="node1" presStyleIdx="3" presStyleCnt="5" custScaleX="94692" custScaleY="48808" custLinFactNeighborX="-70933" custLinFactNeighborY="86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39D4-3692-4943-8D76-FDF1FF267302}" type="pres">
      <dgm:prSet presAssocID="{CA0D242C-49E0-4A87-94BC-14C30365F7D6}" presName="ChildText" presStyleLbl="revTx" presStyleIdx="3" presStyleCnt="4" custScaleX="262383" custScaleY="61803" custLinFactNeighborX="-20855" custLinFactNeighborY="79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3A71C-5B9E-4908-B8BD-C5FB36CFBD0C}" type="pres">
      <dgm:prSet presAssocID="{0B66C1E0-5AA5-47C5-A167-4C201473F7CB}" presName="sibTrans" presStyleCnt="0"/>
      <dgm:spPr/>
    </dgm:pt>
    <dgm:pt modelId="{0B222FE8-4744-4B93-BB69-4F7E6F1D516D}" type="pres">
      <dgm:prSet presAssocID="{B244C690-818A-4317-B7F1-8E0E28109123}" presName="composite" presStyleCnt="0"/>
      <dgm:spPr/>
    </dgm:pt>
    <dgm:pt modelId="{B04F020E-6783-43F4-82CA-3249148ED4C8}" type="pres">
      <dgm:prSet presAssocID="{B244C690-818A-4317-B7F1-8E0E28109123}" presName="ParentText" presStyleLbl="node1" presStyleIdx="4" presStyleCnt="5" custScaleX="95947" custScaleY="58465" custLinFactNeighborX="-43955" custLinFactNeighborY="148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0B4535-518B-4BE3-82CE-3607008F90C1}" type="presOf" srcId="{AEF9FC64-A2F4-4FB7-9979-275A42B97E00}" destId="{A6493508-0816-4487-8B5B-4645937F935E}" srcOrd="0" destOrd="0" presId="urn:microsoft.com/office/officeart/2005/8/layout/StepDownProcess"/>
    <dgm:cxn modelId="{250375DF-31A6-4C5F-9D7D-98DABE992960}" type="presOf" srcId="{81324FD5-1994-4709-B419-3C541A8ECDAB}" destId="{99C3D0C3-9176-417C-B76C-A88015CDDBAC}" srcOrd="0" destOrd="0" presId="urn:microsoft.com/office/officeart/2005/8/layout/StepDownProcess"/>
    <dgm:cxn modelId="{E679F57B-3BC2-4CC3-8280-BC5CD216CC12}" srcId="{50816ED8-4D75-417B-BA8D-6507FC218864}" destId="{B244C690-818A-4317-B7F1-8E0E28109123}" srcOrd="4" destOrd="0" parTransId="{5B68970F-0953-492D-83A3-B21A4F6C5EAC}" sibTransId="{D5082477-9583-4280-B629-038412C23D2B}"/>
    <dgm:cxn modelId="{226C6109-A28C-4CE2-8501-A339402D68FB}" srcId="{AEF9FC64-A2F4-4FB7-9979-275A42B97E00}" destId="{D0B23E85-C95B-4B12-BA89-09188074144D}" srcOrd="0" destOrd="0" parTransId="{B951F36F-8720-48C1-8AE8-42F5D4A86A47}" sibTransId="{1CB9EAB7-6C9D-49E1-814D-763D7A539716}"/>
    <dgm:cxn modelId="{7DD550EF-8B1E-44C4-ADFA-5C35B7997223}" srcId="{50816ED8-4D75-417B-BA8D-6507FC218864}" destId="{AEF9FC64-A2F4-4FB7-9979-275A42B97E00}" srcOrd="1" destOrd="0" parTransId="{0D4E1403-0E18-4CF3-A578-5A6D38006256}" sibTransId="{2A26739D-97B3-46DE-95D0-6F9D872DC084}"/>
    <dgm:cxn modelId="{65FCCC98-F88C-4998-884D-522ECDC303CA}" type="presOf" srcId="{50816ED8-4D75-417B-BA8D-6507FC218864}" destId="{E308D564-C37A-4B27-93AB-CF14E9AE78D6}" srcOrd="0" destOrd="0" presId="urn:microsoft.com/office/officeart/2005/8/layout/StepDownProcess"/>
    <dgm:cxn modelId="{95CA3A95-72C1-483F-8B8A-5D2F642CD3B4}" type="presOf" srcId="{B244C690-818A-4317-B7F1-8E0E28109123}" destId="{B04F020E-6783-43F4-82CA-3249148ED4C8}" srcOrd="0" destOrd="0" presId="urn:microsoft.com/office/officeart/2005/8/layout/StepDownProcess"/>
    <dgm:cxn modelId="{5CCD30BA-A4B4-4D2F-BC34-387AE7FDB4D4}" srcId="{73BC2D8A-48D0-4FD5-9EA6-1A722DDA1406}" destId="{81324FD5-1994-4709-B419-3C541A8ECDAB}" srcOrd="0" destOrd="0" parTransId="{FEA3E370-26A3-42E9-961E-A075EC00721C}" sibTransId="{A7CB19E6-49F7-4347-955C-1A398D3C8AFC}"/>
    <dgm:cxn modelId="{63A8D6BE-E2DA-4D37-AD1E-547F15ECFA7D}" srcId="{50816ED8-4D75-417B-BA8D-6507FC218864}" destId="{CA0D242C-49E0-4A87-94BC-14C30365F7D6}" srcOrd="3" destOrd="0" parTransId="{81E7BD77-C886-4E36-BE04-94F88D105C7A}" sibTransId="{0B66C1E0-5AA5-47C5-A167-4C201473F7CB}"/>
    <dgm:cxn modelId="{0A74D94B-5691-4CAC-AF39-B23C5A584B75}" type="presOf" srcId="{A267450B-5302-4C02-AFA4-BC1F9F0A04FD}" destId="{3D54A2B0-6E17-4CD7-9402-03A55C72B04A}" srcOrd="0" destOrd="1" presId="urn:microsoft.com/office/officeart/2005/8/layout/StepDownProcess"/>
    <dgm:cxn modelId="{ACBFEE8C-65A2-47D3-A198-A9457B710D44}" srcId="{26A6209C-CC3F-4925-8FDC-4B0E4D6D685F}" destId="{AE93A216-5F82-47C0-9A5F-94284358E27E}" srcOrd="0" destOrd="0" parTransId="{CCE5DF58-7180-49DD-BA2B-6724E4140742}" sibTransId="{E1642585-CAC0-4B74-A0CD-63837C1B6900}"/>
    <dgm:cxn modelId="{095087FE-0329-45CD-AFD7-5E9C0645DE7E}" srcId="{50816ED8-4D75-417B-BA8D-6507FC218864}" destId="{26A6209C-CC3F-4925-8FDC-4B0E4D6D685F}" srcOrd="0" destOrd="0" parTransId="{1B1B94C9-72B6-4E25-976A-73BF2DDAC3F1}" sibTransId="{17654632-B502-4A76-8505-F16F36A07114}"/>
    <dgm:cxn modelId="{EB6F3A39-93FD-4541-8B45-F43598A2A7A8}" type="presOf" srcId="{73BC2D8A-48D0-4FD5-9EA6-1A722DDA1406}" destId="{14FAE7F9-DDBF-4414-AE90-CA23322B7326}" srcOrd="0" destOrd="0" presId="urn:microsoft.com/office/officeart/2005/8/layout/StepDownProcess"/>
    <dgm:cxn modelId="{933C84AA-2DFA-433D-8427-7E52EB092BCD}" type="presOf" srcId="{CA0D242C-49E0-4A87-94BC-14C30365F7D6}" destId="{B2DC6A30-43DE-48DB-AA87-9A1DE2A044D7}" srcOrd="0" destOrd="0" presId="urn:microsoft.com/office/officeart/2005/8/layout/StepDownProcess"/>
    <dgm:cxn modelId="{2FB7A056-FB20-4335-854F-B3A7109A83B1}" type="presOf" srcId="{D0B23E85-C95B-4B12-BA89-09188074144D}" destId="{3D54A2B0-6E17-4CD7-9402-03A55C72B04A}" srcOrd="0" destOrd="0" presId="urn:microsoft.com/office/officeart/2005/8/layout/StepDownProcess"/>
    <dgm:cxn modelId="{E294063E-B9B9-42BE-A7F2-C18DAAA80FFA}" type="presOf" srcId="{26A6209C-CC3F-4925-8FDC-4B0E4D6D685F}" destId="{6B571466-16BC-4437-9FE2-46408A85785D}" srcOrd="0" destOrd="0" presId="urn:microsoft.com/office/officeart/2005/8/layout/StepDownProcess"/>
    <dgm:cxn modelId="{993CA65E-6186-4EBE-9212-37866C908D7B}" srcId="{AEF9FC64-A2F4-4FB7-9979-275A42B97E00}" destId="{A267450B-5302-4C02-AFA4-BC1F9F0A04FD}" srcOrd="1" destOrd="0" parTransId="{446FE56A-1E8D-46D2-AEF0-7DA9A6DE54DA}" sibTransId="{61FB1628-AB31-49F9-ABB5-8381BE67605C}"/>
    <dgm:cxn modelId="{D43154AD-EEFA-4213-9997-511F010D39E5}" srcId="{CA0D242C-49E0-4A87-94BC-14C30365F7D6}" destId="{4BDEEC41-AEE7-47E0-A3CB-F3EEFA834DAF}" srcOrd="0" destOrd="0" parTransId="{15CD15FF-E582-41B1-95AB-272D2B963971}" sibTransId="{19CFCCDE-23A5-4F93-A195-F3202C4CAE25}"/>
    <dgm:cxn modelId="{46B292EE-C29E-49B9-B60C-46E23A7DF052}" type="presOf" srcId="{4BDEEC41-AEE7-47E0-A3CB-F3EEFA834DAF}" destId="{6B9339D4-3692-4943-8D76-FDF1FF267302}" srcOrd="0" destOrd="0" presId="urn:microsoft.com/office/officeart/2005/8/layout/StepDownProcess"/>
    <dgm:cxn modelId="{57011D6A-0743-45EE-8A99-AE87A21E37CB}" srcId="{50816ED8-4D75-417B-BA8D-6507FC218864}" destId="{73BC2D8A-48D0-4FD5-9EA6-1A722DDA1406}" srcOrd="2" destOrd="0" parTransId="{D7DBFE7C-3259-4975-B4E3-C8CE2ACB1632}" sibTransId="{EDB7755E-1A5D-4E0E-BE15-AE5765C62C14}"/>
    <dgm:cxn modelId="{7BCF2453-E18E-4812-99ED-291D4A144A2E}" type="presOf" srcId="{AE93A216-5F82-47C0-9A5F-94284358E27E}" destId="{B6E8909B-825D-4B32-AA50-BCDE2F7D002E}" srcOrd="0" destOrd="0" presId="urn:microsoft.com/office/officeart/2005/8/layout/StepDownProcess"/>
    <dgm:cxn modelId="{40E2298C-E57E-4BAB-8C0D-985A60B80C94}" type="presParOf" srcId="{E308D564-C37A-4B27-93AB-CF14E9AE78D6}" destId="{6B1D60EE-0CBB-439B-B491-9A961C72A105}" srcOrd="0" destOrd="0" presId="urn:microsoft.com/office/officeart/2005/8/layout/StepDownProcess"/>
    <dgm:cxn modelId="{F4A81B2E-281A-4376-9F46-CF4647CED607}" type="presParOf" srcId="{6B1D60EE-0CBB-439B-B491-9A961C72A105}" destId="{4FBDC42B-A52C-4434-AB52-D084B56AFF18}" srcOrd="0" destOrd="0" presId="urn:microsoft.com/office/officeart/2005/8/layout/StepDownProcess"/>
    <dgm:cxn modelId="{D359EE78-5909-44A9-88E3-7E910F1AC345}" type="presParOf" srcId="{6B1D60EE-0CBB-439B-B491-9A961C72A105}" destId="{6B571466-16BC-4437-9FE2-46408A85785D}" srcOrd="1" destOrd="0" presId="urn:microsoft.com/office/officeart/2005/8/layout/StepDownProcess"/>
    <dgm:cxn modelId="{2148E47C-82B0-4904-B32C-72DAA129EF98}" type="presParOf" srcId="{6B1D60EE-0CBB-439B-B491-9A961C72A105}" destId="{B6E8909B-825D-4B32-AA50-BCDE2F7D002E}" srcOrd="2" destOrd="0" presId="urn:microsoft.com/office/officeart/2005/8/layout/StepDownProcess"/>
    <dgm:cxn modelId="{8A93CE35-83B6-41B9-94D1-7935C2B187E3}" type="presParOf" srcId="{E308D564-C37A-4B27-93AB-CF14E9AE78D6}" destId="{22BAD7DF-0FFD-41B6-AA83-CF5EFD6EE05A}" srcOrd="1" destOrd="0" presId="urn:microsoft.com/office/officeart/2005/8/layout/StepDownProcess"/>
    <dgm:cxn modelId="{06DC1680-2C4F-4376-B571-EE17E5905829}" type="presParOf" srcId="{E308D564-C37A-4B27-93AB-CF14E9AE78D6}" destId="{A9001587-8832-4E7B-9F50-9DAECBA0B1C0}" srcOrd="2" destOrd="0" presId="urn:microsoft.com/office/officeart/2005/8/layout/StepDownProcess"/>
    <dgm:cxn modelId="{5ADC7E1B-6253-414B-8BB5-7C147F725487}" type="presParOf" srcId="{A9001587-8832-4E7B-9F50-9DAECBA0B1C0}" destId="{E0AC1103-5A87-4859-A878-2A5424B9A85C}" srcOrd="0" destOrd="0" presId="urn:microsoft.com/office/officeart/2005/8/layout/StepDownProcess"/>
    <dgm:cxn modelId="{E28055D6-6469-4DD3-9CB2-4D3AF3E3B46C}" type="presParOf" srcId="{A9001587-8832-4E7B-9F50-9DAECBA0B1C0}" destId="{A6493508-0816-4487-8B5B-4645937F935E}" srcOrd="1" destOrd="0" presId="urn:microsoft.com/office/officeart/2005/8/layout/StepDownProcess"/>
    <dgm:cxn modelId="{04DB2305-6B8C-4E15-BD10-EAEFF39187F1}" type="presParOf" srcId="{A9001587-8832-4E7B-9F50-9DAECBA0B1C0}" destId="{3D54A2B0-6E17-4CD7-9402-03A55C72B04A}" srcOrd="2" destOrd="0" presId="urn:microsoft.com/office/officeart/2005/8/layout/StepDownProcess"/>
    <dgm:cxn modelId="{F7F7FE0E-C529-45CF-A34A-43BDBEB6EDBA}" type="presParOf" srcId="{E308D564-C37A-4B27-93AB-CF14E9AE78D6}" destId="{41152C68-F153-408D-AA4E-E53AFD5ABE69}" srcOrd="3" destOrd="0" presId="urn:microsoft.com/office/officeart/2005/8/layout/StepDownProcess"/>
    <dgm:cxn modelId="{447BEF9E-8E0B-462E-9647-593883BCDFC8}" type="presParOf" srcId="{E308D564-C37A-4B27-93AB-CF14E9AE78D6}" destId="{A24CFC01-0B3E-430E-B0B7-689F61BC6378}" srcOrd="4" destOrd="0" presId="urn:microsoft.com/office/officeart/2005/8/layout/StepDownProcess"/>
    <dgm:cxn modelId="{83E470D0-99FD-411E-AB25-C35E7EF62D65}" type="presParOf" srcId="{A24CFC01-0B3E-430E-B0B7-689F61BC6378}" destId="{DE2D03AA-D3AD-4DDD-AB53-2A4270884E89}" srcOrd="0" destOrd="0" presId="urn:microsoft.com/office/officeart/2005/8/layout/StepDownProcess"/>
    <dgm:cxn modelId="{636A2FA6-AF0E-4E5A-AA14-074D75E5B0FB}" type="presParOf" srcId="{A24CFC01-0B3E-430E-B0B7-689F61BC6378}" destId="{14FAE7F9-DDBF-4414-AE90-CA23322B7326}" srcOrd="1" destOrd="0" presId="urn:microsoft.com/office/officeart/2005/8/layout/StepDownProcess"/>
    <dgm:cxn modelId="{0A8E9331-80E8-4F3E-AC43-0B0866613D04}" type="presParOf" srcId="{A24CFC01-0B3E-430E-B0B7-689F61BC6378}" destId="{99C3D0C3-9176-417C-B76C-A88015CDDBAC}" srcOrd="2" destOrd="0" presId="urn:microsoft.com/office/officeart/2005/8/layout/StepDownProcess"/>
    <dgm:cxn modelId="{69B978B8-D642-4909-B68B-AC1FA92303B2}" type="presParOf" srcId="{E308D564-C37A-4B27-93AB-CF14E9AE78D6}" destId="{EB7782C7-5B5B-48AE-B2A3-4CF1B76FC944}" srcOrd="5" destOrd="0" presId="urn:microsoft.com/office/officeart/2005/8/layout/StepDownProcess"/>
    <dgm:cxn modelId="{FEECCB4C-5F9C-4F64-934C-9564E7862F08}" type="presParOf" srcId="{E308D564-C37A-4B27-93AB-CF14E9AE78D6}" destId="{F2DB8E55-7519-4CD6-B0C7-766327A5239D}" srcOrd="6" destOrd="0" presId="urn:microsoft.com/office/officeart/2005/8/layout/StepDownProcess"/>
    <dgm:cxn modelId="{E7258505-9406-42FE-ABF5-51B0AD1D0E88}" type="presParOf" srcId="{F2DB8E55-7519-4CD6-B0C7-766327A5239D}" destId="{7DC164FC-0A33-4262-9300-5D51C602937E}" srcOrd="0" destOrd="0" presId="urn:microsoft.com/office/officeart/2005/8/layout/StepDownProcess"/>
    <dgm:cxn modelId="{3DFCA19C-15B6-439C-87ED-22C3B122763A}" type="presParOf" srcId="{F2DB8E55-7519-4CD6-B0C7-766327A5239D}" destId="{B2DC6A30-43DE-48DB-AA87-9A1DE2A044D7}" srcOrd="1" destOrd="0" presId="urn:microsoft.com/office/officeart/2005/8/layout/StepDownProcess"/>
    <dgm:cxn modelId="{87251349-922C-41A1-B0AE-3846FE866CDE}" type="presParOf" srcId="{F2DB8E55-7519-4CD6-B0C7-766327A5239D}" destId="{6B9339D4-3692-4943-8D76-FDF1FF267302}" srcOrd="2" destOrd="0" presId="urn:microsoft.com/office/officeart/2005/8/layout/StepDownProcess"/>
    <dgm:cxn modelId="{9A4866C1-4CCF-44A3-BCF2-68E46344DD3E}" type="presParOf" srcId="{E308D564-C37A-4B27-93AB-CF14E9AE78D6}" destId="{BCA3A71C-5B9E-4908-B8BD-C5FB36CFBD0C}" srcOrd="7" destOrd="0" presId="urn:microsoft.com/office/officeart/2005/8/layout/StepDownProcess"/>
    <dgm:cxn modelId="{5E2248F3-1534-4D5C-B05B-CA2A59D1A143}" type="presParOf" srcId="{E308D564-C37A-4B27-93AB-CF14E9AE78D6}" destId="{0B222FE8-4744-4B93-BB69-4F7E6F1D516D}" srcOrd="8" destOrd="0" presId="urn:microsoft.com/office/officeart/2005/8/layout/StepDownProcess"/>
    <dgm:cxn modelId="{88A861FF-8234-4342-BC77-7DE0EF37E2B8}" type="presParOf" srcId="{0B222FE8-4744-4B93-BB69-4F7E6F1D516D}" destId="{B04F020E-6783-43F4-82CA-3249148ED4C8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AEAEB-E4F8-4C22-84B4-ECE0D5B36723}">
      <dsp:nvSpPr>
        <dsp:cNvPr id="0" name=""/>
        <dsp:cNvSpPr/>
      </dsp:nvSpPr>
      <dsp:spPr>
        <a:xfrm>
          <a:off x="0" y="349182"/>
          <a:ext cx="8534400" cy="124248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72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Define the need</a:t>
          </a:r>
          <a:endParaRPr lang="en-IN" sz="2300" kern="1200" dirty="0"/>
        </a:p>
      </dsp:txBody>
      <dsp:txXfrm>
        <a:off x="0" y="659802"/>
        <a:ext cx="8223780" cy="621240"/>
      </dsp:txXfrm>
    </dsp:sp>
    <dsp:sp modelId="{88A3F605-3285-44D8-A97A-C4D669FD87D5}">
      <dsp:nvSpPr>
        <dsp:cNvPr id="0" name=""/>
        <dsp:cNvSpPr/>
      </dsp:nvSpPr>
      <dsp:spPr>
        <a:xfrm>
          <a:off x="0" y="1309340"/>
          <a:ext cx="1967179" cy="22982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Need of information</a:t>
          </a:r>
          <a:endParaRPr lang="en-IN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Need of solution</a:t>
          </a:r>
          <a:endParaRPr lang="en-IN" sz="2300" kern="1200" dirty="0"/>
        </a:p>
      </dsp:txBody>
      <dsp:txXfrm>
        <a:off x="0" y="1309340"/>
        <a:ext cx="1967179" cy="2298214"/>
      </dsp:txXfrm>
    </dsp:sp>
    <dsp:sp modelId="{40C972F7-43FA-4929-AB0C-E305AFDF509A}">
      <dsp:nvSpPr>
        <dsp:cNvPr id="0" name=""/>
        <dsp:cNvSpPr/>
      </dsp:nvSpPr>
      <dsp:spPr>
        <a:xfrm>
          <a:off x="1967179" y="763195"/>
          <a:ext cx="6567220" cy="124248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72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Design the method</a:t>
          </a:r>
          <a:endParaRPr lang="en-IN" sz="2300" kern="1200" dirty="0"/>
        </a:p>
      </dsp:txBody>
      <dsp:txXfrm>
        <a:off x="1967179" y="1073815"/>
        <a:ext cx="6256600" cy="621240"/>
      </dsp:txXfrm>
    </dsp:sp>
    <dsp:sp modelId="{9536AAA8-1FC6-40F1-9444-81812B78141E}">
      <dsp:nvSpPr>
        <dsp:cNvPr id="0" name=""/>
        <dsp:cNvSpPr/>
      </dsp:nvSpPr>
      <dsp:spPr>
        <a:xfrm>
          <a:off x="1967179" y="1723354"/>
          <a:ext cx="1967179" cy="22396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Sampling</a:t>
          </a:r>
          <a:endParaRPr lang="en-IN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Tools</a:t>
          </a:r>
          <a:endParaRPr lang="en-IN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300" kern="1200" dirty="0"/>
        </a:p>
      </dsp:txBody>
      <dsp:txXfrm>
        <a:off x="1967179" y="1723354"/>
        <a:ext cx="1967179" cy="2239635"/>
      </dsp:txXfrm>
    </dsp:sp>
    <dsp:sp modelId="{121EFBC2-0A73-4EED-9417-8C74525F798B}">
      <dsp:nvSpPr>
        <dsp:cNvPr id="0" name=""/>
        <dsp:cNvSpPr/>
      </dsp:nvSpPr>
      <dsp:spPr>
        <a:xfrm>
          <a:off x="3934358" y="1177208"/>
          <a:ext cx="4600041" cy="124248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72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Collect Data</a:t>
          </a:r>
          <a:endParaRPr lang="en-IN" sz="2300" kern="1200" dirty="0"/>
        </a:p>
      </dsp:txBody>
      <dsp:txXfrm>
        <a:off x="3934358" y="1487828"/>
        <a:ext cx="4289421" cy="621240"/>
      </dsp:txXfrm>
    </dsp:sp>
    <dsp:sp modelId="{03AB3865-8F05-407E-93CB-53E902054F16}">
      <dsp:nvSpPr>
        <dsp:cNvPr id="0" name=""/>
        <dsp:cNvSpPr/>
      </dsp:nvSpPr>
      <dsp:spPr>
        <a:xfrm>
          <a:off x="3934358" y="2137367"/>
          <a:ext cx="1967179" cy="22546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Primary &amp; Sec</a:t>
          </a:r>
          <a:endParaRPr lang="en-IN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err="1" smtClean="0"/>
            <a:t>Quali</a:t>
          </a:r>
          <a:r>
            <a:rPr lang="en-IN" sz="2300" kern="1200" dirty="0" smtClean="0"/>
            <a:t> &amp; </a:t>
          </a:r>
          <a:r>
            <a:rPr lang="en-IN" sz="2300" kern="1200" dirty="0" err="1" smtClean="0"/>
            <a:t>Quanti</a:t>
          </a:r>
          <a:endParaRPr lang="en-IN" sz="2300" kern="1200" dirty="0"/>
        </a:p>
      </dsp:txBody>
      <dsp:txXfrm>
        <a:off x="3934358" y="2137367"/>
        <a:ext cx="1967179" cy="2254610"/>
      </dsp:txXfrm>
    </dsp:sp>
    <dsp:sp modelId="{5F660459-281B-4D19-87EB-198C73769591}">
      <dsp:nvSpPr>
        <dsp:cNvPr id="0" name=""/>
        <dsp:cNvSpPr/>
      </dsp:nvSpPr>
      <dsp:spPr>
        <a:xfrm>
          <a:off x="5901537" y="1591222"/>
          <a:ext cx="2632862" cy="124248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72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Analyze</a:t>
          </a:r>
          <a:endParaRPr lang="en-IN" sz="2300" kern="1200" dirty="0"/>
        </a:p>
      </dsp:txBody>
      <dsp:txXfrm>
        <a:off x="5901537" y="1901842"/>
        <a:ext cx="2322242" cy="621240"/>
      </dsp:txXfrm>
    </dsp:sp>
    <dsp:sp modelId="{1F8482BD-D589-4ACD-9C1F-373627DA942B}">
      <dsp:nvSpPr>
        <dsp:cNvPr id="0" name=""/>
        <dsp:cNvSpPr/>
      </dsp:nvSpPr>
      <dsp:spPr>
        <a:xfrm>
          <a:off x="5901537" y="2551380"/>
          <a:ext cx="1985101" cy="22810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Tabulations</a:t>
          </a:r>
          <a:endParaRPr lang="en-IN" sz="2300" kern="1200" dirty="0"/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300" kern="1200" dirty="0" smtClean="0"/>
            <a:t>Interpretations</a:t>
          </a:r>
          <a:endParaRPr lang="en-IN" sz="2300" kern="1200" dirty="0"/>
        </a:p>
      </dsp:txBody>
      <dsp:txXfrm>
        <a:off x="5901537" y="2551380"/>
        <a:ext cx="1985101" cy="2281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9382D2-575D-4549-9D46-F50E104F31CE}" type="datetimeFigureOut">
              <a:rPr lang="en-US"/>
              <a:pPr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E8F2AD-CE28-40E4-B049-EA256243F1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3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DCA69B5-A504-40DA-920E-C169E8BF9D92}" type="datetimeFigureOut">
              <a:rPr lang="en-US"/>
              <a:pPr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FD691F4-709F-41F7-9A24-E8FBD61FAD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A2FE103-A313-4747-A784-A8BBDA203703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90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"supply side" indicators/data?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Data about the SUPPLIERS of ICT services and those who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 with them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Telecom operators, equipment manufacturers,…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Collected and reported by SUPPLIERS themselves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regulators/policy makers, researchers, consultants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Might be produced by those who work with them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regulate them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Telecom operators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Equipment manufacturers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Regulators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As opposed to “demand side” indicators/data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About CONSUMERS of ICT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1D6A7-A802-4385-A07A-775DB7AADE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3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/>
              <a:t>Out of the total respondents 70% didn’t know about </a:t>
            </a:r>
            <a:r>
              <a:rPr lang="en-US" sz="1300" dirty="0" err="1"/>
              <a:t>BharatNet</a:t>
            </a:r>
            <a:r>
              <a:rPr lang="en-US" sz="1300" dirty="0"/>
              <a:t> at all while 8% (overall) claimed that they know about it very well.</a:t>
            </a:r>
          </a:p>
          <a:p>
            <a:pPr defTabSz="9666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/>
              <a:t>Public organizations were more aware about </a:t>
            </a:r>
            <a:r>
              <a:rPr lang="en-US" sz="1300" dirty="0" err="1"/>
              <a:t>BharatNet</a:t>
            </a:r>
            <a:r>
              <a:rPr lang="en-US" sz="1300" dirty="0"/>
              <a:t> than private organizations. Only 6% of the respondents from private organizations knew about </a:t>
            </a:r>
            <a:r>
              <a:rPr lang="en-US" sz="1300" dirty="0" err="1"/>
              <a:t>BharatNet</a:t>
            </a:r>
            <a:r>
              <a:rPr lang="en-US" sz="1300" dirty="0"/>
              <a:t> very well. </a:t>
            </a:r>
          </a:p>
          <a:p>
            <a:pPr defTabSz="9666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/>
              <a:t>Out of the respondents, 36% of the Private salaried employees were aware of </a:t>
            </a:r>
            <a:r>
              <a:rPr lang="en-US" sz="1300" dirty="0" err="1"/>
              <a:t>BharatNet</a:t>
            </a:r>
            <a:r>
              <a:rPr lang="en-US" sz="1300" dirty="0"/>
              <a:t> followed by 13% of state government organizations. 70% of the Private organizations with 1 employee didn’t know anything about </a:t>
            </a:r>
            <a:r>
              <a:rPr lang="en-US" sz="1300" dirty="0" err="1"/>
              <a:t>BharatNet</a:t>
            </a:r>
            <a:r>
              <a:rPr lang="en-US" sz="1300" dirty="0"/>
              <a:t> followed by 72% of private organizations with 1% employees.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7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6A3D5-5AAA-42B6-A926-EE8080A067FE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130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profile of a specific type of user/ individual</a:t>
            </a:r>
          </a:p>
          <a:p>
            <a:r>
              <a:rPr lang="en-US" dirty="0" smtClean="0"/>
              <a:t>Could have been developed using multiple approaches:</a:t>
            </a:r>
          </a:p>
          <a:p>
            <a:pPr lvl="1"/>
            <a:r>
              <a:rPr lang="en-US" dirty="0" smtClean="0"/>
              <a:t>Mini-ethnographies</a:t>
            </a:r>
          </a:p>
          <a:p>
            <a:pPr lvl="1"/>
            <a:r>
              <a:rPr lang="en-US" dirty="0" smtClean="0"/>
              <a:t>Case study</a:t>
            </a:r>
          </a:p>
          <a:p>
            <a:pPr lvl="1"/>
            <a:r>
              <a:rPr lang="en-US" dirty="0" smtClean="0"/>
              <a:t>Photo novella</a:t>
            </a:r>
          </a:p>
          <a:p>
            <a:r>
              <a:rPr lang="en-US" dirty="0" smtClean="0"/>
              <a:t>Useful in communicating research results to others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33535-3436-468C-82EF-7BE1A27EDBE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11D9F-55FB-48E9-8910-2FA91A762ED3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F61D9-F708-4887-AFEE-B1DFB01FC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4619B-FC64-45FE-B57B-D4DD2C9DA952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D735-5FD1-44F9-99A9-623B8613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92354-0D18-40F2-A711-6E8E42D343CE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9A0A3-2CCB-4F54-9DED-664FC2EAD4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se Thi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24"/>
          </p:nvPr>
        </p:nvSpPr>
        <p:spPr>
          <a:xfrm>
            <a:off x="177420" y="3782624"/>
            <a:ext cx="4322579" cy="2897951"/>
          </a:xfrm>
        </p:spPr>
        <p:txBody>
          <a:bodyPr rtlCol="0">
            <a:norm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23"/>
          </p:nvPr>
        </p:nvSpPr>
        <p:spPr>
          <a:xfrm>
            <a:off x="177420" y="682388"/>
            <a:ext cx="4322579" cy="2897951"/>
          </a:xfrm>
        </p:spPr>
        <p:txBody>
          <a:bodyPr rtlCol="0">
            <a:normAutofit/>
          </a:bodyPr>
          <a:lstStyle>
            <a:lvl1pPr marL="0" indent="0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00"/>
          </a:xfrm>
          <a:solidFill>
            <a:schemeClr val="tx1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2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>
          <a:xfrm>
            <a:off x="177420" y="3303498"/>
            <a:ext cx="4322580" cy="276841"/>
          </a:xfrm>
          <a:solidFill>
            <a:schemeClr val="bg1">
              <a:lumMod val="50000"/>
              <a:alpha val="60000"/>
            </a:schemeClr>
          </a:solidFill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IN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177420" y="6397287"/>
            <a:ext cx="4322580" cy="283288"/>
          </a:xfrm>
          <a:solidFill>
            <a:schemeClr val="bg1">
              <a:lumMod val="50000"/>
              <a:alpha val="60000"/>
            </a:schemeClr>
          </a:solidFill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IN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4656138" y="688975"/>
            <a:ext cx="4305300" cy="6040438"/>
          </a:xfrm>
        </p:spPr>
        <p:txBody>
          <a:bodyPr>
            <a:normAutofit/>
          </a:bodyPr>
          <a:lstStyle>
            <a:lvl1pPr marL="177800" indent="-177800">
              <a:spcBef>
                <a:spcPts val="0"/>
              </a:spcBef>
              <a:defRPr sz="1300">
                <a:latin typeface="Arial"/>
                <a:cs typeface="Arial"/>
              </a:defRPr>
            </a:lvl1pPr>
            <a:lvl2pPr marL="355600" indent="-177800">
              <a:spcBef>
                <a:spcPts val="0"/>
              </a:spcBef>
              <a:buFont typeface="Arial" pitchFamily="34" charset="0"/>
              <a:buChar char="-"/>
              <a:defRPr sz="1300">
                <a:latin typeface="Arial"/>
                <a:cs typeface="Arial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25"/>
          </p:nvPr>
        </p:nvSpPr>
        <p:spPr>
          <a:xfrm>
            <a:off x="7086600" y="6569075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7E2BFE-5A47-4161-B65D-824F6A00C195}" type="slidenum">
              <a:rPr lang="en-IN"/>
              <a:pPr>
                <a:defRPr/>
              </a:pPr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877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LIRNEasia\2012-13\IDRC\LIRNEasia-small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172200"/>
            <a:ext cx="1600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643C3-127C-468D-8D2A-B41FCF8F93BF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D979D-1878-46F1-AE88-BCADFF98E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9B423-D311-4A74-8BDD-06A038352143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70EB-A845-4354-8FB2-C00B357FF0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8ADA9-1A1B-4CCE-8DC7-B704B57CFDBC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7F31-19FE-41C1-9602-15B9C98BFF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1636E-BDBF-4D25-B254-377373734676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0417C-FA17-4B8F-A34A-F30E9CD4B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DA4F8-B953-4A23-9A47-95E5487715B9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AB0B-A43B-46D1-BBAF-10E0CD550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4D09A-6AF6-44A6-BED1-3DFA99C6EF01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3474E-9C3D-4A9C-B853-01152DB2E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B116B-7890-41EB-BB56-67C7A3C76738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5D09D-CD2C-45C3-BA88-CC5A09804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C4E1A3-DAD9-4BB0-B683-753CE9BBF17A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70ED-888D-4CE7-A4C4-EF093F928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DA3E48B-4016-419B-BBF4-44136EA3BE99}" type="datetime1">
              <a:rPr lang="en-SG"/>
              <a:pPr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3FA03A-2602-4E05-93DB-07C0EB000C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0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altLang="en-US" b="1" dirty="0" smtClean="0"/>
              <a:t>Demand-side Research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514600" y="3350703"/>
            <a:ext cx="6400800" cy="6858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+mn-ea"/>
              </a:rPr>
              <a:t>P. Vigneswara Ilavarasan, PhD</a:t>
            </a:r>
            <a:endParaRPr lang="en-US" sz="2800" dirty="0">
              <a:solidFill>
                <a:schemeClr val="tx2">
                  <a:lumMod val="50000"/>
                </a:schemeClr>
              </a:solidFill>
              <a:ea typeface="+mn-ea"/>
            </a:endParaRPr>
          </a:p>
        </p:txBody>
      </p:sp>
      <p:pic>
        <p:nvPicPr>
          <p:cNvPr id="3076" name="Picture 10" descr="D:\LIRNEasia\2012-13\IDRC\LIRNEasia-smaller.png"/>
          <p:cNvPicPr>
            <a:picLocks noChangeAspect="1" noChangeArrowheads="1"/>
          </p:cNvPicPr>
          <p:nvPr/>
        </p:nvPicPr>
        <p:blipFill>
          <a:blip r:embed="rId3" cstate="print"/>
          <a:srcRect l="1772" r="1965" b="4761"/>
          <a:stretch>
            <a:fillRect/>
          </a:stretch>
        </p:blipFill>
        <p:spPr bwMode="auto">
          <a:xfrm>
            <a:off x="5368925" y="4699090"/>
            <a:ext cx="3375025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Ford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1296" y="5125649"/>
            <a:ext cx="3394369" cy="499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en-IN" sz="4400" dirty="0" smtClean="0">
                <a:solidFill>
                  <a:schemeClr val="tx2">
                    <a:lumMod val="50000"/>
                  </a:schemeClr>
                </a:solidFill>
              </a:rPr>
              <a:t>Participant observation</a:t>
            </a:r>
            <a:r>
              <a:rPr lang="en-IN" sz="4400" dirty="0" smtClean="0">
                <a:solidFill>
                  <a:srgbClr val="FF0000"/>
                </a:solidFill>
              </a:rPr>
              <a:t/>
            </a:r>
            <a:br>
              <a:rPr lang="en-IN" sz="4400" dirty="0" smtClean="0">
                <a:solidFill>
                  <a:srgbClr val="FF0000"/>
                </a:solidFill>
              </a:rPr>
            </a:br>
            <a:endParaRPr lang="en-IN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696"/>
            <a:ext cx="8229600" cy="4935468"/>
          </a:xfrm>
        </p:spPr>
        <p:txBody>
          <a:bodyPr/>
          <a:lstStyle/>
          <a:p>
            <a:r>
              <a:rPr lang="en-IN" dirty="0" smtClean="0"/>
              <a:t>Direct observation </a:t>
            </a:r>
          </a:p>
          <a:p>
            <a:pPr lvl="1"/>
            <a:r>
              <a:rPr lang="en-IN" dirty="0" smtClean="0"/>
              <a:t>no talks &amp; just seeing, hearing &amp; noting</a:t>
            </a:r>
          </a:p>
          <a:p>
            <a:r>
              <a:rPr lang="en-IN" dirty="0" smtClean="0"/>
              <a:t>Participate &amp; Observe </a:t>
            </a:r>
          </a:p>
          <a:p>
            <a:pPr lvl="1"/>
            <a:r>
              <a:rPr lang="en-IN" dirty="0" smtClean="0"/>
              <a:t>reveal | hide your identity</a:t>
            </a:r>
          </a:p>
          <a:p>
            <a:r>
              <a:rPr lang="en-IN" dirty="0" smtClean="0"/>
              <a:t>Write / type / organize your observations</a:t>
            </a:r>
          </a:p>
          <a:p>
            <a:r>
              <a:rPr lang="en-IN" dirty="0" smtClean="0"/>
              <a:t>Ethnography </a:t>
            </a:r>
          </a:p>
          <a:p>
            <a:r>
              <a:rPr lang="en-IN" i="1" dirty="0" smtClean="0"/>
              <a:t>You are in the field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5E43-8D2B-4920-BBD6-4B0E3BA7FAED}" type="slidenum">
              <a:rPr lang="en-IN" smtClean="0"/>
              <a:pPr/>
              <a:t>10</a:t>
            </a:fld>
            <a:endParaRPr lang="en-IN"/>
          </a:p>
        </p:txBody>
      </p:sp>
      <p:pic>
        <p:nvPicPr>
          <p:cNvPr id="8194" name="Picture 2" descr="http://anthro.palomar.edu/intro2/images/participant_observ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1031" y="4462819"/>
            <a:ext cx="2798523" cy="1845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929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70"/>
            <a:ext cx="8229600" cy="1143000"/>
          </a:xfrm>
        </p:spPr>
        <p:txBody>
          <a:bodyPr/>
          <a:lstStyle/>
          <a:p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2. Survey</a:t>
            </a:r>
            <a:endParaRPr lang="en-IN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IN" dirty="0" smtClean="0"/>
              <a:t>Collecting from individual respondents</a:t>
            </a:r>
          </a:p>
          <a:p>
            <a:r>
              <a:rPr lang="en-IN" dirty="0" smtClean="0"/>
              <a:t>Give </a:t>
            </a:r>
            <a:r>
              <a:rPr lang="en-IN" dirty="0" err="1" smtClean="0"/>
              <a:t>Que</a:t>
            </a:r>
            <a:r>
              <a:rPr lang="en-IN" dirty="0" smtClean="0"/>
              <a:t> to respondents Or You fill it!</a:t>
            </a:r>
          </a:p>
          <a:p>
            <a:r>
              <a:rPr lang="en-IN" dirty="0" smtClean="0"/>
              <a:t>In person, email, telephone, e-chat, home, mall, road…</a:t>
            </a:r>
          </a:p>
          <a:p>
            <a:r>
              <a:rPr lang="en-IN" dirty="0" smtClean="0"/>
              <a:t>Repeating same questions to all</a:t>
            </a:r>
          </a:p>
          <a:p>
            <a:r>
              <a:rPr lang="en-IN" dirty="0" smtClean="0"/>
              <a:t>Minimum of 60 for statistical analysis</a:t>
            </a:r>
          </a:p>
          <a:p>
            <a:r>
              <a:rPr lang="en-IN" dirty="0" smtClean="0"/>
              <a:t>Follow sampling process for representation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 descr="http://buffalomountaincoop.org/wp-content/uploads/Surv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43383" flipV="1">
            <a:off x="6529940" y="5276247"/>
            <a:ext cx="1283120" cy="1542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662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644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i="1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en-IN" sz="4400" dirty="0" smtClean="0">
                <a:solidFill>
                  <a:schemeClr val="tx2">
                    <a:lumMod val="50000"/>
                  </a:schemeClr>
                </a:solidFill>
              </a:rPr>
              <a:t>Qualitative Interviewing </a:t>
            </a: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IN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IN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558"/>
            <a:ext cx="8229600" cy="5019606"/>
          </a:xfrm>
        </p:spPr>
        <p:txBody>
          <a:bodyPr/>
          <a:lstStyle/>
          <a:p>
            <a:r>
              <a:rPr lang="en-IN" i="1" dirty="0" smtClean="0"/>
              <a:t>Direct, phone, chat, written responses</a:t>
            </a:r>
            <a:endParaRPr lang="en-IN" dirty="0" smtClean="0"/>
          </a:p>
          <a:p>
            <a:r>
              <a:rPr lang="en-IN" i="1" dirty="0" smtClean="0"/>
              <a:t>Set of questions – may be structured to ‘Inventory of keywords’</a:t>
            </a:r>
            <a:endParaRPr lang="en-IN" dirty="0" smtClean="0"/>
          </a:p>
          <a:p>
            <a:r>
              <a:rPr lang="en-IN" i="1" dirty="0" smtClean="0"/>
              <a:t>Two way process</a:t>
            </a:r>
            <a:endParaRPr lang="en-IN" dirty="0" smtClean="0"/>
          </a:p>
          <a:p>
            <a:r>
              <a:rPr lang="en-IN" i="1" dirty="0" smtClean="0"/>
              <a:t>Audio recorders? / Taking notes?</a:t>
            </a:r>
            <a:endParaRPr lang="en-IN" dirty="0" smtClean="0"/>
          </a:p>
          <a:p>
            <a:r>
              <a:rPr lang="en-IN" i="1" dirty="0" smtClean="0"/>
              <a:t>Probing the respondents for insights</a:t>
            </a:r>
            <a:endParaRPr lang="en-IN" dirty="0" smtClean="0"/>
          </a:p>
          <a:p>
            <a:r>
              <a:rPr lang="en-IN" i="1" dirty="0" smtClean="0"/>
              <a:t>45 minutes for others!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5E43-8D2B-4920-BBD6-4B0E3BA7FAED}" type="slidenum">
              <a:rPr lang="en-IN" smtClean="0"/>
              <a:pPr/>
              <a:t>12</a:t>
            </a:fld>
            <a:endParaRPr lang="en-IN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124200"/>
            <a:ext cx="18968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8999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191"/>
            <a:ext cx="8229600" cy="1143000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50000"/>
                  </a:schemeClr>
                </a:solidFill>
              </a:rPr>
              <a:t>4. Focus group discussion</a:t>
            </a:r>
            <a:endParaRPr lang="en-IN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9810"/>
            <a:ext cx="8229600" cy="5006354"/>
          </a:xfrm>
        </p:spPr>
        <p:txBody>
          <a:bodyPr/>
          <a:lstStyle/>
          <a:p>
            <a:r>
              <a:rPr lang="en-IN" i="1" dirty="0" smtClean="0"/>
              <a:t>Set of questions ~ Interview Questionnaire </a:t>
            </a:r>
            <a:endParaRPr lang="en-IN" dirty="0" smtClean="0"/>
          </a:p>
          <a:p>
            <a:r>
              <a:rPr lang="en-IN" i="1" dirty="0" smtClean="0"/>
              <a:t>~10 participants &amp; you as moderator</a:t>
            </a:r>
            <a:endParaRPr lang="en-IN" dirty="0" smtClean="0"/>
          </a:p>
          <a:p>
            <a:r>
              <a:rPr lang="en-IN" i="1" dirty="0" smtClean="0"/>
              <a:t>Provide the lead – set of questions</a:t>
            </a:r>
            <a:endParaRPr lang="en-IN" dirty="0" smtClean="0"/>
          </a:p>
          <a:p>
            <a:r>
              <a:rPr lang="en-IN" i="1" dirty="0" smtClean="0"/>
              <a:t>They speak and dominate….</a:t>
            </a:r>
            <a:endParaRPr lang="en-IN" dirty="0" smtClean="0"/>
          </a:p>
          <a:p>
            <a:r>
              <a:rPr lang="en-IN" i="1" dirty="0" smtClean="0"/>
              <a:t>You listen, observe, &amp; direct</a:t>
            </a:r>
            <a:endParaRPr lang="en-IN" dirty="0" smtClean="0"/>
          </a:p>
          <a:p>
            <a:r>
              <a:rPr lang="en-IN" i="1" dirty="0" smtClean="0"/>
              <a:t>~ 45 minutes of others time</a:t>
            </a:r>
            <a:endParaRPr lang="en-IN" dirty="0" smtClean="0"/>
          </a:p>
          <a:p>
            <a:r>
              <a:rPr lang="en-IN" i="1" dirty="0" smtClean="0"/>
              <a:t>Audio, taking notes</a:t>
            </a:r>
            <a:r>
              <a:rPr lang="en-IN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5E43-8D2B-4920-BBD6-4B0E3BA7FAED}" type="slidenum">
              <a:rPr lang="en-IN" smtClean="0"/>
              <a:pPr/>
              <a:t>13</a:t>
            </a:fld>
            <a:endParaRPr lang="en-IN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29000"/>
            <a:ext cx="316495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598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065" y="115622"/>
            <a:ext cx="8229600" cy="1143000"/>
          </a:xfrm>
        </p:spPr>
        <p:txBody>
          <a:bodyPr/>
          <a:lstStyle/>
          <a:p>
            <a:r>
              <a:rPr lang="en-US" dirty="0" smtClean="0"/>
              <a:t>5. Experiments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368130" y="1554261"/>
            <a:ext cx="1503124" cy="4509370"/>
            <a:chOff x="690642" y="1747579"/>
            <a:chExt cx="1503124" cy="4509370"/>
          </a:xfrm>
        </p:grpSpPr>
        <p:sp>
          <p:nvSpPr>
            <p:cNvPr id="6" name="Rectangle 5"/>
            <p:cNvSpPr/>
            <p:nvPr/>
          </p:nvSpPr>
          <p:spPr>
            <a:xfrm>
              <a:off x="690642" y="1747579"/>
              <a:ext cx="1503124" cy="450937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56792" y="1954153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56792" y="2730767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56792" y="3507381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56792" y="4283995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56792" y="4887819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6792" y="5545040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17793" y="1661892"/>
            <a:ext cx="1503124" cy="1457010"/>
            <a:chOff x="2992676" y="1682001"/>
            <a:chExt cx="1503124" cy="1457010"/>
          </a:xfrm>
        </p:grpSpPr>
        <p:sp>
          <p:nvSpPr>
            <p:cNvPr id="15" name="Rectangle 14"/>
            <p:cNvSpPr/>
            <p:nvPr/>
          </p:nvSpPr>
          <p:spPr>
            <a:xfrm>
              <a:off x="2992676" y="1682001"/>
              <a:ext cx="1503124" cy="14570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5603" y="1716066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5603" y="2492680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912343" y="1812292"/>
            <a:ext cx="6435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O</a:t>
            </a:r>
            <a:r>
              <a:rPr lang="en-US" sz="2000" dirty="0" smtClean="0"/>
              <a:t>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35659" y="1853168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anose="05030102010509060703" pitchFamily="18" charset="2"/>
              </a:rPr>
              <a:t></a:t>
            </a:r>
            <a:endParaRPr lang="en-US" sz="7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006353" y="1661892"/>
            <a:ext cx="1503124" cy="1457010"/>
            <a:chOff x="2992676" y="1682001"/>
            <a:chExt cx="1503124" cy="1457010"/>
          </a:xfrm>
        </p:grpSpPr>
        <p:sp>
          <p:nvSpPr>
            <p:cNvPr id="26" name="Rectangle 25"/>
            <p:cNvSpPr/>
            <p:nvPr/>
          </p:nvSpPr>
          <p:spPr>
            <a:xfrm>
              <a:off x="2992676" y="1682001"/>
              <a:ext cx="1503124" cy="14570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5603" y="1716066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  <a:sym typeface="Webdings" panose="05030102010509060703" pitchFamily="18" charset="2"/>
                </a:rPr>
                <a:t>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025603" y="2492680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olidFill>
                    <a:schemeClr val="accent2"/>
                  </a:solidFill>
                  <a:sym typeface="Webdings" panose="05030102010509060703" pitchFamily="18" charset="2"/>
                </a:rPr>
                <a:t></a:t>
              </a:r>
              <a:endParaRPr lang="en-US" sz="36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06353" y="4341012"/>
            <a:ext cx="1503124" cy="1457010"/>
            <a:chOff x="2992676" y="1682001"/>
            <a:chExt cx="1503124" cy="1457010"/>
          </a:xfrm>
        </p:grpSpPr>
        <p:sp>
          <p:nvSpPr>
            <p:cNvPr id="30" name="Rectangle 29"/>
            <p:cNvSpPr/>
            <p:nvPr/>
          </p:nvSpPr>
          <p:spPr>
            <a:xfrm>
              <a:off x="2992676" y="1682001"/>
              <a:ext cx="1503124" cy="14570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25603" y="1716066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25603" y="2492680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766242" y="1760835"/>
            <a:ext cx="64352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O</a:t>
            </a:r>
            <a:r>
              <a:rPr lang="en-US" sz="2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281784" y="4289161"/>
            <a:ext cx="1503124" cy="1457010"/>
            <a:chOff x="2992676" y="1682001"/>
            <a:chExt cx="1503124" cy="1457010"/>
          </a:xfrm>
        </p:grpSpPr>
        <p:sp>
          <p:nvSpPr>
            <p:cNvPr id="37" name="Rectangle 36"/>
            <p:cNvSpPr/>
            <p:nvPr/>
          </p:nvSpPr>
          <p:spPr>
            <a:xfrm>
              <a:off x="2992676" y="1682001"/>
              <a:ext cx="1503124" cy="14570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25603" y="1716066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25603" y="2492680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>
                  <a:sym typeface="Webdings" panose="05030102010509060703" pitchFamily="18" charset="2"/>
                </a:rPr>
                <a:t></a:t>
              </a:r>
              <a:endParaRPr lang="en-US" sz="3600" dirty="0"/>
            </a:p>
          </p:txBody>
        </p:sp>
      </p:grpSp>
      <p:sp>
        <p:nvSpPr>
          <p:cNvPr id="40" name="Oval 39"/>
          <p:cNvSpPr/>
          <p:nvPr/>
        </p:nvSpPr>
        <p:spPr>
          <a:xfrm>
            <a:off x="3124046" y="3414541"/>
            <a:ext cx="5365438" cy="76842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3" grpId="0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757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. Secondary Data Analysis </a:t>
            </a:r>
            <a:endParaRPr lang="en-IN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IN" i="1" dirty="0" smtClean="0"/>
              <a:t>Unobtrusive methods</a:t>
            </a:r>
            <a:endParaRPr lang="en-IN" dirty="0" smtClean="0"/>
          </a:p>
          <a:p>
            <a:r>
              <a:rPr lang="en-IN" i="1" dirty="0" smtClean="0"/>
              <a:t>One way process</a:t>
            </a:r>
            <a:endParaRPr lang="en-IN" dirty="0" smtClean="0"/>
          </a:p>
          <a:p>
            <a:r>
              <a:rPr lang="en-IN" i="1" dirty="0" smtClean="0"/>
              <a:t>Use the available data / material</a:t>
            </a:r>
            <a:endParaRPr lang="en-IN" dirty="0" smtClean="0"/>
          </a:p>
          <a:p>
            <a:r>
              <a:rPr lang="en-IN" i="1" dirty="0" smtClean="0"/>
              <a:t>Organize them for the answers</a:t>
            </a:r>
            <a:endParaRPr lang="en-IN" dirty="0" smtClean="0"/>
          </a:p>
          <a:p>
            <a:r>
              <a:rPr lang="en-IN" i="1" dirty="0" smtClean="0"/>
              <a:t>Possible sources:</a:t>
            </a:r>
            <a:endParaRPr lang="en-IN" dirty="0" smtClean="0"/>
          </a:p>
          <a:p>
            <a:pPr lvl="1"/>
            <a:r>
              <a:rPr lang="en-IN" dirty="0" smtClean="0"/>
              <a:t>Trade press (industry specific magazines &amp; columns in the newspapers)</a:t>
            </a:r>
          </a:p>
          <a:p>
            <a:pPr lvl="1"/>
            <a:r>
              <a:rPr lang="en-IN" dirty="0" smtClean="0"/>
              <a:t>Household data from government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5E43-8D2B-4920-BBD6-4B0E3BA7FAED}" type="slidenum">
              <a:rPr lang="en-IN" smtClean="0"/>
              <a:pPr/>
              <a:t>15</a:t>
            </a:fld>
            <a:endParaRPr lang="en-IN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100" y="1219200"/>
            <a:ext cx="2173796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839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dirty="0" smtClean="0"/>
              <a:t>7.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Unit of analysis is one</a:t>
            </a:r>
          </a:p>
          <a:p>
            <a:pPr lvl="1"/>
            <a:r>
              <a:rPr lang="en-US" dirty="0" smtClean="0"/>
              <a:t>Individual, region, firm, organization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All possible sources of data</a:t>
            </a:r>
          </a:p>
          <a:p>
            <a:r>
              <a:rPr lang="en-US" dirty="0" smtClean="0"/>
              <a:t>All possible forms of data</a:t>
            </a:r>
          </a:p>
          <a:p>
            <a:r>
              <a:rPr lang="en-US" dirty="0" smtClean="0"/>
              <a:t>In-depth</a:t>
            </a:r>
          </a:p>
          <a:p>
            <a:r>
              <a:rPr lang="en-US" dirty="0" smtClean="0"/>
              <a:t>Multiple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52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504"/>
            <a:ext cx="8229600" cy="1143000"/>
          </a:xfrm>
        </p:spPr>
        <p:txBody>
          <a:bodyPr/>
          <a:lstStyle/>
          <a:p>
            <a:r>
              <a:rPr lang="en-IN" dirty="0" smtClean="0"/>
              <a:t>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IN" dirty="0" smtClean="0"/>
              <a:t>Quantitative:</a:t>
            </a:r>
          </a:p>
          <a:p>
            <a:pPr lvl="1"/>
            <a:r>
              <a:rPr lang="en-IN" dirty="0" smtClean="0"/>
              <a:t>Summary: Mean, SD, Frequency Distribution</a:t>
            </a:r>
          </a:p>
          <a:p>
            <a:pPr lvl="1"/>
            <a:r>
              <a:rPr lang="en-IN" dirty="0" smtClean="0"/>
              <a:t>Inferential: Regression, Cluster Analysis etc</a:t>
            </a:r>
          </a:p>
          <a:p>
            <a:r>
              <a:rPr lang="en-IN" dirty="0" smtClean="0"/>
              <a:t>Qualitative</a:t>
            </a:r>
          </a:p>
          <a:p>
            <a:pPr lvl="1"/>
            <a:r>
              <a:rPr lang="en-IN" dirty="0" smtClean="0"/>
              <a:t>Identifying patterns / themes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2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77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762000"/>
          </a:xfrm>
        </p:spPr>
        <p:txBody>
          <a:bodyPr/>
          <a:lstStyle/>
          <a:p>
            <a:r>
              <a:rPr lang="en-SG" sz="4000" b="1" dirty="0" err="1" smtClean="0"/>
              <a:t>Teleuse</a:t>
            </a:r>
            <a:r>
              <a:rPr lang="en-SG" sz="4000" b="1" dirty="0" smtClean="0"/>
              <a:t> @ </a:t>
            </a:r>
            <a:r>
              <a:rPr lang="en-SG" sz="4000" b="1" dirty="0" err="1" smtClean="0"/>
              <a:t>BoP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41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Pilot surveys in 2004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/>
              <a:t>Very limited traction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Large surveys </a:t>
            </a:r>
            <a:r>
              <a:rPr lang="en-US" sz="2800" dirty="0"/>
              <a:t>in 2005, 2006, 2008, </a:t>
            </a:r>
            <a:r>
              <a:rPr lang="en-US" sz="2800" dirty="0" smtClean="0"/>
              <a:t>2011, 2013, 2015</a:t>
            </a:r>
            <a:endParaRPr lang="en-US" sz="2800" dirty="0"/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/>
              <a:t>Over </a:t>
            </a:r>
            <a:r>
              <a:rPr lang="en-US" sz="2400" dirty="0">
                <a:solidFill>
                  <a:srgbClr val="C00000"/>
                </a:solidFill>
              </a:rPr>
              <a:t>20,000 face to face interviews </a:t>
            </a:r>
            <a:r>
              <a:rPr lang="en-US" sz="2400" dirty="0"/>
              <a:t>in </a:t>
            </a:r>
            <a:r>
              <a:rPr lang="en-US" sz="2400" dirty="0" smtClean="0">
                <a:solidFill>
                  <a:srgbClr val="C00000"/>
                </a:solidFill>
              </a:rPr>
              <a:t>7 </a:t>
            </a:r>
            <a:r>
              <a:rPr lang="en-US" sz="2400" dirty="0">
                <a:solidFill>
                  <a:srgbClr val="C00000"/>
                </a:solidFill>
              </a:rPr>
              <a:t>countries </a:t>
            </a:r>
            <a:r>
              <a:rPr lang="en-US" sz="2400" dirty="0"/>
              <a:t>since </a:t>
            </a:r>
            <a:r>
              <a:rPr lang="en-US" sz="2400" dirty="0" smtClean="0"/>
              <a:t>2005: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Bangladesh; Pakistan; India;  Sri Lanka; Philippines; Thailand; Indonesia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(Java only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), Myanmar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SG" sz="2800" dirty="0" smtClean="0"/>
              <a:t>Qualitative studies in 2007, 2009, 2011, 2013,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7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26"/>
            <a:ext cx="8229600" cy="983974"/>
          </a:xfrm>
        </p:spPr>
        <p:txBody>
          <a:bodyPr/>
          <a:lstStyle/>
          <a:p>
            <a:r>
              <a:rPr lang="en-US" dirty="0" smtClean="0"/>
              <a:t>Demand Side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Of end-users</a:t>
            </a:r>
          </a:p>
          <a:p>
            <a:r>
              <a:rPr lang="en-US" dirty="0" smtClean="0"/>
              <a:t>Evidence based policy making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rive new or validate new </a:t>
            </a:r>
          </a:p>
          <a:p>
            <a:pPr lvl="1"/>
            <a:r>
              <a:rPr lang="en-US" dirty="0" smtClean="0"/>
              <a:t>telecom service quality – call drops</a:t>
            </a:r>
          </a:p>
          <a:p>
            <a:r>
              <a:rPr lang="en-US" dirty="0" smtClean="0"/>
              <a:t>Useful, even if policies are filling affordability / feasibility  gaps</a:t>
            </a:r>
          </a:p>
          <a:p>
            <a:r>
              <a:rPr lang="en-US" dirty="0" smtClean="0"/>
              <a:t>Inputs for mid term corrections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13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Awareness</a:t>
            </a:r>
          </a:p>
          <a:p>
            <a:pPr algn="ctr"/>
            <a:r>
              <a:rPr lang="en-US" sz="2400" b="1" dirty="0" smtClean="0"/>
              <a:t>70% </a:t>
            </a:r>
            <a:r>
              <a:rPr lang="en-US" sz="2400" b="1" dirty="0"/>
              <a:t>of the </a:t>
            </a:r>
            <a:r>
              <a:rPr lang="en-US" sz="2400" b="1" dirty="0" smtClean="0"/>
              <a:t>institutional users aren’t aware </a:t>
            </a:r>
            <a:endParaRPr lang="en-US" sz="2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741" y="1066800"/>
            <a:ext cx="4110059" cy="4495800"/>
            <a:chOff x="4741" y="1066800"/>
            <a:chExt cx="4110059" cy="4495800"/>
          </a:xfrm>
        </p:grpSpPr>
        <p:sp>
          <p:nvSpPr>
            <p:cNvPr id="6" name="Rectangle 5"/>
            <p:cNvSpPr/>
            <p:nvPr/>
          </p:nvSpPr>
          <p:spPr>
            <a:xfrm>
              <a:off x="152400" y="1066800"/>
              <a:ext cx="39624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Awareness of </a:t>
              </a:r>
              <a:r>
                <a:rPr lang="en-US" b="1" dirty="0" err="1"/>
                <a:t>BharatNet</a:t>
              </a:r>
              <a:r>
                <a:rPr lang="en-US" b="1" dirty="0"/>
                <a:t> </a:t>
              </a:r>
              <a:endParaRPr lang="en-US" b="1" dirty="0" smtClean="0"/>
            </a:p>
            <a:p>
              <a:pPr algn="ctr"/>
              <a:r>
                <a:rPr lang="en-US" sz="1400" dirty="0" smtClean="0"/>
                <a:t>(</a:t>
              </a:r>
              <a:r>
                <a:rPr lang="en-US" sz="1400" dirty="0"/>
                <a:t>% of surveyed organizations)</a:t>
              </a:r>
            </a:p>
          </p:txBody>
        </p:sp>
        <p:graphicFrame>
          <p:nvGraphicFramePr>
            <p:cNvPr id="8" name="Chart 7"/>
            <p:cNvGraphicFramePr/>
            <p:nvPr>
              <p:extLst/>
            </p:nvPr>
          </p:nvGraphicFramePr>
          <p:xfrm>
            <a:off x="4741" y="1981200"/>
            <a:ext cx="3810000" cy="3581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3962400" y="1066800"/>
            <a:ext cx="5181600" cy="4267200"/>
            <a:chOff x="3962400" y="1066800"/>
            <a:chExt cx="5181600" cy="4267200"/>
          </a:xfrm>
        </p:grpSpPr>
        <p:sp>
          <p:nvSpPr>
            <p:cNvPr id="9" name="Rectangle 8"/>
            <p:cNvSpPr/>
            <p:nvPr/>
          </p:nvSpPr>
          <p:spPr>
            <a:xfrm>
              <a:off x="4953000" y="1066800"/>
              <a:ext cx="41910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Awareness of </a:t>
              </a:r>
              <a:r>
                <a:rPr lang="en-US" b="1" dirty="0" err="1"/>
                <a:t>BharatNet</a:t>
              </a:r>
              <a:r>
                <a:rPr lang="en-US" b="1" dirty="0"/>
                <a:t> </a:t>
              </a:r>
              <a:endParaRPr lang="en-US" b="1" dirty="0" smtClean="0"/>
            </a:p>
            <a:p>
              <a:pPr algn="ctr"/>
              <a:r>
                <a:rPr lang="en-US" sz="1400" dirty="0" smtClean="0"/>
                <a:t>(</a:t>
              </a:r>
              <a:r>
                <a:rPr lang="en-US" sz="1400" dirty="0"/>
                <a:t>Base: Total private and </a:t>
              </a:r>
              <a:r>
                <a:rPr lang="en-US" sz="1400" dirty="0" smtClean="0"/>
                <a:t>public </a:t>
              </a:r>
              <a:r>
                <a:rPr lang="en-US" sz="1400" dirty="0"/>
                <a:t>organizations)</a:t>
              </a:r>
            </a:p>
          </p:txBody>
        </p:sp>
        <p:graphicFrame>
          <p:nvGraphicFramePr>
            <p:cNvPr id="10" name="Chart 9"/>
            <p:cNvGraphicFramePr/>
            <p:nvPr>
              <p:extLst/>
            </p:nvPr>
          </p:nvGraphicFramePr>
          <p:xfrm>
            <a:off x="3962400" y="2209800"/>
            <a:ext cx="5181600" cy="3124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620000" y="6470463"/>
            <a:ext cx="2133600" cy="365125"/>
          </a:xfrm>
        </p:spPr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5867400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5F5F5F"/>
                </a:solidFill>
              </a:rPr>
              <a:t>Q. </a:t>
            </a:r>
            <a:r>
              <a:rPr lang="en-IN" sz="1200" b="1" i="1" dirty="0">
                <a:solidFill>
                  <a:srgbClr val="5F5F5F"/>
                </a:solidFill>
              </a:rPr>
              <a:t>H</a:t>
            </a:r>
            <a:r>
              <a:rPr lang="x-none" sz="1200" b="1" i="1" dirty="0">
                <a:solidFill>
                  <a:srgbClr val="5F5F5F"/>
                </a:solidFill>
              </a:rPr>
              <a:t>ow familiar</a:t>
            </a:r>
            <a:r>
              <a:rPr lang="en-IN" sz="1200" b="1" i="1" dirty="0">
                <a:solidFill>
                  <a:srgbClr val="5F5F5F"/>
                </a:solidFill>
              </a:rPr>
              <a:t> </a:t>
            </a:r>
            <a:r>
              <a:rPr lang="x-none" sz="1200" b="1" i="1" dirty="0">
                <a:solidFill>
                  <a:srgbClr val="5F5F5F"/>
                </a:solidFill>
              </a:rPr>
              <a:t>with </a:t>
            </a:r>
            <a:r>
              <a:rPr lang="en-US" sz="1200" b="1" i="1" dirty="0" err="1" smtClean="0">
                <a:solidFill>
                  <a:srgbClr val="5F5F5F"/>
                </a:solidFill>
              </a:rPr>
              <a:t>BharatNet</a:t>
            </a:r>
            <a:r>
              <a:rPr lang="en-US" sz="1200" b="1" i="1" dirty="0" smtClean="0">
                <a:solidFill>
                  <a:srgbClr val="5F5F5F"/>
                </a:solidFill>
              </a:rPr>
              <a:t> </a:t>
            </a:r>
            <a:r>
              <a:rPr lang="en-IN" sz="1200" b="1" i="1" dirty="0" smtClean="0">
                <a:solidFill>
                  <a:srgbClr val="5F5F5F"/>
                </a:solidFill>
              </a:rPr>
              <a:t>would </a:t>
            </a:r>
            <a:r>
              <a:rPr lang="en-IN" sz="1200" b="1" i="1" dirty="0">
                <a:solidFill>
                  <a:srgbClr val="5F5F5F"/>
                </a:solidFill>
              </a:rPr>
              <a:t>you say you are</a:t>
            </a:r>
            <a:r>
              <a:rPr lang="x-none" sz="1200" b="1" i="1" dirty="0">
                <a:solidFill>
                  <a:srgbClr val="5F5F5F"/>
                </a:solidFill>
              </a:rPr>
              <a:t>? </a:t>
            </a:r>
            <a:endParaRPr lang="en-IN" sz="1200" b="1" i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9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8516"/>
          </a:xfrm>
        </p:spPr>
        <p:txBody>
          <a:bodyPr/>
          <a:lstStyle/>
          <a:p>
            <a:pPr algn="r"/>
            <a:r>
              <a:rPr lang="en-US" sz="3200" dirty="0" smtClean="0"/>
              <a:t>Multistage Cluster Sampling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914400"/>
          <a:ext cx="8763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C2F48-A15E-8749-BE60-CB5AA7C76C5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6200000">
            <a:off x="6460335" y="3129696"/>
            <a:ext cx="4895614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5437247" y="5706258"/>
            <a:ext cx="3470895" cy="73280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/>
              <a:t>Proportionate to National Trends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96359"/>
            <a:ext cx="982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 Relationship Management in Telecom &amp;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2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&amp; Quantitative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methods</a:t>
            </a:r>
          </a:p>
          <a:p>
            <a:r>
              <a:rPr lang="en-US" dirty="0" smtClean="0"/>
              <a:t>Impact is better</a:t>
            </a:r>
          </a:p>
          <a:p>
            <a:r>
              <a:rPr lang="en-US" dirty="0" smtClean="0"/>
              <a:t>Aids each other!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58%  in LK do not get an advance notice about power cuts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 you get advance notice about power blackouts? - NO (%BOP MEs who use electricity for business)</a:t>
            </a:r>
            <a:endParaRPr lang="en-US" sz="16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7924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C6BE-AE7F-4A0F-BA0C-7C48230C77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https://lh3.googleusercontent.com/rlk6-HyTZYWXz_EpAnXWnFx1BBVzV0qZEFOmvXFHICbaTPoJ_ZZsFINudeLjq8pALt1Ox1X4wAsCCBSULBqpjBnscoDQGC3zsqPxJDyTx_XfNLzTBGyLOwT78Isk01zq5b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9827"/>
            <a:ext cx="5111111" cy="342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Placeholder 1"/>
          <p:cNvPicPr>
            <a:picLocks noGrp="1" noChangeAspect="1"/>
          </p:cNvPicPr>
          <p:nvPr>
            <p:ph type="pic" idx="2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622" y="3402592"/>
            <a:ext cx="5099489" cy="3347907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77420" y="6397287"/>
            <a:ext cx="4322580" cy="2832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Inside the Beauty </a:t>
            </a:r>
            <a:r>
              <a:rPr lang="en-US" dirty="0" err="1" smtClean="0"/>
              <a:t>Parlour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5182791" y="1"/>
            <a:ext cx="3846909" cy="68580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Name: </a:t>
            </a:r>
            <a:r>
              <a:rPr lang="en-US" sz="2000" dirty="0" err="1" smtClean="0">
                <a:latin typeface="Arial" charset="0"/>
                <a:cs typeface="Arial" charset="0"/>
              </a:rPr>
              <a:t>Mihiri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Age: 30 years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Education: Secondary Education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Location: Colombo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Business: Services– Beauty Parlor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Employees: None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Years of Service: 3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2000" dirty="0">
                <a:latin typeface="Arial" charset="0"/>
                <a:cs typeface="Arial" charset="0"/>
              </a:rPr>
              <a:t>R</a:t>
            </a:r>
            <a:r>
              <a:rPr lang="en-US" sz="2000" dirty="0" smtClean="0">
                <a:latin typeface="Arial" charset="0"/>
                <a:cs typeface="Arial" charset="0"/>
              </a:rPr>
              <a:t>uns </a:t>
            </a:r>
            <a:r>
              <a:rPr lang="en-US" sz="2000" dirty="0">
                <a:latin typeface="Arial" charset="0"/>
                <a:cs typeface="Arial" charset="0"/>
              </a:rPr>
              <a:t>her business </a:t>
            </a:r>
            <a:r>
              <a:rPr lang="en-US" sz="2000" dirty="0" smtClean="0">
                <a:latin typeface="Arial" charset="0"/>
                <a:cs typeface="Arial" charset="0"/>
              </a:rPr>
              <a:t>from rented </a:t>
            </a:r>
            <a:r>
              <a:rPr lang="en-US" sz="2000" dirty="0">
                <a:latin typeface="Arial" charset="0"/>
                <a:cs typeface="Arial" charset="0"/>
              </a:rPr>
              <a:t>accommodation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sz="2000" dirty="0">
                <a:latin typeface="Arial" charset="0"/>
                <a:cs typeface="Arial" charset="0"/>
              </a:rPr>
              <a:t>H</a:t>
            </a:r>
            <a:r>
              <a:rPr lang="en-US" sz="2000" dirty="0" smtClean="0">
                <a:latin typeface="Arial" charset="0"/>
                <a:cs typeface="Arial" charset="0"/>
              </a:rPr>
              <a:t>as </a:t>
            </a:r>
            <a:r>
              <a:rPr lang="en-US" sz="2000" dirty="0">
                <a:latin typeface="Arial" charset="0"/>
                <a:cs typeface="Arial" charset="0"/>
              </a:rPr>
              <a:t>an electricity </a:t>
            </a:r>
            <a:r>
              <a:rPr lang="en-US" sz="2000" dirty="0" smtClean="0">
                <a:latin typeface="Arial" charset="0"/>
                <a:cs typeface="Arial" charset="0"/>
              </a:rPr>
              <a:t>connection.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Electricity is essential for her business.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000" dirty="0">
                <a:latin typeface="Arial" charset="0"/>
                <a:cs typeface="Arial" charset="0"/>
              </a:rPr>
              <a:t>U</a:t>
            </a:r>
            <a:r>
              <a:rPr lang="en-US" sz="2000" dirty="0" smtClean="0">
                <a:latin typeface="Arial" charset="0"/>
                <a:cs typeface="Arial" charset="0"/>
              </a:rPr>
              <a:t>nable to serve her clients if there is no electricity.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Lack of information on power-cuts has an adverse effect on her livelihood. 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>
              <a:defRPr/>
            </a:pPr>
            <a:fld id="{407E2BFE-5A47-4161-B65D-824F6A00C195}" type="slidenum">
              <a:rPr lang="en-IN" smtClean="0"/>
              <a:pPr>
                <a:defRPr/>
              </a:pPr>
              <a:t>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541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30078" y="-33580"/>
            <a:ext cx="8229600" cy="1143000"/>
          </a:xfrm>
        </p:spPr>
        <p:txBody>
          <a:bodyPr/>
          <a:lstStyle/>
          <a:p>
            <a:r>
              <a:rPr lang="en-US" b="1" dirty="0" smtClean="0"/>
              <a:t>Ethics of demand side research</a:t>
            </a:r>
            <a:endParaRPr lang="en-SG" b="1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485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Obtain informed </a:t>
            </a:r>
            <a:r>
              <a:rPr lang="en-US" dirty="0" smtClean="0"/>
              <a:t>consent</a:t>
            </a:r>
          </a:p>
          <a:p>
            <a:pPr lvl="1">
              <a:defRPr/>
            </a:pPr>
            <a:r>
              <a:rPr lang="en-US" dirty="0" smtClean="0"/>
              <a:t>Permission for sharing (transcripts, photos, video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>
              <a:defRPr/>
            </a:pPr>
            <a:r>
              <a:rPr lang="en-US" dirty="0" smtClean="0"/>
              <a:t>Prevention of deception</a:t>
            </a:r>
          </a:p>
          <a:p>
            <a:pPr lvl="1">
              <a:defRPr/>
            </a:pPr>
            <a:r>
              <a:rPr lang="en-US" dirty="0" smtClean="0"/>
              <a:t>They should know about your research</a:t>
            </a:r>
          </a:p>
          <a:p>
            <a:pPr lvl="1">
              <a:defRPr/>
            </a:pPr>
            <a:r>
              <a:rPr lang="en-US" dirty="0" smtClean="0"/>
              <a:t>Briefing &amp; debriefing</a:t>
            </a:r>
          </a:p>
          <a:p>
            <a:pPr>
              <a:defRPr/>
            </a:pPr>
            <a:r>
              <a:rPr lang="en-US" dirty="0" smtClean="0"/>
              <a:t>Protection of privacy</a:t>
            </a:r>
          </a:p>
          <a:p>
            <a:pPr lvl="1">
              <a:defRPr/>
            </a:pPr>
            <a:r>
              <a:rPr lang="en-US" dirty="0" smtClean="0"/>
              <a:t>Report should not trace the respondent </a:t>
            </a:r>
          </a:p>
          <a:p>
            <a:pPr>
              <a:defRPr/>
            </a:pPr>
            <a:r>
              <a:rPr lang="en-US" dirty="0" smtClean="0"/>
              <a:t>Gifts to respondents</a:t>
            </a:r>
          </a:p>
          <a:p>
            <a:pPr lvl="1">
              <a:defRPr/>
            </a:pPr>
            <a:r>
              <a:rPr lang="en-US" dirty="0" smtClean="0"/>
              <a:t>Not primary motivator for participation</a:t>
            </a:r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C01B63-1EB9-4C71-AEF4-593DE63CA01E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5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method? </a:t>
            </a:r>
            <a:endParaRPr lang="en-SG" b="1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Depends on research requirements:</a:t>
            </a:r>
          </a:p>
          <a:p>
            <a:pPr lvl="1"/>
            <a:r>
              <a:rPr lang="en-US" dirty="0" smtClean="0"/>
              <a:t>Exploratory, descriptive &amp; causal</a:t>
            </a:r>
          </a:p>
          <a:p>
            <a:pPr lvl="1"/>
            <a:r>
              <a:rPr lang="en-US" dirty="0" smtClean="0"/>
              <a:t>Research goals/ questions</a:t>
            </a:r>
          </a:p>
          <a:p>
            <a:pPr lvl="1"/>
            <a:r>
              <a:rPr lang="en-US" dirty="0" smtClean="0"/>
              <a:t>Time and funds</a:t>
            </a:r>
          </a:p>
          <a:p>
            <a:pPr lvl="1"/>
            <a:r>
              <a:rPr lang="en-US" dirty="0" smtClean="0"/>
              <a:t>Researcher’s own skills, beliefs and values</a:t>
            </a:r>
          </a:p>
          <a:p>
            <a:pPr lvl="1"/>
            <a:endParaRPr lang="en-S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CB798F-86EF-487B-A7A2-74AB7AE6CB63}" type="slidenum">
              <a:rPr 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4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39341"/>
            <a:ext cx="8229600" cy="1143000"/>
          </a:xfrm>
        </p:spPr>
        <p:txBody>
          <a:bodyPr/>
          <a:lstStyle/>
          <a:p>
            <a:r>
              <a:rPr lang="en-US" dirty="0" smtClean="0"/>
              <a:t>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7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199" y="54850"/>
            <a:ext cx="8486775" cy="59463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SG" sz="4000" b="1" dirty="0" smtClean="0"/>
              <a:t>With other data…</a:t>
            </a:r>
            <a:endParaRPr sz="4000" dirty="0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0" y="2447862"/>
            <a:ext cx="2414587" cy="20159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/>
              <a:t>OPERATORS/SUPPLIERS</a:t>
            </a:r>
            <a:endParaRPr lang="en-US" sz="1400" b="1" u="sng" dirty="0"/>
          </a:p>
          <a:p>
            <a:pPr>
              <a:buFontTx/>
              <a:buChar char="-"/>
            </a:pPr>
            <a:r>
              <a:rPr lang="en-US" sz="1800" dirty="0"/>
              <a:t>Financial data</a:t>
            </a:r>
          </a:p>
          <a:p>
            <a:pPr>
              <a:buFontTx/>
              <a:buChar char="-"/>
            </a:pPr>
            <a:r>
              <a:rPr lang="en-US" sz="1800" dirty="0"/>
              <a:t>Operational data </a:t>
            </a:r>
            <a:r>
              <a:rPr lang="en-US" sz="1500" dirty="0"/>
              <a:t>(</a:t>
            </a:r>
            <a:r>
              <a:rPr lang="en-US" sz="1200" dirty="0"/>
              <a:t>equipment, quality</a:t>
            </a:r>
            <a:r>
              <a:rPr lang="en-US" sz="1200" dirty="0" smtClean="0"/>
              <a:t>)</a:t>
            </a:r>
          </a:p>
          <a:p>
            <a:pPr>
              <a:buFontTx/>
              <a:buChar char="-"/>
            </a:pPr>
            <a:r>
              <a:rPr lang="en-US" sz="1600" dirty="0" smtClean="0"/>
              <a:t>Complaints</a:t>
            </a:r>
          </a:p>
          <a:p>
            <a:pPr>
              <a:buFontTx/>
              <a:buChar char="-"/>
            </a:pPr>
            <a:r>
              <a:rPr lang="en-US" sz="1600" dirty="0" smtClean="0"/>
              <a:t>Transaction </a:t>
            </a:r>
            <a:r>
              <a:rPr lang="en-US" sz="1600" dirty="0"/>
              <a:t>Generated </a:t>
            </a:r>
            <a:r>
              <a:rPr lang="en-US" sz="1600" dirty="0" smtClean="0"/>
              <a:t>Data </a:t>
            </a:r>
            <a:r>
              <a:rPr lang="en-US" sz="1600" dirty="0"/>
              <a:t>(Big Data</a:t>
            </a:r>
            <a:r>
              <a:rPr lang="en-US" sz="1600" dirty="0" smtClean="0"/>
              <a:t>)</a:t>
            </a:r>
          </a:p>
          <a:p>
            <a:endParaRPr lang="en-US" sz="1200" dirty="0"/>
          </a:p>
        </p:txBody>
      </p:sp>
      <p:sp>
        <p:nvSpPr>
          <p:cNvPr id="17412" name="TextBox 6"/>
          <p:cNvSpPr txBox="1">
            <a:spLocks noChangeArrowheads="1"/>
          </p:cNvSpPr>
          <p:nvPr/>
        </p:nvSpPr>
        <p:spPr bwMode="auto">
          <a:xfrm>
            <a:off x="3534769" y="2551737"/>
            <a:ext cx="2332631" cy="166199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500" b="1" u="sng" dirty="0"/>
              <a:t>REGULATOR/ POLICY MAKER</a:t>
            </a:r>
          </a:p>
          <a:p>
            <a:pPr>
              <a:buFontTx/>
              <a:buChar char="-"/>
            </a:pPr>
            <a:r>
              <a:rPr lang="en-US" sz="1800" dirty="0" smtClean="0"/>
              <a:t>Network level data for decision making and Monitoring</a:t>
            </a:r>
          </a:p>
          <a:p>
            <a:pPr>
              <a:buFontTx/>
              <a:buChar char="-"/>
            </a:pPr>
            <a:r>
              <a:rPr lang="en-US" sz="1800" dirty="0" smtClean="0"/>
              <a:t>Complaints</a:t>
            </a:r>
            <a:endParaRPr lang="en-US" sz="1800" dirty="0"/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381870" y="939947"/>
            <a:ext cx="2637431" cy="10810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25" b="1" u="sng" dirty="0"/>
              <a:t>ITU/OTHER </a:t>
            </a:r>
            <a:r>
              <a:rPr lang="en-US" sz="1425" b="1" u="sng" dirty="0" smtClean="0"/>
              <a:t>INT’L/NTL </a:t>
            </a:r>
            <a:r>
              <a:rPr lang="en-US" sz="1425" b="1" u="sng" dirty="0"/>
              <a:t>ORGs</a:t>
            </a:r>
          </a:p>
          <a:p>
            <a:pPr>
              <a:buFontTx/>
              <a:buChar char="-"/>
            </a:pPr>
            <a:r>
              <a:rPr lang="en-US" sz="1800" dirty="0" smtClean="0"/>
              <a:t>Raw data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Composite indices </a:t>
            </a:r>
            <a:r>
              <a:rPr lang="en-US" sz="1400" dirty="0"/>
              <a:t>(ranking countries)</a:t>
            </a:r>
          </a:p>
        </p:txBody>
      </p:sp>
      <p:sp>
        <p:nvSpPr>
          <p:cNvPr id="17416" name="TextBox 38"/>
          <p:cNvSpPr txBox="1">
            <a:spLocks noChangeArrowheads="1"/>
          </p:cNvSpPr>
          <p:nvPr/>
        </p:nvSpPr>
        <p:spPr bwMode="auto">
          <a:xfrm>
            <a:off x="6590608" y="2940305"/>
            <a:ext cx="2571750" cy="8771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500" b="1" u="sng" dirty="0"/>
              <a:t>USERS</a:t>
            </a:r>
          </a:p>
          <a:p>
            <a:pPr marL="257175" indent="-257175">
              <a:buFontTx/>
              <a:buChar char="-"/>
            </a:pPr>
            <a:r>
              <a:rPr lang="en-US" sz="1800" dirty="0"/>
              <a:t>Quantitative surveys</a:t>
            </a:r>
          </a:p>
          <a:p>
            <a:pPr marL="257175" indent="-257175">
              <a:buFontTx/>
              <a:buChar char="-"/>
            </a:pPr>
            <a:r>
              <a:rPr lang="en-US" sz="1800" dirty="0"/>
              <a:t>Qualitative studies </a:t>
            </a:r>
          </a:p>
        </p:txBody>
      </p:sp>
      <p:sp>
        <p:nvSpPr>
          <p:cNvPr id="17418" name="TextBox 3"/>
          <p:cNvSpPr txBox="1">
            <a:spLocks noChangeArrowheads="1"/>
          </p:cNvSpPr>
          <p:nvPr/>
        </p:nvSpPr>
        <p:spPr bwMode="auto">
          <a:xfrm>
            <a:off x="3519488" y="4836978"/>
            <a:ext cx="2347912" cy="166199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500" b="1" u="sng" dirty="0"/>
              <a:t>THIRD PARTY RESEARCH</a:t>
            </a:r>
          </a:p>
          <a:p>
            <a:pPr>
              <a:buFontTx/>
              <a:buChar char="-"/>
            </a:pPr>
            <a:r>
              <a:rPr lang="en-US" sz="1800" dirty="0"/>
              <a:t>Specialized </a:t>
            </a:r>
            <a:r>
              <a:rPr lang="en-US" sz="1800" dirty="0" smtClean="0"/>
              <a:t>Studies based on data obtained from all stakeholders</a:t>
            </a:r>
            <a:endParaRPr lang="en-US" sz="1800" dirty="0"/>
          </a:p>
        </p:txBody>
      </p:sp>
      <p:cxnSp>
        <p:nvCxnSpPr>
          <p:cNvPr id="8" name="Straight Arrow Connector 7"/>
          <p:cNvCxnSpPr>
            <a:stCxn id="17411" idx="3"/>
            <a:endCxn id="17418" idx="1"/>
          </p:cNvCxnSpPr>
          <p:nvPr/>
        </p:nvCxnSpPr>
        <p:spPr>
          <a:xfrm>
            <a:off x="2414587" y="3455830"/>
            <a:ext cx="1104901" cy="22121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7412" idx="1"/>
          </p:cNvCxnSpPr>
          <p:nvPr/>
        </p:nvCxnSpPr>
        <p:spPr>
          <a:xfrm flipV="1">
            <a:off x="2447039" y="3382734"/>
            <a:ext cx="1087730" cy="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886344" y="3817468"/>
            <a:ext cx="1581256" cy="19467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7416" idx="2"/>
            <a:endCxn id="17411" idx="2"/>
          </p:cNvCxnSpPr>
          <p:nvPr/>
        </p:nvCxnSpPr>
        <p:spPr>
          <a:xfrm rot="5400000">
            <a:off x="4218724" y="806039"/>
            <a:ext cx="646330" cy="6669189"/>
          </a:xfrm>
          <a:prstGeom prst="bentConnector3">
            <a:avLst>
              <a:gd name="adj1" fmla="val 13536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412" idx="2"/>
            <a:endCxn id="17418" idx="0"/>
          </p:cNvCxnSpPr>
          <p:nvPr/>
        </p:nvCxnSpPr>
        <p:spPr>
          <a:xfrm flipH="1">
            <a:off x="4693444" y="4213730"/>
            <a:ext cx="7641" cy="6232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7413" idx="2"/>
            <a:endCxn id="17412" idx="0"/>
          </p:cNvCxnSpPr>
          <p:nvPr/>
        </p:nvCxnSpPr>
        <p:spPr>
          <a:xfrm>
            <a:off x="4700586" y="2021012"/>
            <a:ext cx="499" cy="5307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61" name="Straight Arrow Connector 18460"/>
          <p:cNvCxnSpPr>
            <a:stCxn id="17416" idx="1"/>
            <a:endCxn id="17412" idx="3"/>
          </p:cNvCxnSpPr>
          <p:nvPr/>
        </p:nvCxnSpPr>
        <p:spPr>
          <a:xfrm flipH="1">
            <a:off x="5867400" y="3378887"/>
            <a:ext cx="723208" cy="3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6571664" y="2689730"/>
            <a:ext cx="2553392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3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The Process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06991" y="411708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1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504"/>
            <a:ext cx="8229600" cy="964096"/>
          </a:xfrm>
        </p:spPr>
        <p:txBody>
          <a:bodyPr/>
          <a:lstStyle/>
          <a:p>
            <a:r>
              <a:rPr lang="en-IN" dirty="0" smtClean="0"/>
              <a:t>Defining need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IN" dirty="0" smtClean="0"/>
              <a:t>Narrowing down the question</a:t>
            </a:r>
          </a:p>
          <a:p>
            <a:pPr lvl="1"/>
            <a:r>
              <a:rPr lang="en-IN" dirty="0" smtClean="0"/>
              <a:t>Digital Divide  = mobile penetration  </a:t>
            </a:r>
          </a:p>
          <a:p>
            <a:r>
              <a:rPr lang="en-IN" dirty="0" smtClean="0"/>
              <a:t>Converting into concrete measure</a:t>
            </a:r>
          </a:p>
          <a:p>
            <a:pPr lvl="1"/>
            <a:r>
              <a:rPr lang="en-IN" dirty="0" smtClean="0"/>
              <a:t>Service quality = call drops</a:t>
            </a:r>
          </a:p>
          <a:p>
            <a:r>
              <a:rPr lang="en-IN" dirty="0" smtClean="0"/>
              <a:t>Scale of research determined by…</a:t>
            </a:r>
          </a:p>
          <a:p>
            <a:pPr lvl="1"/>
            <a:r>
              <a:rPr lang="en-IN" dirty="0" smtClean="0"/>
              <a:t>Time</a:t>
            </a:r>
          </a:p>
          <a:p>
            <a:pPr lvl="1"/>
            <a:r>
              <a:rPr lang="en-IN" dirty="0" smtClean="0"/>
              <a:t>Money</a:t>
            </a:r>
          </a:p>
          <a:p>
            <a:pPr lvl="1"/>
            <a:r>
              <a:rPr lang="en-IN" dirty="0" smtClean="0"/>
              <a:t>Personnel </a:t>
            </a:r>
          </a:p>
          <a:p>
            <a:endParaRPr lang="en-IN" dirty="0" smtClean="0"/>
          </a:p>
          <a:p>
            <a:endParaRPr lang="en-IN" dirty="0" smtClean="0"/>
          </a:p>
          <a:p>
            <a:pPr lvl="1"/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37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3337"/>
            <a:ext cx="8686800" cy="6477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Use of earlier knowledge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982640"/>
            <a:ext cx="15240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Performance Expectancy</a:t>
            </a:r>
            <a:endParaRPr lang="en-US" sz="2000" dirty="0"/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2057400" y="1336583"/>
            <a:ext cx="2590800" cy="33185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1820840"/>
            <a:ext cx="15240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Effort Expectancy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636954"/>
            <a:ext cx="15240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Social Influence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475154"/>
            <a:ext cx="15240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Facilitating Conditions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1420730"/>
            <a:ext cx="12954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Behavioral Intentions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1420730"/>
            <a:ext cx="12954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Use Behavior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4773530"/>
            <a:ext cx="1143000" cy="4001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Gender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4773530"/>
            <a:ext cx="838200" cy="4001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Age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4773530"/>
            <a:ext cx="1371600" cy="4001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Experience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3600" y="4773530"/>
            <a:ext cx="2438400" cy="4001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Voluntariness of Use</a:t>
            </a:r>
            <a:endParaRPr lang="en-US" sz="2000" dirty="0"/>
          </a:p>
        </p:txBody>
      </p:sp>
      <p:cxnSp>
        <p:nvCxnSpPr>
          <p:cNvPr id="17" name="Straight Arrow Connector 16"/>
          <p:cNvCxnSpPr>
            <a:stCxn id="8" idx="3"/>
            <a:endCxn id="11" idx="1"/>
          </p:cNvCxnSpPr>
          <p:nvPr/>
        </p:nvCxnSpPr>
        <p:spPr>
          <a:xfrm flipV="1">
            <a:off x="2057400" y="1774673"/>
            <a:ext cx="2590800" cy="40011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 flipV="1">
            <a:off x="2057400" y="1897040"/>
            <a:ext cx="2590800" cy="109385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</p:cNvCxnSpPr>
          <p:nvPr/>
        </p:nvCxnSpPr>
        <p:spPr>
          <a:xfrm flipV="1">
            <a:off x="2057400" y="2201840"/>
            <a:ext cx="4876800" cy="1627257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>
            <a:off x="5943600" y="1774673"/>
            <a:ext cx="685800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320119" y="1363640"/>
            <a:ext cx="42081" cy="3413076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0"/>
          </p:cNvCxnSpPr>
          <p:nvPr/>
        </p:nvCxnSpPr>
        <p:spPr>
          <a:xfrm flipV="1">
            <a:off x="2476500" y="2106530"/>
            <a:ext cx="38100" cy="26670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593075" y="2770496"/>
            <a:ext cx="68238" cy="2019868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971800" y="1439842"/>
            <a:ext cx="440140" cy="3309579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276600" y="2030330"/>
            <a:ext cx="299113" cy="2746386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0"/>
          </p:cNvCxnSpPr>
          <p:nvPr/>
        </p:nvCxnSpPr>
        <p:spPr>
          <a:xfrm flipH="1" flipV="1">
            <a:off x="3505201" y="2411330"/>
            <a:ext cx="190499" cy="23622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733800" y="3268640"/>
            <a:ext cx="87573" cy="1480781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33800" y="1954130"/>
            <a:ext cx="1152099" cy="2822586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0"/>
          </p:cNvCxnSpPr>
          <p:nvPr/>
        </p:nvCxnSpPr>
        <p:spPr>
          <a:xfrm flipH="1" flipV="1">
            <a:off x="4038600" y="2182730"/>
            <a:ext cx="990600" cy="259080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531057" y="3029803"/>
            <a:ext cx="655093" cy="1733266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0"/>
          </p:cNvCxnSpPr>
          <p:nvPr/>
        </p:nvCxnSpPr>
        <p:spPr>
          <a:xfrm flipH="1" flipV="1">
            <a:off x="4343400" y="2049440"/>
            <a:ext cx="2819400" cy="272409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0" y="609970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Venkatesh</a:t>
            </a:r>
            <a:r>
              <a:rPr lang="en-US" i="1" dirty="0" smtClean="0"/>
              <a:t> et al</a:t>
            </a:r>
            <a:r>
              <a:rPr lang="en-US" dirty="0" smtClean="0"/>
              <a:t>., 2003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3625" y="5387857"/>
            <a:ext cx="8204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Unified Theory of Acceptance and Use of Tech.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98188" y="2393572"/>
            <a:ext cx="19770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Common Sense, Intelligence,  Experience?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0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83" y="0"/>
            <a:ext cx="8229600" cy="1143000"/>
          </a:xfrm>
        </p:spPr>
        <p:txBody>
          <a:bodyPr/>
          <a:lstStyle/>
          <a:p>
            <a:r>
              <a:rPr lang="en-IN" dirty="0" smtClean="0"/>
              <a:t>Designing the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IN" dirty="0" smtClean="0"/>
              <a:t>Sources of data</a:t>
            </a:r>
          </a:p>
          <a:p>
            <a:pPr lvl="1"/>
            <a:r>
              <a:rPr lang="en-IN" dirty="0" smtClean="0"/>
              <a:t>Primary &amp; secondary</a:t>
            </a:r>
          </a:p>
          <a:p>
            <a:pPr lvl="1"/>
            <a:r>
              <a:rPr lang="en-IN" dirty="0" smtClean="0">
                <a:solidFill>
                  <a:schemeClr val="accent2">
                    <a:lumMod val="50000"/>
                  </a:schemeClr>
                </a:solidFill>
              </a:rPr>
              <a:t>Survey &amp; Census</a:t>
            </a:r>
          </a:p>
          <a:p>
            <a:r>
              <a:rPr lang="en-IN" dirty="0" smtClean="0"/>
              <a:t>Nature of approach</a:t>
            </a:r>
          </a:p>
          <a:p>
            <a:pPr lvl="1"/>
            <a:r>
              <a:rPr lang="en-IN" dirty="0" smtClean="0"/>
              <a:t>Quantitative &amp; Qualitative</a:t>
            </a:r>
          </a:p>
          <a:p>
            <a:pPr lvl="1"/>
            <a:r>
              <a:rPr lang="en-IN" dirty="0" smtClean="0">
                <a:solidFill>
                  <a:schemeClr val="accent2">
                    <a:lumMod val="50000"/>
                  </a:schemeClr>
                </a:solidFill>
              </a:rPr>
              <a:t>In percentage &amp; Description of a mobile user</a:t>
            </a:r>
          </a:p>
          <a:p>
            <a:r>
              <a:rPr lang="en-IN" dirty="0" smtClean="0"/>
              <a:t>Sampling</a:t>
            </a:r>
          </a:p>
          <a:p>
            <a:pPr lvl="1"/>
            <a:r>
              <a:rPr lang="en-IN" dirty="0" smtClean="0"/>
              <a:t>Probability &amp; Convenient</a:t>
            </a:r>
          </a:p>
          <a:p>
            <a:pPr lvl="1"/>
            <a:r>
              <a:rPr lang="en-IN" dirty="0" smtClean="0">
                <a:solidFill>
                  <a:schemeClr val="accent2">
                    <a:lumMod val="50000"/>
                  </a:schemeClr>
                </a:solidFill>
              </a:rPr>
              <a:t>Every second street &amp; my street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9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990600"/>
          </a:xfrm>
        </p:spPr>
        <p:txBody>
          <a:bodyPr/>
          <a:lstStyle/>
          <a:p>
            <a:r>
              <a:rPr lang="en-IN" dirty="0" smtClean="0"/>
              <a:t>Data Collection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IN" dirty="0" smtClean="0"/>
              <a:t>Primary Data</a:t>
            </a:r>
          </a:p>
          <a:p>
            <a:pPr lvl="1"/>
            <a:r>
              <a:rPr lang="en-IN" dirty="0" smtClean="0"/>
              <a:t>Researcher Generated</a:t>
            </a:r>
          </a:p>
          <a:p>
            <a:pPr lvl="1"/>
            <a:r>
              <a:rPr lang="en-IN" dirty="0" smtClean="0"/>
              <a:t>Many</a:t>
            </a:r>
          </a:p>
          <a:p>
            <a:r>
              <a:rPr lang="en-IN" dirty="0" smtClean="0"/>
              <a:t>Secondary Data</a:t>
            </a:r>
          </a:p>
          <a:p>
            <a:pPr lvl="1"/>
            <a:r>
              <a:rPr lang="en-IN" dirty="0" smtClean="0"/>
              <a:t>Using the existing data</a:t>
            </a:r>
          </a:p>
          <a:p>
            <a:pPr lvl="1"/>
            <a:r>
              <a:rPr lang="en-IN" dirty="0" smtClean="0"/>
              <a:t>All possible forms</a:t>
            </a:r>
          </a:p>
          <a:p>
            <a:pPr lvl="1"/>
            <a:r>
              <a:rPr lang="en-IN" dirty="0" smtClean="0"/>
              <a:t>Pictures, tables, paintings, interviews, blogs, etc</a:t>
            </a:r>
          </a:p>
          <a:p>
            <a:endParaRPr lang="en-IN" dirty="0" smtClean="0"/>
          </a:p>
          <a:p>
            <a:pPr lvl="1">
              <a:buNone/>
            </a:pP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Vignesh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E8891-E7BB-404B-8B74-A20CD84ED2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3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383" y="2133600"/>
            <a:ext cx="8229600" cy="11430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979D-1878-46F1-AE88-BCADFF98E7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IRNEasi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LIRNEasia presentation template</Template>
  <TotalTime>4587</TotalTime>
  <Words>1198</Words>
  <Application>Microsoft Macintosh PowerPoint</Application>
  <PresentationFormat>On-screen Show (4:3)</PresentationFormat>
  <Paragraphs>299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LIRNEasia presentation template</vt:lpstr>
      <vt:lpstr>Demand-side Research</vt:lpstr>
      <vt:lpstr>Demand Side Research</vt:lpstr>
      <vt:lpstr>With other data…</vt:lpstr>
      <vt:lpstr>The Process</vt:lpstr>
      <vt:lpstr>Defining need</vt:lpstr>
      <vt:lpstr>Use of earlier knowledge</vt:lpstr>
      <vt:lpstr>Designing the Method</vt:lpstr>
      <vt:lpstr>Data Collection</vt:lpstr>
      <vt:lpstr>Methods</vt:lpstr>
      <vt:lpstr>  1. Participant observation </vt:lpstr>
      <vt:lpstr>2. Survey</vt:lpstr>
      <vt:lpstr>  3. Qualitative Interviewing  </vt:lpstr>
      <vt:lpstr>4. Focus group discussion</vt:lpstr>
      <vt:lpstr>5. Experiments</vt:lpstr>
      <vt:lpstr>6. Secondary Data Analysis </vt:lpstr>
      <vt:lpstr>7. Case Study</vt:lpstr>
      <vt:lpstr>Analysis</vt:lpstr>
      <vt:lpstr>Examples</vt:lpstr>
      <vt:lpstr>Teleuse @ BoP</vt:lpstr>
      <vt:lpstr>PowerPoint Presentation</vt:lpstr>
      <vt:lpstr>Multistage Cluster Sampling</vt:lpstr>
      <vt:lpstr>Qualitative &amp; Quantitative</vt:lpstr>
      <vt:lpstr>58%  in LK do not get an advance notice about power cuts</vt:lpstr>
      <vt:lpstr>PowerPoint Presentation</vt:lpstr>
      <vt:lpstr>Ethics of demand side research</vt:lpstr>
      <vt:lpstr>Which method? </vt:lpstr>
      <vt:lpstr>Q?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Roshanthi</dc:creator>
  <cp:lastModifiedBy>Laleema Senanayake</cp:lastModifiedBy>
  <cp:revision>105</cp:revision>
  <dcterms:created xsi:type="dcterms:W3CDTF">2013-11-13T06:16:48Z</dcterms:created>
  <dcterms:modified xsi:type="dcterms:W3CDTF">2017-07-14T10:02:14Z</dcterms:modified>
</cp:coreProperties>
</file>