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75" r:id="rId2"/>
    <p:sldId id="287" r:id="rId3"/>
    <p:sldId id="288" r:id="rId4"/>
    <p:sldId id="257" r:id="rId5"/>
    <p:sldId id="258" r:id="rId6"/>
    <p:sldId id="259" r:id="rId7"/>
    <p:sldId id="277" r:id="rId8"/>
    <p:sldId id="260" r:id="rId9"/>
    <p:sldId id="292" r:id="rId10"/>
    <p:sldId id="293" r:id="rId11"/>
    <p:sldId id="294" r:id="rId12"/>
    <p:sldId id="295" r:id="rId13"/>
    <p:sldId id="265" r:id="rId14"/>
    <p:sldId id="280" r:id="rId15"/>
    <p:sldId id="266" r:id="rId16"/>
    <p:sldId id="267" r:id="rId17"/>
    <p:sldId id="268" r:id="rId18"/>
    <p:sldId id="269" r:id="rId19"/>
    <p:sldId id="291" r:id="rId20"/>
    <p:sldId id="286" r:id="rId21"/>
    <p:sldId id="297" r:id="rId22"/>
    <p:sldId id="298" r:id="rId23"/>
    <p:sldId id="299" r:id="rId24"/>
    <p:sldId id="300" r:id="rId25"/>
    <p:sldId id="301" r:id="rId26"/>
    <p:sldId id="302" r:id="rId27"/>
    <p:sldId id="284" r:id="rId28"/>
    <p:sldId id="285" r:id="rId29"/>
    <p:sldId id="272" r:id="rId30"/>
    <p:sldId id="27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5659" autoAdjust="0"/>
  </p:normalViewPr>
  <p:slideViewPr>
    <p:cSldViewPr snapToObjects="1">
      <p:cViewPr>
        <p:scale>
          <a:sx n="68" d="100"/>
          <a:sy n="68" d="100"/>
        </p:scale>
        <p:origin x="-2800" y="-8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yOfficeComputer\Desktop\SMDP%20Tweets\tweets_engagement\genr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yOfficeComputer\Desktop\SMDP%20Tweets\tweets_engagement\Tweet%20April%20Redo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yOfficeComputer\Desktop\SMDP%20Tweets\tweets_engagement\Tweet%20May%20Redo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c:f>
              <c:strCache>
                <c:ptCount val="1"/>
                <c:pt idx="0">
                  <c:v>Frequency in April</c:v>
                </c:pt>
              </c:strCache>
            </c:strRef>
          </c:tx>
          <c:invertIfNegative val="0"/>
          <c:cat>
            <c:strRef>
              <c:f>Sheet2!$A$2:$A$18</c:f>
              <c:strCache>
                <c:ptCount val="17"/>
                <c:pt idx="0">
                  <c:v>Road Information</c:v>
                </c:pt>
                <c:pt idx="1">
                  <c:v>Flood/Landslide  Info</c:v>
                </c:pt>
                <c:pt idx="2">
                  <c:v>Info about Relief Supply</c:v>
                </c:pt>
                <c:pt idx="3">
                  <c:v>Info about Rescue</c:v>
                </c:pt>
                <c:pt idx="4">
                  <c:v>Info about Casualties</c:v>
                </c:pt>
                <c:pt idx="5">
                  <c:v>Contact Information</c:v>
                </c:pt>
                <c:pt idx="6">
                  <c:v>Info on Missing People</c:v>
                </c:pt>
                <c:pt idx="7">
                  <c:v>Info about Controlling Exploitation</c:v>
                </c:pt>
                <c:pt idx="8">
                  <c:v>Info on disaster community work</c:v>
                </c:pt>
                <c:pt idx="9">
                  <c:v>General Information</c:v>
                </c:pt>
                <c:pt idx="10">
                  <c:v>Infographics/Data</c:v>
                </c:pt>
                <c:pt idx="11">
                  <c:v>Flood/Landslide Warning</c:v>
                </c:pt>
                <c:pt idx="12">
                  <c:v>Exploitation Warning</c:v>
                </c:pt>
                <c:pt idx="13">
                  <c:v>General Warning</c:v>
                </c:pt>
                <c:pt idx="14">
                  <c:v>Navigate Behavior</c:v>
                </c:pt>
                <c:pt idx="15">
                  <c:v>Appeal for Information</c:v>
                </c:pt>
                <c:pt idx="16">
                  <c:v>Fighting Rumor</c:v>
                </c:pt>
              </c:strCache>
            </c:strRef>
          </c:cat>
          <c:val>
            <c:numRef>
              <c:f>Sheet2!$B$2:$B$18</c:f>
              <c:numCache>
                <c:formatCode>General</c:formatCode>
                <c:ptCount val="17"/>
                <c:pt idx="0">
                  <c:v>15.0</c:v>
                </c:pt>
                <c:pt idx="1">
                  <c:v>6.0</c:v>
                </c:pt>
                <c:pt idx="2">
                  <c:v>6.0</c:v>
                </c:pt>
                <c:pt idx="3">
                  <c:v>6.0</c:v>
                </c:pt>
                <c:pt idx="4">
                  <c:v>31.0</c:v>
                </c:pt>
                <c:pt idx="5">
                  <c:v>28.0</c:v>
                </c:pt>
                <c:pt idx="6">
                  <c:v>2.0</c:v>
                </c:pt>
                <c:pt idx="7">
                  <c:v>15.0</c:v>
                </c:pt>
                <c:pt idx="8">
                  <c:v>2.0</c:v>
                </c:pt>
                <c:pt idx="9">
                  <c:v>20.0</c:v>
                </c:pt>
                <c:pt idx="10">
                  <c:v>3.0</c:v>
                </c:pt>
                <c:pt idx="11">
                  <c:v>6.0</c:v>
                </c:pt>
                <c:pt idx="12">
                  <c:v>2.0</c:v>
                </c:pt>
                <c:pt idx="13">
                  <c:v>2.0</c:v>
                </c:pt>
                <c:pt idx="14">
                  <c:v>3.0</c:v>
                </c:pt>
                <c:pt idx="15">
                  <c:v>39.0</c:v>
                </c:pt>
                <c:pt idx="16">
                  <c:v>10.0</c:v>
                </c:pt>
              </c:numCache>
            </c:numRef>
          </c:val>
        </c:ser>
        <c:ser>
          <c:idx val="1"/>
          <c:order val="1"/>
          <c:tx>
            <c:strRef>
              <c:f>Sheet2!$C$1</c:f>
              <c:strCache>
                <c:ptCount val="1"/>
                <c:pt idx="0">
                  <c:v>Frequency in May</c:v>
                </c:pt>
              </c:strCache>
            </c:strRef>
          </c:tx>
          <c:invertIfNegative val="0"/>
          <c:cat>
            <c:strRef>
              <c:f>Sheet2!$A$2:$A$18</c:f>
              <c:strCache>
                <c:ptCount val="17"/>
                <c:pt idx="0">
                  <c:v>Road Information</c:v>
                </c:pt>
                <c:pt idx="1">
                  <c:v>Flood/Landslide  Info</c:v>
                </c:pt>
                <c:pt idx="2">
                  <c:v>Info about Relief Supply</c:v>
                </c:pt>
                <c:pt idx="3">
                  <c:v>Info about Rescue</c:v>
                </c:pt>
                <c:pt idx="4">
                  <c:v>Info about Casualties</c:v>
                </c:pt>
                <c:pt idx="5">
                  <c:v>Contact Information</c:v>
                </c:pt>
                <c:pt idx="6">
                  <c:v>Info on Missing People</c:v>
                </c:pt>
                <c:pt idx="7">
                  <c:v>Info about Controlling Exploitation</c:v>
                </c:pt>
                <c:pt idx="8">
                  <c:v>Info on disaster community work</c:v>
                </c:pt>
                <c:pt idx="9">
                  <c:v>General Information</c:v>
                </c:pt>
                <c:pt idx="10">
                  <c:v>Infographics/Data</c:v>
                </c:pt>
                <c:pt idx="11">
                  <c:v>Flood/Landslide Warning</c:v>
                </c:pt>
                <c:pt idx="12">
                  <c:v>Exploitation Warning</c:v>
                </c:pt>
                <c:pt idx="13">
                  <c:v>General Warning</c:v>
                </c:pt>
                <c:pt idx="14">
                  <c:v>Navigate Behavior</c:v>
                </c:pt>
                <c:pt idx="15">
                  <c:v>Appeal for Information</c:v>
                </c:pt>
                <c:pt idx="16">
                  <c:v>Fighting Rumor</c:v>
                </c:pt>
              </c:strCache>
            </c:strRef>
          </c:cat>
          <c:val>
            <c:numRef>
              <c:f>Sheet2!$C$2:$C$18</c:f>
              <c:numCache>
                <c:formatCode>General</c:formatCode>
                <c:ptCount val="17"/>
                <c:pt idx="0">
                  <c:v>227.0</c:v>
                </c:pt>
                <c:pt idx="1">
                  <c:v>20.0</c:v>
                </c:pt>
                <c:pt idx="2">
                  <c:v>101.0</c:v>
                </c:pt>
                <c:pt idx="3">
                  <c:v>49.0</c:v>
                </c:pt>
                <c:pt idx="4">
                  <c:v>102.0</c:v>
                </c:pt>
                <c:pt idx="5">
                  <c:v>98.0</c:v>
                </c:pt>
                <c:pt idx="6">
                  <c:v>36.0</c:v>
                </c:pt>
                <c:pt idx="7">
                  <c:v>40.0</c:v>
                </c:pt>
                <c:pt idx="8">
                  <c:v>25.0</c:v>
                </c:pt>
                <c:pt idx="9">
                  <c:v>60.0</c:v>
                </c:pt>
                <c:pt idx="10">
                  <c:v>20.0</c:v>
                </c:pt>
                <c:pt idx="11">
                  <c:v>20.0</c:v>
                </c:pt>
                <c:pt idx="12">
                  <c:v>25.0</c:v>
                </c:pt>
                <c:pt idx="13">
                  <c:v>10.0</c:v>
                </c:pt>
                <c:pt idx="14">
                  <c:v>23.0</c:v>
                </c:pt>
                <c:pt idx="15">
                  <c:v>122.0</c:v>
                </c:pt>
                <c:pt idx="16">
                  <c:v>50.0</c:v>
                </c:pt>
              </c:numCache>
            </c:numRef>
          </c:val>
        </c:ser>
        <c:dLbls>
          <c:showLegendKey val="0"/>
          <c:showVal val="0"/>
          <c:showCatName val="0"/>
          <c:showSerName val="0"/>
          <c:showPercent val="0"/>
          <c:showBubbleSize val="0"/>
        </c:dLbls>
        <c:gapWidth val="150"/>
        <c:axId val="2124743464"/>
        <c:axId val="2124746472"/>
      </c:barChart>
      <c:catAx>
        <c:axId val="2124743464"/>
        <c:scaling>
          <c:orientation val="minMax"/>
        </c:scaling>
        <c:delete val="0"/>
        <c:axPos val="b"/>
        <c:majorTickMark val="out"/>
        <c:minorTickMark val="none"/>
        <c:tickLblPos val="nextTo"/>
        <c:txPr>
          <a:bodyPr/>
          <a:lstStyle/>
          <a:p>
            <a:pPr>
              <a:defRPr sz="1400"/>
            </a:pPr>
            <a:endParaRPr lang="en-US"/>
          </a:p>
        </c:txPr>
        <c:crossAx val="2124746472"/>
        <c:crosses val="autoZero"/>
        <c:auto val="1"/>
        <c:lblAlgn val="ctr"/>
        <c:lblOffset val="100"/>
        <c:noMultiLvlLbl val="0"/>
      </c:catAx>
      <c:valAx>
        <c:axId val="2124746472"/>
        <c:scaling>
          <c:orientation val="minMax"/>
        </c:scaling>
        <c:delete val="1"/>
        <c:axPos val="l"/>
        <c:majorGridlines/>
        <c:numFmt formatCode="General" sourceLinked="1"/>
        <c:majorTickMark val="out"/>
        <c:minorTickMark val="none"/>
        <c:tickLblPos val="none"/>
        <c:crossAx val="2124743464"/>
        <c:crosses val="autoZero"/>
        <c:crossBetween val="between"/>
      </c:valAx>
    </c:plotArea>
    <c:legend>
      <c:legendPos val="r"/>
      <c:layout>
        <c:manualLayout>
          <c:xMode val="edge"/>
          <c:yMode val="edge"/>
          <c:x val="0.574572288817759"/>
          <c:y val="0.0613337477552148"/>
          <c:w val="0.22231399443191"/>
          <c:h val="0.140356210359166"/>
        </c:manualLayout>
      </c:layout>
      <c:overlay val="0"/>
      <c:txPr>
        <a:bodyPr/>
        <a:lstStyle/>
        <a:p>
          <a:pPr>
            <a:defRPr sz="1600"/>
          </a:pPr>
          <a:endParaRPr lang="en-US"/>
        </a:p>
      </c:txPr>
    </c:legend>
    <c:plotVisOnly val="1"/>
    <c:dispBlanksAs val="gap"/>
    <c:showDLblsOverMax val="0"/>
  </c:chart>
  <c:spPr>
    <a:solidFill>
      <a:srgbClr val="FFFFFF"/>
    </a:solidFill>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April!$C$1</c:f>
              <c:strCache>
                <c:ptCount val="1"/>
                <c:pt idx="0">
                  <c:v>Engagement Rate_April15</c:v>
                </c:pt>
              </c:strCache>
            </c:strRef>
          </c:tx>
          <c:invertIfNegative val="0"/>
          <c:cat>
            <c:multiLvlStrRef>
              <c:f>April!$A$2:$B$19</c:f>
              <c:multiLvlStrCache>
                <c:ptCount val="18"/>
                <c:lvl>
                  <c:pt idx="0">
                    <c:v>Info on Missing Persons</c:v>
                  </c:pt>
                  <c:pt idx="1">
                    <c:v>Appeal for Information</c:v>
                  </c:pt>
                  <c:pt idx="2">
                    <c:v>Fighting Rumor</c:v>
                  </c:pt>
                  <c:pt idx="3">
                    <c:v>Info about Casualties</c:v>
                  </c:pt>
                  <c:pt idx="4">
                    <c:v>Info on Missing Persons</c:v>
                  </c:pt>
                  <c:pt idx="5">
                    <c:v>Road Information</c:v>
                  </c:pt>
                  <c:pt idx="6">
                    <c:v>Appeal for Information</c:v>
                  </c:pt>
                  <c:pt idx="7">
                    <c:v>Fighting Rumor</c:v>
                  </c:pt>
                  <c:pt idx="8">
                    <c:v>Info on Controlling Expolitation</c:v>
                  </c:pt>
                  <c:pt idx="9">
                    <c:v>Appeal for Information</c:v>
                  </c:pt>
                  <c:pt idx="10">
                    <c:v>Exploitation Warning</c:v>
                  </c:pt>
                  <c:pt idx="11">
                    <c:v>Fighting Rumor</c:v>
                  </c:pt>
                  <c:pt idx="12">
                    <c:v>Info about Relief supply</c:v>
                  </c:pt>
                  <c:pt idx="13">
                    <c:v>Info about Casualties</c:v>
                  </c:pt>
                  <c:pt idx="14">
                    <c:v>Contact Information</c:v>
                  </c:pt>
                  <c:pt idx="15">
                    <c:v>Reply Response</c:v>
                  </c:pt>
                  <c:pt idx="16">
                    <c:v>Info on Controlling Exploitation</c:v>
                  </c:pt>
                  <c:pt idx="17">
                    <c:v>Road Information</c:v>
                  </c:pt>
                </c:lvl>
                <c:lvl>
                  <c:pt idx="0">
                    <c:v>A</c:v>
                  </c:pt>
                  <c:pt idx="1">
                    <c:v>C</c:v>
                  </c:pt>
                  <c:pt idx="2">
                    <c:v>C</c:v>
                  </c:pt>
                  <c:pt idx="3">
                    <c:v>C</c:v>
                  </c:pt>
                  <c:pt idx="4">
                    <c:v>C</c:v>
                  </c:pt>
                  <c:pt idx="5">
                    <c:v>C</c:v>
                  </c:pt>
                  <c:pt idx="6">
                    <c:v>D</c:v>
                  </c:pt>
                  <c:pt idx="7">
                    <c:v>D</c:v>
                  </c:pt>
                  <c:pt idx="8">
                    <c:v>D</c:v>
                  </c:pt>
                  <c:pt idx="9">
                    <c:v>H</c:v>
                  </c:pt>
                  <c:pt idx="10">
                    <c:v>H</c:v>
                  </c:pt>
                  <c:pt idx="11">
                    <c:v>H</c:v>
                  </c:pt>
                  <c:pt idx="12">
                    <c:v>H</c:v>
                  </c:pt>
                  <c:pt idx="13">
                    <c:v>M</c:v>
                  </c:pt>
                  <c:pt idx="14">
                    <c:v>R</c:v>
                  </c:pt>
                  <c:pt idx="15">
                    <c:v>R</c:v>
                  </c:pt>
                  <c:pt idx="16">
                    <c:v>S</c:v>
                  </c:pt>
                  <c:pt idx="17">
                    <c:v>S</c:v>
                  </c:pt>
                </c:lvl>
              </c:multiLvlStrCache>
            </c:multiLvlStrRef>
          </c:cat>
          <c:val>
            <c:numRef>
              <c:f>April!$C$2:$C$19</c:f>
              <c:numCache>
                <c:formatCode>General</c:formatCode>
                <c:ptCount val="18"/>
                <c:pt idx="0">
                  <c:v>0.102564102564102</c:v>
                </c:pt>
                <c:pt idx="1">
                  <c:v>0.102564102564102</c:v>
                </c:pt>
                <c:pt idx="2">
                  <c:v>0.081861958266453</c:v>
                </c:pt>
                <c:pt idx="3">
                  <c:v>0.0843969368219527</c:v>
                </c:pt>
                <c:pt idx="4">
                  <c:v>0.0802005012531328</c:v>
                </c:pt>
                <c:pt idx="5">
                  <c:v>0.0802005012531328</c:v>
                </c:pt>
                <c:pt idx="6">
                  <c:v>0.0743315508021393</c:v>
                </c:pt>
                <c:pt idx="7">
                  <c:v>0.0619637750238323</c:v>
                </c:pt>
                <c:pt idx="8">
                  <c:v>0.0824468085106382</c:v>
                </c:pt>
                <c:pt idx="9">
                  <c:v>0.0491803278688524</c:v>
                </c:pt>
                <c:pt idx="10">
                  <c:v>0.0456431535269708</c:v>
                </c:pt>
                <c:pt idx="11">
                  <c:v>0.0473372781065089</c:v>
                </c:pt>
                <c:pt idx="12">
                  <c:v>0.0464153602254712</c:v>
                </c:pt>
                <c:pt idx="13">
                  <c:v>0.0990415335463257</c:v>
                </c:pt>
                <c:pt idx="14">
                  <c:v>0.0743099787685774</c:v>
                </c:pt>
                <c:pt idx="15">
                  <c:v>0.0569852941176471</c:v>
                </c:pt>
                <c:pt idx="16">
                  <c:v>0.05267147</c:v>
                </c:pt>
                <c:pt idx="17">
                  <c:v>0.040552995391705</c:v>
                </c:pt>
              </c:numCache>
            </c:numRef>
          </c:val>
        </c:ser>
        <c:dLbls>
          <c:showLegendKey val="0"/>
          <c:showVal val="0"/>
          <c:showCatName val="0"/>
          <c:showSerName val="0"/>
          <c:showPercent val="0"/>
          <c:showBubbleSize val="0"/>
        </c:dLbls>
        <c:gapWidth val="150"/>
        <c:axId val="2130127576"/>
        <c:axId val="2130131208"/>
      </c:barChart>
      <c:catAx>
        <c:axId val="2130127576"/>
        <c:scaling>
          <c:orientation val="minMax"/>
        </c:scaling>
        <c:delete val="0"/>
        <c:axPos val="b"/>
        <c:majorTickMark val="out"/>
        <c:minorTickMark val="none"/>
        <c:tickLblPos val="nextTo"/>
        <c:txPr>
          <a:bodyPr/>
          <a:lstStyle/>
          <a:p>
            <a:pPr>
              <a:defRPr sz="1400"/>
            </a:pPr>
            <a:endParaRPr lang="en-US"/>
          </a:p>
        </c:txPr>
        <c:crossAx val="2130131208"/>
        <c:crosses val="autoZero"/>
        <c:auto val="1"/>
        <c:lblAlgn val="ctr"/>
        <c:lblOffset val="100"/>
        <c:noMultiLvlLbl val="0"/>
      </c:catAx>
      <c:valAx>
        <c:axId val="213013120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30127576"/>
        <c:crosses val="autoZero"/>
        <c:crossBetween val="between"/>
      </c:valAx>
    </c:plotArea>
    <c:plotVisOnly val="1"/>
    <c:dispBlanksAs val="gap"/>
    <c:showDLblsOverMax val="0"/>
  </c:chart>
  <c:spPr>
    <a:solidFill>
      <a:srgbClr val="FFFFFF"/>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Sheet2!$C$1</c:f>
              <c:strCache>
                <c:ptCount val="1"/>
                <c:pt idx="0">
                  <c:v>Engagement Rate_May15</c:v>
                </c:pt>
              </c:strCache>
            </c:strRef>
          </c:tx>
          <c:invertIfNegative val="0"/>
          <c:cat>
            <c:multiLvlStrRef>
              <c:f>Sheet2!$A$2:$B$31</c:f>
              <c:multiLvlStrCache>
                <c:ptCount val="30"/>
                <c:lvl>
                  <c:pt idx="0">
                    <c:v>Info on Rescue</c:v>
                  </c:pt>
                  <c:pt idx="1">
                    <c:v>Info on Casualties</c:v>
                  </c:pt>
                  <c:pt idx="2">
                    <c:v>Info on Missing Persons</c:v>
                  </c:pt>
                  <c:pt idx="3">
                    <c:v>Contact Information</c:v>
                  </c:pt>
                  <c:pt idx="4">
                    <c:v>Appeal for Information</c:v>
                  </c:pt>
                  <c:pt idx="5">
                    <c:v>Fighting Rummor</c:v>
                  </c:pt>
                  <c:pt idx="6">
                    <c:v>Info on Relief Supply</c:v>
                  </c:pt>
                  <c:pt idx="7">
                    <c:v>Info on Missing Person</c:v>
                  </c:pt>
                  <c:pt idx="8">
                    <c:v>Infographics/Data</c:v>
                  </c:pt>
                  <c:pt idx="9">
                    <c:v>Road Information</c:v>
                  </c:pt>
                  <c:pt idx="10">
                    <c:v>Info on Rescue</c:v>
                  </c:pt>
                  <c:pt idx="11">
                    <c:v>Contact Information</c:v>
                  </c:pt>
                  <c:pt idx="12">
                    <c:v>Encourage Behavior</c:v>
                  </c:pt>
                  <c:pt idx="13">
                    <c:v>Fighting Rummor</c:v>
                  </c:pt>
                  <c:pt idx="14">
                    <c:v>Exploitation warning</c:v>
                  </c:pt>
                  <c:pt idx="15">
                    <c:v>Gen Police Info</c:v>
                  </c:pt>
                  <c:pt idx="16">
                    <c:v>Info on Relief supply</c:v>
                  </c:pt>
                  <c:pt idx="17">
                    <c:v>Contact Information</c:v>
                  </c:pt>
                  <c:pt idx="18">
                    <c:v>Info on Rescue</c:v>
                  </c:pt>
                  <c:pt idx="19">
                    <c:v>Encourage Behavior</c:v>
                  </c:pt>
                  <c:pt idx="20">
                    <c:v>Road Information</c:v>
                  </c:pt>
                  <c:pt idx="21">
                    <c:v>Info on Casualties</c:v>
                  </c:pt>
                  <c:pt idx="22">
                    <c:v>Fighting Rummor</c:v>
                  </c:pt>
                  <c:pt idx="23">
                    <c:v>Info on Rescue</c:v>
                  </c:pt>
                  <c:pt idx="24">
                    <c:v>Info on Relief supply</c:v>
                  </c:pt>
                  <c:pt idx="25">
                    <c:v>Info on Missing Persons</c:v>
                  </c:pt>
                  <c:pt idx="26">
                    <c:v>Infographics/Data</c:v>
                  </c:pt>
                  <c:pt idx="27">
                    <c:v>Road Information</c:v>
                  </c:pt>
                  <c:pt idx="28">
                    <c:v>Info on Controlling Exploitation</c:v>
                  </c:pt>
                  <c:pt idx="29">
                    <c:v>Info on Disaster Community Work</c:v>
                  </c:pt>
                </c:lvl>
                <c:lvl>
                  <c:pt idx="0">
                    <c:v>A</c:v>
                  </c:pt>
                  <c:pt idx="1">
                    <c:v>A</c:v>
                  </c:pt>
                  <c:pt idx="2">
                    <c:v>A</c:v>
                  </c:pt>
                  <c:pt idx="3">
                    <c:v>A</c:v>
                  </c:pt>
                  <c:pt idx="4">
                    <c:v>A</c:v>
                  </c:pt>
                  <c:pt idx="5">
                    <c:v>C</c:v>
                  </c:pt>
                  <c:pt idx="6">
                    <c:v>C</c:v>
                  </c:pt>
                  <c:pt idx="7">
                    <c:v>C</c:v>
                  </c:pt>
                  <c:pt idx="8">
                    <c:v>C</c:v>
                  </c:pt>
                  <c:pt idx="9">
                    <c:v>C</c:v>
                  </c:pt>
                  <c:pt idx="10">
                    <c:v>C</c:v>
                  </c:pt>
                  <c:pt idx="11">
                    <c:v>C</c:v>
                  </c:pt>
                  <c:pt idx="12">
                    <c:v>C</c:v>
                  </c:pt>
                  <c:pt idx="13">
                    <c:v>D</c:v>
                  </c:pt>
                  <c:pt idx="14">
                    <c:v>D</c:v>
                  </c:pt>
                  <c:pt idx="15">
                    <c:v>D</c:v>
                  </c:pt>
                  <c:pt idx="16">
                    <c:v>H</c:v>
                  </c:pt>
                  <c:pt idx="17">
                    <c:v>H</c:v>
                  </c:pt>
                  <c:pt idx="18">
                    <c:v>H</c:v>
                  </c:pt>
                  <c:pt idx="19">
                    <c:v>H</c:v>
                  </c:pt>
                  <c:pt idx="20">
                    <c:v>H</c:v>
                  </c:pt>
                  <c:pt idx="21">
                    <c:v>M</c:v>
                  </c:pt>
                  <c:pt idx="22">
                    <c:v>S</c:v>
                  </c:pt>
                  <c:pt idx="23">
                    <c:v>S</c:v>
                  </c:pt>
                  <c:pt idx="24">
                    <c:v>S</c:v>
                  </c:pt>
                  <c:pt idx="25">
                    <c:v>S</c:v>
                  </c:pt>
                  <c:pt idx="26">
                    <c:v>S</c:v>
                  </c:pt>
                  <c:pt idx="27">
                    <c:v>S</c:v>
                  </c:pt>
                  <c:pt idx="28">
                    <c:v>S</c:v>
                  </c:pt>
                  <c:pt idx="29">
                    <c:v>S</c:v>
                  </c:pt>
                </c:lvl>
              </c:multiLvlStrCache>
            </c:multiLvlStrRef>
          </c:cat>
          <c:val>
            <c:numRef>
              <c:f>Sheet2!$C$2:$C$31</c:f>
              <c:numCache>
                <c:formatCode>General</c:formatCode>
                <c:ptCount val="30"/>
                <c:pt idx="0">
                  <c:v>0.190291262135923</c:v>
                </c:pt>
                <c:pt idx="1">
                  <c:v>0.103492884864165</c:v>
                </c:pt>
                <c:pt idx="2">
                  <c:v>0.0968858131487889</c:v>
                </c:pt>
                <c:pt idx="3">
                  <c:v>0.0792871431169303</c:v>
                </c:pt>
                <c:pt idx="4">
                  <c:v>0.0643274853801169</c:v>
                </c:pt>
                <c:pt idx="5">
                  <c:v>0.247706422018348</c:v>
                </c:pt>
                <c:pt idx="6">
                  <c:v>0.0977869274318064</c:v>
                </c:pt>
                <c:pt idx="7">
                  <c:v>0.0811153358681875</c:v>
                </c:pt>
                <c:pt idx="8">
                  <c:v>0.0765095636954619</c:v>
                </c:pt>
                <c:pt idx="9">
                  <c:v>0.0614973262032085</c:v>
                </c:pt>
                <c:pt idx="10">
                  <c:v>0.0597204574332911</c:v>
                </c:pt>
                <c:pt idx="11">
                  <c:v>0.0538922155688622</c:v>
                </c:pt>
                <c:pt idx="12">
                  <c:v>0.0513392857142857</c:v>
                </c:pt>
                <c:pt idx="13">
                  <c:v>0.168601172669618</c:v>
                </c:pt>
                <c:pt idx="14">
                  <c:v>0.143375241779497</c:v>
                </c:pt>
                <c:pt idx="15">
                  <c:v>0.066006600660066</c:v>
                </c:pt>
                <c:pt idx="16">
                  <c:v>0.106779661016949</c:v>
                </c:pt>
                <c:pt idx="17">
                  <c:v>0.06826801517067</c:v>
                </c:pt>
                <c:pt idx="18">
                  <c:v>0.06826801517067</c:v>
                </c:pt>
                <c:pt idx="19">
                  <c:v>0.0656716417910447</c:v>
                </c:pt>
                <c:pt idx="20">
                  <c:v>0.0614973262032085</c:v>
                </c:pt>
                <c:pt idx="21">
                  <c:v>0.0510169491525425</c:v>
                </c:pt>
                <c:pt idx="22">
                  <c:v>0.20439281176257</c:v>
                </c:pt>
                <c:pt idx="23">
                  <c:v>0.100444444444444</c:v>
                </c:pt>
                <c:pt idx="24">
                  <c:v>0.0977869274318064</c:v>
                </c:pt>
                <c:pt idx="25">
                  <c:v>0.0848243870112657</c:v>
                </c:pt>
                <c:pt idx="26">
                  <c:v>0.0811295383236217</c:v>
                </c:pt>
                <c:pt idx="27">
                  <c:v>0.0785477905392252</c:v>
                </c:pt>
                <c:pt idx="28">
                  <c:v>0.0782256580158291</c:v>
                </c:pt>
                <c:pt idx="29">
                  <c:v>0.0563955106205361</c:v>
                </c:pt>
              </c:numCache>
            </c:numRef>
          </c:val>
        </c:ser>
        <c:dLbls>
          <c:showLegendKey val="0"/>
          <c:showVal val="0"/>
          <c:showCatName val="0"/>
          <c:showSerName val="0"/>
          <c:showPercent val="0"/>
          <c:showBubbleSize val="0"/>
        </c:dLbls>
        <c:gapWidth val="150"/>
        <c:axId val="2130457016"/>
        <c:axId val="2130115672"/>
      </c:barChart>
      <c:catAx>
        <c:axId val="2130457016"/>
        <c:scaling>
          <c:orientation val="minMax"/>
        </c:scaling>
        <c:delete val="0"/>
        <c:axPos val="b"/>
        <c:majorTickMark val="out"/>
        <c:minorTickMark val="none"/>
        <c:tickLblPos val="nextTo"/>
        <c:txPr>
          <a:bodyPr/>
          <a:lstStyle/>
          <a:p>
            <a:pPr>
              <a:defRPr sz="1400"/>
            </a:pPr>
            <a:endParaRPr lang="en-US"/>
          </a:p>
        </c:txPr>
        <c:crossAx val="2130115672"/>
        <c:crosses val="autoZero"/>
        <c:auto val="1"/>
        <c:lblAlgn val="ctr"/>
        <c:lblOffset val="100"/>
        <c:noMultiLvlLbl val="0"/>
      </c:catAx>
      <c:valAx>
        <c:axId val="213011567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30457016"/>
        <c:crosses val="autoZero"/>
        <c:crossBetween val="between"/>
      </c:valAx>
    </c:plotArea>
    <c:plotVisOnly val="1"/>
    <c:dispBlanksAs val="gap"/>
    <c:showDLblsOverMax val="0"/>
  </c:chart>
  <c:spPr>
    <a:solidFill>
      <a:srgbClr val="FFFFFF"/>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2E5C1-9579-E841-8C0B-4725DC447C56}" type="datetimeFigureOut">
              <a:rPr lang="en-US" smtClean="0"/>
              <a:pPr/>
              <a:t>7/15/17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F1184-C6C9-AA4A-A36A-863BA87E6B9A}" type="slidenum">
              <a:rPr lang="en-US" smtClean="0"/>
              <a:pPr/>
              <a:t>‹#›</a:t>
            </a:fld>
            <a:endParaRPr lang="en-US"/>
          </a:p>
        </p:txBody>
      </p:sp>
    </p:spTree>
    <p:extLst>
      <p:ext uri="{BB962C8B-B14F-4D97-AF65-F5344CB8AC3E}">
        <p14:creationId xmlns:p14="http://schemas.microsoft.com/office/powerpoint/2010/main" val="2567551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92C12B-2384-544D-8E30-E51BCDE2487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92C12B-2384-544D-8E30-E51BCDE2487C}"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 the last few years people have come to understand that social media sites and online tools can be extremely helpful during a crisis.  Haiti is a good example of the emergence of Social Media as a tool to inform the world what as happening as well as inform first responders of community needs.</a:t>
            </a:r>
          </a:p>
          <a:p>
            <a:endParaRPr lang="en-US" dirty="0"/>
          </a:p>
        </p:txBody>
      </p:sp>
      <p:sp>
        <p:nvSpPr>
          <p:cNvPr id="4" name="Slide Number Placeholder 3"/>
          <p:cNvSpPr>
            <a:spLocks noGrp="1"/>
          </p:cNvSpPr>
          <p:nvPr>
            <p:ph type="sldNum" sz="quarter" idx="10"/>
          </p:nvPr>
        </p:nvSpPr>
        <p:spPr/>
        <p:txBody>
          <a:bodyPr/>
          <a:lstStyle/>
          <a:p>
            <a:fld id="{B992C12B-2384-544D-8E30-E51BCDE2487C}"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marL="436971" indent="-271793"/>
            <a:r>
              <a:rPr lang="en-US" dirty="0"/>
              <a:t>Before a crisis strikes, social media sites &amp; tools can be used to:</a:t>
            </a:r>
          </a:p>
          <a:p>
            <a:pPr marL="436971" indent="-271793">
              <a:buFont typeface="Wingdings" pitchFamily="-84" charset="2"/>
              <a:buChar char=""/>
            </a:pPr>
            <a:r>
              <a:rPr lang="en-US" dirty="0"/>
              <a:t>Help educate &amp; train </a:t>
            </a:r>
          </a:p>
          <a:p>
            <a:pPr marL="729785" lvl="1" indent="-271793">
              <a:buFont typeface="Wingdings" pitchFamily="-84" charset="2"/>
              <a:buChar char=""/>
            </a:pPr>
            <a:r>
              <a:rPr lang="en-US" dirty="0"/>
              <a:t>general public</a:t>
            </a:r>
          </a:p>
          <a:p>
            <a:pPr marL="729785" lvl="1" indent="-271793">
              <a:buFont typeface="Wingdings" pitchFamily="-84" charset="2"/>
              <a:buChar char=""/>
            </a:pPr>
            <a:r>
              <a:rPr lang="en-US" dirty="0"/>
              <a:t>disaster personnel</a:t>
            </a:r>
          </a:p>
          <a:p>
            <a:pPr marL="729785" lvl="1" indent="-271793">
              <a:buFont typeface="Wingdings" pitchFamily="-84" charset="2"/>
              <a:buChar char=""/>
            </a:pPr>
            <a:r>
              <a:rPr lang="en-US" dirty="0"/>
              <a:t>network organizations</a:t>
            </a:r>
          </a:p>
          <a:p>
            <a:pPr marL="436971" indent="-271793">
              <a:buFont typeface="Wingdings" pitchFamily="-84" charset="2"/>
              <a:buChar char=""/>
            </a:pPr>
            <a:r>
              <a:rPr lang="en-US" dirty="0"/>
              <a:t>Recruit volunteers</a:t>
            </a:r>
          </a:p>
          <a:p>
            <a:pPr marL="436971" indent="-271793">
              <a:buFont typeface="Wingdings" pitchFamily="-84" charset="2"/>
              <a:buChar char=""/>
            </a:pPr>
            <a:r>
              <a:rPr lang="en-US" dirty="0"/>
              <a:t>Build situational Awareness</a:t>
            </a:r>
          </a:p>
          <a:p>
            <a:pPr marL="436971" indent="-271793">
              <a:buFont typeface="Wingdings" pitchFamily="-84" charset="2"/>
              <a:buChar char=""/>
            </a:pPr>
            <a:endParaRPr lang="en-US" dirty="0"/>
          </a:p>
          <a:p>
            <a:pPr marL="436971" indent="-271793"/>
            <a:r>
              <a:rPr lang="en-US" dirty="0"/>
              <a:t>Education Example – Center for Disease Control spruced up their Hurricane preparedness messages by using the example of the Zombie Apocalypse which spread while wildfire on the internet.  </a:t>
            </a:r>
          </a:p>
          <a:p>
            <a:pPr marL="436971" indent="-271793"/>
            <a:endParaRPr lang="en-US" dirty="0"/>
          </a:p>
          <a:p>
            <a:pPr marL="436971" indent="-271793"/>
            <a:r>
              <a:rPr lang="en-US" dirty="0"/>
              <a:t>Situational Awareness Example – World Health Map.  What is the situation in an area that you might be traveling to.  Also, this example is a a post – crisis example – Haiti &amp; cholera.</a:t>
            </a:r>
          </a:p>
        </p:txBody>
      </p:sp>
      <p:sp>
        <p:nvSpPr>
          <p:cNvPr id="4" name="Slide Number Placeholder 3"/>
          <p:cNvSpPr>
            <a:spLocks noGrp="1"/>
          </p:cNvSpPr>
          <p:nvPr>
            <p:ph type="sldNum" sz="quarter" idx="5"/>
          </p:nvPr>
        </p:nvSpPr>
        <p:spPr/>
        <p:txBody>
          <a:bodyPr/>
          <a:lstStyle/>
          <a:p>
            <a:fld id="{FED16B90-D772-B844-B8EB-52A0C92E721B}" type="slidenum">
              <a:rPr lang="en-US"/>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r>
              <a:rPr lang="en-US"/>
              <a:t>Google Map for during Hurricane Sandy – it provided information on storm location, emergency shelters, evacuation routes, etc.  Other maps for power outages.</a:t>
            </a:r>
          </a:p>
          <a:p>
            <a:pPr eaLnBrk="1" hangingPunct="1">
              <a:spcBef>
                <a:spcPct val="0"/>
              </a:spcBef>
            </a:pPr>
            <a:endParaRPr lang="en-US"/>
          </a:p>
          <a:p>
            <a:pPr eaLnBrk="1" hangingPunct="1">
              <a:spcBef>
                <a:spcPct val="0"/>
              </a:spcBef>
            </a:pPr>
            <a:endParaRPr lang="en-US"/>
          </a:p>
          <a:p>
            <a:pPr eaLnBrk="1" hangingPunct="1">
              <a:spcBef>
                <a:spcPct val="0"/>
              </a:spcBef>
            </a:pPr>
            <a:r>
              <a:rPr lang="en-US"/>
              <a:t>Source: Mashable.com</a:t>
            </a:r>
          </a:p>
          <a:p>
            <a:pPr eaLnBrk="1" hangingPunct="1"/>
            <a:r>
              <a:rPr lang="en-US"/>
              <a:t>Anyone with a cell phone can take photos and/or video and immediately post them to YouTube, Twitter, Facebook, etc.</a:t>
            </a:r>
          </a:p>
          <a:p>
            <a:pPr eaLnBrk="1" hangingPunct="1"/>
            <a:endParaRPr lang="en-US"/>
          </a:p>
          <a:p>
            <a:pPr eaLnBrk="1" hangingPunct="1"/>
            <a:r>
              <a:rPr lang="en-US"/>
              <a:t>Governments can try to suppress the media but they can’t suppress every form of Social Network – no matter how hard they try.  Example:  Iranian protests.  Video of a young woman injured and eventually dying after been wounded.  The 40-second video was taken using a cell phone and then uploaded to Youtube and Twitter.  Within hours, millions of people around the world saw this video and it became a rally point for many government opponents. </a:t>
            </a:r>
          </a:p>
          <a:p>
            <a:pPr eaLnBrk="1" hangingPunct="1">
              <a:spcBef>
                <a:spcPct val="0"/>
              </a:spcBef>
            </a:pPr>
            <a:endParaRPr lang="en-US"/>
          </a:p>
          <a:p>
            <a:endParaRPr lang="en-US"/>
          </a:p>
        </p:txBody>
      </p:sp>
      <p:sp>
        <p:nvSpPr>
          <p:cNvPr id="4" name="Slide Number Placeholder 3"/>
          <p:cNvSpPr>
            <a:spLocks noGrp="1"/>
          </p:cNvSpPr>
          <p:nvPr>
            <p:ph type="sldNum" sz="quarter" idx="5"/>
          </p:nvPr>
        </p:nvSpPr>
        <p:spPr/>
        <p:txBody>
          <a:bodyPr/>
          <a:lstStyle/>
          <a:p>
            <a:fld id="{EEC09966-A9A6-004A-B0A4-293FC48948FE}" type="slidenum">
              <a:rPr lang="en-US"/>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a:lstStyle/>
          <a:p>
            <a:r>
              <a:rPr lang="en-US"/>
              <a:t>After a crisis, there is still a time of rebuilding.  Information on recovery efforts can be shared on social media. As part of your communications plan it’s important for people to see that action is being taken otherwise it could undermine your efforts.  It also gives people an opportunity to participate in the recovery.</a:t>
            </a:r>
          </a:p>
          <a:p>
            <a:endParaRPr lang="en-US"/>
          </a:p>
          <a:p>
            <a:r>
              <a:rPr lang="en-US"/>
              <a:t>Finally it’s social media has emerged as an important fundraising tool by NGOs/Non-Profits for recover efforts.</a:t>
            </a:r>
          </a:p>
          <a:p>
            <a:endParaRPr lang="en-US"/>
          </a:p>
          <a:p>
            <a:endParaRPr lang="en-US"/>
          </a:p>
        </p:txBody>
      </p:sp>
      <p:sp>
        <p:nvSpPr>
          <p:cNvPr id="4" name="Slide Number Placeholder 3"/>
          <p:cNvSpPr>
            <a:spLocks noGrp="1"/>
          </p:cNvSpPr>
          <p:nvPr>
            <p:ph type="sldNum" sz="quarter" idx="5"/>
          </p:nvPr>
        </p:nvSpPr>
        <p:spPr/>
        <p:txBody>
          <a:bodyPr/>
          <a:lstStyle/>
          <a:p>
            <a:fld id="{CEC90983-B38B-504D-8C96-57C7AE7F30F5}" type="slidenum">
              <a:rPr lang="en-US"/>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992C12B-2384-544D-8E30-E51BCDE2487C}"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C74F5-DE5C-4849-8754-6660BC79B98C}"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C74F5-DE5C-4849-8754-6660BC79B98C}"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C74F5-DE5C-4849-8754-6660BC79B98C}"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C74F5-DE5C-4849-8754-6660BC79B98C}"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C74F5-DE5C-4849-8754-6660BC79B98C}"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C74F5-DE5C-4849-8754-6660BC79B98C}" type="datetimeFigureOut">
              <a:rPr lang="en-US" smtClean="0"/>
              <a:pPr/>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C74F5-DE5C-4849-8754-6660BC79B98C}" type="datetimeFigureOut">
              <a:rPr lang="en-US" smtClean="0"/>
              <a:pPr/>
              <a:t>7/15/17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C74F5-DE5C-4849-8754-6660BC79B98C}" type="datetimeFigureOut">
              <a:rPr lang="en-US" smtClean="0"/>
              <a:pPr/>
              <a:t>7/15/17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C74F5-DE5C-4849-8754-6660BC79B98C}" type="datetimeFigureOut">
              <a:rPr lang="en-US" smtClean="0"/>
              <a:pPr/>
              <a:t>7/15/17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C74F5-DE5C-4849-8754-6660BC79B98C}" type="datetimeFigureOut">
              <a:rPr lang="en-US" smtClean="0"/>
              <a:pPr/>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C74F5-DE5C-4849-8754-6660BC79B98C}" type="datetimeFigureOut">
              <a:rPr lang="en-US" smtClean="0"/>
              <a:pPr/>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B60CC-A41B-4D4C-8089-3ADCE11607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C74F5-DE5C-4849-8754-6660BC79B98C}" type="datetimeFigureOut">
              <a:rPr lang="en-US" smtClean="0"/>
              <a:pPr/>
              <a:t>7/15/17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B60CC-A41B-4D4C-8089-3ADCE11607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1673"/>
            <a:ext cx="7772400" cy="2315527"/>
          </a:xfrm>
        </p:spPr>
        <p:txBody>
          <a:bodyPr>
            <a:normAutofit fontScale="90000"/>
          </a:bodyPr>
          <a:lstStyle/>
          <a:p>
            <a:pPr algn="ctr"/>
            <a:r>
              <a:rPr lang="en-US" sz="3200" b="1" dirty="0" smtClean="0">
                <a:solidFill>
                  <a:schemeClr val="tx1"/>
                </a:solidFill>
              </a:rPr>
              <a:t>Emergency Response Organization (ERO), Convergence Behavior, Social Media Communications and Crisis Response:</a:t>
            </a:r>
            <a:br>
              <a:rPr lang="en-US" sz="3200" b="1" dirty="0" smtClean="0">
                <a:solidFill>
                  <a:schemeClr val="tx1"/>
                </a:solidFill>
              </a:rPr>
            </a:br>
            <a:r>
              <a:rPr lang="en-US" sz="2000" b="1" dirty="0" smtClean="0"/>
              <a:t/>
            </a:r>
            <a:br>
              <a:rPr lang="en-US" sz="2000" b="1" dirty="0" smtClean="0"/>
            </a:br>
            <a:r>
              <a:rPr lang="en-US" sz="2800" b="1" i="1" dirty="0" smtClean="0">
                <a:solidFill>
                  <a:schemeClr val="tx1"/>
                </a:solidFill>
              </a:rPr>
              <a:t>An Empirical Study of the 2015 Nepal Earthquake Police Twitter Project</a:t>
            </a:r>
            <a:endParaRPr lang="en-US" sz="2800" b="1" i="1" dirty="0"/>
          </a:p>
        </p:txBody>
      </p:sp>
      <p:sp>
        <p:nvSpPr>
          <p:cNvPr id="5" name="TextBox 4"/>
          <p:cNvSpPr txBox="1"/>
          <p:nvPr/>
        </p:nvSpPr>
        <p:spPr>
          <a:xfrm>
            <a:off x="2659380" y="4618672"/>
            <a:ext cx="4038600" cy="646331"/>
          </a:xfrm>
          <a:prstGeom prst="rect">
            <a:avLst/>
          </a:prstGeom>
          <a:noFill/>
        </p:spPr>
        <p:txBody>
          <a:bodyPr wrap="square" rtlCol="0">
            <a:spAutoFit/>
          </a:bodyPr>
          <a:lstStyle/>
          <a:p>
            <a:pPr algn="ctr"/>
            <a:r>
              <a:rPr lang="en-US" dirty="0" err="1" smtClean="0"/>
              <a:t>Rajib</a:t>
            </a:r>
            <a:r>
              <a:rPr lang="en-US" dirty="0" smtClean="0"/>
              <a:t> </a:t>
            </a:r>
            <a:r>
              <a:rPr lang="en-US" dirty="0" err="1" smtClean="0"/>
              <a:t>Subba</a:t>
            </a:r>
            <a:r>
              <a:rPr lang="en-US" dirty="0" smtClean="0"/>
              <a:t>, PhD</a:t>
            </a:r>
          </a:p>
          <a:p>
            <a:pPr algn="ctr"/>
            <a:endParaRPr lang="en-US" dirty="0" smtClean="0"/>
          </a:p>
        </p:txBody>
      </p:sp>
      <p:sp>
        <p:nvSpPr>
          <p:cNvPr id="3" name="AutoShape 2" descr="data:image/jpeg;base64,/9j/4AAQSkZJRgABAQAAAQABAAD/2wCEAAkGBxITEBUSEhMVFhUWGB0ZGRcXGRggIBofGBcYHxohHSEYHiggHR0lGx0eIjEhJikrLjAuHR8zODMtNygtLisBCgoKDg0OGxAQGy0lICYtLS0yLy0vLS8tLTUtLS0tLS0tLS0tLS0tLS0tLS0tLS0tLS0tLS0tLS0tLS0tLS0tLf/AABEIAOEA4AMBEQACEQEDEQH/xAAcAAACAgMBAQAAAAAAAAAAAAAABgUHAQMEAgj/xAA/EAACAQMCBAQEBAQDCAIDAAABAgMABBESIQUGMUETIlFhBzJxgRRCkaEjUrHBYnKCFTNDkqLR8PEkYzRT4f/EABsBAAEFAQEAAAAAAAAAAAAAAAABAgMEBQYH/8QANxEAAgEDAwIEBAYCAQMFAAAAAAECAwQREiExBUEiUWFxE4GRsRQyocHR8ELhIwZSYhUkM3Lx/9oADAMBAAIRAxEAPwC8aACgAoAKACgAoAKACgDy7gDJ2FAJZ4Fzi/PNlBkGUSMPyx+b9SNh+tRSrQj3NGh0q5rbqOF5vYjeXviAlzdiDwvDVgdDMwJLDG2BsMjPftTIV1KWMFm76NK3ofF1Zae471YMUDQBQfONwW4hcnJwJSBufy4H9qzarzNnedOgo2tPbsRCysOjEfc0zJccU+xZnwgvGYXCMzNgow1EnGQQevuKt2zzlHMdfpRi4SiuzRY9WjnjXPMqKWY4VQSSewHWhvG4sYuTSXIs8I5/sZsAyeEx6CXy/v0/eoY14S2yaVfo91SWdOV6bjPHIGGVIIPQg5FTGa008M90CBQAUAFABQAUAFABQAUAFABQAUAFABQAUAFACB8X4X/DRSKzBVk0soJwQ42yAcHcfvVa5T0pm70CUfjSjJLdbfIqgCqZ1pst5mR1dDhkYMp9CpyKE2nkbOCnFwlw9j6A4FxZLi2jnBADqCd+h/MPsc1pxknFM8/ubeVGtKn5HqfjdsnzTxD6uv8A3oc4ruNjbVp/li/oUDxGXXPK/UNK7A+xdiP2rMfLPQKMdNOMfJL7HPSEg7fCi8WO7lVmCh4xuSBure/1qxbyxJmH16m50YtLh/dFvI4IyCCParxyLWORE+K3GvDgFsh803zeyDr+p2/Wq9xPEcLubvQ7XXV+NLiP3/1yVMaonWkhwnjtzanMErL/AIM5U+2k7fpT41JR4K1xZ0Lhf8sV79/qfQFoW0Lrxq0jVjpnG+PvWkuDgJY1PHBupRoUAFABQAUAFABQAUAFABQAUAFAEPzHzFBZx6pW3PyovzN9B6e/SmTqKC3LdpZ1bqWmmvd9kcfKHNsV6h20Sr80ZOduxB7j+hptOqp+5Lf9OnaS33i+GMlSmeQPPFmJbCdNshCwz6p5h/SmVVmLRd6bV+FdQl6/cocVmHehQB7dW0jIYL2znG/pnalGpxb2xn5ZNQQDoB+lIOyz3QBigDdaWUkziONGdjvpAz060qT7DKlaFKOqbwvUzb3EsLeRpImB3AJUgjsR/alUmuBsoU6q8STR6v76WZ/Emcu+ANTYzgdOlEpOW7ClRp0o6aawjmppKSfLFn417bx9mkBP0XzH+lPprMkire1fhW05en32PoIVpnn5k0AckfEoWlaESKZFALJkZAPtSak3gkdGooKo09L7nXSkYUAFABQAUAFABQAUAFACvzvzWLKMBVLSyZ0Ag6RjqSfbPTqaiq1dCNHptg7ue7xFc+ZTN/eyTSNLK5d26k/0HoB6VQcnJ5Z2tGlCjBQgsJHmzu5IpFkiYq6nIYf39Qe4pE2nlBVpQqwcJrKZZQ+J6C1BMZNx0KDZc/zZ/lPp1q3+JWn1OZ/9Bm6zWrweff2x5/oIXGuPXN02Z5CR2QZCj6L0+5zVadSUuToLayo26xTj83yRhNMLQ08p8DkW4inuYQsAOSZiqjP5SA27YODjFSU47ptbepk9QvIOlKnSlmX/AI7/AKrZErd25W6eCa6ubmU5zBFGCuk7gYlOgAD0xilcfFhvL9EU6c80VUp04wiv8m98/Lc9X3Aba2s3uXspNSMq6Jps5BIGo+EduvSnOCUdWPqFO8r17hUo1VhrmMf03NsFjAHsom4fbh7jJkTdmRQdmGDsCN8mjCzFad2MlVq4qyVaWI8PjL8jRw61jnu5oFs7FUhY6mYOp0BsEjB6gb+lJGOqTSS2H1qk6NCFR1ZtyW3GM4OmXhtvFDdyvaPDGmFUxTbyoZBgjc4BwD98UrjHDeP1I41q1SpSgqik3u9UfyvBXt04Z2ZdWCTjWctjtqPc+9QHRwTUUnj5cfI7LPgdxLEZYojIgJB0EEjHquc4+1OUW1lENS7o05/DnLD9ePqR52JB2I6g9R9R2ppYTysrg6uGcQkt5VmibS69DgHqMHY9iKdGTi8ojr0IVoOnU4ZaPK3xDinIiuAIpDsG/Ix9iflPsf1q5TrqWzOUvejVKK10vFH9UZ5752FuDBbkGYjzN1EY/u3t2orVlHZch0zpbrv4lXaP3KohuZFkEquwkB1a8nVn1z1PvnrVNNp5OslThKGhrw8Y7Fucj87LdYhnws4G3pJjuPRvVf0q7Sra9nycj1LpUrfx094fb/Q6VOY4UAFABQAUAFABQAUAQvNnAlvLZojgMPNG38rAbfY9D7Go6kNccFyxu5WtZTXHf1RQ9zA0btG4KuhKsD2I61nNNbM7uE4zipx4Z4pBxJ8C4UJvFd2YRQJ4j6RliMnAUepwd+gp0Y538ipd3LoqMYYcpPCzx8ySg4HE8YlkRrWNj5CzmSSX2SPSCSfUbUqj3ey/vBWneThJwg1N98LCj6uRLcNhWKQJHE1oC2g3MqeLKWPQY3WHIIIztvTo84W3ry/9FOtOVSGqclUfOlPTHH3kbOc4EntnXz+PYtpbxWUu8bAEtt1G4O3pTqmJL1QnTZyo1k9tFRbYzhNdiG4rx7L2t5BJi4WIRyjHdB3B2KsCaY5bqS5wXaFn4atvVj4G8p+/7o4Lbj5EV1E6hlutzg/IwOQRnqPam6tmvMnqWKc6c4vDh+qM2HM95EECTNpXGAVU5C9FLY1FfbNKqklwwrdPtamXKK3z3f1xnGTT/teQXTXKqFLsSyEEqVf50ORupFJq3yP/AA0JUFRbzjh901wzZ/tiMW9xbxxlUmkR182SoU/KfUehoUsRaQ1WsnWp1ZvLimn6vz9yIppdGvg0h/2cY7Zwk0k6iaQtp8NR/uyT10E7Z6ZyKkTxHC8zHukvxeussxUXpXOX3Xud/HOKwTXMdo0SXSgJGZw2l9ZIBYOBjAJGc7U6ck3jntkr21tVpUZV1Jwe7UeVjywRvGeUGTU9q4uI1LAgfOug4by/nAOxK/pTZU8cblu26nGWI1lobx7b8b9s+ovCzcxGbTmMPoY+jEZAI7Z/rTFxk0fixU1Tzu1n3RopB5mgUlOWODPdXKRISv5mcfkUdwex7D3NSU4OUsIp311G3ouct+yXmX+gwMf1rSOB5PVABQAUAFABQBpuLuNNOt1XUcLqIGT6DPU0jaQ6MJSzpWcG3NKNNdzMqKXchVUEknoAOtGcCxi5PTFblF858Zju7oyxR6VA06u8mCcMR226d8dazqs1OWUdz021nbUNE3l8+3oQ9tGzOqopdiwwgGdRz0+9RF2bSi3J4WOfL1Hritw1k5vMGSWUlFXK+FAB1ifwz52G4A6betTPMHq7v6L0MChTV5H8PnTGO7eHql/5LPCZm74r4My8UiUzQ3C6GDnzQPtlVP5Nxt2/alcsPWuPsFO3+LTdnN6ZReVjiS835iYnF50laWOaVWcnzayWIJ2B/mI6f0qHJtfhqUoKE4ppLy29Sd4TyTfXTeK4MYbcvKTqbPfHzH74qSNKc9yjX6ra260R3x2XC/YcuGfDG1TBmZ5W9M6V/Rd/1NWI2y/yMat164ntBKK+rGSz5bs4vktoh/oBP71KqUF2M2pe3FT8039SRS2QdEUfQCnaY+RA5yfLYNboeqKfqBRpXkCnJcM4bzl60l2e3ib/AEL/AGFNdKD7E8Ly4p/lm18xc4l8NLSTeIyQn/Ccj9Gz+xqKVtF8GhR65cQ/PiS9eRdg5JubO4WU5mhGQ/hDLFSDlWRtmU9xv6jcVD8GUXvwaFTqtG6pOC8M+2eM+afYX+XeKJBduNIFvIWjdJRnShzgN3BG1RRlhmhd2861unnM1hpru+5PWfGn8J+JzBAyAwWsSdAx+Zjk5+57CpVL/N+yM+paR1qzp53xKbf6I9QoJrLxLlo4J7r+Gh6LPggq8igYVsjAf396RLVHL2b/AF/vmJJ/BudNJOUIbvu4+aT7+xCScnzKqh5IknfOi3ZvOwU9j0ycbDvTHTa5+hfXVKcm3GLcVjMlwhcphpl0fDbgyQWiyAqzzAMzDfbsoPoP65rQoQUYnFdXup1q7i9lHZL9/mN1TGUFABQAUAFAHl2ABJ2A70AlkornbmD8bclh/ukysY9u7fUn9sVnVZ65eh3PTbL8LRw/zPd/weODc2XltgRylkH5H8w+2dx9jRGrKPA656bb195Rw/NHbzVztLeRJFo8JergNnWe3YHT7UtSs5rHBBY9Jha1HPOX29P9itUJrG21uXjcPGxVh3BwffceooI6lONSLjJZQ+cP4razLrZUiih0gxzFWCrjzCFB87v0MjbjO1TqcXztj+7HP1rWvSelNylLvHb21Psl5LYgOHcDlupnis2JgLZZiHVEBOQCCfMwGPfao4wc3iJpVruFtTU7heNbdm36+iLP5Z5Nt7QBgPEl7yP1/wBI6KKuwoRjzucxedTrXLw3iPkv38xkxUxnGaAME0AI/FOeg12tpavGpwzNPKDoIQHKxgEeISQRkEAYOMkYqzG38GuX0Q3Vvg7ODc8wyNFHOVjaZA8Lhj4cyn+UsAVYHYowBB9abOhJZa7c+guRsBqAUzQBgigCC5j5Utrtf4i6ZO0i7MPr2YexqKdGMy7adQrWz8DyvJ8FS8yct3FkyiXzw68qw+U7jII/KxAxVGdOUHudbZ31G6TcNpY47/7RIRXkV3NLfXhAhg0iO3H5s7og9tsn1+gp2VJ6pfQrSpVLanG2oLxTzmXl5v3JIWlxfxCW5RI1bU9vcIQPAC7hX6ZjONj1zvTsSmsy+vl/oq/Eo2U3CjJtrClF/wCWe69RP4/G4upg6FGLklT775yNiD1yPWoWmnubVpKLoR0vKx/foTnIHNJtJvCkP8CQ7/4GP5voe/61NQqaXh8FDq3T/wARD4kPzL9V5fwWjxrma1tR/GlAbsi7sfoBVyVSMeWcxb2Veu8U4/PhCPefFJzMvhwgQhvNqOXZe+ANl9e9V3c77LY3Kf8A0+tD1y8XbHGSzLWdZEV0IKsAQR3B6VaTyc1KLi3F8o20o0KAFD4m3k0dkViViHOmR1/Ivfpvv0z9ahrtqOxq9HpUp3K+I+OF5spgVnnahQAE0AO3AeVA9tIhMYupYw6JICRHGW2JP5Xfsew7damhTyn5mDd9R01otZ+HF4bXd/ukKV/YywyGOZCjjsf6g9CPcVE008M2aNanWjrg8omeTuU3vZMnKwqfO/cn+Vff1Pan0qTm/QpdR6jG0jhbyfC/dl1cN4fHBGIokCIvQD+p9T71oxiorCOLq1Z1Zuc3lsi+a+bLawjDzMSzfJGu7N9B2HudqmpUZVXiJE3gReFfGVGm03FuUjJ+dG1FF23cY3A7kVanYtLwv++gxTyWavEoTD4/ip4RGrXqGnHrmqOl5xjckEDmjivELwqlpZytaNnLMwjM2OzZIZIT32BYeg626UKcN5S3+3+xryxJ515ZvyYJLrwPFlZbeC2gGyqoJAHYAfU9etWqFWnvGOcctjJJ8m+9+EnEFiUq8UpxvEGYac7kKW8p3+lJG9pt+QaGTvLvMstnEIRM00sXlnsZjmZSMA+A/wCcdwhzsdiMVDUpKbzjC7NcfMcn2LM4LxiG6iEsLal6EEEMpHVWU7qw9DVKcHB4Y9bmiHma0e7ayWVTOoyU/rg9CR3HWnOlJR142EyS9Rimm7tUkRo5FDKwwVYZBFI0msMdCcoSUovDRTfO/JzWbeJHlrdj1O5jPo3qPQ1Qq0dDyuDsemdTVytFTaf3OrgVys6+HI4FnFaxJcBywwylsGPB+bV37+9EWpbPjuQ3VN0Ja4L/AJXNuOPJ459DzcvHxNXjt4WR7ZP4LbkvGoAKSHsx6rv7etG1T8vb+7/sFNT6e4yqyypvdeTfdenZiWR/6qE3DJOTnue5pQWywYpBS0PhPx3UrWbndPNH/lJ8w+xP6GrltPbSzluu2ijJV499n79vqWNVo54KAPLKD1oArrnD4eqQ01phCMs0R2U+pUn5T7dPpVWrb94nQ9P61KLVOvuuE+/+ysAapnUkzy3YqzSXEilobZfEYAHztn+Gm3Ynr7U6K7vsUb6s1GNGD8U3j2Xd/wAE7e8Uhe1JFxCrXKBrglXaXWGyAunYINlUdBjNPbWNu/PmZ9O2qRrYcJNQfh4Ucebz3fLIjg9tdcSuEhkldgoyzNvoTvj3PQev2pIqVRpZLtxUoWFKVSEUm+3m/wCC7OH2MdvCsUYCogwPt3JPf1NaMYqKwjiqtWdWbnN5bE/j3xFQSfhuHxm7uSDgIfIuOuT+bHoP1FW6ds2tVR4RC5eRVXNXBbtMT30hN3O2VhHmYIOrNpOEUHYKAe9X6VSH5YLZdyNp8ssH4H8O/wDhzSPEumV8K53LqBhgQfyg/rvVO+l40k+B8FsLfH55eG8XNvw1iqyFD4DDVHrkJ2VT0HfK4xv6VPTUatLVU+vcR7Swhov5bxpBFf3VxY6m8rw+G0LE4wolKBk/yv67E4qutCWYJS9+foO9yR42sNs9vKVnuHtkZYEAZ3lkkAy2d+i9WOw1e1MhmSa4zyKHLaXyNLxDiRcFhpitI8t4YJ6aU+ZzgDv33GaKvw8KnT+bBZ7kbx2aGRTJxmzgt4/mjZZiZyewAjXVnGM4ban01KLxRk2/bYR+os8S4z4Fl+Ks4jbiVmiheV5HnlXfW2ScBR+XVq9Rip409U9M3nHOOENb2GblDkWGXhMLapI55SLjx1OJEcjsT207YPXJJ61DWuJKq/LjAqjsdtzzNe8NZRxFVmti2hbuIYYZ6eJGO/XdT2pipQq//Hs/IXOORy4XxaC4TxIJUkX1U5x9R1B+tV5QlF4khxvurdJEaN1DKwIYHoQetMaTWGOhOUJKUXhoo7nHl5rKcoCTE/mjOT0H5T6lf6b+tZ1Snplhnb9NvY3VPU/zLn+fmTto0skMEUNzFaRJFFKx6M5OSzf4sMvTO+d6dFtpJPBn1PhwqVJ1IOpJylFeS9P1IfnC2hdvxls2qKRyr7EYkX5jjsHHmH3ptRLOYl3p1SpFfh6yxJLK/wDq/wCBbqM1D0ikkAAknYAAkn6AdaOeBG0ll8Fo8h8jvC6XVwSsg+WNT8uR+cjqcfl6Vdo0XHxM5XqnVo1oujSXh7vz9iw6smAYzQAZoATfijxfwbPwlOGnOj/TjL/tt96grzxA1+iW/wAW41PiO/8ABThqgdnyWEnD7+1toVstLMgL3CqVZi74IV06lVTAx1qfTOKWn5nNuvaXNabuMrO0XwsLun5titzFfxS4P4T8PP8A8TTkBj7IRsSailJPtg1rOjUp7fE1x7enzH/gdzacJtlS4cC5mGto1GqRj2VVXc46fXNaVrbSccpHJ9UvfxNZtflWy/n5i/zF/tjix8OK3e1tfSU6C/8Anxkkf4QMeua0afwaO7eWZj1PgY+UPhtbW0cLzKGuY21mRGcDOdgMEZUDbB671DVupTbS4FUUjr+JfFVtrJyi5uJ/4EOkeYs+2x67Ak/+6bbQ1z9FuxZPYleTuEtaWEFu5UtGmGI6ZySf0zjNMqz1zcl3BLCILlayFzxG64k6AqpEFs3YpHkO4+rEgN6A42qWrLRTVNe7EXOR0miVlKuoZSMEEAg/UGqyeBwirxOO1lK2Anni3DQqB4EWM5KzPhY1U9VBYDGABVnS5rx4T/UTgVrz4g3lza3M0Egh8DHkijLeVmA1NK/lGx2UAHvViNtCE4xe+f7wM1ZRL8kchJcRxX/EHe5lkUOqSNqRVO65B6nGDjOPao69w4twprCFjHO7OT4520xW3KQ5giDFnGMKSVAUjsCP1p9i1lrO7CZZPLl/FPaQywkaGRcAdsAAj2wdse1UakXGTTHJ5R0cS4fFPGYpo1kQ4yrDIODkfoaSMnF5ixSmfiBy5/smWK54fJJEHLK2HJIbqBg7FNORg5rSt6vx04zWSOSxwTHJHxXDkQ8QKITss4GF7YDjPlPuNvpUdezx4qf0CM/MfeZuDpeWpTyk7PG3UZG43HY9D7GsyrT1Rx3L9ldO2qqa44fsVDdzrc3cERt/CRGERiTcjzkvgn3J+grPby+MHX04St7ec1PU3mWX7bDavB7ZIHtQ8Oi6dgkni6m1Bv8A4+FAxt0JqbTFeHz/AKjHd1XnUVdp5gllY2x/lv8AYrd0ZSVYYYEgj0I61XOnjJSSlHgsT4RRwM0pKAzpghjvhG28vpuDn7VbttO/mc5191UorPgfb1LPFWzmTNAFe/Ermee2lhit5NBKln2U9wF6j61Wr1XFpI3uj2FK4hKdVZ3SXPzFJOf+Ij/jKfrGn9hUHx5mw+jWb/xf1ZF8c49PdsrTsGKAhcADr16d6ZOo58lq1s6Vsmqa5Ovk7hDzXKOY2aGMl3ONjoBOkepJwMDNFOOWQ9Ruo0qMo6vE9l8+51cR5jVWklit5ba6mGJGaRsDLAkqGA8xwB7b0rnvlLDZBRsXNRhOcZ048YS/X0N3I1k97xASTs0nhDxHLHOTuEH0zvj2p1KOue4nU6sbS10U1jOyx+v99S1be2tY52ChBO48Rs7uRnGcnfAO3oK0m5NehxhT3xA53vFvZIbe7/hIfKYwo6gZUtvq0nvWlb28HBOS3GSk8kVypz1cQXcctxLJNGqshVjkhXIJK+pBUde2afVtoyhiKwNUvMf+VuO8Lubvx5JXe6y3h/iPKEXc/wANR/DUBds/N6mqdWnVhHGNvQkTTLHKhlwcEEfqDVTgcR97xC2s4lDFY0UaURVJJAGwREBJ+gFOUZTewCtxriVzcsIhazEMARBvGpB+VriXHlG3+5Qk4Pm64E8Ixju2vf8AhfuJkUudOBcR/ByT311DFDEvktoQdJOcIgxgH76qs0alLWowjlvuxjT7jryTwZJODrbT2phSRCroW8zhurkjBUsTkDqNqq1ptVtUXkclsNPCbBYII4EJKxoEUscnCjAz74qCUnJuTHI9cQ4fFPGY5kV0OMqwyDjpRGTi8oDTwng0FsGW3jEasdRVc4z3IHQE98UspuTzIDvpoELzFyta3uPxMZcqCFOphp1dSNJ6+9SU6s6f5WI1kSH5OezcIbNOIWpICkhBNCDsR0Hir37GrPx9azq0v9GNxga7TlX8OD+BmkgB38Jv4kf2VzlR7Kwqu6zl+dZHYET4k8Oe3ukuEOkzKdRTIAcLpbHfdT/Wsu4jpnldzrui1lWoOlPfT9u30Zp4bxCGIiPhlmZrjT/vpASQQNyqnYDP0psWl+Rbj61CrUWu8q6YZ4X7v/8ASM5vUNMlwowtzGJcejfLIP8AmH702e7z5lvpzapuk+YPHy5X6G7kHiYgv4yxAR8oxJwACCQT/qA/Wn0ZaZDOrUPjWskuVui3JeZ7JetzD/zg/wBKuupFdzkY2NxLiD+gWHM9pNIIop0dyCQoz269qFUi3hMWrY3FKGucGkVN8RrrxOJTeiBUH2UE/uapV3mbOs6PT0WkfXLFuoTTMUAOPAeN62I1rC58G3hVcgRx6wZWBPRiBue5NSxl6+RiXdpoWcOS8UpN93jwr2R0c9cx3Imlty0DRt8ukBmRemCfysadVnLLTwR9LsaMqcauJJrnsmya+G8QtuHTXbKTq1Pt1KxggAfcH9antIZXuZ/Xq+u4UP8AtX3Kt41zfNLxI38LMjAjwg2MooX5SAcEZz9c10UKCjT0P5nPOW+RfnlLuztuzsWY4xksST06bmpksLA08UoGCM7GgCStuP3ceAlzMoA0gB2wADnA323qN0oPshcssT4bfEM+IttfMGzhYpyPMCfyu3oezfrVO5tcLVD5ofGfZm7mj4tSxXbxWscUkUZ06nLedh82kqcBc7Z+tJSsk45k9wc8DQ/DYeMx2l07t+HX+J4AA80g2Ic9wu4wPffeoNUqDlFc8ZHYyOlVhxmgAoAKACgAoAKACgBT+JvD/F4e7fmiIkH+n5v+kmoLiOYZNXo1b4d1FdpbCByFHcCRpopYoYlZfFaQ4DAHOkHr0/tVWlnVlPBvdWdFxUJxcpNPCXb1OznGK2a1zbzLKIrhjt+UT5bSP5gGGciioo48Lzv9yHp0qyr4qw06or56e4kYqI3QxQGWTHJ9z4d/bv8A/YAfowK/3qSk8TRS6hDXa1I+mfpuPPMfw3eaaSeKcapGLFZF2yfRlP8AarE7fLymYdn1xUqcac4bLbKYmcV5PvbcFnhyo3LoQwwO57j9KglRnHdo2aHU7as8Rlv5PYgaiNAMUAB6UByWB8QYjDwG2RXKH+GMKxGrUpLA4+Yb5xW702O6z5HnnUKmuvOXm2U7W0UAoAKACgAoAKACgBh5c50vbPQsUpMSknwWxpOc5Gcahuc7HrUFShCpltbjlJocLL4yzLCVltleXfDq2lfbK4JyPY74qtKxWdnsO+IMPwt5vE1vILu7QzeIxCuQpVDjGM4BGc/Sobqjpl4VsOjLKJK0+JdjJcRRI5xLqXWdtLqwCqwPQN2bpTHa1Em32DUhpfiEYmWAt/EdWdR6qpAJ/cVBpeMjhU5l+JFtZ3RtpI5WZQCzKBgalyOp3PT9asUrWdSOpDXJIlOGc7WE8LzpOqpGcPrypX6ht8Hse9RyoVIy0tC5Qn82fFmERabBi0uoeZ4yF098asZPb71ZpWbbzPga5+RL/CnmW6vopnuSp0OFUqunOVyenWo7qlCm0oixbY5cRgDwyIfzIy/qCKpzWYtEtKWicZeTR85suPKexx9xtWWejJp+IxQKFABQIbbR8SIR1DKRj2INKuRtRZg0/I+ka1TzghOdZNPD7kj/APU37jFMq/kZc6fHVdU16ooSsw74KAMqMkD3oEfBZnxje3XhscbgGUsoh23XTjWR6DRsfqK37BS1bcY3PNqzy2/UpCtcrhSgFABQAUgBSgFABQAUAYIoAzigCUuuPzyRQRsxzBqCShm8TDH5S2c6R2FRqlFNvzFyyPubh5GLyOzuerMSSe25PtT0klhCGrFKBmgC5fgLKxt7lSTpWVSB2GU3x+lZl8lqTJafBaRFUGPPnLiK4nmHpK4/R2rLfJ6LReaUX6L7GikJTFAFhckcjW9zbrcTO51EjQpAHlYjcjc/tVqlQjJZZzvUurVqFV0qaSxjfvuiweGcv2tuP4MKIfUAZ+5O9WowjHhHP1rutWf/ACSbN3EOKwQLqmlRB/iI/p1pXJLkZSoVKrxCLYh838+2stvLbwh5PEUrrxpAz3825/Sq1SvFppG7YdIr06sas8LDzjuVlVM6gCaAwZVtx9R/WgRrYubnHk1OJQwkytG0akqQAQdSjqD9B0NbdtXdJbLk82qR3aZXEXwivSZFaSMFVBVgCVkznKjcFSMdxjcVoO9h2RFoFrifJvELdQ0trIF9Vw+Ns76CcVNCvTlwxNLIEGphpmkAKUApAClAKACkAKUApAClAKACgAoAleWuPzWVws0LEYIDr2dc7gjp9D2NRVaUakcMVPDPqBXyAfUZrDJz504m+Z5j6yyH/raslnotFYpRXovsc4NBLgKALt+GiY4bD7lj+rmtCh+RHEdYebuXy+w01MZh88cwwabydSSSsjDJJJ65HX2rMn+ZnoVnJSt4Nd0jhphYN9hIqyqWj8UZ3jyRqztjbfOaUirJyg0paX5+RZfC7AxoJpeHQoD8sEURklbb8zN5UH1qxGLW7j8sbnL16ynL4cK0n5ybxH5Llilzz+Kdkknt1gXBSNF05A6nVjv9qiqOTeWsGz0v4EE4U5uT2bb/AGLc5YufEs7d/WJf2UA/vV6k8wRyN3Bwrzj5NkpUhXMYoAROZfhdZ3LiSMtbuSSxjAIfJychu/uKtUrucFh7jXFMX4PguNTh7ttOB4ZVADnvrByCPpipnfvtEb8MXb/4UcRSQKgilUnAdWxgerBhsPpmpo3lJrfYTQxb4xy3c280kTxO3h41OiOUwehB09Pf2qaFWMknka4tHVy5yjc3dybbHguF1t4yuuFyBkDG/X2+tJUrxhHVyKotjryx8JpEvCb3Q8CbroO0p6YYEZA7kfTeqtW8Th4ORyh5jGPhHw/WzZm0nomvZc+hxqOO2Sah/G1MY2HaEUzx/hDW1zPCNbLC5XXoYDA6E7YG3261pU6ilFPzImsMjAwxnIxUgh03tjLFp8WN49S6l1qRqHqM9qapJ8MMHJ4g9RtTgN9nA0rrHEpd3OlVXcsT6UjaisvYMG+ThkwuDbeGxnDaTGBls4zjA67b0muOnVnYXD4GrgfwvvrmJnYLBuAqzBst5sNkAZAA9evt1qvUvKcHhb+w5QZe8z+HASceSMk4GB5V3wOw2rHm8JssU46pqPm0Urybb3UtwzWvhasEt4uCuHPoQcnPpWbTUm9jtuozoU6SjWz6aedhzvraGEH8bapO2OltaOB/z5x/SpmlH86z7L9zEpTqVX/7ebiv/Ka+xXPGJonmYwwmFNgIyckY65z0J9KrtpvY6S2hONNKpLU/NHdwjmu8tgFilOgdEYAqPp3H60+NWUeGQXHTbeu3Kcd/Ncjfwj4nsWVJ7fJYhdUR7k46N/3qeNz5oyK/QEk5U5/X/QtfEW10cSm/x6XH3UA/uDUVdYmzT6PU12cfTK/UWs1CaZ6jlKkOpwVIYEdiNwaMiSipJxa2Y+rwqV5IUu+KOGnAZI4/E3DDI3yFA+1TaW2lKXJzzuKcIzlQt1iPLeDi4twm2a1uTAkwmtZFDtK5YlejYGcAf9qSUY6XjlE1tcVo16aqOOmaeElhDd8KOIa7IxE7wuV/0t5l/qR9qsW0vC15GV1yjouda/yWR2qyYwUAFABQAUAGKAPOgZzgZ6Z74oA9UAFAHiSMEEEAg7EEDf60AQs/KFi86TtbRmRMaTjAGkkrhR5difSpFWqKOlPYTCNnGuV7S6kjkuIVd48aSc9Ac4PYqT2ohVnBNRfIYydsXC4FGFhiAxpwEUbenTp7Uxyk+4pz2fLtpFMZ47eJJTsXVQD9sdPtTnUm1pb2DB3/AIdNWrSur+bAz+tMywNtACt8SOIeFw+UZw0mIx/q6/tmoLiWIYNPpFH4t1H03+hWvCeE26WovLqSVUdykaQ/MxXqSew2P6VTjFadUjpLm4qzr/h6EU2lluXBIxRs8bycNv7hjGNTQSFg4A6lcnDfTFOSeG4SfsVZOEZqF3Ris7KS4+YoXNy0rmR21MxyWPeojahTjTioRWEjVQPJflC28S/t0/8AsBP0UFv7VJSWZop9QqaLWpL0++xdHFOWrS4kEk8KuwGkE56A+xq/KnGTy0cZQvrihHTTk0jXFyjYL0tYfuoP9aRUoLsOl1G6lzUf1Kw+JfCVgvAUQLHIgICgAArs2APsfvVS4hplsdN0W4lVoYk8tPv6mqCe5u0tUt4GMloMeNkadsFdROwxgUzMp4SXAs40bWVR1Z+Gf+Pf1wTK8GC3Gi+vSJrzAaKAHS+RhdTYxp+lP0eLE3u/Ipu61UtVvS8NPvLley8zi5CvTZ8Se3k2DkxH/MpOg/fp9xSUZaKmH7E/VKX4qzVWHK8XyfJZ/GePQWozM+CVd1QbswjGX0jvgb1pxhKXBx+TVy1xwXSNkBZI20uoORg7oynujoQwPv7UtSGlgmTNRihQAUAFABQAUAFABQAUAFABQAUARPNHGhaW5lwGckJGmca3c4UZ7DPU9hk1JSp65YEbN3CuMQXAPgyxyFDpfw3DaW7g4psoOPKFK0+KvFPFuktkyfC6gb5d8YG3fGNves+5lmWPI6voVD4dGVaXf7I2cM4c6QtCoiv7fOpoQSk0T98K24Oe1NinjG0kMrV4yqKpLNKfnzGS9yPHFrO08T8PbXCXDoUHj4xGG64HU0ilGPCefXsWfw1zc6fi1IuCefD3F7gnB5rl/CgUMwXVucDAwOtNhByeEaVzdU7eOuo9skw3IPER/wAEH6OtP+BPyKS6zZv/ACf0GP4ecq3EF2ZbiIoFjIU5ByWOD0Pp/WpaFKUZZkZvV+o0a1BU6Us5e/yLNq2c2FAFe/F1oDBGGcCdWyijclTs2cdB0OT3FVrnGPU3+gKqqkml4Wt39isoLiUKYkZ8ORlFJ8x7bDrVPc6eVODeuSWV3fYeODz8S8GNfwUZMKkR3FxhSg/1EE49fapoueF4eO7MG4hZa2/ivEuYx3z9CA5m4BPbqlxNNG7zMWyjb566ge4z3HTamTg47s0LG8pVs0oRaUVjf7DlJ4XFOHpO6ySS24bMMTBWdyAMauull7dMMc9K07O4eNn7nKdRs3bVnHtyvYW+E3s3D7td/EdVIms4FL/h7fLMoaT8zxknSu505FaE1GpD07N93/sz+C4rS5SRFkjYMjgMrA5BB6EVnNNPDHm6gDTc3KRjU7BRkDLEAZYgKN+5JA+9AG0GgDNABQAUAFABQBrimVvlIODg4IOCOo270AbKAIPmTjngNDEmjxbhiqGQ4RQilnZu5AUdB1OBt1qSnT1Zb4QjZW/GrxeITRQzXCFJCfBZwECxr/vbjTn5mwUiB7am3Bq5BOkm0uOf2X8jXuMvCYE4ZaTXTTRXAZVWGRUAdkXIjRmBw4G2CANgetUruusZxj09S1Z2sq9VU4/1CVynewrdSXd24LRhpQveSQ9MfTsPp6VlQaUtUjseoUqjoRoUFs2lnyS/u51vwuO7kaexuW8diXaGU6JMk5OlxgMKXSp7xe/0IFcTtoKlc01pW2VuvmiJ45xS7cC3uyS0R/Oo1jboWHUYNMlKT2l2LlrbW8P+WhxL12+SH74R8J0QyXLDeU6V/wAqd/u2f0FW7aGFqMHr1zqqRoriPPuywasmAFABQAkc987G1Y28K5mKg6mHlUHoR/MevtUFWto2XJs9M6X+J/5Jvw5+b/gqS4neRy8jFnY5LN1NUW292ddCEacVCCwkYikZWDKSGU5BHUEUgsoqSalwOvCOMAWEkt+wuFaUGGNmJcyJ1z6J0/8ADU0ZLS9W/wDfsYVxav8AFRp2y0tLd9sP9zik4e85/HcSkMMTbIoHncflWJT0Uev/ALpunPilt/exPGvGj/7ezjqkuX2XrJ+Zwcp8wNZXPiDJjbyuvcrnY4/mHX9aSnNweSzf2SuqOn/Jce/l7D3zVwayNmb6J5Ywha5V7b5nlkxpc/zEE9Dt2rboVpTeNnnbfyOFqU3CTjJYaNvw54bxGJS9yIY4psv4C5Bhc4+UdAH3Yr2PTrgLcSpvaOdu/mMjkm+Gc3Ws8ohjZtZaRQCpG8R82/uPMPUZPaopUZxWWLk883W0ziEQuFJk0Mkia43V0YESKCCQOo3G+KSm1vkGcXA+ZoIrdEcy6Ugd1lZR/FW3OmQqEJYEHGFIzgjvmllTedgyTVlx6CTSPECO7MojkIVyyfOApOSR3xmmuEkLklKaAUAcHFOMQ26a5XwNQUBQWYseiqqAszd8AZpYxcnhAJnMXO6l2jV8WzW+syxK7yaHDhpE0+VFiIGS2fMcYzjM8KLxnvn+/Ubk6uUuEy291LHbwpDZgplyN5tMCAFFXABLHLSHrjGOpDakk0m3uKh2dwASSABuSe1QilV/EfjMVyFXTFNaxSJrRXHjzawdoQBkLjzZz5gD23q9bQcHnOH+i9xsiW5MsRoLu1td2OkPFcOF8VQnRJPLg6NxnORjFRV5peaffy9xYxbeEKfNfGJOI3Qit0Zo0yI0UfNgeZ8fQbe31rGqzdSWx2lhawsKOuq8N4znt5I7uWbi3ntfwzWkT3EWSFYlWlXOW0t1Eg9Dt9OxBxksY3IL2FajX+MqjUJd1ul7ry9TRzJwPh0LaRNLDMIw/hY1gE9F1dQ33pJxgtsvP1H2d3eVY5cVKOcZ4+eO6FCWRmJZyWY9STkn7movc2YxUFiKwiw+SufljRLe6AVVAVJVGAAOgcdv8w+9W6VdJYkc71Lo0pSdWju+Wv4LOjkDAEEEHcEdD9KtnMtY2Z7oAKAEX4p8C8W3Fwgy8PzY7oev6df1qvcQzHK5Rt9Eu/hVfhSe0vuVHVE68M0AS3K17DDdxvPGHjzg530E9Gx3we3pT4NKSbRTv6VSpQlGk8P07+hs5xEovJBLN4x6owIxobdQANl27UTzq3eRnTvh/h4uEdPmvVcnnl3lyW7LaCqIuxkf5dR+VR6sT+lEIOXA68vqdslq3b7LnHmTHK/McvDpmtrpD4QbzIdzGf5l9VPXbr1G9SU6rpvDKV9Y076mq1F+L7+j9Sz+LSSTWUhspF8R0PhPsRk9DvtWhSlDKb4OQnCUG4y2aKy4Fb3KcWZbeCCSa3U/iGVysTa8fIu/gzdcgZHXYZq/NxdLMm8PjzI1yW019EJRCZFEhXUEJGojOMgdcZrP0vGR5zpweBDJJFDEJJAcnSPMW3Ocdidz60upvZsBWj5VS3/BM4Z/D8OOUJneTxfESTCjOkTMSRsMMGOyVK6urImByvnlCZhRXfI8ruVGO+4Vv6VCsdxTFk0rJ/FRUffZHLAem5Vd/tQ8dgE0cnODd265KSGOeKeVmYifBWUnQ6uCQoOQQMOQNhipvi8Py2+QmCT4LyVbRwRpPFDKyOzqRGFVC76tKKScICAcEncZ60k60nLKBIjOK8++Ffi2jiMyhtDIiSeJqxuV1AKyjb2x3qSNvmGpvAjZKcqccXidtMZI1VC7xNEW1EKBgiTG2Tv0yMd6ZVpujJJe4qeTXaclWtvdreq7qY0KBWKlFXTjqw1YHrn9qJXEnDTIFHMtuRG535uEwNvagJbj5iox4h+g6J/X6VlVqzm8Lg7DpXSvgYq1fzdl/wBv+/saprC1tIYmeWcXbxCZGi2VdQ8o/wC9MajFLnPI+NW4uqkoxjH4alpafJshvI70oZT+Fvc5juFBCSlemr0bO2f/AFS5U+dn5+Y2VKdomoeOl3jy4+xC8ycS8ebU0aLKo0SshyJHU4LDG2MCmSlqeS9ZUPg08KTcXuk+yfYiaaXAoAtn4S2swtmkd28JjiJD0AHVh6AnbHTar1upacs5Hr06TrKEUtS5f7D7VgwwoA8uoIIIyDsRQKnh5RV7fC+Q3LgSKlvnKEbvg9sHYY6ZPtVT8N4vQ6ZdfiqMcxzPv5DlwLlC0tcNHHqcf8R92+2en2qeFKMeDGuuo3FxtKW3kuBA+JHK5gkNzEv8KQ+cD8jHv/lb9j9arV6WHqXBv9G6gqsPgT/MuPVfyK/ALGKW4jilkESMd2/sOwJO2TUEUm8N4NW7rVKdJzhHU0NvHeIwqJeH3MDW8cXmtmjyTlRsTvhtR3z9c4NSzkt4SWF2Ma1oVJON1SkpuW0k/J/bBz3XD5Z+HtfXznMcYWAAAFt/mfbfUentvTXFyhrkyWnWhRulbWy5eZfwvYj+Bccu+HOoKt4bgP4T7Bg35l/lP/hpITlBlm6tLe/i2nutsr9yzeUuMWU/iPb6UklbXKhwHLYAyR32HUbVfjX+IlvwcpdWFa2fjW3n2Fv4icHubm7hQRwMjZWCRmYaGK5csB1YAakweoNXqE4wg9yi1kXuIX12ba6S3uZGtzcJaQK+WeRsgSFJM6gufUnbNTxjDUnJb4yxGSfBOZVt3VYhCQMrJBFeK4OMjKrclHVwR0Gx3zvio50tSy8++P4FyN/AudobsoIobnDkgOYjoBAOdTKSF6d/b1qvUoShy0Knk6+YOabezZVmL5ZWfyqThUxqYnptnp19qbTpSnwDeCF43z1JC4SO0Zi6PJHI8kapIsYBJBBJ6EYBANSwt01lv+RNRAWXOU893Y5u0EUz+dLePARsApG7yg5ycggYNSuhGMZeHdeYiY6c3ctfjIwqytC2RqKgfxFBJ0PjDFMnoCKq0quh5xkc0RslrYcKmkuVk8ISoFNsmNLFAApROoOB16bnNMrXXhSn/ss2tlVuJYpL59vqIHNvOU14Sv8Au4RuIwd2x/Oe59un1rNqVXPbsdhYdLp23i5l5+Xt/J2z8N4dbJDHdCZ5JoxI0kZ8sYbpgd8fQ9KNMEknnLK8bi8uJTnRwoxeMPl4N3EIoFSO0vXOgLqtLyMA/wAM/lcdwOlLt+WXyYyjKrKUq9ut+Jwe2/miP5nu7cWtvaQzfiDEWYy4wAG/KPb9elNm1hRTyWLGnVdepXqR06sbfueOUuUZb3WQ3hxoMByMgt6D1A7+m1OpUnMff9ShaYTWW+3p5/wa+M8n3ltkvEXQfniyw+4AyP0pJ0ZRHW3U7avspYfkzk5Z4K15cLCuQOsjfyqOv3PQe9Npw1vBLe3cbWk6j57erL8tbdY0VEACqAFA7AdK00sbHBSk5ycpcs3UDQoAKACgAoAX+d+Lx21m7OquXBRUbcMWHceg6mo6s1GO5e6dbTr10ovGN2/JFEms07xMm7PiyyyRfjneSKBToUDJfG4Vj1wTsSewp6abWrgoVLV04S/DJKUnv6eqHBr1Dw4Xl5giSXxBAOjhBiGMZ6IMaj9KlytGqfmYqozV27e35Sw5eWfzP3ZC3/gRhbniYkmuLjziFW0iNO2d/Tov/wDTTGlzPdsvUvizbo2WIwhtqfdnFxjl4peLHZF21xCZPNhkBBJBbI6Y9e9NlHfESeheqVu5XONnpe2z+R3cF+Il1EFEyideoLbNj1DdG+v71JC4kudyC56JQqtum9L/AE/0T1nx7hE5h1D8O0MxnVSpC+I2rUSQNJyWJ+tW4XvOXysGLX6LdU+FqXp/BLxcCtZDdGN7eRbnLeZUcpIV06ge67A6exzg71OrhPTh8GbKjOH5otfI8ck8oPZMrGRSPw6RMiLgM6klpGP5ic4BO+NqkrV1U7d8kaWCZ5h5fiu1TxOsZLJndQ2MBmQ+V8dQDtUdOo4Zx3BrIrLyHaQvDLJchmR2aXxtOiRXUhl0ZCIO+w7VLK82a2Q6FGcn4U2bL/j/AAaCFbdUSRI21pHGhIVg2QQeikHfOapyvPFnLbNKj0a6q/44Xr/Avcb+JdxICIFEK/zHzN/2H71UlcSfGxtW3QaUHmq9T8uERV3yrfNC1zINTadZVnzJp/mIJ6e2ajdOeNRap9QtY1FRjsuM42z5DXBw7xbREtorM2rwjVJKfOJCPMT31A1MotxxFLGDJlX+HXcq0p61LZLjBDXcCaEseIN4MsI/gXI8ysjdFbH5ff27Ux/9s+V3LtOU9TubRaoy/NHhp+aI/mm7gEFtaQy+N4GotKBgHX+VfYf2psmsKKecFixp1XVqV6kdOrG3f3ZHctcMW5uo4HkEYbv3OPyr/iI6UU465YLV7cSoUXUjHLX9yy+uHWMcMaxRKFRBgAf+dfetGKUVhHBVakqs3Oby2dBFKMOeCxiRmdI0VnxqZVALY6Zx1pEkh8qk5JKTbSOmlGBQAUAFABQBg0AUbz5xp7m8bIZUiJREYYI/mJHYn+mKzq03KR2/SrWNCgny5bt/t8vuLlRGkFApsmuHZVRmLKmQqk7Lk7gemTQ91gZGnCMnJLDfL8yxkvbR7lr/APEwGN4dElvIBrGF+VQT3Iqx4XLXlYwc06dxCl+G+HLUpZUlx7shrCEras0SeHLxGTwoVGf4cOrfGd8YyKZHKjt349i7VkpVlGbzGktUn5yJzjnDbeWazx/+NbxTa/QrAVBG3q1PkotrHCT/AEKNtXrU6dX/AL5OOPeW/wBhbg4PZG2jnuJnt2uHkMYA1KEU+XO2fvmo1GOnLeMmlK6ulVlTpRU9CWfPPc57HlIzNMYLiEpEyqJGJQPqGRpO/wBKRU85xjYlq9SVNQVWDy03jlrGxsj5dvhP+HSQFwnieWY6dOcdfr2pdEs4Q13tp8P4so7ZxvHuaeMcHv4TGJi58VtKlZCwLE4AznY0koyjyPt7mzqqTppeFZeUkZ4vyhNDE0rSRSeGQJVjbU0ef5s0SpNLOwlv1OnVqKnGLWeM7Jkbx6wEEzRq+tdIZXxjUGUEHH3prWHgtWtf49NTaw+68sDTzLy/A9sjWyhZo4I5JIx+dHXdx6kMDn/1UkoxcfD5bmTZXtSFaSrPMXJpN9muxlOL2s8QubiwnkchYWkiLaGwNhs3XGNsdaXXF7yi2Dtq9GbpUq0Ut5JPGV+hwcQ4fZWt3Lb3EcjxOiPGynDxasnBB2J7b56U1xjGTUkWKVa5uaEatJpSTaeeHgj+Z+Lx3DxiFCkUMfhoGOWIznJpJyT4WxYsbWdCMnUeZSeX5ENTC8ZViCCDggggjsQcg/rSrbcRpNYfBeXJHMYvLcFiPFTCyD3xsw9m6/rWhSqa4nC9Rsna1mv8XwMdSlAKACgAoAKACgAoAKAFLnXk1LtfEjwk4GzdnA/K39j2qGrSU+OTV6d1Odq9Mt4Pt5eqKcvrWSGRo5VKOvVT+2PUH1FUGnF4Z2NKpCrBTg8plkchcj6dNzdL5uscR/L6M3+L0HardGj/AJSOb6p1bVmjRe3d+fovQlOaeQYbkmSEiGU9SB5WP+IDv7in1KClutmVbHrFWh4J+KP6r2ZVfGeETW0nhTqFbGRgggg9wR2qlKDi8M6q2uqdxDXTex3cP5lkSaOaQeI0MRjhGwCZGA2B1IBpVPDT8ivWsISpypweFJ5l6+h3vx9f9jpaq2Z2dkfbcIzluvo21LrXw9K5IFZP/wBQdaW0Esr3xj9Bk4r+Mt44Y4rOK4tY4EB1KrebB1nY5A+1SScopYWVgzaH4evOU6lRwm5P6diA4RNbx8JLXETypNcnyocY0LsfoPSo04qG/dl+4jWnfJUpYcYcv3M8oPbtdXPhCRIDbPsTlgBp1ffrilp41PywJ1FVlQp68OamvY98fdYLSzS0LvE8vjpM56uDgJjbTg9fv70TwopR9xLROtXqyr4UktLS8vMkbq2hupLiCS1ktbrwzI7oxMbkDPm0nBB9/enS0zbTWHjJWhUqW8YVYVFOnnCTW69vIryW4aTzuSzEDcnPQYH7bVCdJGCh4YrCHq65tNtFZ+DHA8ht4/Ec7tgdU26Aipfi6VHTjgwKfTfxE6utySUnhdvcghzI8E8rWJaKKQ58N8MAe+B0G/SmKeG3Hgv/AICNanFXPiku6227ZOK1tLq9mYorzSMfM3YfUnYD2/aiMZTe25POpQtKaUmorsh1i+F5/Dtqm/8AkdVA+Qf4T3Of5v2qx+G253MR/wDUGaqxHwfr7/6K/vbSSKRopVKupwVP/m4PrVVpp4Z0NKrCrBTg8pmuCFndURSzscKo6k+1CWXhDpyUIuUnhIuDkHlA2gM0rHxnXBUHyqOuP8Rz3/Sr1Glo3fJx3VOpfimoQXhX1f8AA51OZAUAFABQAUAFABQAUAFAHHd8LhkkSSSNWeM5RiN1zTXFN5aJYVqkIuMXhPk6xTiIDQDKL5/vPF4jOeyEIP8ASoz+5NZ9aWZnc9KpaLSHrv8AVi9UJom6ztXlcRxqXduijqaVJt4RHUqRpxc5vCNzLcW+VImhyCCCHUHPX2NLplEj/wCCviXhl3O3g/NV1bxiOGQCMZOkqpG/XqM0sako8MiuOnUK89dSO/nlnheYZhPLP5NcqFG22wwA2A6Hak1PORXY03SjS3xF5RzrxST8KbQ6TFr1jI3U/wCE9s/96TLxjsSO2g6/x/8ALGPf3Oufmy8aDwGnPh40nZckDsW64xTviSxpyQx6bbRq/EUN/wC9iHCnGcHHrg4/XpTPUutrOO5jFAoUAXX8M7wScPjG2YyYz/pOx+4IrQoPMDiOsUvh3cvXDGupjMF7m3lWK9j38sqjySDt7H1X2qOpSU0X7G/qWksreL5X97meVuU4bJfKNUpHmkPU+w/lHtRTpqAX3UKt0/FtHshgqQoBQAUAFABQAUAFABQAUAFABQAUAYagCgeYeC3UEjvcRkamJ1jdTqJPzD698VmzhKL8R3tnd29WCjSlwlt3IgVGXSyvhJwX57xx1zHH9M+c/rt9jVu2h/kzmevXW6oR7bv9iyZIlYYYAj3Gf61bxk5xNp5RVnxb4ckb27xoqBg6nSoGSNJGcfeqdzFLDR1HQK0pqpGTb4e5X9VToT0i5IHqQP1OKBG8Jsvux5as0VcW0OcDJ8NfT6VpKnDHBwNS+uJt5m/qzdxfg8U1tJAVVVdSNgBg9iPcHenSimsDKFzOlVjVzlooK9tXikeKQYdGKt9v7HrWY008M7+lUjUgpw4ZppB5ZPwcuW/jx4Og6XDYOM9CM9M9Kt2r5RzP/UMFmEs77rHcs2rZzYUAFABQAUAFABQAUAFABQAUAFABQAUAFABQB5dARg7j0NAcCzxfkKynyfD8Jz+aM4/b5T+lRSowkadv1a6o7asrye5PcNsUgiSGMYVAAPtUkUksIoVqsqs3OXLZ1UpGInxctC9rGyqWKS/lBOzKR2qvcrMTc6DVUK8k3jK/cqYoR1BH1Bqlg6xST7nTwmEvcQrg7yxj/rGf2pYxbkiO4mo0pvP+L+x9FLWoedmaAErmvkQXdysyyCPK4k8uS2PlI3xnG36VBUoKbybFj1Z21J03HPkdPCvh7ZQ4LIZWHeQ5H/KML+1LGhBEdx1i5q7J6V6DRFEqgBQAB0AGB+1TGY228s2UCBQAUAFABQAUAFABQAUAFABQAUAFABQAUAFABQAUAFABQBrkprEI6470hPHg82/zD6ikHy4ZLL0qQrGaAPNAHqgAoAKACgAoAKACgAoAKACg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5" descr="Image result for engineers make the wor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447800" y="5306601"/>
            <a:ext cx="6461760" cy="906620"/>
          </a:xfrm>
          <a:prstGeom prst="rect">
            <a:avLst/>
          </a:prstGeom>
          <a:noFill/>
        </p:spPr>
        <p:txBody>
          <a:bodyPr wrap="square" lIns="135852" tIns="67926" rIns="135852" bIns="67926" rtlCol="0">
            <a:spAutoFit/>
          </a:bodyPr>
          <a:lstStyle/>
          <a:p>
            <a:pPr algn="ctr"/>
            <a:r>
              <a:rPr lang="en-US" sz="1600" dirty="0" smtClean="0"/>
              <a:t>dr.rsubba@gmail.com</a:t>
            </a:r>
          </a:p>
          <a:p>
            <a:pPr algn="ctr"/>
            <a:r>
              <a:rPr lang="en-US" sz="1600" dirty="0" smtClean="0"/>
              <a:t>@</a:t>
            </a:r>
            <a:r>
              <a:rPr lang="en-US" sz="1600" dirty="0" err="1" smtClean="0"/>
              <a:t>DrRaaSu</a:t>
            </a:r>
            <a:endParaRPr lang="en-US" sz="1600" dirty="0" smtClean="0"/>
          </a:p>
          <a:p>
            <a:pPr algn="ctr"/>
            <a:r>
              <a:rPr lang="en-US" sz="1600" dirty="0" smtClean="0"/>
              <a:t>https://</a:t>
            </a:r>
            <a:r>
              <a:rPr lang="en-US" sz="1600" dirty="0" err="1" smtClean="0"/>
              <a:t>www.facebook.com/rajibsubba</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5400" b="1" dirty="0"/>
              <a:t>Findings: </a:t>
            </a:r>
            <a:br>
              <a:rPr lang="en-US" sz="5400" b="1" dirty="0"/>
            </a:br>
            <a:r>
              <a:rPr lang="en-US" sz="3600" b="1" dirty="0"/>
              <a:t>An Instantiated Typology of e-Convergence</a:t>
            </a:r>
          </a:p>
        </p:txBody>
      </p:sp>
      <p:sp>
        <p:nvSpPr>
          <p:cNvPr id="7" name="TextBox 6"/>
          <p:cNvSpPr txBox="1"/>
          <p:nvPr/>
        </p:nvSpPr>
        <p:spPr>
          <a:xfrm>
            <a:off x="271914" y="1372520"/>
            <a:ext cx="1828800" cy="400110"/>
          </a:xfrm>
          <a:prstGeom prst="rect">
            <a:avLst/>
          </a:prstGeom>
          <a:noFill/>
        </p:spPr>
        <p:txBody>
          <a:bodyPr wrap="square" rtlCol="0">
            <a:spAutoFit/>
          </a:bodyPr>
          <a:lstStyle/>
          <a:p>
            <a:pPr algn="ctr"/>
            <a:r>
              <a:rPr lang="en-US" sz="2000" b="1" i="1" dirty="0" smtClean="0">
                <a:solidFill>
                  <a:srgbClr val="0000FF"/>
                </a:solidFill>
              </a:rPr>
              <a:t>The Helpers</a:t>
            </a:r>
            <a:endParaRPr lang="en-US" sz="2000" b="1" i="1" dirty="0">
              <a:solidFill>
                <a:srgbClr val="0000FF"/>
              </a:solidFill>
            </a:endParaRPr>
          </a:p>
        </p:txBody>
      </p:sp>
      <p:sp>
        <p:nvSpPr>
          <p:cNvPr id="13" name="Rectangle 12"/>
          <p:cNvSpPr/>
          <p:nvPr/>
        </p:nvSpPr>
        <p:spPr>
          <a:xfrm>
            <a:off x="228600" y="3429000"/>
            <a:ext cx="1491114" cy="400110"/>
          </a:xfrm>
          <a:prstGeom prst="rect">
            <a:avLst/>
          </a:prstGeom>
        </p:spPr>
        <p:txBody>
          <a:bodyPr wrap="none">
            <a:spAutoFit/>
          </a:bodyPr>
          <a:lstStyle/>
          <a:p>
            <a:r>
              <a:rPr lang="en-US" sz="2000" b="1" i="1" dirty="0" smtClean="0">
                <a:solidFill>
                  <a:srgbClr val="0000FF"/>
                </a:solidFill>
              </a:rPr>
              <a:t>The Curious:</a:t>
            </a:r>
          </a:p>
        </p:txBody>
      </p:sp>
      <p:pic>
        <p:nvPicPr>
          <p:cNvPr id="17410" name="Picture 2" descr="C:\Users\MyOfficeComputer\Desktop\ALL\Social media crsisi response nepal eq\SMDP Tweets\Extra\3Curious.png"/>
          <p:cNvPicPr>
            <a:picLocks noChangeAspect="1" noChangeArrowheads="1"/>
          </p:cNvPicPr>
          <p:nvPr/>
        </p:nvPicPr>
        <p:blipFill>
          <a:blip r:embed="rId2" cstate="print"/>
          <a:srcRect/>
          <a:stretch>
            <a:fillRect/>
          </a:stretch>
        </p:blipFill>
        <p:spPr bwMode="auto">
          <a:xfrm>
            <a:off x="1219200" y="3810000"/>
            <a:ext cx="7391400" cy="1260454"/>
          </a:xfrm>
          <a:prstGeom prst="rect">
            <a:avLst/>
          </a:prstGeom>
          <a:noFill/>
        </p:spPr>
      </p:pic>
      <p:pic>
        <p:nvPicPr>
          <p:cNvPr id="17411" name="Picture 3" descr="C:\Users\MyOfficeComputer\Desktop\ALL\Social media crsisi response nepal eq\SMDP Tweets\Extra\5helper.png"/>
          <p:cNvPicPr>
            <a:picLocks noChangeAspect="1" noChangeArrowheads="1"/>
          </p:cNvPicPr>
          <p:nvPr/>
        </p:nvPicPr>
        <p:blipFill>
          <a:blip r:embed="rId3" cstate="print"/>
          <a:srcRect/>
          <a:stretch>
            <a:fillRect/>
          </a:stretch>
        </p:blipFill>
        <p:spPr bwMode="auto">
          <a:xfrm>
            <a:off x="1491114" y="1829719"/>
            <a:ext cx="7543800" cy="1333041"/>
          </a:xfrm>
          <a:prstGeom prst="rect">
            <a:avLst/>
          </a:prstGeom>
          <a:noFill/>
        </p:spPr>
      </p:pic>
      <p:sp>
        <p:nvSpPr>
          <p:cNvPr id="8" name="Rectangle 7"/>
          <p:cNvSpPr/>
          <p:nvPr/>
        </p:nvSpPr>
        <p:spPr>
          <a:xfrm>
            <a:off x="3319914" y="1239372"/>
            <a:ext cx="5715000" cy="400110"/>
          </a:xfrm>
          <a:prstGeom prst="rect">
            <a:avLst/>
          </a:prstGeom>
        </p:spPr>
        <p:txBody>
          <a:bodyPr wrap="square">
            <a:spAutoFit/>
          </a:bodyPr>
          <a:lstStyle/>
          <a:p>
            <a:pPr lvl="0" defTabSz="914400" fontAlgn="base">
              <a:spcBef>
                <a:spcPct val="0"/>
              </a:spcBef>
              <a:spcAft>
                <a:spcPct val="0"/>
              </a:spcAft>
              <a:tabLst>
                <a:tab pos="228600" algn="l"/>
                <a:tab pos="457200" algn="l"/>
              </a:tabLst>
            </a:pPr>
            <a:r>
              <a:rPr lang="en-US" sz="1000" dirty="0" smtClean="0">
                <a:latin typeface="Arial" pitchFamily="34" charset="0"/>
                <a:ea typeface="Times New Roman" pitchFamily="18" charset="0"/>
                <a:cs typeface="Times New Roman" pitchFamily="18" charset="0"/>
              </a:rPr>
              <a:t>Fritz, C. E., &amp; Mathewson, J. H. (1957). </a:t>
            </a:r>
            <a:r>
              <a:rPr lang="en-US" sz="1000" i="1" dirty="0" smtClean="0">
                <a:latin typeface="Arial" pitchFamily="34" charset="0"/>
                <a:ea typeface="Times New Roman" pitchFamily="18" charset="0"/>
                <a:cs typeface="Times New Roman" pitchFamily="18" charset="0"/>
              </a:rPr>
              <a:t>Convergence Behavior in disasters: A problem in social control.</a:t>
            </a:r>
            <a:r>
              <a:rPr lang="en-US" sz="1000" dirty="0" smtClean="0">
                <a:latin typeface="Arial" pitchFamily="34" charset="0"/>
                <a:ea typeface="Times New Roman" pitchFamily="18" charset="0"/>
                <a:cs typeface="Times New Roman" pitchFamily="18" charset="0"/>
              </a:rPr>
              <a:t> Committee on Disaster Studies. Disaster Research Group.</a:t>
            </a:r>
          </a:p>
        </p:txBody>
      </p:sp>
      <p:pic>
        <p:nvPicPr>
          <p:cNvPr id="9" name="Picture 8"/>
          <p:cNvPicPr>
            <a:picLocks noChangeAspect="1"/>
          </p:cNvPicPr>
          <p:nvPr/>
        </p:nvPicPr>
        <p:blipFill>
          <a:blip r:embed="rId4"/>
          <a:stretch>
            <a:fillRect/>
          </a:stretch>
        </p:blipFill>
        <p:spPr>
          <a:xfrm>
            <a:off x="1219200" y="4800600"/>
            <a:ext cx="6687923" cy="1249548"/>
          </a:xfrm>
          <a:prstGeom prst="rect">
            <a:avLst/>
          </a:prstGeom>
        </p:spPr>
      </p:pic>
      <p:sp>
        <p:nvSpPr>
          <p:cNvPr id="10" name="TextBox 9"/>
          <p:cNvSpPr txBox="1"/>
          <p:nvPr/>
        </p:nvSpPr>
        <p:spPr>
          <a:xfrm>
            <a:off x="1219199" y="5931812"/>
            <a:ext cx="6687923" cy="584775"/>
          </a:xfrm>
          <a:prstGeom prst="rect">
            <a:avLst/>
          </a:prstGeom>
          <a:noFill/>
        </p:spPr>
        <p:txBody>
          <a:bodyPr wrap="square" rtlCol="0">
            <a:spAutoFit/>
          </a:bodyPr>
          <a:lstStyle/>
          <a:p>
            <a:r>
              <a:rPr lang="en-US" sz="1600" dirty="0" smtClean="0"/>
              <a:t>@</a:t>
            </a:r>
            <a:r>
              <a:rPr lang="en-US" sz="1600" dirty="0" err="1" smtClean="0"/>
              <a:t>nepalpolicehq</a:t>
            </a:r>
            <a:r>
              <a:rPr lang="en-US" sz="1600" dirty="0" smtClean="0"/>
              <a:t> How long is the lake? Is village submerged? How long is hazardous area from the river? </a:t>
            </a:r>
            <a:endParaRPr lang="en-US" sz="1600" dirty="0"/>
          </a:p>
        </p:txBody>
      </p:sp>
      <p:grpSp>
        <p:nvGrpSpPr>
          <p:cNvPr id="11" name="Group 10"/>
          <p:cNvGrpSpPr/>
          <p:nvPr/>
        </p:nvGrpSpPr>
        <p:grpSpPr>
          <a:xfrm>
            <a:off x="1219199" y="4800600"/>
            <a:ext cx="2819401" cy="762000"/>
            <a:chOff x="4648200" y="1752599"/>
            <a:chExt cx="1600200" cy="457201"/>
          </a:xfrm>
        </p:grpSpPr>
        <p:sp>
          <p:nvSpPr>
            <p:cNvPr id="12" name="Rectangle 11"/>
            <p:cNvSpPr/>
            <p:nvPr/>
          </p:nvSpPr>
          <p:spPr>
            <a:xfrm>
              <a:off x="4648200" y="1752599"/>
              <a:ext cx="1600200"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48200" y="1981200"/>
              <a:ext cx="381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8961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4800" b="1" dirty="0"/>
              <a:t>Findings: </a:t>
            </a:r>
            <a:br>
              <a:rPr lang="en-US" sz="4800" b="1" dirty="0"/>
            </a:br>
            <a:r>
              <a:rPr lang="en-US" sz="3600" b="1" dirty="0"/>
              <a:t>An Instantiated Typology of e-Convergence</a:t>
            </a:r>
            <a:endParaRPr lang="en-US" sz="4000" b="1" dirty="0"/>
          </a:p>
        </p:txBody>
      </p:sp>
      <p:sp>
        <p:nvSpPr>
          <p:cNvPr id="14" name="Rectangle 13"/>
          <p:cNvSpPr/>
          <p:nvPr/>
        </p:nvSpPr>
        <p:spPr>
          <a:xfrm>
            <a:off x="228600" y="1295400"/>
            <a:ext cx="3581400" cy="400110"/>
          </a:xfrm>
          <a:prstGeom prst="rect">
            <a:avLst/>
          </a:prstGeom>
        </p:spPr>
        <p:txBody>
          <a:bodyPr wrap="square">
            <a:spAutoFit/>
          </a:bodyPr>
          <a:lstStyle/>
          <a:p>
            <a:r>
              <a:rPr lang="en-US" sz="2000" b="1" i="1" dirty="0" smtClean="0">
                <a:solidFill>
                  <a:srgbClr val="0000FF"/>
                </a:solidFill>
              </a:rPr>
              <a:t>The Supporters:</a:t>
            </a:r>
          </a:p>
        </p:txBody>
      </p:sp>
      <p:pic>
        <p:nvPicPr>
          <p:cNvPr id="18434" name="Picture 2" descr="C:\Users\MyOfficeComputer\Desktop\ALL\Social media crsisi response nepal eq\SMDP Tweets\Extra\4supporter.png"/>
          <p:cNvPicPr>
            <a:picLocks noChangeAspect="1" noChangeArrowheads="1"/>
          </p:cNvPicPr>
          <p:nvPr/>
        </p:nvPicPr>
        <p:blipFill>
          <a:blip r:embed="rId2" cstate="print"/>
          <a:srcRect/>
          <a:stretch>
            <a:fillRect/>
          </a:stretch>
        </p:blipFill>
        <p:spPr bwMode="auto">
          <a:xfrm>
            <a:off x="152400" y="1714696"/>
            <a:ext cx="8839200" cy="1759258"/>
          </a:xfrm>
          <a:prstGeom prst="rect">
            <a:avLst/>
          </a:prstGeom>
          <a:noFill/>
        </p:spPr>
      </p:pic>
      <p:pic>
        <p:nvPicPr>
          <p:cNvPr id="18435" name="Picture 3" descr="C:\Users\MyOfficeComputer\Desktop\ALL\Social media crsisi response nepal eq\SMDP Tweets\Extra\6mourner.png"/>
          <p:cNvPicPr>
            <a:picLocks noChangeAspect="1" noChangeArrowheads="1"/>
          </p:cNvPicPr>
          <p:nvPr/>
        </p:nvPicPr>
        <p:blipFill>
          <a:blip r:embed="rId3" cstate="print"/>
          <a:srcRect/>
          <a:stretch>
            <a:fillRect/>
          </a:stretch>
        </p:blipFill>
        <p:spPr bwMode="auto">
          <a:xfrm>
            <a:off x="0" y="4192326"/>
            <a:ext cx="8980141" cy="1598874"/>
          </a:xfrm>
          <a:prstGeom prst="rect">
            <a:avLst/>
          </a:prstGeom>
          <a:noFill/>
        </p:spPr>
      </p:pic>
      <p:sp>
        <p:nvSpPr>
          <p:cNvPr id="12" name="TextBox 11"/>
          <p:cNvSpPr txBox="1"/>
          <p:nvPr/>
        </p:nvSpPr>
        <p:spPr>
          <a:xfrm>
            <a:off x="381000" y="3657600"/>
            <a:ext cx="2743200" cy="400110"/>
          </a:xfrm>
          <a:prstGeom prst="rect">
            <a:avLst/>
          </a:prstGeom>
          <a:noFill/>
        </p:spPr>
        <p:txBody>
          <a:bodyPr wrap="square" rtlCol="0">
            <a:spAutoFit/>
          </a:bodyPr>
          <a:lstStyle/>
          <a:p>
            <a:r>
              <a:rPr lang="en-US" sz="2000" b="1" i="1" dirty="0" smtClean="0">
                <a:solidFill>
                  <a:srgbClr val="0000FF"/>
                </a:solidFill>
              </a:rPr>
              <a:t>The Mourners</a:t>
            </a:r>
            <a:endParaRPr lang="en-US" sz="2000" b="1" i="1" dirty="0">
              <a:solidFill>
                <a:srgbClr val="0000FF"/>
              </a:solidFill>
            </a:endParaRPr>
          </a:p>
        </p:txBody>
      </p:sp>
      <p:sp>
        <p:nvSpPr>
          <p:cNvPr id="572417" name="Rectangle 1"/>
          <p:cNvSpPr>
            <a:spLocks noChangeArrowheads="1"/>
          </p:cNvSpPr>
          <p:nvPr/>
        </p:nvSpPr>
        <p:spPr bwMode="auto">
          <a:xfrm>
            <a:off x="2590800" y="6052810"/>
            <a:ext cx="6400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228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Kendra</a:t>
            </a:r>
            <a:r>
              <a:rPr kumimoji="0" lang="en-US" sz="14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and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Wachtendorf</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(2003a).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457200" y="2819400"/>
            <a:ext cx="7924800" cy="646331"/>
          </a:xfrm>
          <a:prstGeom prst="rect">
            <a:avLst/>
          </a:prstGeom>
          <a:noFill/>
          <a:ln>
            <a:solidFill>
              <a:schemeClr val="tx1"/>
            </a:solidFill>
          </a:ln>
        </p:spPr>
        <p:txBody>
          <a:bodyPr wrap="square" rtlCol="0">
            <a:spAutoFit/>
          </a:bodyPr>
          <a:lstStyle/>
          <a:p>
            <a:r>
              <a:rPr lang="en-US" dirty="0" smtClean="0"/>
              <a:t>Assistance of @</a:t>
            </a:r>
            <a:r>
              <a:rPr lang="en-US" dirty="0" err="1" smtClean="0"/>
              <a:t>NepalPoliceHQ</a:t>
            </a:r>
            <a:r>
              <a:rPr lang="en-US" dirty="0" smtClean="0"/>
              <a:t> through social media during crisis is a highly appreciable work. Lets thank together. Lets follow </a:t>
            </a:r>
            <a:r>
              <a:rPr lang="en-US" dirty="0" smtClean="0">
                <a:sym typeface="Wingdings" pitchFamily="2" charset="2"/>
              </a:rPr>
              <a:t> </a:t>
            </a:r>
            <a:endParaRPr lang="en-US" dirty="0"/>
          </a:p>
        </p:txBody>
      </p:sp>
      <p:sp>
        <p:nvSpPr>
          <p:cNvPr id="9" name="TextBox 8"/>
          <p:cNvSpPr txBox="1"/>
          <p:nvPr/>
        </p:nvSpPr>
        <p:spPr>
          <a:xfrm>
            <a:off x="7293768" y="1182469"/>
            <a:ext cx="1393032" cy="646331"/>
          </a:xfrm>
          <a:prstGeom prst="rect">
            <a:avLst/>
          </a:prstGeom>
          <a:noFill/>
          <a:ln>
            <a:solidFill>
              <a:schemeClr val="tx1"/>
            </a:solidFill>
          </a:ln>
        </p:spPr>
        <p:txBody>
          <a:bodyPr wrap="square" rtlCol="0">
            <a:spAutoFit/>
          </a:bodyPr>
          <a:lstStyle/>
          <a:p>
            <a:r>
              <a:rPr lang="en-US" sz="1200" dirty="0" smtClean="0"/>
              <a:t>Texts in box are unofficial translation.</a:t>
            </a:r>
            <a:endParaRPr lang="en-US" sz="1200" dirty="0"/>
          </a:p>
        </p:txBody>
      </p:sp>
      <p:grpSp>
        <p:nvGrpSpPr>
          <p:cNvPr id="10" name="Group 9"/>
          <p:cNvGrpSpPr/>
          <p:nvPr/>
        </p:nvGrpSpPr>
        <p:grpSpPr>
          <a:xfrm>
            <a:off x="423202" y="1828800"/>
            <a:ext cx="3005797" cy="838200"/>
            <a:chOff x="4648200" y="1752599"/>
            <a:chExt cx="1600200" cy="457201"/>
          </a:xfrm>
        </p:grpSpPr>
        <p:sp>
          <p:nvSpPr>
            <p:cNvPr id="11" name="Rectangle 10"/>
            <p:cNvSpPr/>
            <p:nvPr/>
          </p:nvSpPr>
          <p:spPr>
            <a:xfrm>
              <a:off x="4648200" y="1752599"/>
              <a:ext cx="1600200"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48200" y="1981200"/>
              <a:ext cx="381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36058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a:t>Findings: </a:t>
            </a:r>
            <a:r>
              <a:rPr lang="en-US" sz="6000" b="1" dirty="0"/>
              <a:t/>
            </a:r>
            <a:br>
              <a:rPr lang="en-US" sz="6000" b="1" dirty="0"/>
            </a:br>
            <a:r>
              <a:rPr lang="en-US" sz="3600" b="1" dirty="0"/>
              <a:t>An Instantiated Typology of e-Convergence</a:t>
            </a:r>
            <a:endParaRPr lang="en-US" sz="4000" b="1" dirty="0"/>
          </a:p>
        </p:txBody>
      </p:sp>
      <p:sp>
        <p:nvSpPr>
          <p:cNvPr id="11" name="TextBox 10"/>
          <p:cNvSpPr txBox="1"/>
          <p:nvPr/>
        </p:nvSpPr>
        <p:spPr>
          <a:xfrm>
            <a:off x="-304800" y="1200090"/>
            <a:ext cx="2286000" cy="400110"/>
          </a:xfrm>
          <a:prstGeom prst="rect">
            <a:avLst/>
          </a:prstGeom>
          <a:noFill/>
        </p:spPr>
        <p:txBody>
          <a:bodyPr wrap="square" rtlCol="0">
            <a:spAutoFit/>
          </a:bodyPr>
          <a:lstStyle/>
          <a:p>
            <a:pPr algn="ctr"/>
            <a:r>
              <a:rPr lang="en-US" sz="2000" b="1" i="1" dirty="0" smtClean="0">
                <a:solidFill>
                  <a:srgbClr val="0000FF"/>
                </a:solidFill>
              </a:rPr>
              <a:t>The Exploiters</a:t>
            </a:r>
            <a:endParaRPr lang="en-US" sz="2000" b="1" i="1" dirty="0">
              <a:solidFill>
                <a:srgbClr val="0000FF"/>
              </a:solidFill>
            </a:endParaRPr>
          </a:p>
        </p:txBody>
      </p:sp>
      <p:sp>
        <p:nvSpPr>
          <p:cNvPr id="14" name="TextBox 13"/>
          <p:cNvSpPr txBox="1"/>
          <p:nvPr/>
        </p:nvSpPr>
        <p:spPr>
          <a:xfrm>
            <a:off x="6400800" y="1962090"/>
            <a:ext cx="2286000" cy="400110"/>
          </a:xfrm>
          <a:prstGeom prst="rect">
            <a:avLst/>
          </a:prstGeom>
          <a:noFill/>
        </p:spPr>
        <p:txBody>
          <a:bodyPr wrap="square" rtlCol="0">
            <a:spAutoFit/>
          </a:bodyPr>
          <a:lstStyle/>
          <a:p>
            <a:pPr algn="ctr"/>
            <a:r>
              <a:rPr lang="en-US" sz="2000" b="1" i="1" dirty="0" smtClean="0">
                <a:solidFill>
                  <a:srgbClr val="0000FF"/>
                </a:solidFill>
              </a:rPr>
              <a:t>The Detectives</a:t>
            </a:r>
            <a:endParaRPr lang="en-US" sz="2000" b="1" i="1" dirty="0">
              <a:solidFill>
                <a:srgbClr val="0000FF"/>
              </a:solidFill>
            </a:endParaRPr>
          </a:p>
        </p:txBody>
      </p:sp>
      <p:pic>
        <p:nvPicPr>
          <p:cNvPr id="19458" name="Picture 2" descr="C:\Users\MyOfficeComputer\Desktop\ALL\Social media crsisi response nepal eq\SMDP Tweets\Extra\8detective1.png"/>
          <p:cNvPicPr>
            <a:picLocks noChangeAspect="1" noChangeArrowheads="1"/>
          </p:cNvPicPr>
          <p:nvPr/>
        </p:nvPicPr>
        <p:blipFill>
          <a:blip r:embed="rId2" cstate="print"/>
          <a:srcRect/>
          <a:stretch>
            <a:fillRect/>
          </a:stretch>
        </p:blipFill>
        <p:spPr bwMode="auto">
          <a:xfrm>
            <a:off x="199818" y="1752600"/>
            <a:ext cx="5515182" cy="2526918"/>
          </a:xfrm>
          <a:prstGeom prst="rect">
            <a:avLst/>
          </a:prstGeom>
          <a:noFill/>
        </p:spPr>
      </p:pic>
      <p:pic>
        <p:nvPicPr>
          <p:cNvPr id="19459" name="Picture 3" descr="C:\Users\MyOfficeComputer\Desktop\ALL\Social media crsisi response nepal eq\SMDP Tweets\Extra\8Detective.png"/>
          <p:cNvPicPr>
            <a:picLocks noChangeAspect="1" noChangeArrowheads="1"/>
          </p:cNvPicPr>
          <p:nvPr/>
        </p:nvPicPr>
        <p:blipFill>
          <a:blip r:embed="rId3" cstate="print"/>
          <a:srcRect/>
          <a:stretch>
            <a:fillRect/>
          </a:stretch>
        </p:blipFill>
        <p:spPr bwMode="auto">
          <a:xfrm>
            <a:off x="6060326" y="2362200"/>
            <a:ext cx="3007474" cy="3352800"/>
          </a:xfrm>
          <a:prstGeom prst="rect">
            <a:avLst/>
          </a:prstGeom>
          <a:noFill/>
        </p:spPr>
      </p:pic>
      <p:sp>
        <p:nvSpPr>
          <p:cNvPr id="571393" name="Rectangle 1"/>
          <p:cNvSpPr>
            <a:spLocks noChangeArrowheads="1"/>
          </p:cNvSpPr>
          <p:nvPr/>
        </p:nvSpPr>
        <p:spPr bwMode="auto">
          <a:xfrm>
            <a:off x="3581400" y="6504801"/>
            <a:ext cx="5486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228600" algn="l"/>
                <a:tab pos="457200" algn="l"/>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Subba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 &amp;Bui, T. (2010).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4"/>
          <a:srcRect/>
          <a:stretch>
            <a:fillRect/>
          </a:stretch>
        </p:blipFill>
        <p:spPr bwMode="auto">
          <a:xfrm>
            <a:off x="199818" y="4889118"/>
            <a:ext cx="5728582" cy="1054482"/>
          </a:xfrm>
          <a:prstGeom prst="rect">
            <a:avLst/>
          </a:prstGeom>
          <a:noFill/>
          <a:ln w="9525">
            <a:noFill/>
            <a:miter lim="800000"/>
            <a:headEnd/>
            <a:tailEnd/>
          </a:ln>
          <a:effectLst/>
        </p:spPr>
      </p:pic>
      <p:sp>
        <p:nvSpPr>
          <p:cNvPr id="13" name="Rectangle 12"/>
          <p:cNvSpPr/>
          <p:nvPr/>
        </p:nvSpPr>
        <p:spPr>
          <a:xfrm>
            <a:off x="6060326" y="2362200"/>
            <a:ext cx="873874"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818" y="1600200"/>
            <a:ext cx="2009982"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9818" y="2743200"/>
            <a:ext cx="2009982"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293768" y="1258669"/>
            <a:ext cx="1393032" cy="646331"/>
          </a:xfrm>
          <a:prstGeom prst="rect">
            <a:avLst/>
          </a:prstGeom>
          <a:noFill/>
          <a:ln>
            <a:solidFill>
              <a:schemeClr val="tx1"/>
            </a:solidFill>
          </a:ln>
        </p:spPr>
        <p:txBody>
          <a:bodyPr wrap="square" rtlCol="0">
            <a:spAutoFit/>
          </a:bodyPr>
          <a:lstStyle/>
          <a:p>
            <a:r>
              <a:rPr lang="en-US" sz="1200" dirty="0" smtClean="0"/>
              <a:t>Texts in box are unofficial translation.</a:t>
            </a:r>
            <a:endParaRPr lang="en-US" sz="1200" dirty="0"/>
          </a:p>
        </p:txBody>
      </p:sp>
      <p:sp>
        <p:nvSpPr>
          <p:cNvPr id="18" name="TextBox 17"/>
          <p:cNvSpPr txBox="1"/>
          <p:nvPr/>
        </p:nvSpPr>
        <p:spPr>
          <a:xfrm>
            <a:off x="5312568" y="5449669"/>
            <a:ext cx="3831432" cy="646331"/>
          </a:xfrm>
          <a:prstGeom prst="rect">
            <a:avLst/>
          </a:prstGeom>
          <a:noFill/>
          <a:ln>
            <a:solidFill>
              <a:schemeClr val="tx1"/>
            </a:solidFill>
          </a:ln>
        </p:spPr>
        <p:txBody>
          <a:bodyPr wrap="square" rtlCol="0">
            <a:spAutoFit/>
          </a:bodyPr>
          <a:lstStyle/>
          <a:p>
            <a:r>
              <a:rPr lang="en-US" sz="1200" dirty="0" smtClean="0"/>
              <a:t>This bus has moved from </a:t>
            </a:r>
            <a:r>
              <a:rPr lang="en-US" sz="1200" dirty="0" err="1" smtClean="0"/>
              <a:t>Pokhara</a:t>
            </a:r>
            <a:r>
              <a:rPr lang="en-US" sz="1200" dirty="0" smtClean="0"/>
              <a:t> to Kathmandu. It has charged Rs 500 extra for every luggage. Travelling fee is extra. @</a:t>
            </a:r>
            <a:r>
              <a:rPr lang="en-US" sz="1200" dirty="0" err="1" smtClean="0"/>
              <a:t>NepalPoliceHQ</a:t>
            </a:r>
            <a:endParaRPr lang="en-US" sz="1200" dirty="0"/>
          </a:p>
        </p:txBody>
      </p:sp>
    </p:spTree>
    <p:extLst>
      <p:ext uri="{BB962C8B-B14F-4D97-AF65-F5344CB8AC3E}">
        <p14:creationId xmlns:p14="http://schemas.microsoft.com/office/powerpoint/2010/main" val="37828797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82500" y="215900"/>
            <a:ext cx="6327900" cy="6870700"/>
          </a:xfrm>
          <a:prstGeom prst="rect">
            <a:avLst/>
          </a:prstGeom>
        </p:spPr>
      </p:pic>
      <p:sp>
        <p:nvSpPr>
          <p:cNvPr id="5" name="Title 4"/>
          <p:cNvSpPr>
            <a:spLocks noGrp="1"/>
          </p:cNvSpPr>
          <p:nvPr>
            <p:ph type="title"/>
          </p:nvPr>
        </p:nvSpPr>
        <p:spPr>
          <a:xfrm>
            <a:off x="4267200" y="-30162"/>
            <a:ext cx="4161015" cy="2163762"/>
          </a:xfrm>
        </p:spPr>
        <p:txBody>
          <a:bodyPr>
            <a:noAutofit/>
          </a:bodyPr>
          <a:lstStyle/>
          <a:p>
            <a:r>
              <a:rPr lang="en-US" sz="3200" b="1" dirty="0" smtClean="0"/>
              <a:t>Crisis Communication Practices of Nepal Police on Twitter</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162"/>
            <a:ext cx="7742415" cy="639762"/>
          </a:xfrm>
        </p:spPr>
        <p:txBody>
          <a:bodyPr>
            <a:noAutofit/>
          </a:bodyPr>
          <a:lstStyle/>
          <a:p>
            <a:r>
              <a:rPr lang="en-US" sz="3200" b="1" dirty="0" smtClean="0"/>
              <a:t>A Comparative Analysis</a:t>
            </a:r>
            <a:endParaRPr lang="en-US" sz="3200" b="1" dirty="0"/>
          </a:p>
        </p:txBody>
      </p:sp>
      <p:pic>
        <p:nvPicPr>
          <p:cNvPr id="9" name="Picture 8"/>
          <p:cNvPicPr>
            <a:picLocks noChangeAspect="1"/>
          </p:cNvPicPr>
          <p:nvPr/>
        </p:nvPicPr>
        <p:blipFill>
          <a:blip r:embed="rId2"/>
          <a:stretch>
            <a:fillRect/>
          </a:stretch>
        </p:blipFill>
        <p:spPr>
          <a:xfrm>
            <a:off x="868186" y="1143000"/>
            <a:ext cx="3475214" cy="5562600"/>
          </a:xfrm>
          <a:prstGeom prst="rect">
            <a:avLst/>
          </a:prstGeom>
        </p:spPr>
      </p:pic>
      <p:sp>
        <p:nvSpPr>
          <p:cNvPr id="10" name="TextBox 9"/>
          <p:cNvSpPr txBox="1"/>
          <p:nvPr/>
        </p:nvSpPr>
        <p:spPr>
          <a:xfrm>
            <a:off x="944385" y="685800"/>
            <a:ext cx="3399015" cy="381000"/>
          </a:xfrm>
          <a:prstGeom prst="rect">
            <a:avLst/>
          </a:prstGeom>
          <a:noFill/>
        </p:spPr>
        <p:txBody>
          <a:bodyPr wrap="square" rtlCol="0">
            <a:spAutoFit/>
          </a:bodyPr>
          <a:lstStyle/>
          <a:p>
            <a:pPr algn="ctr"/>
            <a:r>
              <a:rPr lang="en-US" b="1" dirty="0" smtClean="0"/>
              <a:t>Queensland Police, Australia</a:t>
            </a:r>
            <a:endParaRPr lang="en-US" b="1" dirty="0"/>
          </a:p>
        </p:txBody>
      </p:sp>
      <p:sp>
        <p:nvSpPr>
          <p:cNvPr id="11" name="TextBox 10"/>
          <p:cNvSpPr txBox="1"/>
          <p:nvPr/>
        </p:nvSpPr>
        <p:spPr>
          <a:xfrm>
            <a:off x="4648200" y="609600"/>
            <a:ext cx="3399015" cy="381000"/>
          </a:xfrm>
          <a:prstGeom prst="rect">
            <a:avLst/>
          </a:prstGeom>
          <a:noFill/>
        </p:spPr>
        <p:txBody>
          <a:bodyPr wrap="square" rtlCol="0">
            <a:spAutoFit/>
          </a:bodyPr>
          <a:lstStyle/>
          <a:p>
            <a:pPr algn="ctr"/>
            <a:r>
              <a:rPr lang="en-US" b="1" dirty="0" smtClean="0"/>
              <a:t>Nepal Police</a:t>
            </a:r>
            <a:endParaRPr lang="en-US" b="1" dirty="0"/>
          </a:p>
        </p:txBody>
      </p:sp>
      <p:pic>
        <p:nvPicPr>
          <p:cNvPr id="12" name="Picture 11"/>
          <p:cNvPicPr>
            <a:picLocks noChangeAspect="1"/>
          </p:cNvPicPr>
          <p:nvPr/>
        </p:nvPicPr>
        <p:blipFill>
          <a:blip r:embed="rId3"/>
          <a:stretch>
            <a:fillRect/>
          </a:stretch>
        </p:blipFill>
        <p:spPr>
          <a:xfrm>
            <a:off x="5029199" y="1046800"/>
            <a:ext cx="5422283" cy="5887400"/>
          </a:xfrm>
          <a:prstGeom prst="rect">
            <a:avLst/>
          </a:prstGeom>
        </p:spPr>
      </p:pic>
      <p:sp>
        <p:nvSpPr>
          <p:cNvPr id="7" name="TextBox 6"/>
          <p:cNvSpPr txBox="1"/>
          <p:nvPr/>
        </p:nvSpPr>
        <p:spPr>
          <a:xfrm>
            <a:off x="8047215" y="5257800"/>
            <a:ext cx="1096785" cy="738664"/>
          </a:xfrm>
          <a:prstGeom prst="rect">
            <a:avLst/>
          </a:prstGeom>
          <a:noFill/>
        </p:spPr>
        <p:txBody>
          <a:bodyPr wrap="square" rtlCol="0">
            <a:spAutoFit/>
          </a:bodyPr>
          <a:lstStyle/>
          <a:p>
            <a:pPr algn="ctr"/>
            <a:r>
              <a:rPr lang="en-US" sz="1400" dirty="0" smtClean="0">
                <a:solidFill>
                  <a:srgbClr val="FF0000"/>
                </a:solidFill>
              </a:rPr>
              <a:t>Red Text: Difference from AusPol</a:t>
            </a:r>
            <a:endParaRPr lang="en-US" sz="1400" dirty="0">
              <a:solidFill>
                <a:srgbClr val="FF0000"/>
              </a:solidFill>
            </a:endParaRPr>
          </a:p>
        </p:txBody>
      </p:sp>
    </p:spTree>
    <p:extLst>
      <p:ext uri="{BB962C8B-B14F-4D97-AF65-F5344CB8AC3E}">
        <p14:creationId xmlns:p14="http://schemas.microsoft.com/office/powerpoint/2010/main" val="4873760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7696200" cy="792162"/>
          </a:xfrm>
        </p:spPr>
        <p:txBody>
          <a:bodyPr>
            <a:noAutofit/>
          </a:bodyPr>
          <a:lstStyle/>
          <a:p>
            <a:pPr algn="ctr"/>
            <a:r>
              <a:rPr lang="en-US" sz="2800" b="1" dirty="0" smtClean="0"/>
              <a:t>Crisis Communication Practices of Nepal Police </a:t>
            </a:r>
            <a:br>
              <a:rPr lang="en-US" sz="2800" b="1" dirty="0" smtClean="0"/>
            </a:br>
            <a:r>
              <a:rPr lang="en-US" sz="2800" b="1" dirty="0" smtClean="0"/>
              <a:t>April and May 2015</a:t>
            </a:r>
            <a:br>
              <a:rPr lang="en-US" sz="2800" b="1" dirty="0" smtClean="0"/>
            </a:br>
            <a:endParaRPr lang="en-US" sz="2800" b="1" dirty="0"/>
          </a:p>
        </p:txBody>
      </p:sp>
      <p:graphicFrame>
        <p:nvGraphicFramePr>
          <p:cNvPr id="6" name="Chart 5"/>
          <p:cNvGraphicFramePr/>
          <p:nvPr/>
        </p:nvGraphicFramePr>
        <p:xfrm>
          <a:off x="0" y="1066800"/>
          <a:ext cx="10210800"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533400" y="990601"/>
          <a:ext cx="7924800" cy="51053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161092"/>
            <a:ext cx="9144000" cy="677108"/>
          </a:xfrm>
          <a:prstGeom prst="rect">
            <a:avLst/>
          </a:prstGeom>
          <a:solidFill>
            <a:srgbClr val="FFFFFF"/>
          </a:solidFill>
        </p:spPr>
        <p:txBody>
          <a:bodyPr wrap="square" rtlCol="0">
            <a:spAutoFit/>
          </a:bodyPr>
          <a:lstStyle/>
          <a:p>
            <a:pPr algn="ctr"/>
            <a:r>
              <a:rPr lang="en-US" sz="2000" b="1" dirty="0" smtClean="0"/>
              <a:t>Interactions between Convergence Behaviors and Crisis Communication Practices</a:t>
            </a:r>
          </a:p>
          <a:p>
            <a:pPr algn="ctr"/>
            <a:r>
              <a:rPr lang="en-US" b="1" dirty="0" smtClean="0"/>
              <a:t>Engagement Rate, April 2015</a:t>
            </a:r>
            <a:endParaRPr lang="en-US" b="1" dirty="0"/>
          </a:p>
        </p:txBody>
      </p:sp>
      <p:sp>
        <p:nvSpPr>
          <p:cNvPr id="5" name="Rectangle 4"/>
          <p:cNvSpPr/>
          <p:nvPr/>
        </p:nvSpPr>
        <p:spPr>
          <a:xfrm>
            <a:off x="3810000" y="6290846"/>
            <a:ext cx="5257800" cy="338554"/>
          </a:xfrm>
          <a:prstGeom prst="rect">
            <a:avLst/>
          </a:prstGeom>
        </p:spPr>
        <p:txBody>
          <a:bodyPr wrap="square">
            <a:spAutoFit/>
          </a:bodyPr>
          <a:lstStyle/>
          <a:p>
            <a:r>
              <a:rPr lang="en-US" sz="1600" dirty="0" smtClean="0"/>
              <a:t>A, C, D, H, M, R, S - represents convergence behaviors.</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609600" y="914400"/>
          <a:ext cx="7848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237292"/>
            <a:ext cx="9144000" cy="677108"/>
          </a:xfrm>
          <a:prstGeom prst="rect">
            <a:avLst/>
          </a:prstGeom>
          <a:solidFill>
            <a:srgbClr val="FFFFFF"/>
          </a:solidFill>
        </p:spPr>
        <p:txBody>
          <a:bodyPr wrap="square" rtlCol="0">
            <a:spAutoFit/>
          </a:bodyPr>
          <a:lstStyle/>
          <a:p>
            <a:pPr algn="ctr"/>
            <a:r>
              <a:rPr lang="en-US" sz="2000" b="1" dirty="0" smtClean="0"/>
              <a:t>Interactions between Convergence Behaviors and Crisis Communication Practices</a:t>
            </a:r>
          </a:p>
          <a:p>
            <a:pPr algn="ctr"/>
            <a:r>
              <a:rPr lang="en-US" b="1" dirty="0" smtClean="0"/>
              <a:t>Engagement Rate, May 2015</a:t>
            </a:r>
            <a:endParaRPr lang="en-US" b="1" dirty="0"/>
          </a:p>
        </p:txBody>
      </p:sp>
      <p:sp>
        <p:nvSpPr>
          <p:cNvPr id="4" name="Rectangle 3"/>
          <p:cNvSpPr/>
          <p:nvPr/>
        </p:nvSpPr>
        <p:spPr>
          <a:xfrm>
            <a:off x="5029200" y="6400800"/>
            <a:ext cx="4038600" cy="307777"/>
          </a:xfrm>
          <a:prstGeom prst="rect">
            <a:avLst/>
          </a:prstGeom>
        </p:spPr>
        <p:txBody>
          <a:bodyPr wrap="square">
            <a:spAutoFit/>
          </a:bodyPr>
          <a:lstStyle/>
          <a:p>
            <a:r>
              <a:rPr lang="en-US" sz="1400" dirty="0" smtClean="0"/>
              <a:t>A, C, D, H, M, S - represents convergence behaviors.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905000" y="1143000"/>
            <a:ext cx="4724400" cy="47244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57200" y="-76200"/>
            <a:ext cx="8229600" cy="1143000"/>
          </a:xfrm>
        </p:spPr>
        <p:txBody>
          <a:bodyPr>
            <a:noAutofit/>
          </a:bodyPr>
          <a:lstStyle/>
          <a:p>
            <a:r>
              <a:rPr lang="en-US" sz="2800" b="1" dirty="0" smtClean="0"/>
              <a:t>Convergence Behaviors, Crisis Communication Practices and Institutional Elements</a:t>
            </a:r>
            <a:endParaRPr lang="en-US" sz="2800" b="1" dirty="0"/>
          </a:p>
        </p:txBody>
      </p:sp>
      <p:sp>
        <p:nvSpPr>
          <p:cNvPr id="9" name="TextBox 8"/>
          <p:cNvSpPr txBox="1"/>
          <p:nvPr/>
        </p:nvSpPr>
        <p:spPr>
          <a:xfrm>
            <a:off x="6454448" y="1334870"/>
            <a:ext cx="2613352" cy="646331"/>
          </a:xfrm>
          <a:prstGeom prst="rect">
            <a:avLst/>
          </a:prstGeom>
          <a:noFill/>
        </p:spPr>
        <p:txBody>
          <a:bodyPr wrap="square" rtlCol="0">
            <a:spAutoFit/>
          </a:bodyPr>
          <a:lstStyle/>
          <a:p>
            <a:r>
              <a:rPr lang="en-US" dirty="0" smtClean="0">
                <a:solidFill>
                  <a:srgbClr val="3366FF"/>
                </a:solidFill>
              </a:rPr>
              <a:t>Information on Controlling Exploitation</a:t>
            </a:r>
            <a:endParaRPr lang="en-US" dirty="0">
              <a:solidFill>
                <a:srgbClr val="3366FF"/>
              </a:solidFill>
            </a:endParaRPr>
          </a:p>
        </p:txBody>
      </p:sp>
      <p:pic>
        <p:nvPicPr>
          <p:cNvPr id="11" name="Picture 10" descr="C:\Users\MyOfficeComputer\Desktop\SMDP Tweets\8Detective.png"/>
          <p:cNvPicPr/>
          <p:nvPr/>
        </p:nvPicPr>
        <p:blipFill>
          <a:blip r:embed="rId2"/>
          <a:srcRect/>
          <a:stretch>
            <a:fillRect/>
          </a:stretch>
        </p:blipFill>
        <p:spPr bwMode="auto">
          <a:xfrm>
            <a:off x="76200" y="1752601"/>
            <a:ext cx="2286000" cy="2590800"/>
          </a:xfrm>
          <a:prstGeom prst="rect">
            <a:avLst/>
          </a:prstGeom>
          <a:noFill/>
          <a:ln w="9525">
            <a:noFill/>
            <a:miter lim="800000"/>
            <a:headEnd/>
            <a:tailEnd/>
          </a:ln>
        </p:spPr>
      </p:pic>
      <p:pic>
        <p:nvPicPr>
          <p:cNvPr id="12" name="Picture 11"/>
          <p:cNvPicPr>
            <a:picLocks noChangeAspect="1"/>
          </p:cNvPicPr>
          <p:nvPr/>
        </p:nvPicPr>
        <p:blipFill>
          <a:blip r:embed="rId3"/>
          <a:stretch>
            <a:fillRect/>
          </a:stretch>
        </p:blipFill>
        <p:spPr>
          <a:xfrm>
            <a:off x="4490054" y="2107050"/>
            <a:ext cx="4501546" cy="1197114"/>
          </a:xfrm>
          <a:prstGeom prst="rect">
            <a:avLst/>
          </a:prstGeom>
        </p:spPr>
      </p:pic>
      <p:sp>
        <p:nvSpPr>
          <p:cNvPr id="15" name="TextBox 14"/>
          <p:cNvSpPr txBox="1"/>
          <p:nvPr/>
        </p:nvSpPr>
        <p:spPr>
          <a:xfrm>
            <a:off x="6248400" y="5410200"/>
            <a:ext cx="2813654" cy="1323439"/>
          </a:xfrm>
          <a:prstGeom prst="rect">
            <a:avLst/>
          </a:prstGeom>
          <a:solidFill>
            <a:srgbClr val="FFFFFF"/>
          </a:solidFill>
          <a:ln>
            <a:solidFill>
              <a:schemeClr val="tx1"/>
            </a:solidFill>
          </a:ln>
        </p:spPr>
        <p:txBody>
          <a:bodyPr wrap="square" rtlCol="0">
            <a:spAutoFit/>
          </a:bodyPr>
          <a:lstStyle/>
          <a:p>
            <a:r>
              <a:rPr lang="en-US" sz="1600" dirty="0" smtClean="0"/>
              <a:t>Communication exists between </a:t>
            </a:r>
            <a:r>
              <a:rPr lang="en-US" sz="1600" dirty="0" err="1" smtClean="0"/>
              <a:t>EROs</a:t>
            </a:r>
            <a:r>
              <a:rPr lang="en-US" sz="1600" dirty="0" smtClean="0"/>
              <a:t> (Police and public) when public expectations are matched by </a:t>
            </a:r>
            <a:r>
              <a:rPr lang="en-US" sz="1600" dirty="0" err="1" smtClean="0"/>
              <a:t>ERO’s</a:t>
            </a:r>
            <a:r>
              <a:rPr lang="en-US" sz="1600" dirty="0" smtClean="0"/>
              <a:t> obedience to duty.</a:t>
            </a:r>
            <a:endParaRPr lang="en-US" sz="1600" dirty="0"/>
          </a:p>
        </p:txBody>
      </p:sp>
      <p:sp>
        <p:nvSpPr>
          <p:cNvPr id="16" name="TextBox 15"/>
          <p:cNvSpPr txBox="1"/>
          <p:nvPr/>
        </p:nvSpPr>
        <p:spPr>
          <a:xfrm>
            <a:off x="2667000" y="3276601"/>
            <a:ext cx="3200400" cy="646331"/>
          </a:xfrm>
          <a:prstGeom prst="rect">
            <a:avLst/>
          </a:prstGeom>
          <a:noFill/>
        </p:spPr>
        <p:txBody>
          <a:bodyPr wrap="square" rtlCol="0">
            <a:spAutoFit/>
          </a:bodyPr>
          <a:lstStyle/>
          <a:p>
            <a:pPr algn="ctr"/>
            <a:r>
              <a:rPr lang="en-US" b="1" dirty="0" smtClean="0"/>
              <a:t>Institutional elements interacting with CBs &amp; CCP.</a:t>
            </a:r>
            <a:endParaRPr lang="en-US" b="1" dirty="0"/>
          </a:p>
        </p:txBody>
      </p:sp>
      <p:sp>
        <p:nvSpPr>
          <p:cNvPr id="19" name="TextBox 18"/>
          <p:cNvSpPr txBox="1"/>
          <p:nvPr/>
        </p:nvSpPr>
        <p:spPr>
          <a:xfrm>
            <a:off x="76200" y="1219201"/>
            <a:ext cx="2286000" cy="369332"/>
          </a:xfrm>
          <a:prstGeom prst="rect">
            <a:avLst/>
          </a:prstGeom>
          <a:noFill/>
        </p:spPr>
        <p:txBody>
          <a:bodyPr wrap="square" rtlCol="0">
            <a:spAutoFit/>
          </a:bodyPr>
          <a:lstStyle/>
          <a:p>
            <a:pPr algn="ctr"/>
            <a:r>
              <a:rPr lang="en-US" dirty="0" smtClean="0">
                <a:solidFill>
                  <a:srgbClr val="3366FF"/>
                </a:solidFill>
              </a:rPr>
              <a:t>Detective Behavior</a:t>
            </a:r>
            <a:endParaRPr lang="en-US" dirty="0">
              <a:solidFill>
                <a:srgbClr val="3366FF"/>
              </a:solidFill>
            </a:endParaRPr>
          </a:p>
        </p:txBody>
      </p:sp>
      <p:sp>
        <p:nvSpPr>
          <p:cNvPr id="10" name="Rectangle 9"/>
          <p:cNvSpPr/>
          <p:nvPr/>
        </p:nvSpPr>
        <p:spPr>
          <a:xfrm>
            <a:off x="76200" y="4343401"/>
            <a:ext cx="2286000" cy="1169551"/>
          </a:xfrm>
          <a:prstGeom prst="rect">
            <a:avLst/>
          </a:prstGeom>
        </p:spPr>
        <p:txBody>
          <a:bodyPr wrap="square">
            <a:spAutoFit/>
          </a:bodyPr>
          <a:lstStyle/>
          <a:p>
            <a:r>
              <a:rPr lang="en-US" sz="1400" dirty="0" smtClean="0"/>
              <a:t>This bus has moved from </a:t>
            </a:r>
            <a:r>
              <a:rPr lang="en-US" sz="1400" dirty="0" err="1" smtClean="0"/>
              <a:t>Pokhara</a:t>
            </a:r>
            <a:r>
              <a:rPr lang="en-US" sz="1400" dirty="0" smtClean="0"/>
              <a:t> to Kathmandu. It charged </a:t>
            </a:r>
            <a:r>
              <a:rPr lang="en-US" sz="1400" dirty="0" err="1" smtClean="0"/>
              <a:t>Rs</a:t>
            </a:r>
            <a:r>
              <a:rPr lang="en-US" sz="1400" dirty="0" smtClean="0"/>
              <a:t> 500 extra for every luggage. Travelling fee is extra. @</a:t>
            </a:r>
            <a:r>
              <a:rPr lang="en-US" sz="1400" dirty="0" err="1" smtClean="0"/>
              <a:t>NepalPoliceHQ</a:t>
            </a:r>
            <a:r>
              <a:rPr lang="en-US" sz="1400" dirty="0" smtClean="0"/>
              <a:t> </a:t>
            </a:r>
            <a:endParaRPr lang="en-US" sz="1400" dirty="0"/>
          </a:p>
        </p:txBody>
      </p:sp>
      <p:sp>
        <p:nvSpPr>
          <p:cNvPr id="13" name="TextBox 12"/>
          <p:cNvSpPr txBox="1"/>
          <p:nvPr/>
        </p:nvSpPr>
        <p:spPr>
          <a:xfrm>
            <a:off x="6781800" y="2945250"/>
            <a:ext cx="1981200" cy="1169551"/>
          </a:xfrm>
          <a:prstGeom prst="rect">
            <a:avLst/>
          </a:prstGeom>
          <a:noFill/>
        </p:spPr>
        <p:txBody>
          <a:bodyPr wrap="square" rtlCol="0">
            <a:spAutoFit/>
          </a:bodyPr>
          <a:lstStyle/>
          <a:p>
            <a:r>
              <a:rPr lang="en-US" sz="1400" dirty="0" smtClean="0"/>
              <a:t>@</a:t>
            </a:r>
            <a:r>
              <a:rPr lang="en-US" sz="1400" dirty="0" err="1" smtClean="0"/>
              <a:t>NepalPoliceHQ</a:t>
            </a:r>
            <a:endParaRPr lang="en-US" sz="1400" dirty="0" smtClean="0"/>
          </a:p>
          <a:p>
            <a:r>
              <a:rPr lang="en-US" sz="1400" dirty="0" smtClean="0"/>
              <a:t>Based on your information the bus with license# 4519 has been fined </a:t>
            </a:r>
            <a:r>
              <a:rPr lang="en-US" sz="1400" dirty="0" err="1" smtClean="0"/>
              <a:t>Rs</a:t>
            </a:r>
            <a:r>
              <a:rPr lang="en-US" sz="1400" dirty="0" smtClean="0"/>
              <a:t> 1000.</a:t>
            </a:r>
            <a:endParaRPr lang="en-US" sz="1400" dirty="0"/>
          </a:p>
        </p:txBody>
      </p:sp>
      <p:sp>
        <p:nvSpPr>
          <p:cNvPr id="14" name="Rectangle 13"/>
          <p:cNvSpPr/>
          <p:nvPr/>
        </p:nvSpPr>
        <p:spPr>
          <a:xfrm>
            <a:off x="3505200" y="1383269"/>
            <a:ext cx="1559178" cy="369332"/>
          </a:xfrm>
          <a:prstGeom prst="rect">
            <a:avLst/>
          </a:prstGeom>
        </p:spPr>
        <p:txBody>
          <a:bodyPr wrap="none">
            <a:spAutoFit/>
          </a:bodyPr>
          <a:lstStyle/>
          <a:p>
            <a:r>
              <a:rPr lang="en-US" dirty="0" smtClean="0"/>
              <a:t>EXPECTATIONS</a:t>
            </a:r>
            <a:endParaRPr lang="en-US" dirty="0"/>
          </a:p>
        </p:txBody>
      </p:sp>
      <p:sp>
        <p:nvSpPr>
          <p:cNvPr id="22" name="Curved Down Arrow 21"/>
          <p:cNvSpPr/>
          <p:nvPr/>
        </p:nvSpPr>
        <p:spPr>
          <a:xfrm>
            <a:off x="2819400" y="1143001"/>
            <a:ext cx="2895600" cy="42046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3384325" y="5257801"/>
            <a:ext cx="2070549" cy="369332"/>
          </a:xfrm>
          <a:prstGeom prst="rect">
            <a:avLst/>
          </a:prstGeom>
        </p:spPr>
        <p:txBody>
          <a:bodyPr wrap="none">
            <a:spAutoFit/>
          </a:bodyPr>
          <a:lstStyle/>
          <a:p>
            <a:r>
              <a:rPr lang="en-US" dirty="0" smtClean="0"/>
              <a:t>OBDIENCE TO DUTY </a:t>
            </a:r>
            <a:endParaRPr lang="en-US" dirty="0"/>
          </a:p>
        </p:txBody>
      </p:sp>
      <p:sp>
        <p:nvSpPr>
          <p:cNvPr id="27" name="Curved Up Arrow 26"/>
          <p:cNvSpPr/>
          <p:nvPr/>
        </p:nvSpPr>
        <p:spPr>
          <a:xfrm>
            <a:off x="2590800" y="5257801"/>
            <a:ext cx="3505200" cy="6096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76200" y="1752601"/>
            <a:ext cx="872198" cy="2285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a:bodyPr>
          <a:lstStyle/>
          <a:p>
            <a:r>
              <a:rPr lang="en-US" sz="2000" dirty="0" smtClean="0"/>
              <a:t>National DMIS Governance Framework should incorporate Social Media users for crisis management. </a:t>
            </a:r>
          </a:p>
          <a:p>
            <a:r>
              <a:rPr lang="en-US" sz="2000" dirty="0" smtClean="0"/>
              <a:t>Intra Agency Coordination and Inter Agency Coordination by using Social Media.</a:t>
            </a:r>
          </a:p>
          <a:p>
            <a:pPr lvl="1"/>
            <a:r>
              <a:rPr lang="en-US" sz="2000" i="1" dirty="0" smtClean="0"/>
              <a:t>@</a:t>
            </a:r>
            <a:r>
              <a:rPr lang="en-US" sz="2000" i="1" dirty="0" err="1" smtClean="0"/>
              <a:t>nepalpolicehq</a:t>
            </a:r>
            <a:r>
              <a:rPr lang="en-US" sz="2000" i="1" dirty="0" smtClean="0"/>
              <a:t> and other </a:t>
            </a:r>
            <a:r>
              <a:rPr lang="en-US" sz="2000" i="1" dirty="0" err="1" smtClean="0"/>
              <a:t>EROs</a:t>
            </a:r>
            <a:r>
              <a:rPr lang="en-US" sz="2000" i="1" dirty="0" smtClean="0"/>
              <a:t> e.g. @</a:t>
            </a:r>
            <a:r>
              <a:rPr lang="en-US" sz="2000" i="1" dirty="0" err="1" smtClean="0"/>
              <a:t>NEoCOfficial</a:t>
            </a:r>
            <a:r>
              <a:rPr lang="en-US" sz="2000" i="1" dirty="0" smtClean="0"/>
              <a:t> @</a:t>
            </a:r>
            <a:r>
              <a:rPr lang="en-US" sz="2000" i="1" dirty="0" err="1" smtClean="0"/>
              <a:t>NepalArmy</a:t>
            </a:r>
            <a:r>
              <a:rPr lang="en-US" sz="2000" i="1" dirty="0" smtClean="0"/>
              <a:t> @APF-Nepal</a:t>
            </a:r>
          </a:p>
          <a:p>
            <a:endParaRPr lang="en-US" sz="2000" dirty="0" smtClean="0"/>
          </a:p>
          <a:p>
            <a:endParaRPr lang="en-US" sz="2000" dirty="0" smtClean="0"/>
          </a:p>
        </p:txBody>
      </p:sp>
      <p:sp>
        <p:nvSpPr>
          <p:cNvPr id="5" name="Title 4"/>
          <p:cNvSpPr>
            <a:spLocks noGrp="1"/>
          </p:cNvSpPr>
          <p:nvPr>
            <p:ph type="title"/>
          </p:nvPr>
        </p:nvSpPr>
        <p:spPr/>
        <p:txBody>
          <a:bodyPr>
            <a:normAutofit/>
          </a:bodyPr>
          <a:lstStyle/>
          <a:p>
            <a:r>
              <a:rPr lang="en-US" sz="3600" b="1" dirty="0" smtClean="0"/>
              <a:t>Future Research </a:t>
            </a:r>
            <a:endParaRPr lang="en-US" sz="3600" b="1" dirty="0"/>
          </a:p>
        </p:txBody>
      </p:sp>
      <p:pic>
        <p:nvPicPr>
          <p:cNvPr id="3074" name="Picture 2"/>
          <p:cNvPicPr>
            <a:picLocks noChangeAspect="1" noChangeArrowheads="1"/>
          </p:cNvPicPr>
          <p:nvPr/>
        </p:nvPicPr>
        <p:blipFill>
          <a:blip r:embed="rId2"/>
          <a:srcRect/>
          <a:stretch>
            <a:fillRect/>
          </a:stretch>
        </p:blipFill>
        <p:spPr bwMode="auto">
          <a:xfrm>
            <a:off x="2819400" y="3200400"/>
            <a:ext cx="5486400" cy="3050623"/>
          </a:xfrm>
          <a:prstGeom prst="rect">
            <a:avLst/>
          </a:prstGeom>
          <a:noFill/>
          <a:ln w="9525">
            <a:noFill/>
            <a:miter lim="800000"/>
            <a:headEnd/>
            <a:tailEnd/>
          </a:ln>
          <a:effectLst/>
        </p:spPr>
      </p:pic>
    </p:spTree>
    <p:extLst>
      <p:ext uri="{BB962C8B-B14F-4D97-AF65-F5344CB8AC3E}">
        <p14:creationId xmlns:p14="http://schemas.microsoft.com/office/powerpoint/2010/main" val="37787794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What happens when </a:t>
            </a:r>
            <a:r>
              <a:rPr lang="en-US" sz="4000" b="1" dirty="0"/>
              <a:t>a disaster strikes?</a:t>
            </a:r>
          </a:p>
        </p:txBody>
      </p:sp>
      <p:sp>
        <p:nvSpPr>
          <p:cNvPr id="5" name="Explosion 1 4"/>
          <p:cNvSpPr/>
          <p:nvPr/>
        </p:nvSpPr>
        <p:spPr>
          <a:xfrm>
            <a:off x="3200400" y="3649939"/>
            <a:ext cx="3276600" cy="28194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solidFill>
                  <a:srgbClr val="FFFF00"/>
                </a:solidFill>
              </a:rPr>
              <a:t>Disaster</a:t>
            </a:r>
          </a:p>
        </p:txBody>
      </p:sp>
      <p:sp>
        <p:nvSpPr>
          <p:cNvPr id="6" name="Right Arrow 5"/>
          <p:cNvSpPr/>
          <p:nvPr/>
        </p:nvSpPr>
        <p:spPr>
          <a:xfrm>
            <a:off x="533400" y="4515891"/>
            <a:ext cx="2340429" cy="973197"/>
          </a:xfrm>
          <a:prstGeom prst="rightArrow">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rPr>
              <a:t>Informational Convergence</a:t>
            </a:r>
          </a:p>
        </p:txBody>
      </p:sp>
      <p:sp>
        <p:nvSpPr>
          <p:cNvPr id="7" name="Right Arrow 6"/>
          <p:cNvSpPr/>
          <p:nvPr/>
        </p:nvSpPr>
        <p:spPr>
          <a:xfrm rot="5400000">
            <a:off x="3795303" y="2453097"/>
            <a:ext cx="1917192" cy="973399"/>
          </a:xfrm>
          <a:prstGeom prst="rightArrow">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rPr>
              <a:t>Personal Convergence</a:t>
            </a:r>
          </a:p>
        </p:txBody>
      </p:sp>
      <p:sp>
        <p:nvSpPr>
          <p:cNvPr id="8" name="Left Arrow 7"/>
          <p:cNvSpPr/>
          <p:nvPr/>
        </p:nvSpPr>
        <p:spPr>
          <a:xfrm>
            <a:off x="6477000" y="4515891"/>
            <a:ext cx="2106386" cy="973197"/>
          </a:xfrm>
          <a:prstGeom prst="leftArrow">
            <a:avLst>
              <a:gd name="adj1" fmla="val 57339"/>
              <a:gd name="adj2" fmla="val 50000"/>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rPr>
              <a:t>Resources Convergence</a:t>
            </a:r>
          </a:p>
        </p:txBody>
      </p:sp>
      <p:sp>
        <p:nvSpPr>
          <p:cNvPr id="9" name="Rectangle 8"/>
          <p:cNvSpPr/>
          <p:nvPr/>
        </p:nvSpPr>
        <p:spPr>
          <a:xfrm>
            <a:off x="228600" y="1176516"/>
            <a:ext cx="8693727" cy="1261884"/>
          </a:xfrm>
          <a:prstGeom prst="rect">
            <a:avLst/>
          </a:prstGeom>
        </p:spPr>
        <p:txBody>
          <a:bodyPr wrap="square">
            <a:spAutoFit/>
          </a:bodyPr>
          <a:lstStyle/>
          <a:p>
            <a:r>
              <a:rPr lang="en-US" sz="2000" dirty="0"/>
              <a:t>When a disaster strikes, spontaneous and massive movement of people, information and assets take place toward the disaster site </a:t>
            </a:r>
            <a:r>
              <a:rPr lang="en-US" sz="2000" b="1" dirty="0"/>
              <a:t>(Fritz and Mathewson, 1957)</a:t>
            </a:r>
            <a:r>
              <a:rPr lang="en-US" sz="2000" dirty="0"/>
              <a:t>.</a:t>
            </a:r>
          </a:p>
          <a:p>
            <a:endParaRPr lang="en-US" sz="1600" dirty="0"/>
          </a:p>
        </p:txBody>
      </p:sp>
    </p:spTree>
    <p:extLst>
      <p:ext uri="{BB962C8B-B14F-4D97-AF65-F5344CB8AC3E}">
        <p14:creationId xmlns:p14="http://schemas.microsoft.com/office/powerpoint/2010/main" val="298188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9B9BBD-277D-494D-AD84-1E4CB4A51CC2}" type="slidenum">
              <a:rPr lang="en-US" smtClean="0"/>
              <a:pPr/>
              <a:t>20</a:t>
            </a:fld>
            <a:endParaRPr lang="en-US"/>
          </a:p>
        </p:txBody>
      </p:sp>
      <p:sp>
        <p:nvSpPr>
          <p:cNvPr id="5" name="Title 4"/>
          <p:cNvSpPr>
            <a:spLocks noGrp="1"/>
          </p:cNvSpPr>
          <p:nvPr>
            <p:ph type="title"/>
          </p:nvPr>
        </p:nvSpPr>
        <p:spPr>
          <a:xfrm>
            <a:off x="457200" y="152400"/>
            <a:ext cx="8229600" cy="1143000"/>
          </a:xfrm>
        </p:spPr>
        <p:txBody>
          <a:bodyPr>
            <a:normAutofit/>
          </a:bodyPr>
          <a:lstStyle/>
          <a:p>
            <a:r>
              <a:rPr lang="en-US" b="1" dirty="0" smtClean="0"/>
              <a:t>Social Media and Crowd Sourcing</a:t>
            </a:r>
            <a:endParaRPr lang="en-US" b="1" dirty="0"/>
          </a:p>
        </p:txBody>
      </p:sp>
      <p:pic>
        <p:nvPicPr>
          <p:cNvPr id="7" name="Picture 6"/>
          <p:cNvPicPr>
            <a:picLocks noChangeAspect="1"/>
          </p:cNvPicPr>
          <p:nvPr/>
        </p:nvPicPr>
        <p:blipFill>
          <a:blip r:embed="rId3"/>
          <a:stretch>
            <a:fillRect/>
          </a:stretch>
        </p:blipFill>
        <p:spPr>
          <a:xfrm>
            <a:off x="762000" y="1385480"/>
            <a:ext cx="5890060" cy="6158320"/>
          </a:xfrm>
          <a:prstGeom prst="rect">
            <a:avLst/>
          </a:prstGeom>
        </p:spPr>
      </p:pic>
      <p:sp>
        <p:nvSpPr>
          <p:cNvPr id="10" name="Rectangle 9"/>
          <p:cNvSpPr/>
          <p:nvPr/>
        </p:nvSpPr>
        <p:spPr>
          <a:xfrm>
            <a:off x="6461760" y="1481328"/>
            <a:ext cx="2529840" cy="4154984"/>
          </a:xfrm>
          <a:prstGeom prst="rect">
            <a:avLst/>
          </a:prstGeom>
        </p:spPr>
        <p:txBody>
          <a:bodyPr wrap="square">
            <a:spAutoFit/>
          </a:bodyPr>
          <a:lstStyle/>
          <a:p>
            <a:r>
              <a:rPr lang="en-US" sz="2400" dirty="0"/>
              <a:t>This example shade lights on how government organizations in spite of resource crunches can </a:t>
            </a:r>
            <a:r>
              <a:rPr lang="en-US" sz="2400" b="1" i="1" dirty="0"/>
              <a:t>carpe diem </a:t>
            </a:r>
            <a:r>
              <a:rPr lang="en-US" sz="2400" dirty="0"/>
              <a:t>to work effectively when faced with a large scale disaster. </a:t>
            </a:r>
          </a:p>
        </p:txBody>
      </p:sp>
    </p:spTree>
    <p:extLst>
      <p:ext uri="{BB962C8B-B14F-4D97-AF65-F5344CB8AC3E}">
        <p14:creationId xmlns:p14="http://schemas.microsoft.com/office/powerpoint/2010/main" val="525281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685800" y="152400"/>
            <a:ext cx="7772400" cy="1531937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10/2/13</a:t>
            </a:r>
            <a:endParaRPr lang="en-US"/>
          </a:p>
        </p:txBody>
      </p:sp>
      <p:sp>
        <p:nvSpPr>
          <p:cNvPr id="4" name="Slide Number Placeholder 3"/>
          <p:cNvSpPr>
            <a:spLocks noGrp="1"/>
          </p:cNvSpPr>
          <p:nvPr>
            <p:ph type="sldNum" sz="quarter" idx="12"/>
          </p:nvPr>
        </p:nvSpPr>
        <p:spPr/>
        <p:txBody>
          <a:bodyPr/>
          <a:lstStyle/>
          <a:p>
            <a:fld id="{389B9BBD-277D-494D-AD84-1E4CB4A51CC2}" type="slidenum">
              <a:rPr lang="en-US" smtClean="0"/>
              <a:pPr/>
              <a:t>21</a:t>
            </a:fld>
            <a:endParaRPr lang="en-US"/>
          </a:p>
        </p:txBody>
      </p:sp>
    </p:spTree>
    <p:extLst>
      <p:ext uri="{BB962C8B-B14F-4D97-AF65-F5344CB8AC3E}">
        <p14:creationId xmlns:p14="http://schemas.microsoft.com/office/powerpoint/2010/main" val="10376420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685800" y="-5562600"/>
            <a:ext cx="7772400" cy="15319375"/>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0" y="-457200"/>
            <a:ext cx="9144000" cy="1755616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10/2/13</a:t>
            </a:r>
            <a:endParaRPr lang="en-US"/>
          </a:p>
        </p:txBody>
      </p:sp>
      <p:sp>
        <p:nvSpPr>
          <p:cNvPr id="5" name="Slide Number Placeholder 4"/>
          <p:cNvSpPr>
            <a:spLocks noGrp="1"/>
          </p:cNvSpPr>
          <p:nvPr>
            <p:ph type="sldNum" sz="quarter" idx="12"/>
          </p:nvPr>
        </p:nvSpPr>
        <p:spPr/>
        <p:txBody>
          <a:bodyPr/>
          <a:lstStyle/>
          <a:p>
            <a:fld id="{389B9BBD-277D-494D-AD84-1E4CB4A51CC2}" type="slidenum">
              <a:rPr lang="en-US" smtClean="0"/>
              <a:pPr/>
              <a:t>22</a:t>
            </a:fld>
            <a:endParaRPr lang="en-US"/>
          </a:p>
        </p:txBody>
      </p:sp>
    </p:spTree>
    <p:extLst>
      <p:ext uri="{BB962C8B-B14F-4D97-AF65-F5344CB8AC3E}">
        <p14:creationId xmlns:p14="http://schemas.microsoft.com/office/powerpoint/2010/main" val="30099633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10/2/13</a:t>
            </a:r>
            <a:endParaRPr lang="en-US"/>
          </a:p>
        </p:txBody>
      </p:sp>
      <p:sp>
        <p:nvSpPr>
          <p:cNvPr id="4" name="Slide Number Placeholder 3"/>
          <p:cNvSpPr>
            <a:spLocks noGrp="1"/>
          </p:cNvSpPr>
          <p:nvPr>
            <p:ph type="sldNum" sz="quarter" idx="12"/>
          </p:nvPr>
        </p:nvSpPr>
        <p:spPr/>
        <p:txBody>
          <a:bodyPr/>
          <a:lstStyle/>
          <a:p>
            <a:fld id="{389B9BBD-277D-494D-AD84-1E4CB4A51CC2}" type="slidenum">
              <a:rPr lang="en-US" smtClean="0"/>
              <a:pPr/>
              <a:t>23</a:t>
            </a:fld>
            <a:endParaRPr lang="en-US"/>
          </a:p>
        </p:txBody>
      </p:sp>
      <p:sp>
        <p:nvSpPr>
          <p:cNvPr id="5" name="Title 4"/>
          <p:cNvSpPr>
            <a:spLocks noGrp="1"/>
          </p:cNvSpPr>
          <p:nvPr>
            <p:ph type="title"/>
          </p:nvPr>
        </p:nvSpPr>
        <p:spPr>
          <a:xfrm>
            <a:off x="381000" y="335757"/>
            <a:ext cx="3048000" cy="2163762"/>
          </a:xfrm>
        </p:spPr>
        <p:txBody>
          <a:bodyPr>
            <a:normAutofit/>
          </a:bodyPr>
          <a:lstStyle/>
          <a:p>
            <a:r>
              <a:rPr lang="en-US" sz="3600" dirty="0" smtClean="0"/>
              <a:t>Social Media and Crisis Management</a:t>
            </a:r>
            <a:endParaRPr lang="en-US" sz="3600" dirty="0"/>
          </a:p>
        </p:txBody>
      </p:sp>
      <p:pic>
        <p:nvPicPr>
          <p:cNvPr id="7" name="Picture 6"/>
          <p:cNvPicPr>
            <a:picLocks noChangeAspect="1"/>
          </p:cNvPicPr>
          <p:nvPr/>
        </p:nvPicPr>
        <p:blipFill>
          <a:blip r:embed="rId3"/>
          <a:stretch>
            <a:fillRect/>
          </a:stretch>
        </p:blipFill>
        <p:spPr>
          <a:xfrm>
            <a:off x="4570086" y="0"/>
            <a:ext cx="4573914" cy="6972300"/>
          </a:xfrm>
          <a:prstGeom prst="rect">
            <a:avLst/>
          </a:prstGeom>
        </p:spPr>
      </p:pic>
      <p:sp>
        <p:nvSpPr>
          <p:cNvPr id="6" name="TextBox 5"/>
          <p:cNvSpPr txBox="1"/>
          <p:nvPr/>
        </p:nvSpPr>
        <p:spPr>
          <a:xfrm>
            <a:off x="838200" y="3657600"/>
            <a:ext cx="3048000" cy="1384995"/>
          </a:xfrm>
          <a:prstGeom prst="rect">
            <a:avLst/>
          </a:prstGeom>
          <a:noFill/>
        </p:spPr>
        <p:txBody>
          <a:bodyPr wrap="square" rtlCol="0">
            <a:spAutoFit/>
          </a:bodyPr>
          <a:lstStyle/>
          <a:p>
            <a:pPr>
              <a:buClr>
                <a:schemeClr val="accent1"/>
              </a:buClr>
              <a:buFont typeface="Wingdings" charset="2"/>
              <a:buChar char="Ø"/>
            </a:pPr>
            <a:r>
              <a:rPr lang="en-US" sz="2800" dirty="0" smtClean="0"/>
              <a:t> Educate</a:t>
            </a:r>
          </a:p>
          <a:p>
            <a:pPr>
              <a:buClr>
                <a:schemeClr val="accent1"/>
              </a:buClr>
              <a:buFont typeface="Wingdings" charset="2"/>
              <a:buChar char="Ø"/>
            </a:pPr>
            <a:r>
              <a:rPr lang="en-US" sz="2800" dirty="0" smtClean="0"/>
              <a:t> Inform</a:t>
            </a:r>
          </a:p>
          <a:p>
            <a:pPr>
              <a:buClr>
                <a:schemeClr val="accent1"/>
              </a:buClr>
              <a:buFont typeface="Wingdings" charset="2"/>
              <a:buChar char="Ø"/>
            </a:pPr>
            <a:r>
              <a:rPr lang="en-US" sz="2800" dirty="0" smtClean="0"/>
              <a:t> Share</a:t>
            </a:r>
            <a:endParaRPr lang="en-US" sz="2800" dirty="0"/>
          </a:p>
        </p:txBody>
      </p:sp>
      <p:sp>
        <p:nvSpPr>
          <p:cNvPr id="8" name="Title 1"/>
          <p:cNvSpPr txBox="1">
            <a:spLocks/>
          </p:cNvSpPr>
          <p:nvPr/>
        </p:nvSpPr>
        <p:spPr>
          <a:xfrm>
            <a:off x="228600" y="2743200"/>
            <a:ext cx="4341486" cy="1143000"/>
          </a:xfrm>
          <a:prstGeom prst="rect">
            <a:avLst/>
          </a:prstGeom>
        </p:spPr>
        <p:txBody>
          <a:bodyPr vert="horz" rtlCol="0" anchor="ctr">
            <a:no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Why it’s a good thing</a:t>
            </a:r>
            <a:endPar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0414549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dirty="0" smtClean="0">
                <a:solidFill>
                  <a:schemeClr val="accent1">
                    <a:satMod val="150000"/>
                  </a:schemeClr>
                </a:solidFill>
              </a:rPr>
              <a:t>Before a Crisis</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3962400" cy="5083175"/>
          </a:xfrm>
        </p:spPr>
        <p:txBody>
          <a:bodyPr>
            <a:normAutofit/>
          </a:bodyPr>
          <a:lstStyle/>
          <a:p>
            <a:pPr indent="-273050" eaLnBrk="1" hangingPunct="1">
              <a:buFont typeface="Wingdings" charset="2"/>
              <a:buChar char="Ø"/>
            </a:pPr>
            <a:r>
              <a:rPr lang="en-US" dirty="0"/>
              <a:t>Help educate &amp; train </a:t>
            </a:r>
          </a:p>
          <a:p>
            <a:pPr lvl="1" eaLnBrk="1" hangingPunct="1"/>
            <a:r>
              <a:rPr lang="en-US" dirty="0"/>
              <a:t>general public</a:t>
            </a:r>
          </a:p>
          <a:p>
            <a:pPr lvl="1" eaLnBrk="1" hangingPunct="1"/>
            <a:r>
              <a:rPr lang="en-US" dirty="0"/>
              <a:t>disaster personnel</a:t>
            </a:r>
          </a:p>
          <a:p>
            <a:pPr lvl="1" eaLnBrk="1" hangingPunct="1"/>
            <a:r>
              <a:rPr lang="en-US" dirty="0"/>
              <a:t>network organizations</a:t>
            </a:r>
          </a:p>
          <a:p>
            <a:pPr indent="-273050" eaLnBrk="1" hangingPunct="1">
              <a:buFont typeface="Wingdings" charset="2"/>
              <a:buChar char="Ø"/>
            </a:pPr>
            <a:r>
              <a:rPr lang="en-US" dirty="0"/>
              <a:t>Recruit volunteers</a:t>
            </a:r>
          </a:p>
          <a:p>
            <a:pPr indent="-273050" eaLnBrk="1" hangingPunct="1">
              <a:buFont typeface="Wingdings" charset="2"/>
              <a:buChar char="Ø"/>
            </a:pPr>
            <a:r>
              <a:rPr lang="en-US" dirty="0"/>
              <a:t>Build situational Awareness</a:t>
            </a:r>
          </a:p>
          <a:p>
            <a:pPr indent="-273050" eaLnBrk="1" hangingPunct="1">
              <a:buFont typeface="Wingdings 2" pitchFamily="-84" charset="2"/>
              <a:buNone/>
            </a:pPr>
            <a:endParaRPr lang="en-US" sz="2800" dirty="0"/>
          </a:p>
          <a:p>
            <a:pPr indent="-273050" eaLnBrk="1" hangingPunct="1"/>
            <a:endParaRPr lang="en-US" dirty="0"/>
          </a:p>
        </p:txBody>
      </p:sp>
      <p:pic>
        <p:nvPicPr>
          <p:cNvPr id="15364" name="Picture 3" descr="zombie.jpg"/>
          <p:cNvPicPr>
            <a:picLocks noChangeAspect="1"/>
          </p:cNvPicPr>
          <p:nvPr/>
        </p:nvPicPr>
        <p:blipFill>
          <a:blip r:embed="rId3"/>
          <a:srcRect/>
          <a:stretch>
            <a:fillRect/>
          </a:stretch>
        </p:blipFill>
        <p:spPr bwMode="auto">
          <a:xfrm>
            <a:off x="4572000" y="609600"/>
            <a:ext cx="4191000" cy="6248400"/>
          </a:xfrm>
          <a:prstGeom prst="rect">
            <a:avLst/>
          </a:prstGeom>
          <a:noFill/>
          <a:ln w="9525">
            <a:solidFill>
              <a:schemeClr val="bg2"/>
            </a:solidFill>
            <a:miter lim="800000"/>
            <a:headEnd/>
            <a:tailEnd/>
          </a:ln>
        </p:spPr>
      </p:pic>
      <p:sp>
        <p:nvSpPr>
          <p:cNvPr id="5" name="Date Placeholder 4"/>
          <p:cNvSpPr>
            <a:spLocks noGrp="1"/>
          </p:cNvSpPr>
          <p:nvPr>
            <p:ph type="dt" sz="half" idx="10"/>
          </p:nvPr>
        </p:nvSpPr>
        <p:spPr/>
        <p:txBody>
          <a:bodyPr/>
          <a:lstStyle/>
          <a:p>
            <a:r>
              <a:rPr lang="en-US" smtClean="0"/>
              <a:t>10/2/13</a:t>
            </a:r>
            <a:endParaRPr lang="en-US"/>
          </a:p>
        </p:txBody>
      </p:sp>
      <p:sp>
        <p:nvSpPr>
          <p:cNvPr id="6" name="Slide Number Placeholder 5"/>
          <p:cNvSpPr>
            <a:spLocks noGrp="1"/>
          </p:cNvSpPr>
          <p:nvPr>
            <p:ph type="sldNum" sz="quarter" idx="12"/>
          </p:nvPr>
        </p:nvSpPr>
        <p:spPr/>
        <p:txBody>
          <a:bodyPr/>
          <a:lstStyle/>
          <a:p>
            <a:fld id="{389B9BBD-277D-494D-AD84-1E4CB4A51CC2}" type="slidenum">
              <a:rPr lang="en-US" smtClean="0"/>
              <a:pPr/>
              <a:t>24</a:t>
            </a:fld>
            <a:endParaRPr lang="en-US"/>
          </a:p>
        </p:txBody>
      </p:sp>
    </p:spTree>
    <p:extLst>
      <p:ext uri="{BB962C8B-B14F-4D97-AF65-F5344CB8AC3E}">
        <p14:creationId xmlns:p14="http://schemas.microsoft.com/office/powerpoint/2010/main" val="4175015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962400" cy="1143000"/>
          </a:xfrm>
        </p:spPr>
        <p:txBody>
          <a:bodyPr rtlCol="0">
            <a:normAutofit/>
            <a:scene3d>
              <a:camera prst="orthographicFront"/>
              <a:lightRig rig="threePt" dir="t">
                <a:rot lat="0" lon="0" rev="4800000"/>
              </a:lightRig>
            </a:scene3d>
            <a:sp3d prstMaterial="matte">
              <a:bevelT w="50800" h="10160"/>
            </a:sp3d>
          </a:bodyPr>
          <a:lstStyle/>
          <a:p>
            <a:pPr marL="438912" indent="-320040" eaLnBrk="1" fontAlgn="auto" hangingPunct="1">
              <a:spcBef>
                <a:spcPts val="0"/>
              </a:spcBef>
              <a:spcAft>
                <a:spcPts val="0"/>
              </a:spcAft>
              <a:defRPr/>
            </a:pPr>
            <a:r>
              <a:rPr lang="en-US" dirty="0" smtClean="0"/>
              <a:t>During a crisis </a:t>
            </a:r>
          </a:p>
        </p:txBody>
      </p:sp>
      <p:sp>
        <p:nvSpPr>
          <p:cNvPr id="3" name="Content Placeholder 2"/>
          <p:cNvSpPr>
            <a:spLocks noGrp="1"/>
          </p:cNvSpPr>
          <p:nvPr>
            <p:ph idx="1"/>
          </p:nvPr>
        </p:nvSpPr>
        <p:spPr>
          <a:xfrm>
            <a:off x="228600" y="762000"/>
            <a:ext cx="3352800" cy="3429000"/>
          </a:xfrm>
        </p:spPr>
        <p:txBody>
          <a:bodyPr>
            <a:noAutofit/>
          </a:bodyPr>
          <a:lstStyle/>
          <a:p>
            <a:pPr indent="-273050" eaLnBrk="1" hangingPunct="1">
              <a:buFont typeface="Wingdings" charset="2"/>
              <a:buChar char="Ø"/>
            </a:pPr>
            <a:r>
              <a:rPr lang="en-US" sz="2000" dirty="0"/>
              <a:t>Provide </a:t>
            </a:r>
            <a:br>
              <a:rPr lang="en-US" sz="2000" dirty="0"/>
            </a:br>
            <a:r>
              <a:rPr lang="en-US" sz="2000" dirty="0"/>
              <a:t>real time information updates</a:t>
            </a:r>
            <a:r>
              <a:rPr lang="en-US" sz="2000" dirty="0" smtClean="0"/>
              <a:t> </a:t>
            </a:r>
          </a:p>
          <a:p>
            <a:pPr indent="-273050" eaLnBrk="1" hangingPunct="1">
              <a:buFont typeface="Wingdings" charset="2"/>
              <a:buChar char="Ø"/>
            </a:pPr>
            <a:r>
              <a:rPr lang="en-US" sz="2000" dirty="0"/>
              <a:t>Share photos and </a:t>
            </a:r>
            <a:r>
              <a:rPr lang="en-US" sz="2000" dirty="0" smtClean="0"/>
              <a:t>video</a:t>
            </a:r>
          </a:p>
          <a:p>
            <a:pPr indent="-273050">
              <a:spcAft>
                <a:spcPts val="600"/>
              </a:spcAft>
              <a:buFont typeface="Wingdings" charset="2"/>
              <a:buChar char="Ø"/>
            </a:pPr>
            <a:r>
              <a:rPr lang="en-US" sz="2000" dirty="0" smtClean="0"/>
              <a:t>Help account for people</a:t>
            </a:r>
          </a:p>
          <a:p>
            <a:pPr indent="-273050">
              <a:spcAft>
                <a:spcPts val="600"/>
              </a:spcAft>
              <a:buFont typeface="Wingdings" charset="2"/>
              <a:buChar char="Ø"/>
            </a:pPr>
            <a:r>
              <a:rPr lang="en-US" sz="2000" dirty="0" smtClean="0"/>
              <a:t>Reach out to others</a:t>
            </a:r>
          </a:p>
          <a:p>
            <a:pPr indent="-273050">
              <a:spcAft>
                <a:spcPts val="600"/>
              </a:spcAft>
              <a:buFont typeface="Wingdings" charset="2"/>
              <a:buChar char="Ø"/>
            </a:pPr>
            <a:r>
              <a:rPr lang="en-US" sz="2000" dirty="0" smtClean="0"/>
              <a:t>Quash rumors</a:t>
            </a:r>
          </a:p>
          <a:p>
            <a:pPr indent="-273050" eaLnBrk="1" hangingPunct="1"/>
            <a:endParaRPr lang="en-US" sz="2000" dirty="0"/>
          </a:p>
        </p:txBody>
      </p:sp>
      <p:pic>
        <p:nvPicPr>
          <p:cNvPr id="19460" name="Picture 1"/>
          <p:cNvPicPr>
            <a:picLocks noChangeAspect="1"/>
          </p:cNvPicPr>
          <p:nvPr/>
        </p:nvPicPr>
        <p:blipFill>
          <a:blip r:embed="rId3"/>
          <a:srcRect b="-729"/>
          <a:stretch>
            <a:fillRect/>
          </a:stretch>
        </p:blipFill>
        <p:spPr bwMode="auto">
          <a:xfrm>
            <a:off x="3810000" y="2819400"/>
            <a:ext cx="5181600" cy="3607342"/>
          </a:xfrm>
          <a:prstGeom prst="rect">
            <a:avLst/>
          </a:prstGeom>
          <a:noFill/>
          <a:ln w="9525">
            <a:noFill/>
            <a:miter lim="800000"/>
            <a:headEnd/>
            <a:tailEnd/>
          </a:ln>
        </p:spPr>
      </p:pic>
      <p:sp>
        <p:nvSpPr>
          <p:cNvPr id="7" name="Rectangle 6"/>
          <p:cNvSpPr/>
          <p:nvPr/>
        </p:nvSpPr>
        <p:spPr>
          <a:xfrm>
            <a:off x="5105400" y="228600"/>
            <a:ext cx="3657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pic>
        <p:nvPicPr>
          <p:cNvPr id="19462" name="Picture 2" descr="http://inapcache.boston.com/universal/site_graphics/blogs/bigpicture/2009_1_12_14/908_21308071.jpg"/>
          <p:cNvPicPr>
            <a:picLocks noChangeAspect="1" noChangeArrowheads="1"/>
          </p:cNvPicPr>
          <p:nvPr/>
        </p:nvPicPr>
        <p:blipFill>
          <a:blip r:embed="rId4"/>
          <a:srcRect/>
          <a:stretch>
            <a:fillRect/>
          </a:stretch>
        </p:blipFill>
        <p:spPr bwMode="auto">
          <a:xfrm>
            <a:off x="5257800" y="381000"/>
            <a:ext cx="2425700" cy="1676400"/>
          </a:xfrm>
          <a:prstGeom prst="rect">
            <a:avLst/>
          </a:prstGeom>
          <a:noFill/>
          <a:ln w="9525">
            <a:noFill/>
            <a:miter lim="800000"/>
            <a:headEnd/>
            <a:tailEnd/>
          </a:ln>
        </p:spPr>
      </p:pic>
      <p:sp>
        <p:nvSpPr>
          <p:cNvPr id="19463" name="TextBox 2"/>
          <p:cNvSpPr txBox="1">
            <a:spLocks noChangeArrowheads="1"/>
          </p:cNvSpPr>
          <p:nvPr/>
        </p:nvSpPr>
        <p:spPr bwMode="auto">
          <a:xfrm>
            <a:off x="7772400" y="1295400"/>
            <a:ext cx="914400" cy="769938"/>
          </a:xfrm>
          <a:prstGeom prst="rect">
            <a:avLst/>
          </a:prstGeom>
          <a:noFill/>
          <a:ln w="9525">
            <a:noFill/>
            <a:miter lim="800000"/>
            <a:headEnd/>
            <a:tailEnd/>
          </a:ln>
        </p:spPr>
        <p:txBody>
          <a:bodyPr>
            <a:prstTxWarp prst="textNoShape">
              <a:avLst/>
            </a:prstTxWarp>
            <a:spAutoFit/>
          </a:bodyPr>
          <a:lstStyle/>
          <a:p>
            <a:r>
              <a:rPr lang="en-US" sz="1100" i="1" dirty="0"/>
              <a:t>YouTube Video – </a:t>
            </a:r>
            <a:r>
              <a:rPr lang="en-US" sz="1100" i="1" dirty="0" err="1"/>
              <a:t>Neda</a:t>
            </a:r>
            <a:r>
              <a:rPr lang="en-US" sz="1100" i="1" dirty="0"/>
              <a:t> dying in Iran</a:t>
            </a:r>
          </a:p>
        </p:txBody>
      </p:sp>
      <p:pic>
        <p:nvPicPr>
          <p:cNvPr id="10" name="Picture 9"/>
          <p:cNvPicPr>
            <a:picLocks noChangeAspect="1"/>
          </p:cNvPicPr>
          <p:nvPr/>
        </p:nvPicPr>
        <p:blipFill>
          <a:blip r:embed="rId5"/>
          <a:stretch>
            <a:fillRect/>
          </a:stretch>
        </p:blipFill>
        <p:spPr>
          <a:xfrm>
            <a:off x="67468" y="4535678"/>
            <a:ext cx="3606800" cy="2398522"/>
          </a:xfrm>
          <a:prstGeom prst="rect">
            <a:avLst/>
          </a:prstGeom>
        </p:spPr>
      </p:pic>
      <p:pic>
        <p:nvPicPr>
          <p:cNvPr id="12" name="Picture 11"/>
          <p:cNvPicPr>
            <a:picLocks noChangeAspect="1"/>
          </p:cNvPicPr>
          <p:nvPr/>
        </p:nvPicPr>
        <p:blipFill>
          <a:blip r:embed="rId6"/>
          <a:stretch>
            <a:fillRect/>
          </a:stretch>
        </p:blipFill>
        <p:spPr>
          <a:xfrm>
            <a:off x="76200" y="3937167"/>
            <a:ext cx="3251200" cy="951571"/>
          </a:xfrm>
          <a:prstGeom prst="rect">
            <a:avLst/>
          </a:prstGeom>
        </p:spPr>
      </p:pic>
      <p:pic>
        <p:nvPicPr>
          <p:cNvPr id="9" name="Picture 6" descr="japan2.png"/>
          <p:cNvPicPr>
            <a:picLocks noChangeAspect="1"/>
          </p:cNvPicPr>
          <p:nvPr/>
        </p:nvPicPr>
        <p:blipFill>
          <a:blip r:embed="rId7"/>
          <a:srcRect/>
          <a:stretch>
            <a:fillRect/>
          </a:stretch>
        </p:blipFill>
        <p:spPr bwMode="auto">
          <a:xfrm>
            <a:off x="33337" y="4888738"/>
            <a:ext cx="4081463" cy="1219200"/>
          </a:xfrm>
          <a:prstGeom prst="rect">
            <a:avLst/>
          </a:prstGeom>
          <a:noFill/>
          <a:ln w="9525">
            <a:noFill/>
            <a:miter lim="800000"/>
            <a:headEnd/>
            <a:tailEnd/>
          </a:ln>
        </p:spPr>
      </p:pic>
      <p:pic>
        <p:nvPicPr>
          <p:cNvPr id="13" name="Picture 12"/>
          <p:cNvPicPr>
            <a:picLocks noChangeAspect="1"/>
          </p:cNvPicPr>
          <p:nvPr/>
        </p:nvPicPr>
        <p:blipFill>
          <a:blip r:embed="rId8"/>
          <a:stretch>
            <a:fillRect/>
          </a:stretch>
        </p:blipFill>
        <p:spPr>
          <a:xfrm>
            <a:off x="3733800" y="1877786"/>
            <a:ext cx="2971800" cy="1627414"/>
          </a:xfrm>
          <a:prstGeom prst="rect">
            <a:avLst/>
          </a:prstGeom>
        </p:spPr>
      </p:pic>
      <p:sp>
        <p:nvSpPr>
          <p:cNvPr id="14" name="Date Placeholder 13"/>
          <p:cNvSpPr>
            <a:spLocks noGrp="1"/>
          </p:cNvSpPr>
          <p:nvPr>
            <p:ph type="dt" sz="half" idx="10"/>
          </p:nvPr>
        </p:nvSpPr>
        <p:spPr/>
        <p:txBody>
          <a:bodyPr/>
          <a:lstStyle/>
          <a:p>
            <a:r>
              <a:rPr lang="en-US" smtClean="0"/>
              <a:t>10/2/13</a:t>
            </a:r>
            <a:endParaRPr lang="en-US"/>
          </a:p>
        </p:txBody>
      </p:sp>
      <p:sp>
        <p:nvSpPr>
          <p:cNvPr id="15" name="Slide Number Placeholder 14"/>
          <p:cNvSpPr>
            <a:spLocks noGrp="1"/>
          </p:cNvSpPr>
          <p:nvPr>
            <p:ph type="sldNum" sz="quarter" idx="12"/>
          </p:nvPr>
        </p:nvSpPr>
        <p:spPr/>
        <p:txBody>
          <a:bodyPr/>
          <a:lstStyle/>
          <a:p>
            <a:fld id="{389B9BBD-277D-494D-AD84-1E4CB4A51CC2}" type="slidenum">
              <a:rPr lang="en-US" smtClean="0"/>
              <a:pPr/>
              <a:t>25</a:t>
            </a:fld>
            <a:endParaRPr lang="en-US"/>
          </a:p>
        </p:txBody>
      </p:sp>
    </p:spTree>
    <p:extLst>
      <p:ext uri="{BB962C8B-B14F-4D97-AF65-F5344CB8AC3E}">
        <p14:creationId xmlns:p14="http://schemas.microsoft.com/office/powerpoint/2010/main" val="668662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sp3d prstMaterial="matte">
              <a:bevelT w="50800" h="10160"/>
            </a:sp3d>
          </a:bodyPr>
          <a:lstStyle/>
          <a:p>
            <a:pPr marL="438912" indent="-320040" eaLnBrk="1" fontAlgn="auto" hangingPunct="1">
              <a:spcBef>
                <a:spcPts val="0"/>
              </a:spcBef>
              <a:spcAft>
                <a:spcPts val="0"/>
              </a:spcAft>
              <a:defRPr/>
            </a:pPr>
            <a:r>
              <a:rPr lang="en-US" dirty="0" smtClean="0"/>
              <a:t>After a crisis </a:t>
            </a:r>
          </a:p>
        </p:txBody>
      </p:sp>
      <p:sp>
        <p:nvSpPr>
          <p:cNvPr id="24579" name="Content Placeholder 2"/>
          <p:cNvSpPr>
            <a:spLocks noGrp="1"/>
          </p:cNvSpPr>
          <p:nvPr>
            <p:ph idx="1"/>
          </p:nvPr>
        </p:nvSpPr>
        <p:spPr>
          <a:xfrm>
            <a:off x="228600" y="1752600"/>
            <a:ext cx="3048000" cy="4625975"/>
          </a:xfrm>
        </p:spPr>
        <p:txBody>
          <a:bodyPr/>
          <a:lstStyle/>
          <a:p>
            <a:pPr eaLnBrk="1" hangingPunct="1">
              <a:spcAft>
                <a:spcPts val="600"/>
              </a:spcAft>
              <a:buFont typeface="Wingdings" charset="2"/>
              <a:buChar char="Ø"/>
            </a:pPr>
            <a:r>
              <a:rPr lang="en-US" dirty="0"/>
              <a:t>Information sharing </a:t>
            </a:r>
            <a:br>
              <a:rPr lang="en-US" dirty="0"/>
            </a:br>
            <a:r>
              <a:rPr lang="en-US" dirty="0"/>
              <a:t>on recovery efforts</a:t>
            </a:r>
          </a:p>
          <a:p>
            <a:pPr eaLnBrk="1" hangingPunct="1">
              <a:spcAft>
                <a:spcPts val="600"/>
              </a:spcAft>
              <a:buFont typeface="Wingdings" charset="2"/>
              <a:buChar char="Ø"/>
            </a:pPr>
            <a:r>
              <a:rPr lang="en-US" dirty="0"/>
              <a:t>Fundraise for </a:t>
            </a:r>
            <a:br>
              <a:rPr lang="en-US" dirty="0"/>
            </a:br>
            <a:r>
              <a:rPr lang="en-US" dirty="0"/>
              <a:t>disaster relief</a:t>
            </a:r>
          </a:p>
          <a:p>
            <a:pPr eaLnBrk="1" hangingPunct="1"/>
            <a:endParaRPr lang="en-US" sz="3600" dirty="0"/>
          </a:p>
        </p:txBody>
      </p:sp>
      <p:pic>
        <p:nvPicPr>
          <p:cNvPr id="5" name="Picture 4"/>
          <p:cNvPicPr>
            <a:picLocks noChangeAspect="1"/>
          </p:cNvPicPr>
          <p:nvPr/>
        </p:nvPicPr>
        <p:blipFill>
          <a:blip r:embed="rId3"/>
          <a:stretch>
            <a:fillRect/>
          </a:stretch>
        </p:blipFill>
        <p:spPr>
          <a:xfrm>
            <a:off x="3131213" y="1343025"/>
            <a:ext cx="6012787" cy="5514975"/>
          </a:xfrm>
          <a:prstGeom prst="rect">
            <a:avLst/>
          </a:prstGeom>
        </p:spPr>
      </p:pic>
      <p:sp>
        <p:nvSpPr>
          <p:cNvPr id="6" name="Date Placeholder 5"/>
          <p:cNvSpPr>
            <a:spLocks noGrp="1"/>
          </p:cNvSpPr>
          <p:nvPr>
            <p:ph type="dt" sz="half" idx="10"/>
          </p:nvPr>
        </p:nvSpPr>
        <p:spPr/>
        <p:txBody>
          <a:bodyPr/>
          <a:lstStyle/>
          <a:p>
            <a:r>
              <a:rPr lang="en-US" smtClean="0"/>
              <a:t>10/2/13</a:t>
            </a:r>
            <a:endParaRPr lang="en-US"/>
          </a:p>
        </p:txBody>
      </p:sp>
      <p:sp>
        <p:nvSpPr>
          <p:cNvPr id="7" name="Slide Number Placeholder 6"/>
          <p:cNvSpPr>
            <a:spLocks noGrp="1"/>
          </p:cNvSpPr>
          <p:nvPr>
            <p:ph type="sldNum" sz="quarter" idx="12"/>
          </p:nvPr>
        </p:nvSpPr>
        <p:spPr/>
        <p:txBody>
          <a:bodyPr/>
          <a:lstStyle/>
          <a:p>
            <a:fld id="{389B9BBD-277D-494D-AD84-1E4CB4A51CC2}" type="slidenum">
              <a:rPr lang="en-US" smtClean="0"/>
              <a:pPr/>
              <a:t>26</a:t>
            </a:fld>
            <a:endParaRPr lang="en-US"/>
          </a:p>
        </p:txBody>
      </p:sp>
    </p:spTree>
    <p:extLst>
      <p:ext uri="{BB962C8B-B14F-4D97-AF65-F5344CB8AC3E}">
        <p14:creationId xmlns:p14="http://schemas.microsoft.com/office/powerpoint/2010/main" val="1994617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And Yet!</a:t>
            </a:r>
          </a:p>
        </p:txBody>
      </p:sp>
      <p:sp>
        <p:nvSpPr>
          <p:cNvPr id="3" name="Content Placeholder 2"/>
          <p:cNvSpPr>
            <a:spLocks noGrp="1"/>
          </p:cNvSpPr>
          <p:nvPr>
            <p:ph idx="1"/>
          </p:nvPr>
        </p:nvSpPr>
        <p:spPr/>
        <p:txBody>
          <a:bodyPr/>
          <a:lstStyle/>
          <a:p>
            <a:r>
              <a:rPr lang="en-US" dirty="0"/>
              <a:t>Most of the Organizational controlled information systems are off limits to general public hindering their participation in the HA/DRR activities.</a:t>
            </a:r>
          </a:p>
          <a:p>
            <a:r>
              <a:rPr lang="en-US" dirty="0" smtClean="0"/>
              <a:t>Many perceive that Emergency </a:t>
            </a:r>
            <a:r>
              <a:rPr lang="en-US" dirty="0"/>
              <a:t>Responder Organizations </a:t>
            </a:r>
            <a:r>
              <a:rPr lang="en-US" dirty="0" smtClean="0"/>
              <a:t>(ERO) are reluctant to coordinate and collaborate online </a:t>
            </a:r>
            <a:r>
              <a:rPr lang="en-US" dirty="0"/>
              <a:t>(publicly)! </a:t>
            </a:r>
          </a:p>
        </p:txBody>
      </p:sp>
    </p:spTree>
    <p:extLst>
      <p:ext uri="{BB962C8B-B14F-4D97-AF65-F5344CB8AC3E}">
        <p14:creationId xmlns:p14="http://schemas.microsoft.com/office/powerpoint/2010/main" val="1045669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6621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5616286" cy="1143000"/>
          </a:xfrm>
        </p:spPr>
        <p:txBody>
          <a:bodyPr>
            <a:noAutofit/>
          </a:bodyPr>
          <a:lstStyle/>
          <a:p>
            <a:r>
              <a:rPr lang="en-US" sz="3200" b="1" dirty="0" smtClean="0"/>
              <a:t>Disaster Management Information System Framework</a:t>
            </a:r>
            <a:endParaRPr lang="en-US" sz="3200" dirty="0"/>
          </a:p>
        </p:txBody>
      </p:sp>
      <p:sp>
        <p:nvSpPr>
          <p:cNvPr id="7" name="TextBox 6"/>
          <p:cNvSpPr txBox="1"/>
          <p:nvPr/>
        </p:nvSpPr>
        <p:spPr>
          <a:xfrm>
            <a:off x="155575" y="3541620"/>
            <a:ext cx="3733800" cy="1200329"/>
          </a:xfrm>
          <a:prstGeom prst="rect">
            <a:avLst/>
          </a:prstGeom>
          <a:noFill/>
        </p:spPr>
        <p:txBody>
          <a:bodyPr wrap="square" rtlCol="0">
            <a:spAutoFit/>
          </a:bodyPr>
          <a:lstStyle/>
          <a:p>
            <a:pPr algn="ctr"/>
            <a:r>
              <a:rPr lang="en-US" b="1" dirty="0" smtClean="0"/>
              <a:t>DRR Portal</a:t>
            </a:r>
          </a:p>
          <a:p>
            <a:pPr algn="ctr"/>
            <a:r>
              <a:rPr lang="en-US" dirty="0" smtClean="0"/>
              <a:t>One </a:t>
            </a:r>
            <a:r>
              <a:rPr lang="en-US" dirty="0"/>
              <a:t>Stop Access</a:t>
            </a:r>
          </a:p>
          <a:p>
            <a:pPr algn="ctr"/>
            <a:r>
              <a:rPr lang="en-US" dirty="0"/>
              <a:t>Multi-Disaster Management System</a:t>
            </a:r>
          </a:p>
          <a:p>
            <a:pPr algn="ctr"/>
            <a:r>
              <a:rPr lang="en-US" dirty="0"/>
              <a:t>Coordination </a:t>
            </a:r>
            <a:r>
              <a:rPr lang="en-US" dirty="0" smtClean="0"/>
              <a:t>Among Stakeholders</a:t>
            </a:r>
            <a:endParaRPr lang="en-US" dirty="0"/>
          </a:p>
        </p:txBody>
      </p:sp>
      <p:sp>
        <p:nvSpPr>
          <p:cNvPr id="8" name="TextBox 7"/>
          <p:cNvSpPr txBox="1"/>
          <p:nvPr/>
        </p:nvSpPr>
        <p:spPr>
          <a:xfrm>
            <a:off x="5179830" y="6107668"/>
            <a:ext cx="3125970"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solidFill>
                  <a:schemeClr val="tx1"/>
                </a:solidFill>
              </a:rPr>
              <a:t>Other Information Systems</a:t>
            </a:r>
          </a:p>
        </p:txBody>
      </p:sp>
      <p:sp>
        <p:nvSpPr>
          <p:cNvPr id="11" name="TextBox 10"/>
          <p:cNvSpPr txBox="1"/>
          <p:nvPr/>
        </p:nvSpPr>
        <p:spPr>
          <a:xfrm>
            <a:off x="4438611" y="2254943"/>
            <a:ext cx="1524000" cy="369332"/>
          </a:xfrm>
          <a:prstGeom prst="rect">
            <a:avLst/>
          </a:prstGeom>
          <a:noFill/>
        </p:spPr>
        <p:txBody>
          <a:bodyPr wrap="square" rtlCol="0">
            <a:spAutoFit/>
          </a:bodyPr>
          <a:lstStyle/>
          <a:p>
            <a:pPr algn="ctr"/>
            <a:r>
              <a:rPr lang="en-US" b="1" dirty="0"/>
              <a:t>Integration</a:t>
            </a:r>
          </a:p>
        </p:txBody>
      </p:sp>
      <p:sp>
        <p:nvSpPr>
          <p:cNvPr id="12" name="TextBox 11"/>
          <p:cNvSpPr txBox="1"/>
          <p:nvPr/>
        </p:nvSpPr>
        <p:spPr>
          <a:xfrm>
            <a:off x="6770601" y="1219200"/>
            <a:ext cx="2171700" cy="369332"/>
          </a:xfrm>
          <a:prstGeom prst="rect">
            <a:avLst/>
          </a:prstGeom>
          <a:noFill/>
        </p:spPr>
        <p:txBody>
          <a:bodyPr wrap="square" rtlCol="0">
            <a:spAutoFit/>
          </a:bodyPr>
          <a:lstStyle/>
          <a:p>
            <a:pPr algn="ctr"/>
            <a:r>
              <a:rPr lang="en-US" b="1" dirty="0"/>
              <a:t>MIS Backend</a:t>
            </a:r>
          </a:p>
        </p:txBody>
      </p:sp>
      <p:sp>
        <p:nvSpPr>
          <p:cNvPr id="13" name="AutoShape 2" descr="Image result for sahana soft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wiki.sahanafoundation.org/_media/sahanalarge_ssf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6306" y="576104"/>
            <a:ext cx="2053860" cy="67499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94" y="1489490"/>
            <a:ext cx="3732953"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a:stCxn id="8197" idx="3"/>
            <a:endCxn id="8196" idx="1"/>
          </p:cNvCxnSpPr>
          <p:nvPr/>
        </p:nvCxnSpPr>
        <p:spPr>
          <a:xfrm flipV="1">
            <a:off x="3810847" y="913602"/>
            <a:ext cx="3045459" cy="15260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77001" y="1524000"/>
            <a:ext cx="2583064" cy="1200329"/>
          </a:xfrm>
          <a:prstGeom prst="rect">
            <a:avLst/>
          </a:prstGeom>
          <a:ln>
            <a:solidFill>
              <a:schemeClr val="tx1"/>
            </a:solidFill>
          </a:ln>
        </p:spPr>
        <p:txBody>
          <a:bodyPr wrap="square">
            <a:spAutoFit/>
          </a:bodyPr>
          <a:lstStyle/>
          <a:p>
            <a:pPr marL="285750" lvl="0" indent="-285750">
              <a:buFont typeface="Arial" pitchFamily="34" charset="0"/>
              <a:buChar char="•"/>
            </a:pPr>
            <a:r>
              <a:rPr lang="en-US" sz="1200" b="1" dirty="0"/>
              <a:t>Documents &amp; Photos	</a:t>
            </a:r>
          </a:p>
          <a:p>
            <a:pPr marL="285750" lvl="0" indent="-285750">
              <a:buFont typeface="Arial" pitchFamily="34" charset="0"/>
              <a:buChar char="•"/>
            </a:pPr>
            <a:r>
              <a:rPr lang="en-US" sz="1200" b="1" dirty="0"/>
              <a:t>Person Finder	</a:t>
            </a:r>
          </a:p>
          <a:p>
            <a:pPr marL="285750" lvl="0" indent="-285750">
              <a:buFont typeface="Arial" pitchFamily="34" charset="0"/>
              <a:buChar char="•"/>
            </a:pPr>
            <a:r>
              <a:rPr lang="en-US" sz="1200" b="1" dirty="0"/>
              <a:t>Messaging: SMS &amp; </a:t>
            </a:r>
            <a:r>
              <a:rPr lang="en-US" sz="1200" b="1" dirty="0" smtClean="0"/>
              <a:t>Email</a:t>
            </a:r>
            <a:endParaRPr lang="en-US" sz="1200" b="1" dirty="0"/>
          </a:p>
          <a:p>
            <a:pPr marL="285750" lvl="0" indent="-285750">
              <a:buFont typeface="Arial" pitchFamily="34" charset="0"/>
              <a:buChar char="•"/>
            </a:pPr>
            <a:r>
              <a:rPr lang="en-US" sz="1200" b="1" dirty="0" smtClean="0"/>
              <a:t>Disaster </a:t>
            </a:r>
            <a:r>
              <a:rPr lang="en-US" sz="1200" b="1" dirty="0"/>
              <a:t>Victim Identification</a:t>
            </a:r>
          </a:p>
          <a:p>
            <a:pPr marL="285750" lvl="0" indent="-285750">
              <a:buFont typeface="Arial" pitchFamily="34" charset="0"/>
              <a:buChar char="•"/>
            </a:pPr>
            <a:r>
              <a:rPr lang="en-US" sz="1200" b="1" dirty="0"/>
              <a:t>Organization registry	</a:t>
            </a:r>
          </a:p>
          <a:p>
            <a:pPr marL="285750" lvl="0" indent="-285750">
              <a:buFont typeface="Arial" pitchFamily="34" charset="0"/>
              <a:buChar char="•"/>
            </a:pPr>
            <a:r>
              <a:rPr lang="en-US" sz="1200" b="1" dirty="0"/>
              <a:t>Logistics management	</a:t>
            </a:r>
          </a:p>
        </p:txBody>
      </p:sp>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0396" y="3383431"/>
            <a:ext cx="1911927" cy="104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576637" y="3048000"/>
            <a:ext cx="2643563" cy="369332"/>
          </a:xfrm>
          <a:prstGeom prst="rect">
            <a:avLst/>
          </a:prstGeom>
          <a:noFill/>
        </p:spPr>
        <p:txBody>
          <a:bodyPr wrap="square" rtlCol="0">
            <a:spAutoFit/>
          </a:bodyPr>
          <a:lstStyle/>
          <a:p>
            <a:pPr algn="ctr"/>
            <a:r>
              <a:rPr lang="en-US" b="1" dirty="0" smtClean="0"/>
              <a:t>Weather/Flood </a:t>
            </a:r>
            <a:r>
              <a:rPr lang="en-US" b="1" dirty="0"/>
              <a:t>Info Sys</a:t>
            </a:r>
          </a:p>
        </p:txBody>
      </p:sp>
      <p:cxnSp>
        <p:nvCxnSpPr>
          <p:cNvPr id="20" name="Straight Arrow Connector 19"/>
          <p:cNvCxnSpPr>
            <a:stCxn id="8197" idx="3"/>
            <a:endCxn id="8198" idx="1"/>
          </p:cNvCxnSpPr>
          <p:nvPr/>
        </p:nvCxnSpPr>
        <p:spPr>
          <a:xfrm>
            <a:off x="3810847" y="2439609"/>
            <a:ext cx="3129549" cy="14674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98238" y="5369004"/>
            <a:ext cx="1911927" cy="3806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Geo Spatial Data</a:t>
            </a:r>
          </a:p>
        </p:txBody>
      </p:sp>
      <p:sp>
        <p:nvSpPr>
          <p:cNvPr id="26" name="Rectangle 25"/>
          <p:cNvSpPr/>
          <p:nvPr/>
        </p:nvSpPr>
        <p:spPr>
          <a:xfrm>
            <a:off x="770939" y="5553670"/>
            <a:ext cx="2502223" cy="923330"/>
          </a:xfrm>
          <a:prstGeom prst="rect">
            <a:avLst/>
          </a:prstGeom>
        </p:spPr>
        <p:txBody>
          <a:bodyPr wrap="none">
            <a:spAutoFit/>
          </a:bodyPr>
          <a:lstStyle/>
          <a:p>
            <a:pPr algn="ctr"/>
            <a:r>
              <a:rPr lang="en-US" b="1" dirty="0">
                <a:latin typeface="Broadway" pitchFamily="82" charset="0"/>
              </a:rPr>
              <a:t>DSS</a:t>
            </a:r>
          </a:p>
          <a:p>
            <a:pPr algn="ctr"/>
            <a:r>
              <a:rPr lang="en-US" dirty="0"/>
              <a:t>Decision Support System</a:t>
            </a:r>
          </a:p>
          <a:p>
            <a:pPr algn="ctr"/>
            <a:r>
              <a:rPr lang="en-US" dirty="0"/>
              <a:t>Knowledge based Portal</a:t>
            </a:r>
          </a:p>
        </p:txBody>
      </p:sp>
      <p:sp>
        <p:nvSpPr>
          <p:cNvPr id="27" name="Down Arrow 26"/>
          <p:cNvSpPr/>
          <p:nvPr/>
        </p:nvSpPr>
        <p:spPr>
          <a:xfrm>
            <a:off x="1821159" y="4730281"/>
            <a:ext cx="343322" cy="832319"/>
          </a:xfrm>
          <a:prstGeom prst="downArrow">
            <a:avLst/>
          </a:prstGeom>
          <a:solidFill>
            <a:schemeClr val="tx1">
              <a:lumMod val="65000"/>
              <a:lumOff val="3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TextBox 18"/>
          <p:cNvSpPr txBox="1"/>
          <p:nvPr/>
        </p:nvSpPr>
        <p:spPr>
          <a:xfrm>
            <a:off x="4953000" y="5726668"/>
            <a:ext cx="1524000" cy="369332"/>
          </a:xfrm>
          <a:prstGeom prst="rect">
            <a:avLst/>
          </a:prstGeom>
          <a:noFill/>
        </p:spPr>
        <p:txBody>
          <a:bodyPr wrap="square" rtlCol="0">
            <a:spAutoFit/>
          </a:bodyPr>
          <a:lstStyle/>
          <a:p>
            <a:pPr algn="ctr"/>
            <a:r>
              <a:rPr lang="en-US" b="1" dirty="0"/>
              <a:t>Linkages</a:t>
            </a:r>
          </a:p>
        </p:txBody>
      </p:sp>
      <p:cxnSp>
        <p:nvCxnSpPr>
          <p:cNvPr id="5" name="Straight Arrow Connector 4"/>
          <p:cNvCxnSpPr>
            <a:stCxn id="8197" idx="3"/>
            <a:endCxn id="25" idx="1"/>
          </p:cNvCxnSpPr>
          <p:nvPr/>
        </p:nvCxnSpPr>
        <p:spPr>
          <a:xfrm>
            <a:off x="3810847" y="2439609"/>
            <a:ext cx="3187391" cy="31197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197" idx="3"/>
            <a:endCxn id="8" idx="0"/>
          </p:cNvCxnSpPr>
          <p:nvPr/>
        </p:nvCxnSpPr>
        <p:spPr>
          <a:xfrm>
            <a:off x="3810847" y="2439609"/>
            <a:ext cx="2931968" cy="36680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999201" y="4668720"/>
            <a:ext cx="1916199" cy="416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Seismic Data</a:t>
            </a:r>
            <a:endParaRPr lang="en-US" b="1" dirty="0">
              <a:solidFill>
                <a:schemeClr val="tx1"/>
              </a:solidFill>
            </a:endParaRPr>
          </a:p>
        </p:txBody>
      </p:sp>
      <p:cxnSp>
        <p:nvCxnSpPr>
          <p:cNvPr id="14" name="Straight Arrow Connector 13"/>
          <p:cNvCxnSpPr>
            <a:stCxn id="8197" idx="3"/>
            <a:endCxn id="9" idx="1"/>
          </p:cNvCxnSpPr>
          <p:nvPr/>
        </p:nvCxnSpPr>
        <p:spPr>
          <a:xfrm>
            <a:off x="3810847" y="2439609"/>
            <a:ext cx="3188354" cy="24371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43000" y="1643390"/>
            <a:ext cx="2441575" cy="261610"/>
          </a:xfrm>
          <a:prstGeom prst="rect">
            <a:avLst/>
          </a:prstGeom>
          <a:noFill/>
        </p:spPr>
        <p:txBody>
          <a:bodyPr wrap="square" rtlCol="0">
            <a:spAutoFit/>
          </a:bodyPr>
          <a:lstStyle/>
          <a:p>
            <a:r>
              <a:rPr lang="en-US" sz="1100" b="1" dirty="0" smtClean="0"/>
              <a:t>Nepal Emergency Operations Center</a:t>
            </a:r>
            <a:endParaRPr lang="en-US" sz="1100" b="1" dirty="0"/>
          </a:p>
        </p:txBody>
      </p:sp>
      <p:sp>
        <p:nvSpPr>
          <p:cNvPr id="10" name="AutoShape 2" descr="Image result for social m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4" descr="http://cdn2.business2community.com/wp-content/uploads/2017/02/socialnetworks-2141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575" y="5080026"/>
            <a:ext cx="1450740" cy="72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Arrow Connector 28"/>
          <p:cNvCxnSpPr>
            <a:endCxn id="1029" idx="0"/>
          </p:cNvCxnSpPr>
          <p:nvPr/>
        </p:nvCxnSpPr>
        <p:spPr>
          <a:xfrm>
            <a:off x="3810847" y="2439609"/>
            <a:ext cx="499098" cy="2640417"/>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5131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7772400" cy="5562600"/>
          </a:xfrm>
        </p:spPr>
        <p:txBody>
          <a:bodyPr>
            <a:normAutofit fontScale="92500" lnSpcReduction="10000"/>
          </a:bodyPr>
          <a:lstStyle/>
          <a:p>
            <a:r>
              <a:rPr lang="en-US" sz="2400" dirty="0" smtClean="0"/>
              <a:t>Social Media including Twitter could be used as an </a:t>
            </a:r>
            <a:r>
              <a:rPr lang="en-US" sz="2400" b="1" dirty="0" smtClean="0"/>
              <a:t>effective communication and collaboration platform between the disaster management authority and the general public</a:t>
            </a:r>
            <a:r>
              <a:rPr lang="en-US" sz="2400" dirty="0" smtClean="0"/>
              <a:t>, making it easier for the former to serve the community.</a:t>
            </a:r>
          </a:p>
          <a:p>
            <a:endParaRPr lang="en-US" sz="2400" dirty="0" smtClean="0"/>
          </a:p>
          <a:p>
            <a:r>
              <a:rPr lang="en-US" sz="2400" dirty="0" smtClean="0"/>
              <a:t>Aligned response with expectations for information on the status of road situations, casualties, landslides, relief and rescue operations, contacts and missing persons, </a:t>
            </a:r>
            <a:r>
              <a:rPr lang="en-US" sz="2400" b="1" dirty="0" smtClean="0"/>
              <a:t>helped build a collaborative relationship </a:t>
            </a:r>
            <a:r>
              <a:rPr lang="en-US" sz="2400" dirty="0" smtClean="0"/>
              <a:t>between the ERO and the public. </a:t>
            </a:r>
          </a:p>
          <a:p>
            <a:endParaRPr lang="en-US" sz="2400" dirty="0" smtClean="0"/>
          </a:p>
          <a:p>
            <a:r>
              <a:rPr lang="en-US" sz="2400" dirty="0" smtClean="0"/>
              <a:t>Interaction Site like Twitter Handle helped highlight the </a:t>
            </a:r>
            <a:r>
              <a:rPr lang="en-US" sz="2400" b="1" dirty="0" smtClean="0"/>
              <a:t>difference in response priorities </a:t>
            </a:r>
            <a:r>
              <a:rPr lang="en-US" sz="2400" dirty="0" smtClean="0"/>
              <a:t>between the police and the general public, thus allowing the former to </a:t>
            </a:r>
            <a:r>
              <a:rPr lang="en-US" sz="2400" b="1" dirty="0" smtClean="0"/>
              <a:t>reconsider its planning activities</a:t>
            </a:r>
            <a:r>
              <a:rPr lang="en-US" sz="2400" dirty="0" smtClean="0"/>
              <a:t>.</a:t>
            </a:r>
          </a:p>
          <a:p>
            <a:endParaRPr lang="en-US" sz="2400" dirty="0" smtClean="0"/>
          </a:p>
          <a:p>
            <a:r>
              <a:rPr lang="en-US" sz="2400" b="1" u="sng" dirty="0" smtClean="0"/>
              <a:t>Resilient Communication Networks and Infrastructure is must. </a:t>
            </a:r>
          </a:p>
          <a:p>
            <a:endParaRPr lang="en-US" sz="2400" dirty="0"/>
          </a:p>
        </p:txBody>
      </p:sp>
      <p:sp>
        <p:nvSpPr>
          <p:cNvPr id="5" name="Title 4"/>
          <p:cNvSpPr>
            <a:spLocks noGrp="1"/>
          </p:cNvSpPr>
          <p:nvPr>
            <p:ph type="title"/>
          </p:nvPr>
        </p:nvSpPr>
        <p:spPr>
          <a:xfrm>
            <a:off x="457200" y="0"/>
            <a:ext cx="8229600" cy="1143000"/>
          </a:xfrm>
        </p:spPr>
        <p:txBody>
          <a:bodyPr>
            <a:normAutofit/>
          </a:bodyPr>
          <a:lstStyle/>
          <a:p>
            <a:pPr algn="ctr"/>
            <a:r>
              <a:rPr lang="en-US" sz="3600" b="1" dirty="0" smtClean="0"/>
              <a:t>Conclusions</a:t>
            </a:r>
            <a:endParaRPr lang="en-US" sz="36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Conventional Approach</a:t>
            </a:r>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a:t>Disaster risk management is traditionally falls under the purview of Emergency </a:t>
            </a:r>
            <a:r>
              <a:rPr lang="en-US" dirty="0" smtClean="0"/>
              <a:t>Response Organizations, and, primarily, </a:t>
            </a:r>
            <a:r>
              <a:rPr lang="en-US" dirty="0"/>
              <a:t>focuses on </a:t>
            </a:r>
            <a:r>
              <a:rPr lang="en-US" b="1" dirty="0" smtClean="0"/>
              <a:t>logistics</a:t>
            </a:r>
            <a:r>
              <a:rPr lang="en-US" dirty="0" smtClean="0"/>
              <a:t> </a:t>
            </a:r>
            <a:r>
              <a:rPr lang="en-US" dirty="0"/>
              <a:t>and </a:t>
            </a:r>
            <a:r>
              <a:rPr lang="en-US" b="1" dirty="0"/>
              <a:t>human </a:t>
            </a:r>
            <a:r>
              <a:rPr lang="en-US" b="1" dirty="0" smtClean="0"/>
              <a:t>resources MGMT</a:t>
            </a:r>
            <a:r>
              <a:rPr lang="en-US" dirty="0" smtClean="0"/>
              <a:t>.</a:t>
            </a:r>
          </a:p>
          <a:p>
            <a:r>
              <a:rPr lang="en-US" dirty="0" smtClean="0"/>
              <a:t>On the one hand most </a:t>
            </a:r>
            <a:r>
              <a:rPr lang="en-US" dirty="0"/>
              <a:t>of the </a:t>
            </a:r>
            <a:r>
              <a:rPr lang="en-US" dirty="0" smtClean="0"/>
              <a:t>organizational </a:t>
            </a:r>
            <a:r>
              <a:rPr lang="en-US" dirty="0"/>
              <a:t>controlled </a:t>
            </a:r>
            <a:r>
              <a:rPr lang="en-US" dirty="0" smtClean="0"/>
              <a:t>Information Systems </a:t>
            </a:r>
            <a:r>
              <a:rPr lang="en-US" dirty="0"/>
              <a:t>are off limits to general public hindering their participation in </a:t>
            </a:r>
            <a:r>
              <a:rPr lang="en-US" dirty="0" smtClean="0"/>
              <a:t>HA/DRR activities!</a:t>
            </a:r>
            <a:endParaRPr lang="en-US" dirty="0"/>
          </a:p>
          <a:p>
            <a:r>
              <a:rPr lang="en-US" dirty="0" smtClean="0"/>
              <a:t>On the other with the advent of ICTs including Social Media their participation is ever increasing! </a:t>
            </a:r>
          </a:p>
        </p:txBody>
      </p:sp>
    </p:spTree>
    <p:extLst>
      <p:ext uri="{BB962C8B-B14F-4D97-AF65-F5344CB8AC3E}">
        <p14:creationId xmlns:p14="http://schemas.microsoft.com/office/powerpoint/2010/main" val="574906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smtClean="0"/>
              <a:t>Any Question? Thank You!</a:t>
            </a:r>
            <a:endParaRPr lang="en-US" dirty="0"/>
          </a:p>
        </p:txBody>
      </p:sp>
      <p:pic>
        <p:nvPicPr>
          <p:cNvPr id="6" name="Picture 5"/>
          <p:cNvPicPr>
            <a:picLocks noChangeAspect="1"/>
          </p:cNvPicPr>
          <p:nvPr/>
        </p:nvPicPr>
        <p:blipFill>
          <a:blip r:embed="rId2"/>
          <a:stretch>
            <a:fillRect/>
          </a:stretch>
        </p:blipFill>
        <p:spPr>
          <a:xfrm>
            <a:off x="990600" y="1381368"/>
            <a:ext cx="7105650" cy="5118845"/>
          </a:xfrm>
          <a:prstGeom prst="rect">
            <a:avLst/>
          </a:prstGeom>
        </p:spPr>
      </p:pic>
      <p:sp>
        <p:nvSpPr>
          <p:cNvPr id="7" name="TextBox 6"/>
          <p:cNvSpPr txBox="1"/>
          <p:nvPr/>
        </p:nvSpPr>
        <p:spPr>
          <a:xfrm>
            <a:off x="1200150" y="5879068"/>
            <a:ext cx="7105650" cy="338554"/>
          </a:xfrm>
          <a:prstGeom prst="rect">
            <a:avLst/>
          </a:prstGeom>
          <a:noFill/>
        </p:spPr>
        <p:txBody>
          <a:bodyPr wrap="square" rtlCol="0">
            <a:spAutoFit/>
          </a:bodyPr>
          <a:lstStyle/>
          <a:p>
            <a:pPr algn="ctr"/>
            <a:r>
              <a:rPr lang="en-US" sz="1600" dirty="0" smtClean="0"/>
              <a:t>This is the team that provides real-time information via @</a:t>
            </a:r>
            <a:r>
              <a:rPr lang="en-US" sz="1600" dirty="0" err="1" smtClean="0"/>
              <a:t>nepalpolicehq</a:t>
            </a:r>
            <a:r>
              <a:rPr lang="en-US" sz="1600" dirty="0" smtClean="0"/>
              <a:t>.</a:t>
            </a:r>
            <a:endParaRPr lang="en-US" sz="1600" dirty="0"/>
          </a:p>
        </p:txBody>
      </p:sp>
      <p:sp>
        <p:nvSpPr>
          <p:cNvPr id="3" name="Rectangle 2"/>
          <p:cNvSpPr/>
          <p:nvPr/>
        </p:nvSpPr>
        <p:spPr>
          <a:xfrm>
            <a:off x="1828800" y="5257800"/>
            <a:ext cx="1752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200150" y="5257800"/>
            <a:ext cx="628650" cy="6212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t>Introduction</a:t>
            </a:r>
            <a:endParaRPr lang="en-US" sz="3600" b="1" dirty="0"/>
          </a:p>
        </p:txBody>
      </p:sp>
      <p:sp>
        <p:nvSpPr>
          <p:cNvPr id="3" name="Content Placeholder 2"/>
          <p:cNvSpPr>
            <a:spLocks noGrp="1"/>
          </p:cNvSpPr>
          <p:nvPr>
            <p:ph idx="1"/>
          </p:nvPr>
        </p:nvSpPr>
        <p:spPr>
          <a:xfrm>
            <a:off x="457200" y="1066800"/>
            <a:ext cx="8229600" cy="5334000"/>
          </a:xfrm>
        </p:spPr>
        <p:txBody>
          <a:bodyPr>
            <a:noAutofit/>
          </a:bodyPr>
          <a:lstStyle/>
          <a:p>
            <a:r>
              <a:rPr lang="en-US" sz="2800" dirty="0" smtClean="0"/>
              <a:t>Skeptical participation of Emergency Response Organizations (ERO) in social media particularly for Police</a:t>
            </a:r>
          </a:p>
          <a:p>
            <a:pPr lvl="1"/>
            <a:r>
              <a:rPr lang="en-US" sz="2400" dirty="0" smtClean="0"/>
              <a:t>Mono-centric, Hierarchical, Bureaucratic, Unified Command, Rank &amp; File </a:t>
            </a:r>
            <a:r>
              <a:rPr lang="en-US" sz="2400" b="1" dirty="0" smtClean="0"/>
              <a:t>Vs </a:t>
            </a:r>
            <a:r>
              <a:rPr lang="en-US" sz="2400" dirty="0" smtClean="0"/>
              <a:t> Open, Free-style, Decentralized, Flat</a:t>
            </a:r>
          </a:p>
          <a:p>
            <a:r>
              <a:rPr lang="en-US" sz="2800" dirty="0" smtClean="0"/>
              <a:t>Effective use of social media by Police departments for crisis response insufficiently understood </a:t>
            </a:r>
          </a:p>
          <a:p>
            <a:pPr lvl="1"/>
            <a:r>
              <a:rPr lang="en-US" sz="2400" dirty="0" smtClean="0"/>
              <a:t>Who are the people they communicate with? </a:t>
            </a:r>
          </a:p>
          <a:p>
            <a:pPr lvl="1"/>
            <a:r>
              <a:rPr lang="en-US" sz="2400" dirty="0" smtClean="0"/>
              <a:t>What types of crisis-related information are shared with them? How do people react to these messages? </a:t>
            </a:r>
          </a:p>
          <a:p>
            <a:pPr lvl="1"/>
            <a:r>
              <a:rPr lang="en-US" sz="2400" dirty="0" smtClean="0"/>
              <a:t>How does the general public react to a social media run by a police organization? </a:t>
            </a:r>
          </a:p>
          <a:p>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Research Questions</a:t>
            </a:r>
          </a:p>
        </p:txBody>
      </p:sp>
      <p:sp>
        <p:nvSpPr>
          <p:cNvPr id="3" name="Content Placeholder 2"/>
          <p:cNvSpPr>
            <a:spLocks noGrp="1"/>
          </p:cNvSpPr>
          <p:nvPr>
            <p:ph idx="1"/>
          </p:nvPr>
        </p:nvSpPr>
        <p:spPr>
          <a:xfrm>
            <a:off x="457200" y="1447800"/>
            <a:ext cx="8229600" cy="4525963"/>
          </a:xfrm>
        </p:spPr>
        <p:txBody>
          <a:bodyPr>
            <a:normAutofit/>
          </a:bodyPr>
          <a:lstStyle/>
          <a:p>
            <a:r>
              <a:rPr lang="en-US" dirty="0" smtClean="0"/>
              <a:t>Do </a:t>
            </a:r>
            <a:r>
              <a:rPr lang="en-US" dirty="0" err="1" smtClean="0"/>
              <a:t>Twitterati</a:t>
            </a:r>
            <a:r>
              <a:rPr lang="en-US" dirty="0" smtClean="0"/>
              <a:t>  </a:t>
            </a:r>
            <a:r>
              <a:rPr lang="en-US" dirty="0"/>
              <a:t>exhibit the </a:t>
            </a:r>
            <a:r>
              <a:rPr lang="en-US" dirty="0" smtClean="0"/>
              <a:t>same convergence </a:t>
            </a:r>
            <a:r>
              <a:rPr lang="en-US" dirty="0"/>
              <a:t>behaviors </a:t>
            </a:r>
            <a:r>
              <a:rPr lang="en-US" dirty="0" smtClean="0"/>
              <a:t>when communicating with an ERO?</a:t>
            </a:r>
          </a:p>
          <a:p>
            <a:r>
              <a:rPr lang="en-US" dirty="0" smtClean="0"/>
              <a:t>Between them? And with the police?</a:t>
            </a:r>
          </a:p>
          <a:p>
            <a:r>
              <a:rPr lang="en-US" dirty="0" smtClean="0"/>
              <a:t>Would there be (Twitter) best communication practices </a:t>
            </a:r>
            <a:r>
              <a:rPr lang="en-US" dirty="0"/>
              <a:t>to assist crisis response </a:t>
            </a:r>
            <a:r>
              <a:rPr lang="en-US" dirty="0" smtClean="0"/>
              <a:t>efforts</a:t>
            </a:r>
            <a:r>
              <a:rPr lang="en-US" dirty="0"/>
              <a:t>?</a:t>
            </a:r>
            <a:endParaRPr lang="en-US" dirty="0" smtClean="0"/>
          </a:p>
          <a:p>
            <a:pPr>
              <a:buNone/>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t>Theoretical and Analytical Framework</a:t>
            </a:r>
            <a:endParaRPr lang="en-US" sz="3600" b="1" dirty="0"/>
          </a:p>
        </p:txBody>
      </p:sp>
      <p:grpSp>
        <p:nvGrpSpPr>
          <p:cNvPr id="5" name="Group 4"/>
          <p:cNvGrpSpPr/>
          <p:nvPr/>
        </p:nvGrpSpPr>
        <p:grpSpPr>
          <a:xfrm>
            <a:off x="-152400" y="918626"/>
            <a:ext cx="9182100" cy="5423356"/>
            <a:chOff x="-342900" y="381000"/>
            <a:chExt cx="9182100" cy="5423356"/>
          </a:xfrm>
          <a:noFill/>
        </p:grpSpPr>
        <p:sp>
          <p:nvSpPr>
            <p:cNvPr id="6" name="Oval 5"/>
            <p:cNvSpPr>
              <a:spLocks noChangeAspect="1"/>
            </p:cNvSpPr>
            <p:nvPr/>
          </p:nvSpPr>
          <p:spPr>
            <a:xfrm>
              <a:off x="2019300" y="1189167"/>
              <a:ext cx="4809565" cy="4419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Interactions</a:t>
              </a:r>
              <a:endParaRPr lang="en-US" sz="2000" b="1" dirty="0">
                <a:solidFill>
                  <a:schemeClr val="tx1"/>
                </a:solidFill>
              </a:endParaRPr>
            </a:p>
          </p:txBody>
        </p:sp>
        <p:sp>
          <p:nvSpPr>
            <p:cNvPr id="7" name="Oval 6"/>
            <p:cNvSpPr>
              <a:spLocks noChangeAspect="1"/>
            </p:cNvSpPr>
            <p:nvPr/>
          </p:nvSpPr>
          <p:spPr>
            <a:xfrm>
              <a:off x="1562100" y="3094167"/>
              <a:ext cx="2362200" cy="228074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Convergence Behaviors</a:t>
              </a:r>
            </a:p>
            <a:p>
              <a:pPr algn="ctr"/>
              <a:endParaRPr lang="en-US" dirty="0"/>
            </a:p>
          </p:txBody>
        </p:sp>
        <p:sp>
          <p:nvSpPr>
            <p:cNvPr id="8" name="Oval 7"/>
            <p:cNvSpPr>
              <a:spLocks noChangeAspect="1"/>
            </p:cNvSpPr>
            <p:nvPr/>
          </p:nvSpPr>
          <p:spPr>
            <a:xfrm>
              <a:off x="3086100" y="625988"/>
              <a:ext cx="2628900" cy="244112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Crisis Communication Practices</a:t>
              </a:r>
            </a:p>
            <a:p>
              <a:pPr algn="ctr"/>
              <a:endParaRPr lang="en-US" dirty="0">
                <a:solidFill>
                  <a:schemeClr val="tx1"/>
                </a:solidFill>
              </a:endParaRPr>
            </a:p>
          </p:txBody>
        </p:sp>
        <p:sp>
          <p:nvSpPr>
            <p:cNvPr id="9" name="Rectangle 8"/>
            <p:cNvSpPr/>
            <p:nvPr/>
          </p:nvSpPr>
          <p:spPr>
            <a:xfrm>
              <a:off x="-342900" y="2990910"/>
              <a:ext cx="2209800" cy="2677656"/>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tx1"/>
                  </a:solidFill>
                </a:rPr>
                <a:t>Returnees</a:t>
              </a:r>
            </a:p>
            <a:p>
              <a:pPr algn="ctr"/>
              <a:r>
                <a:rPr lang="en-US" sz="1400" b="1" dirty="0" smtClean="0">
                  <a:solidFill>
                    <a:schemeClr val="tx1"/>
                  </a:solidFill>
                </a:rPr>
                <a:t>Anxious</a:t>
              </a:r>
            </a:p>
            <a:p>
              <a:pPr algn="ctr"/>
              <a:r>
                <a:rPr lang="en-US" sz="1400" b="1" dirty="0" smtClean="0">
                  <a:solidFill>
                    <a:schemeClr val="tx1"/>
                  </a:solidFill>
                </a:rPr>
                <a:t>Helpers</a:t>
              </a:r>
            </a:p>
            <a:p>
              <a:pPr algn="ctr"/>
              <a:r>
                <a:rPr lang="en-US" sz="1400" b="1" dirty="0" smtClean="0">
                  <a:solidFill>
                    <a:schemeClr val="tx1"/>
                  </a:solidFill>
                </a:rPr>
                <a:t>Curious</a:t>
              </a:r>
            </a:p>
            <a:p>
              <a:pPr algn="ctr"/>
              <a:r>
                <a:rPr lang="en-US" sz="1400" b="1" dirty="0" smtClean="0">
                  <a:solidFill>
                    <a:schemeClr val="tx1"/>
                  </a:solidFill>
                </a:rPr>
                <a:t>Exploiters</a:t>
              </a:r>
            </a:p>
            <a:p>
              <a:pPr algn="ctr"/>
              <a:r>
                <a:rPr lang="en-US" sz="1400" b="1" dirty="0" smtClean="0">
                  <a:solidFill>
                    <a:schemeClr val="tx1"/>
                  </a:solidFill>
                </a:rPr>
                <a:t>Supporters</a:t>
              </a:r>
            </a:p>
            <a:p>
              <a:pPr algn="ctr"/>
              <a:r>
                <a:rPr lang="en-US" sz="1400" b="1" dirty="0" smtClean="0">
                  <a:solidFill>
                    <a:schemeClr val="tx1"/>
                  </a:solidFill>
                </a:rPr>
                <a:t>Mourners</a:t>
              </a:r>
            </a:p>
            <a:p>
              <a:pPr algn="ctr"/>
              <a:r>
                <a:rPr lang="en-US" sz="1400" b="1" dirty="0" smtClean="0">
                  <a:solidFill>
                    <a:schemeClr val="tx1"/>
                  </a:solidFill>
                </a:rPr>
                <a:t>Detectives</a:t>
              </a:r>
            </a:p>
            <a:p>
              <a:pPr algn="ctr"/>
              <a:r>
                <a:rPr lang="en-US" sz="1400" b="1" dirty="0" smtClean="0"/>
                <a:t>(Fritz and Mathewson, 1957; Kendra and </a:t>
              </a:r>
              <a:r>
                <a:rPr lang="en-US" sz="1400" b="1" dirty="0" err="1" smtClean="0"/>
                <a:t>Witchendorf</a:t>
              </a:r>
              <a:r>
                <a:rPr lang="en-US" sz="1400" b="1" dirty="0" smtClean="0"/>
                <a:t> 2005; and </a:t>
              </a:r>
              <a:r>
                <a:rPr lang="en-US" sz="1400" b="1" dirty="0" err="1" smtClean="0"/>
                <a:t>Subba</a:t>
              </a:r>
              <a:r>
                <a:rPr lang="en-US" sz="1400" b="1" dirty="0" smtClean="0"/>
                <a:t> and Bui 2010).</a:t>
              </a:r>
              <a:endParaRPr lang="en-US" sz="1400" b="1" dirty="0" smtClean="0">
                <a:solidFill>
                  <a:schemeClr val="tx1"/>
                </a:solidFill>
              </a:endParaRPr>
            </a:p>
          </p:txBody>
        </p:sp>
        <p:sp>
          <p:nvSpPr>
            <p:cNvPr id="10" name="Rectangle 9"/>
            <p:cNvSpPr/>
            <p:nvPr/>
          </p:nvSpPr>
          <p:spPr>
            <a:xfrm>
              <a:off x="381000" y="381000"/>
              <a:ext cx="2743200" cy="1384995"/>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tx1"/>
                  </a:solidFill>
                </a:rPr>
                <a:t>Broadcast Information</a:t>
              </a:r>
            </a:p>
            <a:p>
              <a:pPr algn="ctr"/>
              <a:r>
                <a:rPr lang="en-US" sz="1400" b="1" dirty="0" smtClean="0">
                  <a:solidFill>
                    <a:schemeClr val="tx1"/>
                  </a:solidFill>
                </a:rPr>
                <a:t>Broadcast Warning</a:t>
              </a:r>
            </a:p>
            <a:p>
              <a:pPr algn="ctr"/>
              <a:r>
                <a:rPr lang="en-US" sz="1400" b="1" dirty="0" smtClean="0">
                  <a:solidFill>
                    <a:schemeClr val="tx1"/>
                  </a:solidFill>
                </a:rPr>
                <a:t>Encourage Behavior</a:t>
              </a:r>
            </a:p>
            <a:p>
              <a:pPr algn="ctr"/>
              <a:r>
                <a:rPr lang="en-US" sz="1400" b="1" dirty="0" smtClean="0">
                  <a:solidFill>
                    <a:schemeClr val="tx1"/>
                  </a:solidFill>
                </a:rPr>
                <a:t>Appeal for Information</a:t>
              </a:r>
            </a:p>
            <a:p>
              <a:pPr algn="ctr"/>
              <a:r>
                <a:rPr lang="en-US" sz="1400" b="1" dirty="0" smtClean="0">
                  <a:solidFill>
                    <a:schemeClr val="tx1"/>
                  </a:solidFill>
                </a:rPr>
                <a:t>Fighting Rumors</a:t>
              </a:r>
            </a:p>
            <a:p>
              <a:pPr algn="ctr"/>
              <a:r>
                <a:rPr lang="en-US" sz="1400" b="1" dirty="0" smtClean="0"/>
                <a:t>(</a:t>
              </a:r>
              <a:r>
                <a:rPr lang="en-US" sz="1400" b="1" dirty="0" err="1" smtClean="0"/>
                <a:t>Ehnis</a:t>
              </a:r>
              <a:r>
                <a:rPr lang="en-US" sz="1400" b="1" dirty="0" smtClean="0"/>
                <a:t> and Bunker, 2012 &amp; 2013)</a:t>
              </a:r>
              <a:endParaRPr lang="en-US" sz="1400" b="1" dirty="0"/>
            </a:p>
          </p:txBody>
        </p:sp>
        <p:sp>
          <p:nvSpPr>
            <p:cNvPr id="11" name="Oval 10"/>
            <p:cNvSpPr>
              <a:spLocks noChangeAspect="1"/>
            </p:cNvSpPr>
            <p:nvPr/>
          </p:nvSpPr>
          <p:spPr>
            <a:xfrm>
              <a:off x="4914900" y="3067110"/>
              <a:ext cx="2362200" cy="228074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Institutional Elements</a:t>
              </a:r>
            </a:p>
            <a:p>
              <a:pPr algn="ctr"/>
              <a:endParaRPr lang="en-US" dirty="0"/>
            </a:p>
          </p:txBody>
        </p:sp>
        <p:sp>
          <p:nvSpPr>
            <p:cNvPr id="12" name="Rectangle 11"/>
            <p:cNvSpPr/>
            <p:nvPr/>
          </p:nvSpPr>
          <p:spPr>
            <a:xfrm>
              <a:off x="6781800" y="5281136"/>
              <a:ext cx="2057400"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t>Institutional Elements</a:t>
              </a:r>
              <a:endParaRPr lang="en-US" sz="1400" b="1" dirty="0" smtClean="0">
                <a:solidFill>
                  <a:schemeClr val="tx1"/>
                </a:solidFill>
              </a:endParaRPr>
            </a:p>
            <a:p>
              <a:pPr algn="ctr"/>
              <a:r>
                <a:rPr lang="en-US" sz="1400" b="1" dirty="0" smtClean="0"/>
                <a:t>Scott (2008)</a:t>
              </a:r>
              <a:endParaRPr lang="en-US" sz="1400" b="1" dirty="0"/>
            </a:p>
          </p:txBody>
        </p:sp>
      </p:grpSp>
      <p:sp>
        <p:nvSpPr>
          <p:cNvPr id="14" name="Rectangle 13"/>
          <p:cNvSpPr/>
          <p:nvPr/>
        </p:nvSpPr>
        <p:spPr>
          <a:xfrm>
            <a:off x="6629400" y="6248400"/>
            <a:ext cx="2895600" cy="523220"/>
          </a:xfrm>
          <a:prstGeom prst="rect">
            <a:avLst/>
          </a:prstGeom>
        </p:spPr>
        <p:txBody>
          <a:bodyPr wrap="square">
            <a:spAutoFit/>
          </a:bodyPr>
          <a:lstStyle/>
          <a:p>
            <a:r>
              <a:rPr lang="en-US" sz="1400" dirty="0" smtClean="0"/>
              <a:t>Expectations, Profile, Protocols, Mission, Norms, Roles, Jobs etc</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b="1" dirty="0" smtClean="0"/>
              <a:t>Police Crisis Communication Practices </a:t>
            </a:r>
            <a:br>
              <a:rPr lang="en-US" sz="3600" b="1" dirty="0" smtClean="0"/>
            </a:br>
            <a:r>
              <a:rPr lang="en-US" sz="1600" b="1" dirty="0" smtClean="0"/>
              <a:t>[</a:t>
            </a:r>
            <a:r>
              <a:rPr lang="en-US" sz="1600" b="1" dirty="0" err="1" smtClean="0"/>
              <a:t>Ehnis</a:t>
            </a:r>
            <a:r>
              <a:rPr lang="en-US" sz="1600" b="1" dirty="0" smtClean="0"/>
              <a:t> and Bunker (2012 &amp; 2013)</a:t>
            </a:r>
            <a:endParaRPr lang="en-US" sz="1600"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718" y="1524000"/>
            <a:ext cx="8891132" cy="50570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5486400" cy="4525963"/>
          </a:xfrm>
        </p:spPr>
        <p:txBody>
          <a:bodyPr>
            <a:normAutofit/>
          </a:bodyPr>
          <a:lstStyle/>
          <a:p>
            <a:r>
              <a:rPr lang="en-US" sz="2800" dirty="0" smtClean="0"/>
              <a:t>Research Site</a:t>
            </a:r>
          </a:p>
          <a:p>
            <a:r>
              <a:rPr lang="en-US" sz="2800" dirty="0" smtClean="0"/>
              <a:t>Data Collection</a:t>
            </a:r>
          </a:p>
          <a:p>
            <a:pPr lvl="1"/>
            <a:r>
              <a:rPr lang="en-US" sz="2400" dirty="0" err="1" smtClean="0"/>
              <a:t>Netnography</a:t>
            </a:r>
            <a:r>
              <a:rPr lang="en-US" sz="2400" dirty="0" smtClean="0"/>
              <a:t> [</a:t>
            </a:r>
            <a:r>
              <a:rPr lang="en-US" sz="2400" dirty="0" err="1" smtClean="0"/>
              <a:t>Kozinets</a:t>
            </a:r>
            <a:r>
              <a:rPr lang="en-US" sz="2400" dirty="0" smtClean="0"/>
              <a:t>, 2010]</a:t>
            </a:r>
          </a:p>
          <a:p>
            <a:pPr lvl="1"/>
            <a:r>
              <a:rPr lang="en-US" sz="2400" dirty="0" smtClean="0"/>
              <a:t>Twitter Analytics</a:t>
            </a:r>
          </a:p>
          <a:p>
            <a:endParaRPr lang="en-US" sz="2800" dirty="0"/>
          </a:p>
        </p:txBody>
      </p:sp>
      <p:sp>
        <p:nvSpPr>
          <p:cNvPr id="5" name="Title 4"/>
          <p:cNvSpPr>
            <a:spLocks noGrp="1"/>
          </p:cNvSpPr>
          <p:nvPr>
            <p:ph type="title"/>
          </p:nvPr>
        </p:nvSpPr>
        <p:spPr>
          <a:xfrm>
            <a:off x="457200" y="274638"/>
            <a:ext cx="3418840" cy="1143000"/>
          </a:xfrm>
        </p:spPr>
        <p:txBody>
          <a:bodyPr>
            <a:normAutofit/>
          </a:bodyPr>
          <a:lstStyle/>
          <a:p>
            <a:r>
              <a:rPr lang="en-US" sz="3600" b="1" dirty="0" smtClean="0"/>
              <a:t>Methodology</a:t>
            </a:r>
            <a:endParaRPr lang="en-US" sz="3600" b="1" dirty="0"/>
          </a:p>
        </p:txBody>
      </p:sp>
      <p:pic>
        <p:nvPicPr>
          <p:cNvPr id="7" name="Picture 6"/>
          <p:cNvPicPr>
            <a:picLocks noChangeAspect="1"/>
          </p:cNvPicPr>
          <p:nvPr/>
        </p:nvPicPr>
        <p:blipFill>
          <a:blip r:embed="rId2"/>
          <a:stretch>
            <a:fillRect/>
          </a:stretch>
        </p:blipFill>
        <p:spPr>
          <a:xfrm>
            <a:off x="4810760" y="609600"/>
            <a:ext cx="4135120" cy="2819400"/>
          </a:xfrm>
          <a:prstGeom prst="rect">
            <a:avLst/>
          </a:prstGeom>
        </p:spPr>
      </p:pic>
      <p:sp>
        <p:nvSpPr>
          <p:cNvPr id="8" name="Rectangle 7"/>
          <p:cNvSpPr/>
          <p:nvPr/>
        </p:nvSpPr>
        <p:spPr>
          <a:xfrm>
            <a:off x="304800" y="3578388"/>
            <a:ext cx="8326120" cy="2148280"/>
          </a:xfrm>
          <a:prstGeom prst="rect">
            <a:avLst/>
          </a:prstGeom>
        </p:spPr>
        <p:txBody>
          <a:bodyPr wrap="square">
            <a:spAutoFit/>
          </a:bodyPr>
          <a:lstStyle/>
          <a:p>
            <a:pPr>
              <a:buFont typeface="Arial"/>
              <a:buChar char="•"/>
            </a:pPr>
            <a:r>
              <a:rPr lang="en-US" sz="2800" dirty="0" smtClean="0"/>
              <a:t>   Analysis</a:t>
            </a:r>
          </a:p>
          <a:p>
            <a:pPr lvl="1"/>
            <a:r>
              <a:rPr lang="en-US" sz="2400" dirty="0" smtClean="0"/>
              <a:t>A content analysis of Nepal Police Tweets from the aftermath of the 2015 Nepal earthquake was conducted. </a:t>
            </a:r>
          </a:p>
          <a:p>
            <a:pPr lvl="1" indent="-279400">
              <a:spcBef>
                <a:spcPct val="20000"/>
              </a:spcBef>
              <a:buFont typeface="Arial"/>
              <a:buChar char="–"/>
            </a:pPr>
            <a:r>
              <a:rPr lang="en-US" sz="2400" dirty="0" smtClean="0"/>
              <a:t>Codes, Categories, Themes</a:t>
            </a:r>
          </a:p>
          <a:p>
            <a:pPr lvl="1" indent="-279400">
              <a:spcBef>
                <a:spcPct val="20000"/>
              </a:spcBef>
              <a:buFont typeface="Arial"/>
              <a:buChar char="–"/>
            </a:pPr>
            <a:r>
              <a:rPr lang="en-US" sz="2400" dirty="0" smtClean="0"/>
              <a:t>Twitter Analytics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4400" b="1" dirty="0" smtClean="0"/>
              <a:t>Findings: </a:t>
            </a:r>
            <a:br>
              <a:rPr lang="en-US" sz="4400" b="1" dirty="0" smtClean="0"/>
            </a:br>
            <a:r>
              <a:rPr lang="en-US" sz="3600" b="1" dirty="0" smtClean="0"/>
              <a:t>An </a:t>
            </a:r>
            <a:r>
              <a:rPr lang="en-US" sz="3600" b="1" dirty="0"/>
              <a:t>Instantiated Typology of e-Convergence</a:t>
            </a:r>
            <a:endParaRPr lang="en-US" b="1" dirty="0"/>
          </a:p>
        </p:txBody>
      </p:sp>
      <p:pic>
        <p:nvPicPr>
          <p:cNvPr id="16386" name="Picture 2" descr="C:\Users\MyOfficeComputer\Desktop\ALL\Social media crsisi response nepal eq\SMDP Tweets\Extra\1returnees.png"/>
          <p:cNvPicPr>
            <a:picLocks noChangeAspect="1" noChangeArrowheads="1"/>
          </p:cNvPicPr>
          <p:nvPr/>
        </p:nvPicPr>
        <p:blipFill>
          <a:blip r:embed="rId2" cstate="print"/>
          <a:srcRect/>
          <a:stretch>
            <a:fillRect/>
          </a:stretch>
        </p:blipFill>
        <p:spPr bwMode="auto">
          <a:xfrm>
            <a:off x="4472883" y="1752599"/>
            <a:ext cx="4343530" cy="3336935"/>
          </a:xfrm>
          <a:prstGeom prst="rect">
            <a:avLst/>
          </a:prstGeom>
          <a:noFill/>
        </p:spPr>
      </p:pic>
      <p:sp>
        <p:nvSpPr>
          <p:cNvPr id="18" name="Rectangle 17"/>
          <p:cNvSpPr/>
          <p:nvPr/>
        </p:nvSpPr>
        <p:spPr>
          <a:xfrm>
            <a:off x="4320483" y="1219200"/>
            <a:ext cx="1830875" cy="400110"/>
          </a:xfrm>
          <a:prstGeom prst="rect">
            <a:avLst/>
          </a:prstGeom>
        </p:spPr>
        <p:txBody>
          <a:bodyPr wrap="none">
            <a:spAutoFit/>
          </a:bodyPr>
          <a:lstStyle/>
          <a:p>
            <a:r>
              <a:rPr lang="en-US" sz="2000" b="1" i="1" dirty="0" smtClean="0">
                <a:solidFill>
                  <a:srgbClr val="0000FF"/>
                </a:solidFill>
              </a:rPr>
              <a:t>The Returnees: </a:t>
            </a:r>
          </a:p>
        </p:txBody>
      </p:sp>
      <p:sp>
        <p:nvSpPr>
          <p:cNvPr id="19" name="Rectangle 18"/>
          <p:cNvSpPr/>
          <p:nvPr/>
        </p:nvSpPr>
        <p:spPr>
          <a:xfrm>
            <a:off x="612565" y="3966379"/>
            <a:ext cx="1463048" cy="369332"/>
          </a:xfrm>
          <a:prstGeom prst="rect">
            <a:avLst/>
          </a:prstGeom>
        </p:spPr>
        <p:txBody>
          <a:bodyPr wrap="none">
            <a:spAutoFit/>
          </a:bodyPr>
          <a:lstStyle/>
          <a:p>
            <a:r>
              <a:rPr lang="en-US" b="1" i="1" dirty="0" smtClean="0">
                <a:solidFill>
                  <a:srgbClr val="0000FF"/>
                </a:solidFill>
              </a:rPr>
              <a:t>The Anxious:</a:t>
            </a:r>
          </a:p>
        </p:txBody>
      </p:sp>
      <p:sp>
        <p:nvSpPr>
          <p:cNvPr id="553985" name="Rectangle 1"/>
          <p:cNvSpPr>
            <a:spLocks noChangeArrowheads="1"/>
          </p:cNvSpPr>
          <p:nvPr/>
        </p:nvSpPr>
        <p:spPr bwMode="auto">
          <a:xfrm>
            <a:off x="53283" y="1419523"/>
            <a:ext cx="4267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457200"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Fritz &amp; Mathewson (1957) identified five</a:t>
            </a:r>
            <a:r>
              <a:rPr kumimoji="0" lang="en-US" sz="16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convergence behaviors:</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228600" algn="l"/>
                <a:tab pos="457200" algn="l"/>
              </a:tabLst>
            </a:pPr>
            <a:endParaRPr lang="en-US" sz="1600" dirty="0" smtClean="0">
              <a:latin typeface="Arial" pitchFamily="34" charset="0"/>
              <a:cs typeface="Times New Roman" pitchFamily="18" charset="0"/>
            </a:endParaRPr>
          </a:p>
          <a:p>
            <a:pPr marR="0" lvl="0" indent="236538" algn="l" defTabSz="914400" rtl="0" eaLnBrk="1" fontAlgn="base" latinLnBrk="0" hangingPunct="1">
              <a:lnSpc>
                <a:spcPct val="100000"/>
              </a:lnSpc>
              <a:spcBef>
                <a:spcPct val="0"/>
              </a:spcBef>
              <a:spcAft>
                <a:spcPct val="0"/>
              </a:spcAft>
              <a:buClrTx/>
              <a:buSzTx/>
              <a:buFont typeface="Arial" pitchFamily="34" charset="0"/>
              <a:buChar char="•"/>
              <a:tabLst>
                <a:tab pos="393700" algn="l"/>
                <a:tab pos="457200" algn="l"/>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The Returnees</a:t>
            </a:r>
          </a:p>
          <a:p>
            <a:pPr marR="0" lvl="0" indent="236538" algn="l" defTabSz="914400" rtl="0" eaLnBrk="1" fontAlgn="base" latinLnBrk="0" hangingPunct="1">
              <a:lnSpc>
                <a:spcPct val="100000"/>
              </a:lnSpc>
              <a:spcBef>
                <a:spcPct val="0"/>
              </a:spcBef>
              <a:spcAft>
                <a:spcPct val="0"/>
              </a:spcAft>
              <a:buClrTx/>
              <a:buSzTx/>
              <a:buFont typeface="Arial" pitchFamily="34" charset="0"/>
              <a:buChar char="•"/>
              <a:tabLst>
                <a:tab pos="393700" algn="l"/>
                <a:tab pos="457200" algn="l"/>
              </a:tabLst>
            </a:pPr>
            <a:r>
              <a:rPr lang="en-US" sz="1600" dirty="0" smtClean="0">
                <a:latin typeface="Arial" pitchFamily="34" charset="0"/>
                <a:cs typeface="Times New Roman" pitchFamily="18" charset="0"/>
              </a:rPr>
              <a:t>The Anxious</a:t>
            </a:r>
          </a:p>
          <a:p>
            <a:pPr marR="0" lvl="0" indent="236538" algn="l" defTabSz="914400" rtl="0" eaLnBrk="1" fontAlgn="base" latinLnBrk="0" hangingPunct="1">
              <a:lnSpc>
                <a:spcPct val="100000"/>
              </a:lnSpc>
              <a:spcBef>
                <a:spcPct val="0"/>
              </a:spcBef>
              <a:spcAft>
                <a:spcPct val="0"/>
              </a:spcAft>
              <a:buClrTx/>
              <a:buSzTx/>
              <a:buFont typeface="Arial" pitchFamily="34" charset="0"/>
              <a:buChar char="•"/>
              <a:tabLst>
                <a:tab pos="393700" algn="l"/>
                <a:tab pos="457200" algn="l"/>
              </a:tabLst>
            </a:pPr>
            <a:r>
              <a:rPr lang="en-US" sz="1600" dirty="0" smtClean="0">
                <a:latin typeface="Arial" pitchFamily="34" charset="0"/>
                <a:cs typeface="Times New Roman" pitchFamily="18" charset="0"/>
              </a:rPr>
              <a:t>The Helpers</a:t>
            </a:r>
          </a:p>
          <a:p>
            <a:pPr marR="0" lvl="0" indent="236538" algn="l" defTabSz="914400" rtl="0" eaLnBrk="1" fontAlgn="base" latinLnBrk="0" hangingPunct="1">
              <a:lnSpc>
                <a:spcPct val="100000"/>
              </a:lnSpc>
              <a:spcBef>
                <a:spcPct val="0"/>
              </a:spcBef>
              <a:spcAft>
                <a:spcPct val="0"/>
              </a:spcAft>
              <a:buClrTx/>
              <a:buSzTx/>
              <a:buFont typeface="Arial" pitchFamily="34" charset="0"/>
              <a:buChar char="•"/>
              <a:tabLst>
                <a:tab pos="393700" algn="l"/>
                <a:tab pos="457200" algn="l"/>
              </a:tabLst>
            </a:pPr>
            <a:r>
              <a:rPr lang="en-US" sz="1600" dirty="0" smtClean="0">
                <a:latin typeface="Arial" pitchFamily="34" charset="0"/>
                <a:cs typeface="Times New Roman" pitchFamily="18" charset="0"/>
              </a:rPr>
              <a:t>The Curious</a:t>
            </a:r>
          </a:p>
          <a:p>
            <a:pPr marR="0" lvl="0" indent="236538" algn="l" defTabSz="914400" rtl="0" eaLnBrk="1" fontAlgn="base" latinLnBrk="0" hangingPunct="1">
              <a:lnSpc>
                <a:spcPct val="100000"/>
              </a:lnSpc>
              <a:spcBef>
                <a:spcPct val="0"/>
              </a:spcBef>
              <a:spcAft>
                <a:spcPct val="0"/>
              </a:spcAft>
              <a:buClrTx/>
              <a:buSzTx/>
              <a:buFont typeface="Arial" pitchFamily="34" charset="0"/>
              <a:buChar char="•"/>
              <a:tabLst>
                <a:tab pos="393700" algn="l"/>
                <a:tab pos="457200" algn="l"/>
              </a:tabLst>
            </a:pPr>
            <a:r>
              <a:rPr lang="en-US" sz="1600" dirty="0" smtClean="0">
                <a:latin typeface="Arial" pitchFamily="34" charset="0"/>
                <a:cs typeface="Times New Roman" pitchFamily="18" charset="0"/>
              </a:rPr>
              <a:t>The Exploiters</a:t>
            </a:r>
          </a:p>
          <a:p>
            <a:pPr marL="0" marR="0" lvl="0" indent="0" algn="l" defTabSz="914400" rtl="0" eaLnBrk="1" fontAlgn="base" latinLnBrk="0" hangingPunct="1">
              <a:lnSpc>
                <a:spcPct val="100000"/>
              </a:lnSpc>
              <a:spcBef>
                <a:spcPct val="0"/>
              </a:spcBef>
              <a:spcAft>
                <a:spcPct val="0"/>
              </a:spcAft>
              <a:buClrTx/>
              <a:buSzTx/>
              <a:tabLst>
                <a:tab pos="228600" algn="l"/>
                <a:tab pos="457200" algn="l"/>
              </a:tabLst>
            </a:pPr>
            <a:endParaRPr lang="en-US" sz="1600" dirty="0" smtClean="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228600" algn="l"/>
                <a:tab pos="4572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4648200" y="1752599"/>
            <a:ext cx="1600200" cy="457201"/>
            <a:chOff x="4648200" y="1752599"/>
            <a:chExt cx="1600200" cy="457201"/>
          </a:xfrm>
        </p:grpSpPr>
        <p:sp>
          <p:nvSpPr>
            <p:cNvPr id="8" name="Rectangle 7"/>
            <p:cNvSpPr/>
            <p:nvPr/>
          </p:nvSpPr>
          <p:spPr>
            <a:xfrm>
              <a:off x="4648200" y="1752599"/>
              <a:ext cx="1600200"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48200" y="1981200"/>
              <a:ext cx="381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648200" y="2514600"/>
            <a:ext cx="1600200" cy="457201"/>
            <a:chOff x="4648200" y="1752599"/>
            <a:chExt cx="1600200" cy="457201"/>
          </a:xfrm>
        </p:grpSpPr>
        <p:sp>
          <p:nvSpPr>
            <p:cNvPr id="12" name="Rectangle 11"/>
            <p:cNvSpPr/>
            <p:nvPr/>
          </p:nvSpPr>
          <p:spPr>
            <a:xfrm>
              <a:off x="4648200" y="1752599"/>
              <a:ext cx="1600200"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48200" y="1981200"/>
              <a:ext cx="381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648200" y="3276600"/>
            <a:ext cx="1600200" cy="457201"/>
            <a:chOff x="4648200" y="1752599"/>
            <a:chExt cx="1600200" cy="457201"/>
          </a:xfrm>
        </p:grpSpPr>
        <p:sp>
          <p:nvSpPr>
            <p:cNvPr id="15" name="Rectangle 14"/>
            <p:cNvSpPr/>
            <p:nvPr/>
          </p:nvSpPr>
          <p:spPr>
            <a:xfrm>
              <a:off x="4648200" y="1752599"/>
              <a:ext cx="1600200"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648200" y="1981200"/>
              <a:ext cx="381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p:cNvSpPr/>
          <p:nvPr/>
        </p:nvSpPr>
        <p:spPr>
          <a:xfrm>
            <a:off x="103378" y="5089533"/>
            <a:ext cx="4217105" cy="742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472883" y="5089535"/>
            <a:ext cx="4213917" cy="1869743"/>
          </a:xfrm>
          <a:prstGeom prst="rect">
            <a:avLst/>
          </a:prstGeom>
          <a:noFill/>
          <a:ln>
            <a:solidFill>
              <a:schemeClr val="tx1"/>
            </a:solidFill>
          </a:ln>
        </p:spPr>
        <p:txBody>
          <a:bodyPr wrap="square" rtlCol="0">
            <a:spAutoFit/>
          </a:bodyPr>
          <a:lstStyle/>
          <a:p>
            <a:r>
              <a:rPr lang="en-US" sz="1050" dirty="0" smtClean="0"/>
              <a:t>Area police personnel came to our area to assess the damages but returned while saying that this is not their area @</a:t>
            </a:r>
            <a:r>
              <a:rPr lang="en-US" sz="1050" dirty="0" err="1" smtClean="0"/>
              <a:t>NepalPoliceHQ</a:t>
            </a:r>
            <a:endParaRPr lang="en-US" sz="1050" dirty="0" smtClean="0"/>
          </a:p>
          <a:p>
            <a:endParaRPr lang="en-US" sz="1050" dirty="0" smtClean="0"/>
          </a:p>
          <a:p>
            <a:r>
              <a:rPr lang="en-US" sz="1050" dirty="0" smtClean="0"/>
              <a:t>@</a:t>
            </a:r>
            <a:r>
              <a:rPr lang="en-US" sz="1050" dirty="0" err="1" smtClean="0"/>
              <a:t>nepalpolicehq</a:t>
            </a:r>
            <a:r>
              <a:rPr lang="en-US" sz="1050" dirty="0" smtClean="0"/>
              <a:t> Activity of Police #HQ in Twitter is really good, the Police personnel who went back earlier returned, said that help will come do not worry, also collected data.</a:t>
            </a:r>
          </a:p>
          <a:p>
            <a:endParaRPr lang="en-US" sz="1050" dirty="0" smtClean="0"/>
          </a:p>
          <a:p>
            <a:r>
              <a:rPr lang="en-US" sz="1050" dirty="0" smtClean="0"/>
              <a:t>@</a:t>
            </a:r>
            <a:r>
              <a:rPr lang="en-US" sz="1050" dirty="0" err="1" smtClean="0"/>
              <a:t>nepalpolicehq</a:t>
            </a:r>
            <a:r>
              <a:rPr lang="en-US" sz="1050" dirty="0" smtClean="0"/>
              <a:t> while returning they were grumbling who is the one who informed Kathmandu about this trivial matter. I kept quite B-) </a:t>
            </a:r>
          </a:p>
          <a:p>
            <a:endParaRPr lang="en-US" sz="1050" dirty="0" smtClean="0"/>
          </a:p>
          <a:p>
            <a:endParaRPr lang="en-US" sz="1050" dirty="0"/>
          </a:p>
        </p:txBody>
      </p:sp>
      <p:sp>
        <p:nvSpPr>
          <p:cNvPr id="27" name="TextBox 26"/>
          <p:cNvSpPr txBox="1"/>
          <p:nvPr/>
        </p:nvSpPr>
        <p:spPr>
          <a:xfrm>
            <a:off x="7293768" y="1106269"/>
            <a:ext cx="1393032" cy="646331"/>
          </a:xfrm>
          <a:prstGeom prst="rect">
            <a:avLst/>
          </a:prstGeom>
          <a:noFill/>
          <a:ln>
            <a:solidFill>
              <a:schemeClr val="tx1"/>
            </a:solidFill>
          </a:ln>
        </p:spPr>
        <p:txBody>
          <a:bodyPr wrap="square" rtlCol="0">
            <a:spAutoFit/>
          </a:bodyPr>
          <a:lstStyle/>
          <a:p>
            <a:r>
              <a:rPr lang="en-US" sz="1200" dirty="0" smtClean="0"/>
              <a:t>Texts in box are unofficial translation.</a:t>
            </a:r>
            <a:endParaRPr lang="en-US" sz="1200" dirty="0"/>
          </a:p>
        </p:txBody>
      </p:sp>
      <p:pic>
        <p:nvPicPr>
          <p:cNvPr id="20" name="Picture 3" descr="C:\Users\MyOfficeComputer\Desktop\ALL\Social media crsisi response nepal eq\SMDP Tweets\Extra\2Anxious.png"/>
          <p:cNvPicPr>
            <a:picLocks noChangeAspect="1" noChangeArrowheads="1"/>
          </p:cNvPicPr>
          <p:nvPr/>
        </p:nvPicPr>
        <p:blipFill>
          <a:blip r:embed="rId3" cstate="print"/>
          <a:srcRect/>
          <a:stretch>
            <a:fillRect/>
          </a:stretch>
        </p:blipFill>
        <p:spPr bwMode="auto">
          <a:xfrm>
            <a:off x="103378" y="4495800"/>
            <a:ext cx="4217105" cy="1484310"/>
          </a:xfrm>
          <a:prstGeom prst="rect">
            <a:avLst/>
          </a:prstGeom>
          <a:noFill/>
        </p:spPr>
      </p:pic>
      <p:sp>
        <p:nvSpPr>
          <p:cNvPr id="21" name="TextBox 20"/>
          <p:cNvSpPr txBox="1"/>
          <p:nvPr/>
        </p:nvSpPr>
        <p:spPr>
          <a:xfrm>
            <a:off x="103378" y="5980110"/>
            <a:ext cx="4217105" cy="400110"/>
          </a:xfrm>
          <a:prstGeom prst="rect">
            <a:avLst/>
          </a:prstGeom>
          <a:noFill/>
        </p:spPr>
        <p:txBody>
          <a:bodyPr wrap="square" rtlCol="0">
            <a:spAutoFit/>
          </a:bodyPr>
          <a:lstStyle/>
          <a:p>
            <a:r>
              <a:rPr lang="en-US" sz="1000" dirty="0" smtClean="0"/>
              <a:t>@</a:t>
            </a:r>
            <a:r>
              <a:rPr lang="en-US" sz="1000" dirty="0" err="1" smtClean="0"/>
              <a:t>NepalPoliceHQ</a:t>
            </a:r>
            <a:r>
              <a:rPr lang="en-US" sz="1000" dirty="0" smtClean="0"/>
              <a:t> Not only </a:t>
            </a:r>
            <a:r>
              <a:rPr lang="en-US" sz="1000" dirty="0" err="1" smtClean="0"/>
              <a:t>Beni</a:t>
            </a:r>
            <a:r>
              <a:rPr lang="en-US" sz="1000" dirty="0" smtClean="0"/>
              <a:t> Bazar, it is necessary to inform people living near by the river banks in </a:t>
            </a:r>
            <a:r>
              <a:rPr lang="en-US" sz="1000" dirty="0" err="1" smtClean="0"/>
              <a:t>Lasti</a:t>
            </a:r>
            <a:r>
              <a:rPr lang="en-US" sz="1000" dirty="0" smtClean="0"/>
              <a:t>, </a:t>
            </a:r>
            <a:r>
              <a:rPr lang="en-US" sz="1000" dirty="0" err="1" smtClean="0"/>
              <a:t>Forse</a:t>
            </a:r>
            <a:r>
              <a:rPr lang="en-US" sz="1000" dirty="0" smtClean="0"/>
              <a:t>, </a:t>
            </a:r>
            <a:r>
              <a:rPr lang="en-US" sz="1000" dirty="0" err="1" smtClean="0"/>
              <a:t>Milanchok</a:t>
            </a:r>
            <a:r>
              <a:rPr lang="en-US" sz="1000" dirty="0" smtClean="0"/>
              <a:t>, </a:t>
            </a:r>
            <a:r>
              <a:rPr lang="en-US" sz="1000" dirty="0" err="1" smtClean="0"/>
              <a:t>Maldhunga</a:t>
            </a:r>
            <a:r>
              <a:rPr lang="en-US" sz="1000" dirty="0" smtClean="0"/>
              <a:t>.</a:t>
            </a:r>
            <a:endParaRPr lang="en-US" sz="1000" dirty="0"/>
          </a:p>
        </p:txBody>
      </p:sp>
      <p:grpSp>
        <p:nvGrpSpPr>
          <p:cNvPr id="22" name="Group 21"/>
          <p:cNvGrpSpPr/>
          <p:nvPr/>
        </p:nvGrpSpPr>
        <p:grpSpPr>
          <a:xfrm>
            <a:off x="103378" y="4495800"/>
            <a:ext cx="1600200" cy="457201"/>
            <a:chOff x="4648200" y="1752599"/>
            <a:chExt cx="1600200" cy="457201"/>
          </a:xfrm>
        </p:grpSpPr>
        <p:sp>
          <p:nvSpPr>
            <p:cNvPr id="23" name="Rectangle 22"/>
            <p:cNvSpPr/>
            <p:nvPr/>
          </p:nvSpPr>
          <p:spPr>
            <a:xfrm>
              <a:off x="4648200" y="1752599"/>
              <a:ext cx="1600200"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648200" y="1981200"/>
              <a:ext cx="381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52400" y="5181600"/>
            <a:ext cx="1600200" cy="457201"/>
            <a:chOff x="4648200" y="1752599"/>
            <a:chExt cx="1600200" cy="457201"/>
          </a:xfrm>
        </p:grpSpPr>
        <p:sp>
          <p:nvSpPr>
            <p:cNvPr id="29" name="Rectangle 28"/>
            <p:cNvSpPr/>
            <p:nvPr/>
          </p:nvSpPr>
          <p:spPr>
            <a:xfrm>
              <a:off x="4648200" y="1752599"/>
              <a:ext cx="1600200" cy="228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48200" y="1981200"/>
              <a:ext cx="381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470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TotalTime>
  <Words>1662</Words>
  <Application>Microsoft Macintosh PowerPoint</Application>
  <PresentationFormat>On-screen Show (4:3)</PresentationFormat>
  <Paragraphs>220</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Emergency Response Organization (ERO), Convergence Behavior, Social Media Communications and Crisis Response:  An Empirical Study of the 2015 Nepal Earthquake Police Twitter Project</vt:lpstr>
      <vt:lpstr>What happens when a disaster strikes?</vt:lpstr>
      <vt:lpstr>Conventional Approach</vt:lpstr>
      <vt:lpstr>Introduction</vt:lpstr>
      <vt:lpstr>Research Questions</vt:lpstr>
      <vt:lpstr>Theoretical and Analytical Framework</vt:lpstr>
      <vt:lpstr>Police Crisis Communication Practices  [Ehnis and Bunker (2012 &amp; 2013)</vt:lpstr>
      <vt:lpstr>Methodology</vt:lpstr>
      <vt:lpstr>Findings:  An Instantiated Typology of e-Convergence</vt:lpstr>
      <vt:lpstr>Findings:  An Instantiated Typology of e-Convergence</vt:lpstr>
      <vt:lpstr>Findings:  An Instantiated Typology of e-Convergence</vt:lpstr>
      <vt:lpstr>Findings:  An Instantiated Typology of e-Convergence</vt:lpstr>
      <vt:lpstr>Crisis Communication Practices of Nepal Police on Twitter</vt:lpstr>
      <vt:lpstr>A Comparative Analysis</vt:lpstr>
      <vt:lpstr>Crisis Communication Practices of Nepal Police  April and May 2015 </vt:lpstr>
      <vt:lpstr>PowerPoint Presentation</vt:lpstr>
      <vt:lpstr>PowerPoint Presentation</vt:lpstr>
      <vt:lpstr>Convergence Behaviors, Crisis Communication Practices and Institutional Elements</vt:lpstr>
      <vt:lpstr>Future Research </vt:lpstr>
      <vt:lpstr>Social Media and Crowd Sourcing</vt:lpstr>
      <vt:lpstr>PowerPoint Presentation</vt:lpstr>
      <vt:lpstr>PowerPoint Presentation</vt:lpstr>
      <vt:lpstr>Social Media and Crisis Management</vt:lpstr>
      <vt:lpstr>Before a Crisis</vt:lpstr>
      <vt:lpstr>During a crisis </vt:lpstr>
      <vt:lpstr>After a crisis </vt:lpstr>
      <vt:lpstr>And Yet!</vt:lpstr>
      <vt:lpstr>Disaster Management Information System Framework</vt:lpstr>
      <vt:lpstr>Conclusions</vt:lpstr>
      <vt:lpstr>Any Question? Thank You!</vt:lpstr>
    </vt:vector>
  </TitlesOfParts>
  <Company>UHM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Rajib Subba</dc:creator>
  <cp:lastModifiedBy>Laleema Senanayake</cp:lastModifiedBy>
  <cp:revision>131</cp:revision>
  <dcterms:created xsi:type="dcterms:W3CDTF">2017-01-31T10:39:33Z</dcterms:created>
  <dcterms:modified xsi:type="dcterms:W3CDTF">2017-07-15T04:59:44Z</dcterms:modified>
</cp:coreProperties>
</file>