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1" r:id="rId1"/>
  </p:sldMasterIdLst>
  <p:notesMasterIdLst>
    <p:notesMasterId r:id="rId30"/>
  </p:notesMasterIdLst>
  <p:sldIdLst>
    <p:sldId id="256" r:id="rId2"/>
    <p:sldId id="257" r:id="rId3"/>
    <p:sldId id="339" r:id="rId4"/>
    <p:sldId id="340" r:id="rId5"/>
    <p:sldId id="319" r:id="rId6"/>
    <p:sldId id="288" r:id="rId7"/>
    <p:sldId id="320" r:id="rId8"/>
    <p:sldId id="289" r:id="rId9"/>
    <p:sldId id="286" r:id="rId10"/>
    <p:sldId id="290" r:id="rId11"/>
    <p:sldId id="291" r:id="rId12"/>
    <p:sldId id="292" r:id="rId13"/>
    <p:sldId id="293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3" r:id="rId25"/>
    <p:sldId id="334" r:id="rId26"/>
    <p:sldId id="337" r:id="rId27"/>
    <p:sldId id="338" r:id="rId28"/>
    <p:sldId id="336" r:id="rId2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zna Zuhyle" initials="S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8" autoAdjust="0"/>
    <p:restoredTop sz="93827" autoAdjust="0"/>
  </p:normalViewPr>
  <p:slideViewPr>
    <p:cSldViewPr>
      <p:cViewPr varScale="1">
        <p:scale>
          <a:sx n="71" d="100"/>
          <a:sy n="71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Disk:Users:LIRNEasia03:Documents:Lalee_LIRNEasia-11.5.15:Ford:India_Survey:Data%20set_Nielsen:NOFN%20Study_Survey%201_Data%20Tables_v1_20.02.16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Disk:Users:LIRNEasia03:Documents:Lalee_LIRNEasia-11.5.15:Ford:India_Survey:Data%20set_Nielsen:NOFN%20Study_Survey%201_Data%20Tables_v1_20.02.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Disk:Users:LIRNEasia03:Documents:Lalee_LIRNEasia-11.5.15:Ford:India_Survey:Data%20set_Nielsen:NOFN%20Study_Survey%201_Data%20Tables_v1_20.02.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Disk:Users:LIRNEasia03:Documents:Lalee_LIRNEasia-11.5.15:Ford:India_Survey:Data%20set_Nielsen:NOFN%20Study_Survey%201_Data%20Tables_v1_20.02.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Disk:Users:LIRNEasia03:Documents:Lalee_LIRNEasia-11.5.15:Ford:India_Survey:Data%20set_Nielsen:NOFN%20Study_Survey%201_Data%20Tables_v1_20.02.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Disk:Users:LIRNEasia03:Documents:Lalee_LIRNEasia-11.5.15:Ford:India_Survey:Data%20set_Nielsen:NOFN%20Study_Survey%201_Data%20Tables_v1_20.02.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Disk:Users:LIRNEasia03:Documents:Lalee_LIRNEasia-11.5.15:Ford:India_Survey:Data%20set_Nielsen:NOFN%20Study_Survey%201_Data%20Tables_v1_20.02.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Disk:Users:LIRNEasia03:Documents:Lalee_LIRNEasia-11.5.15:Ford:India_Survey:Data%20set_Nielsen:NOFN%20Study_Survey%201_Data%20Tables_v1_20.02.1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Type</a:t>
            </a:r>
            <a:r>
              <a:rPr lang="en-US" baseline="0" dirty="0" smtClean="0"/>
              <a:t> of organization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Sheet1!$E$18:$H$18</c:f>
              <c:strCache>
                <c:ptCount val="4"/>
                <c:pt idx="0">
                  <c:v>Private Organizations</c:v>
                </c:pt>
                <c:pt idx="1">
                  <c:v>State Government Organization</c:v>
                </c:pt>
                <c:pt idx="2">
                  <c:v>Central Government Organization</c:v>
                </c:pt>
                <c:pt idx="3">
                  <c:v>Semi-governmental Organization</c:v>
                </c:pt>
              </c:strCache>
            </c:strRef>
          </c:cat>
          <c:val>
            <c:numRef>
              <c:f>Sheet1!$E$19:$H$19</c:f>
              <c:numCache>
                <c:formatCode>General</c:formatCode>
                <c:ptCount val="4"/>
                <c:pt idx="0">
                  <c:v>930</c:v>
                </c:pt>
                <c:pt idx="1">
                  <c:v>308</c:v>
                </c:pt>
                <c:pt idx="2">
                  <c:v>27</c:v>
                </c:pt>
                <c:pt idx="3">
                  <c:v>89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 algn="ctr">
        <a:defRPr sz="900">
          <a:latin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Sheet1!$A$2:$A$12</c:f>
              <c:strCache>
                <c:ptCount val="11"/>
                <c:pt idx="0">
                  <c:v>    To get instant information access</c:v>
                </c:pt>
                <c:pt idx="1">
                  <c:v>    Can do many things at once using internet</c:v>
                </c:pt>
                <c:pt idx="2">
                  <c:v>    Everyone around is using internet</c:v>
                </c:pt>
                <c:pt idx="3">
                  <c:v>    Influenced by colleagues/competitors using it</c:v>
                </c:pt>
                <c:pt idx="4">
                  <c:v>    For online transactions</c:v>
                </c:pt>
                <c:pt idx="5">
                  <c:v>    For social networking</c:v>
                </c:pt>
                <c:pt idx="6">
                  <c:v>    To stay connected with clients/vendors</c:v>
                </c:pt>
                <c:pt idx="7">
                  <c:v>    For Voice chatting</c:v>
                </c:pt>
                <c:pt idx="8">
                  <c:v>    Attractive deals (low internet tariff etc)</c:v>
                </c:pt>
                <c:pt idx="9">
                  <c:v>    For Video Calling</c:v>
                </c:pt>
                <c:pt idx="10">
                  <c:v>    Faster Video Streaming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69</c:v>
                </c:pt>
                <c:pt idx="1">
                  <c:v>58</c:v>
                </c:pt>
                <c:pt idx="2">
                  <c:v>51</c:v>
                </c:pt>
                <c:pt idx="3">
                  <c:v>41</c:v>
                </c:pt>
                <c:pt idx="4">
                  <c:v>35</c:v>
                </c:pt>
                <c:pt idx="5">
                  <c:v>26</c:v>
                </c:pt>
                <c:pt idx="6">
                  <c:v>23</c:v>
                </c:pt>
                <c:pt idx="7">
                  <c:v>20</c:v>
                </c:pt>
                <c:pt idx="8">
                  <c:v>10</c:v>
                </c:pt>
                <c:pt idx="9">
                  <c:v>9</c:v>
                </c:pt>
                <c:pt idx="1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22682633420822"/>
          <c:y val="4.8007577681822039E-2"/>
          <c:w val="0.48638228917037502"/>
          <c:h val="0.903984890402212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Sheet3!$A$125:$A$132</c:f>
              <c:strCache>
                <c:ptCount val="8"/>
                <c:pt idx="0">
                  <c:v>  Through Radio</c:v>
                </c:pt>
                <c:pt idx="1">
                  <c:v>  Others</c:v>
                </c:pt>
                <c:pt idx="2">
                  <c:v>  Internal official communication</c:v>
                </c:pt>
                <c:pt idx="3">
                  <c:v>  Through Internet</c:v>
                </c:pt>
                <c:pt idx="4">
                  <c:v>  Through people at office or business</c:v>
                </c:pt>
                <c:pt idx="5">
                  <c:v>  Through television</c:v>
                </c:pt>
                <c:pt idx="6">
                  <c:v>  Through friends and family</c:v>
                </c:pt>
                <c:pt idx="7">
                  <c:v>  Through newspapers</c:v>
                </c:pt>
              </c:strCache>
            </c:strRef>
          </c:cat>
          <c:val>
            <c:numRef>
              <c:f>Sheet3!$B$125:$B$132</c:f>
              <c:numCache>
                <c:formatCode>General</c:formatCode>
                <c:ptCount val="8"/>
                <c:pt idx="0">
                  <c:v>8</c:v>
                </c:pt>
                <c:pt idx="1">
                  <c:v>9</c:v>
                </c:pt>
                <c:pt idx="2">
                  <c:v>15</c:v>
                </c:pt>
                <c:pt idx="3">
                  <c:v>22</c:v>
                </c:pt>
                <c:pt idx="4">
                  <c:v>26</c:v>
                </c:pt>
                <c:pt idx="5">
                  <c:v>30</c:v>
                </c:pt>
                <c:pt idx="6">
                  <c:v>37</c:v>
                </c:pt>
                <c:pt idx="7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16105136"/>
        <c:axId val="-1716101328"/>
      </c:barChart>
      <c:catAx>
        <c:axId val="-1716105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1716101328"/>
        <c:crosses val="autoZero"/>
        <c:auto val="1"/>
        <c:lblAlgn val="ctr"/>
        <c:lblOffset val="100"/>
        <c:noMultiLvlLbl val="0"/>
      </c:catAx>
      <c:valAx>
        <c:axId val="-17161013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1716105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Tenure of organization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Sheet1!$B$307:$B$313</c:f>
              <c:strCache>
                <c:ptCount val="7"/>
                <c:pt idx="0">
                  <c:v>Less than a year ago</c:v>
                </c:pt>
                <c:pt idx="1">
                  <c:v>1 year to 2 years ago</c:v>
                </c:pt>
                <c:pt idx="2">
                  <c:v>2.1 to 3 years ago</c:v>
                </c:pt>
                <c:pt idx="3">
                  <c:v>3.1 to 5 years ago</c:v>
                </c:pt>
                <c:pt idx="4">
                  <c:v>5.1 years to 7 years ago</c:v>
                </c:pt>
                <c:pt idx="5">
                  <c:v>More than 7 years ago</c:v>
                </c:pt>
                <c:pt idx="6">
                  <c:v>Not disclosed / Refused</c:v>
                </c:pt>
              </c:strCache>
            </c:strRef>
          </c:cat>
          <c:val>
            <c:numRef>
              <c:f>Sheet1!$C$307:$C$313</c:f>
              <c:numCache>
                <c:formatCode>General</c:formatCode>
                <c:ptCount val="7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12</c:v>
                </c:pt>
                <c:pt idx="4">
                  <c:v>10</c:v>
                </c:pt>
                <c:pt idx="5">
                  <c:v>50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Spread of customers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Sheet1!$B$350:$B$354</c:f>
              <c:strCache>
                <c:ptCount val="5"/>
                <c:pt idx="0">
                  <c:v>People from the same locality</c:v>
                </c:pt>
                <c:pt idx="1">
                  <c:v>People from the neighbouring locality</c:v>
                </c:pt>
                <c:pt idx="2">
                  <c:v>People from far away places</c:v>
                </c:pt>
                <c:pt idx="3">
                  <c:v>Others</c:v>
                </c:pt>
                <c:pt idx="4">
                  <c:v>Don't know / Can't say</c:v>
                </c:pt>
              </c:strCache>
            </c:strRef>
          </c:cat>
          <c:val>
            <c:numRef>
              <c:f>Sheet1!$C$350:$C$354</c:f>
              <c:numCache>
                <c:formatCode>General</c:formatCode>
                <c:ptCount val="5"/>
                <c:pt idx="0">
                  <c:v>68</c:v>
                </c:pt>
                <c:pt idx="1">
                  <c:v>28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 algn="ctr">
        <a:defRPr sz="900">
          <a:latin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en-US" sz="1050" dirty="0" smtClean="0"/>
              <a:t>Number</a:t>
            </a:r>
            <a:r>
              <a:rPr lang="en-US" sz="1050" baseline="0" dirty="0" smtClean="0"/>
              <a:t> of customers served per month</a:t>
            </a:r>
            <a:endParaRPr lang="en-US" sz="105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Sheet1!$B$334:$B$340</c:f>
              <c:strCache>
                <c:ptCount val="7"/>
                <c:pt idx="0">
                  <c:v>Less than 50</c:v>
                </c:pt>
                <c:pt idx="1">
                  <c:v>51 to 100</c:v>
                </c:pt>
                <c:pt idx="2">
                  <c:v>101 to 200</c:v>
                </c:pt>
                <c:pt idx="3">
                  <c:v>201 to 300</c:v>
                </c:pt>
                <c:pt idx="4">
                  <c:v>301 to 500</c:v>
                </c:pt>
                <c:pt idx="5">
                  <c:v>501 to 1000</c:v>
                </c:pt>
                <c:pt idx="6">
                  <c:v>More than 1000</c:v>
                </c:pt>
              </c:strCache>
            </c:strRef>
          </c:cat>
          <c:val>
            <c:numRef>
              <c:f>Sheet1!$C$334:$C$340</c:f>
              <c:numCache>
                <c:formatCode>General</c:formatCode>
                <c:ptCount val="7"/>
                <c:pt idx="0">
                  <c:v>27</c:v>
                </c:pt>
                <c:pt idx="1">
                  <c:v>15</c:v>
                </c:pt>
                <c:pt idx="2">
                  <c:v>16</c:v>
                </c:pt>
                <c:pt idx="3">
                  <c:v>12</c:v>
                </c:pt>
                <c:pt idx="4">
                  <c:v>10</c:v>
                </c:pt>
                <c:pt idx="5">
                  <c:v>6</c:v>
                </c:pt>
                <c:pt idx="6">
                  <c:v>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Sheet3!$A$88:$A$90</c:f>
              <c:strCache>
                <c:ptCount val="3"/>
                <c:pt idx="0">
                  <c:v>I know it very well</c:v>
                </c:pt>
                <c:pt idx="1">
                  <c:v>I have heard about it, but I don't know many details</c:v>
                </c:pt>
                <c:pt idx="2">
                  <c:v>I do not know about it at all</c:v>
                </c:pt>
              </c:strCache>
            </c:strRef>
          </c:cat>
          <c:val>
            <c:numRef>
              <c:f>Sheet3!$B$88:$B$90</c:f>
              <c:numCache>
                <c:formatCode>General</c:formatCode>
                <c:ptCount val="3"/>
                <c:pt idx="0">
                  <c:v>8</c:v>
                </c:pt>
                <c:pt idx="1">
                  <c:v>22</c:v>
                </c:pt>
                <c:pt idx="2">
                  <c:v>70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Sheet3!$J$95</c:f>
              <c:strCache>
                <c:ptCount val="1"/>
                <c:pt idx="0">
                  <c:v>I know it very well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Sheet3!$K$94:$L$94</c:f>
              <c:strCache>
                <c:ptCount val="2"/>
                <c:pt idx="0">
                  <c:v>Public</c:v>
                </c:pt>
                <c:pt idx="1">
                  <c:v>Private</c:v>
                </c:pt>
              </c:strCache>
            </c:strRef>
          </c:cat>
          <c:val>
            <c:numRef>
              <c:f>Sheet3!$K$95:$L$95</c:f>
              <c:numCache>
                <c:formatCode>General</c:formatCode>
                <c:ptCount val="2"/>
                <c:pt idx="0">
                  <c:v>11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Sheet3!$J$96</c:f>
              <c:strCache>
                <c:ptCount val="1"/>
                <c:pt idx="0">
                  <c:v>I have heard about it, but I don't know many details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Sheet3!$K$94:$L$94</c:f>
              <c:strCache>
                <c:ptCount val="2"/>
                <c:pt idx="0">
                  <c:v>Public</c:v>
                </c:pt>
                <c:pt idx="1">
                  <c:v>Private</c:v>
                </c:pt>
              </c:strCache>
            </c:strRef>
          </c:cat>
          <c:val>
            <c:numRef>
              <c:f>Sheet3!$K$96:$L$96</c:f>
              <c:numCache>
                <c:formatCode>General</c:formatCode>
                <c:ptCount val="2"/>
                <c:pt idx="0">
                  <c:v>27</c:v>
                </c:pt>
                <c:pt idx="1">
                  <c:v>19</c:v>
                </c:pt>
              </c:numCache>
            </c:numRef>
          </c:val>
        </c:ser>
        <c:ser>
          <c:idx val="2"/>
          <c:order val="2"/>
          <c:tx>
            <c:strRef>
              <c:f>Sheet3!$J$97</c:f>
              <c:strCache>
                <c:ptCount val="1"/>
                <c:pt idx="0">
                  <c:v>I do not know about it at all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Sheet3!$K$94:$L$94</c:f>
              <c:strCache>
                <c:ptCount val="2"/>
                <c:pt idx="0">
                  <c:v>Public</c:v>
                </c:pt>
                <c:pt idx="1">
                  <c:v>Private</c:v>
                </c:pt>
              </c:strCache>
            </c:strRef>
          </c:cat>
          <c:val>
            <c:numRef>
              <c:f>Sheet3!$K$97:$L$97</c:f>
              <c:numCache>
                <c:formatCode>General</c:formatCode>
                <c:ptCount val="2"/>
                <c:pt idx="0">
                  <c:v>62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1781754112"/>
        <c:axId val="-1781753568"/>
      </c:barChart>
      <c:catAx>
        <c:axId val="-17817541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-1781753568"/>
        <c:crosses val="autoZero"/>
        <c:auto val="1"/>
        <c:lblAlgn val="ctr"/>
        <c:lblOffset val="100"/>
        <c:noMultiLvlLbl val="0"/>
      </c:catAx>
      <c:valAx>
        <c:axId val="-178175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7817541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Sheet3!$B$113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Sheet3!$A$114:$A$122</c:f>
              <c:strCache>
                <c:ptCount val="9"/>
                <c:pt idx="0">
                  <c:v>Known to everyone in this locality</c:v>
                </c:pt>
                <c:pt idx="1">
                  <c:v>Affected by poor electricity supply</c:v>
                </c:pt>
                <c:pt idx="2">
                  <c:v>Working properly in my locality</c:v>
                </c:pt>
                <c:pt idx="3">
                  <c:v>More beneficial for personal use than business use</c:v>
                </c:pt>
                <c:pt idx="4">
                  <c:v>Provides 100 Mbps speed Internet</c:v>
                </c:pt>
                <c:pt idx="5">
                  <c:v>Will connect 250,000 gram panchayats in the entire country</c:v>
                </c:pt>
                <c:pt idx="6">
                  <c:v>Fully owned by the government</c:v>
                </c:pt>
                <c:pt idx="7">
                  <c:v>Internet from NOFN can be resold by private businesses</c:v>
                </c:pt>
                <c:pt idx="8">
                  <c:v>Provides Internet free of cost to people</c:v>
                </c:pt>
              </c:strCache>
            </c:strRef>
          </c:cat>
          <c:val>
            <c:numRef>
              <c:f>Sheet3!$B$114:$B$122</c:f>
              <c:numCache>
                <c:formatCode>General</c:formatCode>
                <c:ptCount val="9"/>
                <c:pt idx="0">
                  <c:v>10</c:v>
                </c:pt>
                <c:pt idx="1">
                  <c:v>15</c:v>
                </c:pt>
                <c:pt idx="2">
                  <c:v>19</c:v>
                </c:pt>
                <c:pt idx="3">
                  <c:v>18</c:v>
                </c:pt>
                <c:pt idx="4">
                  <c:v>19</c:v>
                </c:pt>
                <c:pt idx="5">
                  <c:v>21</c:v>
                </c:pt>
                <c:pt idx="6">
                  <c:v>31</c:v>
                </c:pt>
                <c:pt idx="7">
                  <c:v>10</c:v>
                </c:pt>
                <c:pt idx="8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Sheet3!$C$113</c:f>
              <c:strCache>
                <c:ptCount val="1"/>
                <c:pt idx="0">
                  <c:v>Somewhat 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Sheet3!$A$114:$A$122</c:f>
              <c:strCache>
                <c:ptCount val="9"/>
                <c:pt idx="0">
                  <c:v>Known to everyone in this locality</c:v>
                </c:pt>
                <c:pt idx="1">
                  <c:v>Affected by poor electricity supply</c:v>
                </c:pt>
                <c:pt idx="2">
                  <c:v>Working properly in my locality</c:v>
                </c:pt>
                <c:pt idx="3">
                  <c:v>More beneficial for personal use than business use</c:v>
                </c:pt>
                <c:pt idx="4">
                  <c:v>Provides 100 Mbps speed Internet</c:v>
                </c:pt>
                <c:pt idx="5">
                  <c:v>Will connect 250,000 gram panchayats in the entire country</c:v>
                </c:pt>
                <c:pt idx="6">
                  <c:v>Fully owned by the government</c:v>
                </c:pt>
                <c:pt idx="7">
                  <c:v>Internet from NOFN can be resold by private businesses</c:v>
                </c:pt>
                <c:pt idx="8">
                  <c:v>Provides Internet free of cost to people</c:v>
                </c:pt>
              </c:strCache>
            </c:strRef>
          </c:cat>
          <c:val>
            <c:numRef>
              <c:f>Sheet3!$C$114:$C$122</c:f>
              <c:numCache>
                <c:formatCode>General</c:formatCode>
                <c:ptCount val="9"/>
                <c:pt idx="0">
                  <c:v>15</c:v>
                </c:pt>
                <c:pt idx="1">
                  <c:v>11</c:v>
                </c:pt>
                <c:pt idx="2">
                  <c:v>16</c:v>
                </c:pt>
                <c:pt idx="3">
                  <c:v>18</c:v>
                </c:pt>
                <c:pt idx="4">
                  <c:v>21</c:v>
                </c:pt>
                <c:pt idx="5">
                  <c:v>20</c:v>
                </c:pt>
                <c:pt idx="6">
                  <c:v>14</c:v>
                </c:pt>
                <c:pt idx="7">
                  <c:v>5</c:v>
                </c:pt>
                <c:pt idx="8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Sheet3!$D$113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Sheet3!$A$114:$A$122</c:f>
              <c:strCache>
                <c:ptCount val="9"/>
                <c:pt idx="0">
                  <c:v>Known to everyone in this locality</c:v>
                </c:pt>
                <c:pt idx="1">
                  <c:v>Affected by poor electricity supply</c:v>
                </c:pt>
                <c:pt idx="2">
                  <c:v>Working properly in my locality</c:v>
                </c:pt>
                <c:pt idx="3">
                  <c:v>More beneficial for personal use than business use</c:v>
                </c:pt>
                <c:pt idx="4">
                  <c:v>Provides 100 Mbps speed Internet</c:v>
                </c:pt>
                <c:pt idx="5">
                  <c:v>Will connect 250,000 gram panchayats in the entire country</c:v>
                </c:pt>
                <c:pt idx="6">
                  <c:v>Fully owned by the government</c:v>
                </c:pt>
                <c:pt idx="7">
                  <c:v>Internet from NOFN can be resold by private businesses</c:v>
                </c:pt>
                <c:pt idx="8">
                  <c:v>Provides Internet free of cost to people</c:v>
                </c:pt>
              </c:strCache>
            </c:strRef>
          </c:cat>
          <c:val>
            <c:numRef>
              <c:f>Sheet3!$D$114:$D$122</c:f>
              <c:numCache>
                <c:formatCode>General</c:formatCode>
                <c:ptCount val="9"/>
                <c:pt idx="0">
                  <c:v>10</c:v>
                </c:pt>
                <c:pt idx="1">
                  <c:v>18</c:v>
                </c:pt>
                <c:pt idx="2">
                  <c:v>19</c:v>
                </c:pt>
                <c:pt idx="3">
                  <c:v>15</c:v>
                </c:pt>
                <c:pt idx="4">
                  <c:v>24</c:v>
                </c:pt>
                <c:pt idx="5">
                  <c:v>25</c:v>
                </c:pt>
                <c:pt idx="6">
                  <c:v>22</c:v>
                </c:pt>
                <c:pt idx="7">
                  <c:v>7</c:v>
                </c:pt>
                <c:pt idx="8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Sheet3!$E$113</c:f>
              <c:strCache>
                <c:ptCount val="1"/>
                <c:pt idx="0">
                  <c:v>Somewhat Disagree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Sheet3!$A$114:$A$122</c:f>
              <c:strCache>
                <c:ptCount val="9"/>
                <c:pt idx="0">
                  <c:v>Known to everyone in this locality</c:v>
                </c:pt>
                <c:pt idx="1">
                  <c:v>Affected by poor electricity supply</c:v>
                </c:pt>
                <c:pt idx="2">
                  <c:v>Working properly in my locality</c:v>
                </c:pt>
                <c:pt idx="3">
                  <c:v>More beneficial for personal use than business use</c:v>
                </c:pt>
                <c:pt idx="4">
                  <c:v>Provides 100 Mbps speed Internet</c:v>
                </c:pt>
                <c:pt idx="5">
                  <c:v>Will connect 250,000 gram panchayats in the entire country</c:v>
                </c:pt>
                <c:pt idx="6">
                  <c:v>Fully owned by the government</c:v>
                </c:pt>
                <c:pt idx="7">
                  <c:v>Internet from NOFN can be resold by private businesses</c:v>
                </c:pt>
                <c:pt idx="8">
                  <c:v>Provides Internet free of cost to people</c:v>
                </c:pt>
              </c:strCache>
            </c:strRef>
          </c:cat>
          <c:val>
            <c:numRef>
              <c:f>Sheet3!$E$114:$E$122</c:f>
              <c:numCache>
                <c:formatCode>General</c:formatCode>
                <c:ptCount val="9"/>
                <c:pt idx="0">
                  <c:v>20</c:v>
                </c:pt>
                <c:pt idx="1">
                  <c:v>23</c:v>
                </c:pt>
                <c:pt idx="2">
                  <c:v>13</c:v>
                </c:pt>
                <c:pt idx="3">
                  <c:v>22</c:v>
                </c:pt>
                <c:pt idx="4">
                  <c:v>9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15</c:v>
                </c:pt>
              </c:numCache>
            </c:numRef>
          </c:val>
        </c:ser>
        <c:ser>
          <c:idx val="4"/>
          <c:order val="4"/>
          <c:tx>
            <c:strRef>
              <c:f>Sheet3!$F$113</c:f>
              <c:strCache>
                <c:ptCount val="1"/>
                <c:pt idx="0">
                  <c:v>Strongly Disagree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Sheet3!$A$114:$A$122</c:f>
              <c:strCache>
                <c:ptCount val="9"/>
                <c:pt idx="0">
                  <c:v>Known to everyone in this locality</c:v>
                </c:pt>
                <c:pt idx="1">
                  <c:v>Affected by poor electricity supply</c:v>
                </c:pt>
                <c:pt idx="2">
                  <c:v>Working properly in my locality</c:v>
                </c:pt>
                <c:pt idx="3">
                  <c:v>More beneficial for personal use than business use</c:v>
                </c:pt>
                <c:pt idx="4">
                  <c:v>Provides 100 Mbps speed Internet</c:v>
                </c:pt>
                <c:pt idx="5">
                  <c:v>Will connect 250,000 gram panchayats in the entire country</c:v>
                </c:pt>
                <c:pt idx="6">
                  <c:v>Fully owned by the government</c:v>
                </c:pt>
                <c:pt idx="7">
                  <c:v>Internet from NOFN can be resold by private businesses</c:v>
                </c:pt>
                <c:pt idx="8">
                  <c:v>Provides Internet free of cost to people</c:v>
                </c:pt>
              </c:strCache>
            </c:strRef>
          </c:cat>
          <c:val>
            <c:numRef>
              <c:f>Sheet3!$F$114:$F$122</c:f>
              <c:numCache>
                <c:formatCode>General</c:formatCode>
                <c:ptCount val="9"/>
                <c:pt idx="0">
                  <c:v>14</c:v>
                </c:pt>
                <c:pt idx="1">
                  <c:v>21</c:v>
                </c:pt>
                <c:pt idx="2">
                  <c:v>12</c:v>
                </c:pt>
                <c:pt idx="3">
                  <c:v>8</c:v>
                </c:pt>
                <c:pt idx="4">
                  <c:v>8</c:v>
                </c:pt>
                <c:pt idx="5">
                  <c:v>1</c:v>
                </c:pt>
                <c:pt idx="6">
                  <c:v>4</c:v>
                </c:pt>
                <c:pt idx="7">
                  <c:v>8</c:v>
                </c:pt>
                <c:pt idx="8">
                  <c:v>7</c:v>
                </c:pt>
              </c:numCache>
            </c:numRef>
          </c:val>
        </c:ser>
        <c:ser>
          <c:idx val="5"/>
          <c:order val="5"/>
          <c:tx>
            <c:strRef>
              <c:f>Sheet3!$G$113</c:f>
              <c:strCache>
                <c:ptCount val="1"/>
                <c:pt idx="0">
                  <c:v>Don't know / Cant say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Sheet3!$A$114:$A$122</c:f>
              <c:strCache>
                <c:ptCount val="9"/>
                <c:pt idx="0">
                  <c:v>Known to everyone in this locality</c:v>
                </c:pt>
                <c:pt idx="1">
                  <c:v>Affected by poor electricity supply</c:v>
                </c:pt>
                <c:pt idx="2">
                  <c:v>Working properly in my locality</c:v>
                </c:pt>
                <c:pt idx="3">
                  <c:v>More beneficial for personal use than business use</c:v>
                </c:pt>
                <c:pt idx="4">
                  <c:v>Provides 100 Mbps speed Internet</c:v>
                </c:pt>
                <c:pt idx="5">
                  <c:v>Will connect 250,000 gram panchayats in the entire country</c:v>
                </c:pt>
                <c:pt idx="6">
                  <c:v>Fully owned by the government</c:v>
                </c:pt>
                <c:pt idx="7">
                  <c:v>Internet from NOFN can be resold by private businesses</c:v>
                </c:pt>
                <c:pt idx="8">
                  <c:v>Provides Internet free of cost to people</c:v>
                </c:pt>
              </c:strCache>
            </c:strRef>
          </c:cat>
          <c:val>
            <c:numRef>
              <c:f>Sheet3!$G$114:$G$122</c:f>
              <c:numCache>
                <c:formatCode>General</c:formatCode>
                <c:ptCount val="9"/>
                <c:pt idx="0">
                  <c:v>29</c:v>
                </c:pt>
                <c:pt idx="1">
                  <c:v>10</c:v>
                </c:pt>
                <c:pt idx="2">
                  <c:v>18</c:v>
                </c:pt>
                <c:pt idx="3">
                  <c:v>17</c:v>
                </c:pt>
                <c:pt idx="4">
                  <c:v>17</c:v>
                </c:pt>
                <c:pt idx="5">
                  <c:v>24</c:v>
                </c:pt>
                <c:pt idx="6">
                  <c:v>17</c:v>
                </c:pt>
                <c:pt idx="7">
                  <c:v>57</c:v>
                </c:pt>
                <c:pt idx="8">
                  <c:v>26</c:v>
                </c:pt>
              </c:numCache>
            </c:numRef>
          </c:val>
        </c:ser>
        <c:ser>
          <c:idx val="6"/>
          <c:order val="6"/>
          <c:tx>
            <c:strRef>
              <c:f>Sheet3!$H$113</c:f>
              <c:strCache>
                <c:ptCount val="1"/>
                <c:pt idx="0">
                  <c:v>Not applicable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Sheet3!$A$114:$A$122</c:f>
              <c:strCache>
                <c:ptCount val="9"/>
                <c:pt idx="0">
                  <c:v>Known to everyone in this locality</c:v>
                </c:pt>
                <c:pt idx="1">
                  <c:v>Affected by poor electricity supply</c:v>
                </c:pt>
                <c:pt idx="2">
                  <c:v>Working properly in my locality</c:v>
                </c:pt>
                <c:pt idx="3">
                  <c:v>More beneficial for personal use than business use</c:v>
                </c:pt>
                <c:pt idx="4">
                  <c:v>Provides 100 Mbps speed Internet</c:v>
                </c:pt>
                <c:pt idx="5">
                  <c:v>Will connect 250,000 gram panchayats in the entire country</c:v>
                </c:pt>
                <c:pt idx="6">
                  <c:v>Fully owned by the government</c:v>
                </c:pt>
                <c:pt idx="7">
                  <c:v>Internet from NOFN can be resold by private businesses</c:v>
                </c:pt>
                <c:pt idx="8">
                  <c:v>Provides Internet free of cost to people</c:v>
                </c:pt>
              </c:strCache>
            </c:strRef>
          </c:cat>
          <c:val>
            <c:numRef>
              <c:f>Sheet3!$H$114:$H$122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1948392064"/>
        <c:axId val="-1716102416"/>
      </c:barChart>
      <c:catAx>
        <c:axId val="-19483920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-1716102416"/>
        <c:crosses val="autoZero"/>
        <c:auto val="1"/>
        <c:lblAlgn val="ctr"/>
        <c:lblOffset val="100"/>
        <c:noMultiLvlLbl val="0"/>
      </c:catAx>
      <c:valAx>
        <c:axId val="-1716102416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-19483920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8"/>
                <c:pt idx="0">
                  <c:v>Can continue existing work without internet</c:v>
                </c:pt>
                <c:pt idx="1">
                  <c:v>Do not have required devices to access Internet</c:v>
                </c:pt>
                <c:pt idx="2">
                  <c:v>Do not have prior experience of using internet</c:v>
                </c:pt>
                <c:pt idx="3">
                  <c:v>Do not have the technical capacity to use internet</c:v>
                </c:pt>
                <c:pt idx="4">
                  <c:v>Employees do not know how to use internet</c:v>
                </c:pt>
                <c:pt idx="5">
                  <c:v>Using internet is too complicated</c:v>
                </c:pt>
                <c:pt idx="6">
                  <c:v>Internet connection is very slow</c:v>
                </c:pt>
                <c:pt idx="7">
                  <c:v>Customers do not use internet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8"/>
                <c:pt idx="0">
                  <c:v>38</c:v>
                </c:pt>
                <c:pt idx="1">
                  <c:v>35</c:v>
                </c:pt>
                <c:pt idx="2">
                  <c:v>25</c:v>
                </c:pt>
                <c:pt idx="3">
                  <c:v>22</c:v>
                </c:pt>
                <c:pt idx="4">
                  <c:v>23</c:v>
                </c:pt>
                <c:pt idx="5">
                  <c:v>20</c:v>
                </c:pt>
                <c:pt idx="6">
                  <c:v>14</c:v>
                </c:pt>
                <c:pt idx="7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8"/>
                <c:pt idx="0">
                  <c:v>Can continue existing work without internet</c:v>
                </c:pt>
                <c:pt idx="1">
                  <c:v>Do not have required devices to access Internet</c:v>
                </c:pt>
                <c:pt idx="2">
                  <c:v>Do not have prior experience of using internet</c:v>
                </c:pt>
                <c:pt idx="3">
                  <c:v>Do not have the technical capacity to use internet</c:v>
                </c:pt>
                <c:pt idx="4">
                  <c:v>Employees do not know how to use internet</c:v>
                </c:pt>
                <c:pt idx="5">
                  <c:v>Using internet is too complicated</c:v>
                </c:pt>
                <c:pt idx="6">
                  <c:v>Internet connection is very slow</c:v>
                </c:pt>
                <c:pt idx="7">
                  <c:v>Customers do not use internet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8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8</c:v>
                </c:pt>
                <c:pt idx="5">
                  <c:v>11</c:v>
                </c:pt>
                <c:pt idx="6">
                  <c:v>12</c:v>
                </c:pt>
                <c:pt idx="7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8"/>
                <c:pt idx="0">
                  <c:v>Can continue existing work without internet</c:v>
                </c:pt>
                <c:pt idx="1">
                  <c:v>Do not have required devices to access Internet</c:v>
                </c:pt>
                <c:pt idx="2">
                  <c:v>Do not have prior experience of using internet</c:v>
                </c:pt>
                <c:pt idx="3">
                  <c:v>Do not have the technical capacity to use internet</c:v>
                </c:pt>
                <c:pt idx="4">
                  <c:v>Employees do not know how to use internet</c:v>
                </c:pt>
                <c:pt idx="5">
                  <c:v>Using internet is too complicated</c:v>
                </c:pt>
                <c:pt idx="6">
                  <c:v>Internet connection is very slow</c:v>
                </c:pt>
                <c:pt idx="7">
                  <c:v>Customers do not use internet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8"/>
                <c:pt idx="0">
                  <c:v>27</c:v>
                </c:pt>
                <c:pt idx="1">
                  <c:v>26</c:v>
                </c:pt>
                <c:pt idx="2">
                  <c:v>17</c:v>
                </c:pt>
                <c:pt idx="3">
                  <c:v>20</c:v>
                </c:pt>
                <c:pt idx="4">
                  <c:v>17</c:v>
                </c:pt>
                <c:pt idx="5">
                  <c:v>19</c:v>
                </c:pt>
                <c:pt idx="6">
                  <c:v>18</c:v>
                </c:pt>
                <c:pt idx="7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Disagree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8"/>
                <c:pt idx="0">
                  <c:v>Can continue existing work without internet</c:v>
                </c:pt>
                <c:pt idx="1">
                  <c:v>Do not have required devices to access Internet</c:v>
                </c:pt>
                <c:pt idx="2">
                  <c:v>Do not have prior experience of using internet</c:v>
                </c:pt>
                <c:pt idx="3">
                  <c:v>Do not have the technical capacity to use internet</c:v>
                </c:pt>
                <c:pt idx="4">
                  <c:v>Employees do not know how to use internet</c:v>
                </c:pt>
                <c:pt idx="5">
                  <c:v>Using internet is too complicated</c:v>
                </c:pt>
                <c:pt idx="6">
                  <c:v>Internet connection is very slow</c:v>
                </c:pt>
                <c:pt idx="7">
                  <c:v>Customers do not use internet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8"/>
                <c:pt idx="0">
                  <c:v>8</c:v>
                </c:pt>
                <c:pt idx="1">
                  <c:v>9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11</c:v>
                </c:pt>
                <c:pt idx="7">
                  <c:v>14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8"/>
                <c:pt idx="0">
                  <c:v>Can continue existing work without internet</c:v>
                </c:pt>
                <c:pt idx="1">
                  <c:v>Do not have required devices to access Internet</c:v>
                </c:pt>
                <c:pt idx="2">
                  <c:v>Do not have prior experience of using internet</c:v>
                </c:pt>
                <c:pt idx="3">
                  <c:v>Do not have the technical capacity to use internet</c:v>
                </c:pt>
                <c:pt idx="4">
                  <c:v>Employees do not know how to use internet</c:v>
                </c:pt>
                <c:pt idx="5">
                  <c:v>Using internet is too complicated</c:v>
                </c:pt>
                <c:pt idx="6">
                  <c:v>Internet connection is very slow</c:v>
                </c:pt>
                <c:pt idx="7">
                  <c:v>Customers do not use internet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8"/>
                <c:pt idx="0">
                  <c:v>13</c:v>
                </c:pt>
                <c:pt idx="1">
                  <c:v>15</c:v>
                </c:pt>
                <c:pt idx="2">
                  <c:v>23</c:v>
                </c:pt>
                <c:pt idx="3">
                  <c:v>18</c:v>
                </c:pt>
                <c:pt idx="4">
                  <c:v>28</c:v>
                </c:pt>
                <c:pt idx="5">
                  <c:v>21</c:v>
                </c:pt>
                <c:pt idx="6">
                  <c:v>12</c:v>
                </c:pt>
                <c:pt idx="7">
                  <c:v>24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Don't know / Cant say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8"/>
                <c:pt idx="0">
                  <c:v>Can continue existing work without internet</c:v>
                </c:pt>
                <c:pt idx="1">
                  <c:v>Do not have required devices to access Internet</c:v>
                </c:pt>
                <c:pt idx="2">
                  <c:v>Do not have prior experience of using internet</c:v>
                </c:pt>
                <c:pt idx="3">
                  <c:v>Do not have the technical capacity to use internet</c:v>
                </c:pt>
                <c:pt idx="4">
                  <c:v>Employees do not know how to use internet</c:v>
                </c:pt>
                <c:pt idx="5">
                  <c:v>Using internet is too complicated</c:v>
                </c:pt>
                <c:pt idx="6">
                  <c:v>Internet connection is very slow</c:v>
                </c:pt>
                <c:pt idx="7">
                  <c:v>Customers do not use internet</c:v>
                </c:pt>
              </c:strCache>
            </c:strRef>
          </c:cat>
          <c:val>
            <c:numRef>
              <c:f>Sheet1!$G$2:$G$11</c:f>
              <c:numCache>
                <c:formatCode>General</c:formatCode>
                <c:ptCount val="8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8</c:v>
                </c:pt>
                <c:pt idx="5">
                  <c:v>13</c:v>
                </c:pt>
                <c:pt idx="6">
                  <c:v>33</c:v>
                </c:pt>
                <c:pt idx="7">
                  <c:v>20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No Response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8"/>
                <c:pt idx="0">
                  <c:v>Can continue existing work without internet</c:v>
                </c:pt>
                <c:pt idx="1">
                  <c:v>Do not have required devices to access Internet</c:v>
                </c:pt>
                <c:pt idx="2">
                  <c:v>Do not have prior experience of using internet</c:v>
                </c:pt>
                <c:pt idx="3">
                  <c:v>Do not have the technical capacity to use internet</c:v>
                </c:pt>
                <c:pt idx="4">
                  <c:v>Employees do not know how to use internet</c:v>
                </c:pt>
                <c:pt idx="5">
                  <c:v>Using internet is too complicated</c:v>
                </c:pt>
                <c:pt idx="6">
                  <c:v>Internet connection is very slow</c:v>
                </c:pt>
                <c:pt idx="7">
                  <c:v>Customers do not use internet</c:v>
                </c:pt>
              </c:strCache>
            </c:strRef>
          </c:cat>
          <c:val>
            <c:numRef>
              <c:f>Sheet1!$H$2:$H$11</c:f>
              <c:numCache>
                <c:formatCode>General</c:formatCode>
                <c:ptCount val="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1720165360"/>
        <c:axId val="-1720164816"/>
      </c:barChart>
      <c:catAx>
        <c:axId val="-17201653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-1720164816"/>
        <c:crosses val="autoZero"/>
        <c:auto val="1"/>
        <c:lblAlgn val="ctr"/>
        <c:lblOffset val="100"/>
        <c:noMultiLvlLbl val="0"/>
      </c:catAx>
      <c:valAx>
        <c:axId val="-1720164816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-172016536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Equipment is breaking down often</c:v>
                </c:pt>
                <c:pt idx="1">
                  <c:v>BharatNet connection is very slow</c:v>
                </c:pt>
                <c:pt idx="2">
                  <c:v>Already having Internet </c:v>
                </c:pt>
                <c:pt idx="3">
                  <c:v>Lack of manpower/technical support</c:v>
                </c:pt>
                <c:pt idx="4">
                  <c:v>Maintenance of equipment is expensive</c:v>
                </c:pt>
                <c:pt idx="5">
                  <c:v>Can continue existing work without internet</c:v>
                </c:pt>
                <c:pt idx="6">
                  <c:v>BharatNet connection is not reliable</c:v>
                </c:pt>
                <c:pt idx="7">
                  <c:v>Do not have required device to access Internet</c:v>
                </c:pt>
                <c:pt idx="8">
                  <c:v>Internet from BSNL landline is already present</c:v>
                </c:pt>
                <c:pt idx="9">
                  <c:v>A lot of misuse of Internet</c:v>
                </c:pt>
                <c:pt idx="10">
                  <c:v>Not clear who would pay for the connection</c:v>
                </c:pt>
                <c:pt idx="11">
                  <c:v>Customers do not use BharatNet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19</c:v>
                </c:pt>
                <c:pt idx="1">
                  <c:v>20</c:v>
                </c:pt>
                <c:pt idx="2">
                  <c:v>25</c:v>
                </c:pt>
                <c:pt idx="3">
                  <c:v>16</c:v>
                </c:pt>
                <c:pt idx="4">
                  <c:v>11</c:v>
                </c:pt>
                <c:pt idx="5">
                  <c:v>15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7</c:v>
                </c:pt>
                <c:pt idx="10">
                  <c:v>12</c:v>
                </c:pt>
                <c:pt idx="11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Equipment is breaking down often</c:v>
                </c:pt>
                <c:pt idx="1">
                  <c:v>BharatNet connection is very slow</c:v>
                </c:pt>
                <c:pt idx="2">
                  <c:v>Already having Internet </c:v>
                </c:pt>
                <c:pt idx="3">
                  <c:v>Lack of manpower/technical support</c:v>
                </c:pt>
                <c:pt idx="4">
                  <c:v>Maintenance of equipment is expensive</c:v>
                </c:pt>
                <c:pt idx="5">
                  <c:v>Can continue existing work without internet</c:v>
                </c:pt>
                <c:pt idx="6">
                  <c:v>BharatNet connection is not reliable</c:v>
                </c:pt>
                <c:pt idx="7">
                  <c:v>Do not have required device to access Internet</c:v>
                </c:pt>
                <c:pt idx="8">
                  <c:v>Internet from BSNL landline is already present</c:v>
                </c:pt>
                <c:pt idx="9">
                  <c:v>A lot of misuse of Internet</c:v>
                </c:pt>
                <c:pt idx="10">
                  <c:v>Not clear who would pay for the connection</c:v>
                </c:pt>
                <c:pt idx="11">
                  <c:v>Customers do not use BharatNet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18</c:v>
                </c:pt>
                <c:pt idx="1">
                  <c:v>17</c:v>
                </c:pt>
                <c:pt idx="2">
                  <c:v>8</c:v>
                </c:pt>
                <c:pt idx="3">
                  <c:v>13</c:v>
                </c:pt>
                <c:pt idx="4">
                  <c:v>17</c:v>
                </c:pt>
                <c:pt idx="5">
                  <c:v>13</c:v>
                </c:pt>
                <c:pt idx="6">
                  <c:v>14</c:v>
                </c:pt>
                <c:pt idx="7">
                  <c:v>12</c:v>
                </c:pt>
                <c:pt idx="8">
                  <c:v>9</c:v>
                </c:pt>
                <c:pt idx="9">
                  <c:v>15</c:v>
                </c:pt>
                <c:pt idx="10">
                  <c:v>10</c:v>
                </c:pt>
                <c:pt idx="11">
                  <c:v>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Equipment is breaking down often</c:v>
                </c:pt>
                <c:pt idx="1">
                  <c:v>BharatNet connection is very slow</c:v>
                </c:pt>
                <c:pt idx="2">
                  <c:v>Already having Internet </c:v>
                </c:pt>
                <c:pt idx="3">
                  <c:v>Lack of manpower/technical support</c:v>
                </c:pt>
                <c:pt idx="4">
                  <c:v>Maintenance of equipment is expensive</c:v>
                </c:pt>
                <c:pt idx="5">
                  <c:v>Can continue existing work without internet</c:v>
                </c:pt>
                <c:pt idx="6">
                  <c:v>BharatNet connection is not reliable</c:v>
                </c:pt>
                <c:pt idx="7">
                  <c:v>Do not have required device to access Internet</c:v>
                </c:pt>
                <c:pt idx="8">
                  <c:v>Internet from BSNL landline is already present</c:v>
                </c:pt>
                <c:pt idx="9">
                  <c:v>A lot of misuse of Internet</c:v>
                </c:pt>
                <c:pt idx="10">
                  <c:v>Not clear who would pay for the connection</c:v>
                </c:pt>
                <c:pt idx="11">
                  <c:v>Customers do not use BharatNet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17</c:v>
                </c:pt>
                <c:pt idx="1">
                  <c:v>16</c:v>
                </c:pt>
                <c:pt idx="2">
                  <c:v>21</c:v>
                </c:pt>
                <c:pt idx="3">
                  <c:v>16</c:v>
                </c:pt>
                <c:pt idx="4">
                  <c:v>15</c:v>
                </c:pt>
                <c:pt idx="5">
                  <c:v>15</c:v>
                </c:pt>
                <c:pt idx="6">
                  <c:v>12</c:v>
                </c:pt>
                <c:pt idx="7">
                  <c:v>13</c:v>
                </c:pt>
                <c:pt idx="8">
                  <c:v>16</c:v>
                </c:pt>
                <c:pt idx="9">
                  <c:v>13</c:v>
                </c:pt>
                <c:pt idx="10">
                  <c:v>11</c:v>
                </c:pt>
                <c:pt idx="11">
                  <c:v>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Disagree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Equipment is breaking down often</c:v>
                </c:pt>
                <c:pt idx="1">
                  <c:v>BharatNet connection is very slow</c:v>
                </c:pt>
                <c:pt idx="2">
                  <c:v>Already having Internet </c:v>
                </c:pt>
                <c:pt idx="3">
                  <c:v>Lack of manpower/technical support</c:v>
                </c:pt>
                <c:pt idx="4">
                  <c:v>Maintenance of equipment is expensive</c:v>
                </c:pt>
                <c:pt idx="5">
                  <c:v>Can continue existing work without internet</c:v>
                </c:pt>
                <c:pt idx="6">
                  <c:v>BharatNet connection is not reliable</c:v>
                </c:pt>
                <c:pt idx="7">
                  <c:v>Do not have required device to access Internet</c:v>
                </c:pt>
                <c:pt idx="8">
                  <c:v>Internet from BSNL landline is already present</c:v>
                </c:pt>
                <c:pt idx="9">
                  <c:v>A lot of misuse of Internet</c:v>
                </c:pt>
                <c:pt idx="10">
                  <c:v>Not clear who would pay for the connection</c:v>
                </c:pt>
                <c:pt idx="11">
                  <c:v>Customers do not use BharatNet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11</c:v>
                </c:pt>
                <c:pt idx="1">
                  <c:v>12</c:v>
                </c:pt>
                <c:pt idx="2">
                  <c:v>14</c:v>
                </c:pt>
                <c:pt idx="3">
                  <c:v>20</c:v>
                </c:pt>
                <c:pt idx="4">
                  <c:v>22</c:v>
                </c:pt>
                <c:pt idx="5">
                  <c:v>16</c:v>
                </c:pt>
                <c:pt idx="6">
                  <c:v>17</c:v>
                </c:pt>
                <c:pt idx="7">
                  <c:v>23</c:v>
                </c:pt>
                <c:pt idx="8">
                  <c:v>11</c:v>
                </c:pt>
                <c:pt idx="9">
                  <c:v>28</c:v>
                </c:pt>
                <c:pt idx="10">
                  <c:v>16</c:v>
                </c:pt>
                <c:pt idx="11">
                  <c:v>18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Disagree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Equipment is breaking down often</c:v>
                </c:pt>
                <c:pt idx="1">
                  <c:v>BharatNet connection is very slow</c:v>
                </c:pt>
                <c:pt idx="2">
                  <c:v>Already having Internet </c:v>
                </c:pt>
                <c:pt idx="3">
                  <c:v>Lack of manpower/technical support</c:v>
                </c:pt>
                <c:pt idx="4">
                  <c:v>Maintenance of equipment is expensive</c:v>
                </c:pt>
                <c:pt idx="5">
                  <c:v>Can continue existing work without internet</c:v>
                </c:pt>
                <c:pt idx="6">
                  <c:v>BharatNet connection is not reliable</c:v>
                </c:pt>
                <c:pt idx="7">
                  <c:v>Do not have required device to access Internet</c:v>
                </c:pt>
                <c:pt idx="8">
                  <c:v>Internet from BSNL landline is already present</c:v>
                </c:pt>
                <c:pt idx="9">
                  <c:v>A lot of misuse of Internet</c:v>
                </c:pt>
                <c:pt idx="10">
                  <c:v>Not clear who would pay for the connection</c:v>
                </c:pt>
                <c:pt idx="11">
                  <c:v>Customers do not use BharatNet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22</c:v>
                </c:pt>
                <c:pt idx="1">
                  <c:v>20</c:v>
                </c:pt>
                <c:pt idx="2">
                  <c:v>24</c:v>
                </c:pt>
                <c:pt idx="3">
                  <c:v>25</c:v>
                </c:pt>
                <c:pt idx="4">
                  <c:v>23</c:v>
                </c:pt>
                <c:pt idx="5">
                  <c:v>34</c:v>
                </c:pt>
                <c:pt idx="6">
                  <c:v>30</c:v>
                </c:pt>
                <c:pt idx="7">
                  <c:v>33</c:v>
                </c:pt>
                <c:pt idx="8">
                  <c:v>42</c:v>
                </c:pt>
                <c:pt idx="9">
                  <c:v>26</c:v>
                </c:pt>
                <c:pt idx="10">
                  <c:v>38</c:v>
                </c:pt>
                <c:pt idx="11">
                  <c:v>34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Don't know / Cant say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Equipment is breaking down often</c:v>
                </c:pt>
                <c:pt idx="1">
                  <c:v>BharatNet connection is very slow</c:v>
                </c:pt>
                <c:pt idx="2">
                  <c:v>Already having Internet </c:v>
                </c:pt>
                <c:pt idx="3">
                  <c:v>Lack of manpower/technical support</c:v>
                </c:pt>
                <c:pt idx="4">
                  <c:v>Maintenance of equipment is expensive</c:v>
                </c:pt>
                <c:pt idx="5">
                  <c:v>Can continue existing work without internet</c:v>
                </c:pt>
                <c:pt idx="6">
                  <c:v>BharatNet connection is not reliable</c:v>
                </c:pt>
                <c:pt idx="7">
                  <c:v>Do not have required device to access Internet</c:v>
                </c:pt>
                <c:pt idx="8">
                  <c:v>Internet from BSNL landline is already present</c:v>
                </c:pt>
                <c:pt idx="9">
                  <c:v>A lot of misuse of Internet</c:v>
                </c:pt>
                <c:pt idx="10">
                  <c:v>Not clear who would pay for the connection</c:v>
                </c:pt>
                <c:pt idx="11">
                  <c:v>Customers do not use BharatNet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8</c:v>
                </c:pt>
                <c:pt idx="1">
                  <c:v>11</c:v>
                </c:pt>
                <c:pt idx="2">
                  <c:v>3</c:v>
                </c:pt>
                <c:pt idx="3">
                  <c:v>7</c:v>
                </c:pt>
                <c:pt idx="4">
                  <c:v>8</c:v>
                </c:pt>
                <c:pt idx="5">
                  <c:v>3</c:v>
                </c:pt>
                <c:pt idx="6">
                  <c:v>10</c:v>
                </c:pt>
                <c:pt idx="7">
                  <c:v>3</c:v>
                </c:pt>
                <c:pt idx="8">
                  <c:v>3</c:v>
                </c:pt>
                <c:pt idx="9">
                  <c:v>8</c:v>
                </c:pt>
                <c:pt idx="10">
                  <c:v>10</c:v>
                </c:pt>
                <c:pt idx="11">
                  <c:v>11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Not applicable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Equipment is breaking down often</c:v>
                </c:pt>
                <c:pt idx="1">
                  <c:v>BharatNet connection is very slow</c:v>
                </c:pt>
                <c:pt idx="2">
                  <c:v>Already having Internet </c:v>
                </c:pt>
                <c:pt idx="3">
                  <c:v>Lack of manpower/technical support</c:v>
                </c:pt>
                <c:pt idx="4">
                  <c:v>Maintenance of equipment is expensive</c:v>
                </c:pt>
                <c:pt idx="5">
                  <c:v>Can continue existing work without internet</c:v>
                </c:pt>
                <c:pt idx="6">
                  <c:v>BharatNet connection is not reliable</c:v>
                </c:pt>
                <c:pt idx="7">
                  <c:v>Do not have required device to access Internet</c:v>
                </c:pt>
                <c:pt idx="8">
                  <c:v>Internet from BSNL landline is already present</c:v>
                </c:pt>
                <c:pt idx="9">
                  <c:v>A lot of misuse of Internet</c:v>
                </c:pt>
                <c:pt idx="10">
                  <c:v>Not clear who would pay for the connection</c:v>
                </c:pt>
                <c:pt idx="11">
                  <c:v>Customers do not use BharatNet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3</c:v>
                </c:pt>
                <c:pt idx="8">
                  <c:v>5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1720176784"/>
        <c:axId val="-1716094800"/>
      </c:barChart>
      <c:catAx>
        <c:axId val="-17201767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-1716094800"/>
        <c:crosses val="autoZero"/>
        <c:auto val="1"/>
        <c:lblAlgn val="ctr"/>
        <c:lblOffset val="100"/>
        <c:noMultiLvlLbl val="0"/>
      </c:catAx>
      <c:valAx>
        <c:axId val="-171609480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-172017678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E1BB9-E886-46F3-888D-C9F68E237ADD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F91B1564-5FCE-4221-AE06-87317C76385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IN" sz="2400" b="1" i="1" dirty="0" smtClean="0"/>
            <a:t>Level of ownership and usage of Internet</a:t>
          </a:r>
          <a:endParaRPr lang="en-IN" sz="2400" b="1" dirty="0"/>
        </a:p>
      </dgm:t>
    </dgm:pt>
    <dgm:pt modelId="{DE4DB042-C828-4320-B842-EA4AA4AD588A}" type="parTrans" cxnId="{5A530A3D-FC06-4A37-A5A8-7B0A3A80C1FC}">
      <dgm:prSet/>
      <dgm:spPr/>
      <dgm:t>
        <a:bodyPr/>
        <a:lstStyle/>
        <a:p>
          <a:endParaRPr lang="en-IN" sz="1600" b="1"/>
        </a:p>
      </dgm:t>
    </dgm:pt>
    <dgm:pt modelId="{535217F3-E8A8-44BB-9B58-3B4A83676AD4}" type="sibTrans" cxnId="{5A530A3D-FC06-4A37-A5A8-7B0A3A80C1FC}">
      <dgm:prSet/>
      <dgm:spPr/>
      <dgm:t>
        <a:bodyPr/>
        <a:lstStyle/>
        <a:p>
          <a:endParaRPr lang="en-IN" sz="1600" b="1"/>
        </a:p>
      </dgm:t>
    </dgm:pt>
    <dgm:pt modelId="{26843F22-F7F5-478F-BB2F-28DE3E3DBE2A}">
      <dgm:prSet phldrT="[Text]" custT="1"/>
      <dgm:spPr/>
      <dgm:t>
        <a:bodyPr/>
        <a:lstStyle/>
        <a:p>
          <a:r>
            <a:rPr lang="en-IN" sz="2000" b="1" i="1" dirty="0" smtClean="0"/>
            <a:t>Awareness of the NOFN, its potential and the projected benefits</a:t>
          </a:r>
          <a:endParaRPr lang="en-IN" sz="2000" b="1" dirty="0"/>
        </a:p>
      </dgm:t>
    </dgm:pt>
    <dgm:pt modelId="{195F1840-D4DE-4C13-A008-28E3ADF9ABEB}" type="parTrans" cxnId="{4C2E2FAF-4571-44D7-BE8A-155AB5FE3E76}">
      <dgm:prSet/>
      <dgm:spPr/>
      <dgm:t>
        <a:bodyPr/>
        <a:lstStyle/>
        <a:p>
          <a:endParaRPr lang="en-IN" sz="1600" b="1"/>
        </a:p>
      </dgm:t>
    </dgm:pt>
    <dgm:pt modelId="{BD99F91D-C490-451F-BB74-85052AA290F2}" type="sibTrans" cxnId="{4C2E2FAF-4571-44D7-BE8A-155AB5FE3E76}">
      <dgm:prSet/>
      <dgm:spPr/>
      <dgm:t>
        <a:bodyPr/>
        <a:lstStyle/>
        <a:p>
          <a:endParaRPr lang="en-IN" sz="1600" b="1"/>
        </a:p>
      </dgm:t>
    </dgm:pt>
    <dgm:pt modelId="{C0ECA163-7CC7-4391-A648-67C7D2EBE5CE}">
      <dgm:prSet phldrT="[Text]" custT="1"/>
      <dgm:spPr/>
      <dgm:t>
        <a:bodyPr/>
        <a:lstStyle/>
        <a:p>
          <a:r>
            <a:rPr lang="en-IN" sz="2400" b="1" i="1" dirty="0" smtClean="0"/>
            <a:t>Impact of Internet on the way consumers conduct their businesses / activities</a:t>
          </a:r>
          <a:endParaRPr lang="en-IN" sz="2400" b="1" dirty="0"/>
        </a:p>
      </dgm:t>
    </dgm:pt>
    <dgm:pt modelId="{00B9B5BC-97F4-4312-A34E-1C217447ABF7}" type="parTrans" cxnId="{0BBA5F9D-DBAD-4CF0-A6A7-05CE807C7379}">
      <dgm:prSet/>
      <dgm:spPr/>
      <dgm:t>
        <a:bodyPr/>
        <a:lstStyle/>
        <a:p>
          <a:endParaRPr lang="en-IN" sz="1600" b="1"/>
        </a:p>
      </dgm:t>
    </dgm:pt>
    <dgm:pt modelId="{BCDD2105-FE92-4E4E-BB56-FDA241A6798D}" type="sibTrans" cxnId="{0BBA5F9D-DBAD-4CF0-A6A7-05CE807C7379}">
      <dgm:prSet/>
      <dgm:spPr/>
      <dgm:t>
        <a:bodyPr/>
        <a:lstStyle/>
        <a:p>
          <a:endParaRPr lang="en-IN" sz="1600" b="1"/>
        </a:p>
      </dgm:t>
    </dgm:pt>
    <dgm:pt modelId="{777E9715-4598-48AA-9B53-C070E3D0F7B7}">
      <dgm:prSet custT="1"/>
      <dgm:spPr/>
      <dgm:t>
        <a:bodyPr/>
        <a:lstStyle/>
        <a:p>
          <a:r>
            <a:rPr lang="en-IN" sz="2400" b="1" i="1" dirty="0" smtClean="0"/>
            <a:t>Future intention of use of Internet in consumers conduct of businesses / activities</a:t>
          </a:r>
          <a:endParaRPr lang="en-IN" sz="2400" b="1" dirty="0"/>
        </a:p>
      </dgm:t>
    </dgm:pt>
    <dgm:pt modelId="{FF4E01B2-7D79-4173-B825-BB618C97C60A}" type="parTrans" cxnId="{92CA60C8-7470-4CCB-AFD1-10D09A027CC2}">
      <dgm:prSet/>
      <dgm:spPr/>
      <dgm:t>
        <a:bodyPr/>
        <a:lstStyle/>
        <a:p>
          <a:endParaRPr lang="en-IN" sz="1600" b="1"/>
        </a:p>
      </dgm:t>
    </dgm:pt>
    <dgm:pt modelId="{10D0551F-D2F7-48F9-88B2-C85691C73215}" type="sibTrans" cxnId="{92CA60C8-7470-4CCB-AFD1-10D09A027CC2}">
      <dgm:prSet/>
      <dgm:spPr/>
      <dgm:t>
        <a:bodyPr/>
        <a:lstStyle/>
        <a:p>
          <a:endParaRPr lang="en-IN" sz="1600" b="1"/>
        </a:p>
      </dgm:t>
    </dgm:pt>
    <dgm:pt modelId="{D24D3349-18DE-4570-A362-178E1567175A}">
      <dgm:prSet custT="1"/>
      <dgm:spPr/>
      <dgm:t>
        <a:bodyPr/>
        <a:lstStyle/>
        <a:p>
          <a:r>
            <a:rPr lang="en-IN" sz="2400" b="1" i="1" dirty="0" smtClean="0"/>
            <a:t>Potential challenges to NOFN that consumers foresee</a:t>
          </a:r>
          <a:endParaRPr lang="en-IN" sz="2400" b="1" dirty="0"/>
        </a:p>
      </dgm:t>
    </dgm:pt>
    <dgm:pt modelId="{ABE1AAA1-1895-4C07-A2D7-BDB552B9069E}" type="parTrans" cxnId="{77D3A25D-F773-401C-8346-8E3677730711}">
      <dgm:prSet/>
      <dgm:spPr/>
      <dgm:t>
        <a:bodyPr/>
        <a:lstStyle/>
        <a:p>
          <a:endParaRPr lang="en-IN" sz="1600" b="1"/>
        </a:p>
      </dgm:t>
    </dgm:pt>
    <dgm:pt modelId="{C8DCD4EE-A3E1-435D-990A-B09EFC2638B6}" type="sibTrans" cxnId="{77D3A25D-F773-401C-8346-8E3677730711}">
      <dgm:prSet/>
      <dgm:spPr/>
      <dgm:t>
        <a:bodyPr/>
        <a:lstStyle/>
        <a:p>
          <a:endParaRPr lang="en-IN" sz="1600" b="1"/>
        </a:p>
      </dgm:t>
    </dgm:pt>
    <dgm:pt modelId="{8CB67352-83CF-4BF2-8C29-8D61D25E520B}" type="pres">
      <dgm:prSet presAssocID="{33DE1BB9-E886-46F3-888D-C9F68E237A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0C7E552-D374-4754-B1B0-9FC3A3C54234}" type="pres">
      <dgm:prSet presAssocID="{F91B1564-5FCE-4221-AE06-87317C763851}" presName="parentLin" presStyleCnt="0"/>
      <dgm:spPr/>
    </dgm:pt>
    <dgm:pt modelId="{0769753C-6B3E-4853-A986-FF513CB81BB4}" type="pres">
      <dgm:prSet presAssocID="{F91B1564-5FCE-4221-AE06-87317C763851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364AB925-1D55-4A4B-B83A-6A5E95AA0401}" type="pres">
      <dgm:prSet presAssocID="{F91B1564-5FCE-4221-AE06-87317C76385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BE869A7-6B94-4305-A072-408E09331AE3}" type="pres">
      <dgm:prSet presAssocID="{F91B1564-5FCE-4221-AE06-87317C763851}" presName="negativeSpace" presStyleCnt="0"/>
      <dgm:spPr/>
    </dgm:pt>
    <dgm:pt modelId="{84A3B45F-936E-4FF5-A8FD-1D516D40E5F7}" type="pres">
      <dgm:prSet presAssocID="{F91B1564-5FCE-4221-AE06-87317C763851}" presName="childText" presStyleLbl="conFgAcc1" presStyleIdx="0" presStyleCnt="5">
        <dgm:presLayoutVars>
          <dgm:bulletEnabled val="1"/>
        </dgm:presLayoutVars>
      </dgm:prSet>
      <dgm:spPr>
        <a:ln>
          <a:solidFill>
            <a:schemeClr val="accent1"/>
          </a:solidFill>
        </a:ln>
      </dgm:spPr>
    </dgm:pt>
    <dgm:pt modelId="{E7B54DB5-7C1B-49E9-AEE7-B7B28FB0B7F5}" type="pres">
      <dgm:prSet presAssocID="{535217F3-E8A8-44BB-9B58-3B4A83676AD4}" presName="spaceBetweenRectangles" presStyleCnt="0"/>
      <dgm:spPr/>
    </dgm:pt>
    <dgm:pt modelId="{543B834D-BCEA-4708-8B82-178F8D94DF0D}" type="pres">
      <dgm:prSet presAssocID="{26843F22-F7F5-478F-BB2F-28DE3E3DBE2A}" presName="parentLin" presStyleCnt="0"/>
      <dgm:spPr/>
    </dgm:pt>
    <dgm:pt modelId="{7522A2F3-0377-4614-B6D0-C6B30C66122F}" type="pres">
      <dgm:prSet presAssocID="{26843F22-F7F5-478F-BB2F-28DE3E3DBE2A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F4C4C5AE-B2CD-4A81-8179-C032319DE6EA}" type="pres">
      <dgm:prSet presAssocID="{26843F22-F7F5-478F-BB2F-28DE3E3DBE2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925DB99-BD7B-410B-AA36-7FA0ED674D43}" type="pres">
      <dgm:prSet presAssocID="{26843F22-F7F5-478F-BB2F-28DE3E3DBE2A}" presName="negativeSpace" presStyleCnt="0"/>
      <dgm:spPr/>
    </dgm:pt>
    <dgm:pt modelId="{5654F101-1436-4903-B7A0-512DB80D3824}" type="pres">
      <dgm:prSet presAssocID="{26843F22-F7F5-478F-BB2F-28DE3E3DBE2A}" presName="childText" presStyleLbl="conFgAcc1" presStyleIdx="1" presStyleCnt="5">
        <dgm:presLayoutVars>
          <dgm:bulletEnabled val="1"/>
        </dgm:presLayoutVars>
      </dgm:prSet>
      <dgm:spPr/>
    </dgm:pt>
    <dgm:pt modelId="{51F9D059-E4B4-4852-9AB5-6161C52F496A}" type="pres">
      <dgm:prSet presAssocID="{BD99F91D-C490-451F-BB74-85052AA290F2}" presName="spaceBetweenRectangles" presStyleCnt="0"/>
      <dgm:spPr/>
    </dgm:pt>
    <dgm:pt modelId="{9A4D6921-3F84-4B00-9B2C-6151DC8B962D}" type="pres">
      <dgm:prSet presAssocID="{C0ECA163-7CC7-4391-A648-67C7D2EBE5CE}" presName="parentLin" presStyleCnt="0"/>
      <dgm:spPr/>
    </dgm:pt>
    <dgm:pt modelId="{990E2B9E-AC18-46FD-879D-FFCDA7E15C77}" type="pres">
      <dgm:prSet presAssocID="{C0ECA163-7CC7-4391-A648-67C7D2EBE5CE}" presName="parentLeftMargin" presStyleLbl="node1" presStyleIdx="1" presStyleCnt="5"/>
      <dgm:spPr/>
      <dgm:t>
        <a:bodyPr/>
        <a:lstStyle/>
        <a:p>
          <a:endParaRPr lang="en-IN"/>
        </a:p>
      </dgm:t>
    </dgm:pt>
    <dgm:pt modelId="{BD8BBB4E-2958-4393-A5D2-83580B47C536}" type="pres">
      <dgm:prSet presAssocID="{C0ECA163-7CC7-4391-A648-67C7D2EBE5C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20F721F-02FA-424B-B575-7BD9B30212ED}" type="pres">
      <dgm:prSet presAssocID="{C0ECA163-7CC7-4391-A648-67C7D2EBE5CE}" presName="negativeSpace" presStyleCnt="0"/>
      <dgm:spPr/>
    </dgm:pt>
    <dgm:pt modelId="{26FC4733-20DB-4433-AA82-EF6C1497B563}" type="pres">
      <dgm:prSet presAssocID="{C0ECA163-7CC7-4391-A648-67C7D2EBE5CE}" presName="childText" presStyleLbl="conFgAcc1" presStyleIdx="2" presStyleCnt="5">
        <dgm:presLayoutVars>
          <dgm:bulletEnabled val="1"/>
        </dgm:presLayoutVars>
      </dgm:prSet>
      <dgm:spPr/>
    </dgm:pt>
    <dgm:pt modelId="{FE2481F8-4815-45B1-9F05-F27E8FA0C8F6}" type="pres">
      <dgm:prSet presAssocID="{BCDD2105-FE92-4E4E-BB56-FDA241A6798D}" presName="spaceBetweenRectangles" presStyleCnt="0"/>
      <dgm:spPr/>
    </dgm:pt>
    <dgm:pt modelId="{9616D0CB-5558-4428-8D67-EAADE21B03A2}" type="pres">
      <dgm:prSet presAssocID="{777E9715-4598-48AA-9B53-C070E3D0F7B7}" presName="parentLin" presStyleCnt="0"/>
      <dgm:spPr/>
    </dgm:pt>
    <dgm:pt modelId="{00E62D66-F9E0-4481-A0DB-11832D02FDD0}" type="pres">
      <dgm:prSet presAssocID="{777E9715-4598-48AA-9B53-C070E3D0F7B7}" presName="parentLeftMargin" presStyleLbl="node1" presStyleIdx="2" presStyleCnt="5"/>
      <dgm:spPr/>
      <dgm:t>
        <a:bodyPr/>
        <a:lstStyle/>
        <a:p>
          <a:endParaRPr lang="en-IN"/>
        </a:p>
      </dgm:t>
    </dgm:pt>
    <dgm:pt modelId="{30373429-5BE9-4045-81F8-68E7007EC5B0}" type="pres">
      <dgm:prSet presAssocID="{777E9715-4598-48AA-9B53-C070E3D0F7B7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7797731-AA24-421F-9174-3A044D363F05}" type="pres">
      <dgm:prSet presAssocID="{777E9715-4598-48AA-9B53-C070E3D0F7B7}" presName="negativeSpace" presStyleCnt="0"/>
      <dgm:spPr/>
    </dgm:pt>
    <dgm:pt modelId="{1F29C63F-5E54-4A80-87AC-2CEE706EA2CA}" type="pres">
      <dgm:prSet presAssocID="{777E9715-4598-48AA-9B53-C070E3D0F7B7}" presName="childText" presStyleLbl="conFgAcc1" presStyleIdx="3" presStyleCnt="5">
        <dgm:presLayoutVars>
          <dgm:bulletEnabled val="1"/>
        </dgm:presLayoutVars>
      </dgm:prSet>
      <dgm:spPr/>
    </dgm:pt>
    <dgm:pt modelId="{E3D7B22A-3EBD-4820-A311-4B05F983F02B}" type="pres">
      <dgm:prSet presAssocID="{10D0551F-D2F7-48F9-88B2-C85691C73215}" presName="spaceBetweenRectangles" presStyleCnt="0"/>
      <dgm:spPr/>
    </dgm:pt>
    <dgm:pt modelId="{F0B52CC7-F355-4ACA-BBB7-38363537DC4F}" type="pres">
      <dgm:prSet presAssocID="{D24D3349-18DE-4570-A362-178E1567175A}" presName="parentLin" presStyleCnt="0"/>
      <dgm:spPr/>
    </dgm:pt>
    <dgm:pt modelId="{1BCACD00-A9AE-47FF-94E0-BF6B2197CF0F}" type="pres">
      <dgm:prSet presAssocID="{D24D3349-18DE-4570-A362-178E1567175A}" presName="parentLeftMargin" presStyleLbl="node1" presStyleIdx="3" presStyleCnt="5"/>
      <dgm:spPr/>
      <dgm:t>
        <a:bodyPr/>
        <a:lstStyle/>
        <a:p>
          <a:endParaRPr lang="en-IN"/>
        </a:p>
      </dgm:t>
    </dgm:pt>
    <dgm:pt modelId="{5CFED802-3621-4FA8-A089-FD23CFB0E842}" type="pres">
      <dgm:prSet presAssocID="{D24D3349-18DE-4570-A362-178E1567175A}" presName="parentText" presStyleLbl="node1" presStyleIdx="4" presStyleCnt="5" custScaleX="11948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DF8317D-EBCE-4B6C-AF54-EF655BD08AA1}" type="pres">
      <dgm:prSet presAssocID="{D24D3349-18DE-4570-A362-178E1567175A}" presName="negativeSpace" presStyleCnt="0"/>
      <dgm:spPr/>
    </dgm:pt>
    <dgm:pt modelId="{365B2A67-E64B-414B-867C-FF0C53320223}" type="pres">
      <dgm:prSet presAssocID="{D24D3349-18DE-4570-A362-178E1567175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E03F089-0110-4A93-AEA1-2024DA4A0674}" type="presOf" srcId="{F91B1564-5FCE-4221-AE06-87317C763851}" destId="{0769753C-6B3E-4853-A986-FF513CB81BB4}" srcOrd="0" destOrd="0" presId="urn:microsoft.com/office/officeart/2005/8/layout/list1"/>
    <dgm:cxn modelId="{67D88F5E-30BB-482D-B4D8-DB335A9990AB}" type="presOf" srcId="{26843F22-F7F5-478F-BB2F-28DE3E3DBE2A}" destId="{F4C4C5AE-B2CD-4A81-8179-C032319DE6EA}" srcOrd="1" destOrd="0" presId="urn:microsoft.com/office/officeart/2005/8/layout/list1"/>
    <dgm:cxn modelId="{84244F91-2D39-4CF0-8158-7C9CE464A3EE}" type="presOf" srcId="{C0ECA163-7CC7-4391-A648-67C7D2EBE5CE}" destId="{BD8BBB4E-2958-4393-A5D2-83580B47C536}" srcOrd="1" destOrd="0" presId="urn:microsoft.com/office/officeart/2005/8/layout/list1"/>
    <dgm:cxn modelId="{5C7B2FB0-FF88-4C46-BFFD-CC06F5163E00}" type="presOf" srcId="{33DE1BB9-E886-46F3-888D-C9F68E237ADD}" destId="{8CB67352-83CF-4BF2-8C29-8D61D25E520B}" srcOrd="0" destOrd="0" presId="urn:microsoft.com/office/officeart/2005/8/layout/list1"/>
    <dgm:cxn modelId="{03DD7F71-78FF-41B1-856F-38EC1E06A3FF}" type="presOf" srcId="{26843F22-F7F5-478F-BB2F-28DE3E3DBE2A}" destId="{7522A2F3-0377-4614-B6D0-C6B30C66122F}" srcOrd="0" destOrd="0" presId="urn:microsoft.com/office/officeart/2005/8/layout/list1"/>
    <dgm:cxn modelId="{61A72FC0-10EF-4C9C-98C5-2D80C920A203}" type="presOf" srcId="{D24D3349-18DE-4570-A362-178E1567175A}" destId="{1BCACD00-A9AE-47FF-94E0-BF6B2197CF0F}" srcOrd="0" destOrd="0" presId="urn:microsoft.com/office/officeart/2005/8/layout/list1"/>
    <dgm:cxn modelId="{703835FD-CA69-40E6-B5AF-998C908660C0}" type="presOf" srcId="{C0ECA163-7CC7-4391-A648-67C7D2EBE5CE}" destId="{990E2B9E-AC18-46FD-879D-FFCDA7E15C77}" srcOrd="0" destOrd="0" presId="urn:microsoft.com/office/officeart/2005/8/layout/list1"/>
    <dgm:cxn modelId="{C48FE195-C391-4E57-BABA-DFD93778B954}" type="presOf" srcId="{D24D3349-18DE-4570-A362-178E1567175A}" destId="{5CFED802-3621-4FA8-A089-FD23CFB0E842}" srcOrd="1" destOrd="0" presId="urn:microsoft.com/office/officeart/2005/8/layout/list1"/>
    <dgm:cxn modelId="{77D3A25D-F773-401C-8346-8E3677730711}" srcId="{33DE1BB9-E886-46F3-888D-C9F68E237ADD}" destId="{D24D3349-18DE-4570-A362-178E1567175A}" srcOrd="4" destOrd="0" parTransId="{ABE1AAA1-1895-4C07-A2D7-BDB552B9069E}" sibTransId="{C8DCD4EE-A3E1-435D-990A-B09EFC2638B6}"/>
    <dgm:cxn modelId="{0BBA5F9D-DBAD-4CF0-A6A7-05CE807C7379}" srcId="{33DE1BB9-E886-46F3-888D-C9F68E237ADD}" destId="{C0ECA163-7CC7-4391-A648-67C7D2EBE5CE}" srcOrd="2" destOrd="0" parTransId="{00B9B5BC-97F4-4312-A34E-1C217447ABF7}" sibTransId="{BCDD2105-FE92-4E4E-BB56-FDA241A6798D}"/>
    <dgm:cxn modelId="{1BB6E8A9-7FD0-4065-A10F-CFA925116919}" type="presOf" srcId="{F91B1564-5FCE-4221-AE06-87317C763851}" destId="{364AB925-1D55-4A4B-B83A-6A5E95AA0401}" srcOrd="1" destOrd="0" presId="urn:microsoft.com/office/officeart/2005/8/layout/list1"/>
    <dgm:cxn modelId="{89A8A6E0-6482-43E9-BD2E-979AC1045966}" type="presOf" srcId="{777E9715-4598-48AA-9B53-C070E3D0F7B7}" destId="{00E62D66-F9E0-4481-A0DB-11832D02FDD0}" srcOrd="0" destOrd="0" presId="urn:microsoft.com/office/officeart/2005/8/layout/list1"/>
    <dgm:cxn modelId="{92CA60C8-7470-4CCB-AFD1-10D09A027CC2}" srcId="{33DE1BB9-E886-46F3-888D-C9F68E237ADD}" destId="{777E9715-4598-48AA-9B53-C070E3D0F7B7}" srcOrd="3" destOrd="0" parTransId="{FF4E01B2-7D79-4173-B825-BB618C97C60A}" sibTransId="{10D0551F-D2F7-48F9-88B2-C85691C73215}"/>
    <dgm:cxn modelId="{B44BEF87-AEDA-4ABF-B60C-F4147E276F06}" type="presOf" srcId="{777E9715-4598-48AA-9B53-C070E3D0F7B7}" destId="{30373429-5BE9-4045-81F8-68E7007EC5B0}" srcOrd="1" destOrd="0" presId="urn:microsoft.com/office/officeart/2005/8/layout/list1"/>
    <dgm:cxn modelId="{5A530A3D-FC06-4A37-A5A8-7B0A3A80C1FC}" srcId="{33DE1BB9-E886-46F3-888D-C9F68E237ADD}" destId="{F91B1564-5FCE-4221-AE06-87317C763851}" srcOrd="0" destOrd="0" parTransId="{DE4DB042-C828-4320-B842-EA4AA4AD588A}" sibTransId="{535217F3-E8A8-44BB-9B58-3B4A83676AD4}"/>
    <dgm:cxn modelId="{4C2E2FAF-4571-44D7-BE8A-155AB5FE3E76}" srcId="{33DE1BB9-E886-46F3-888D-C9F68E237ADD}" destId="{26843F22-F7F5-478F-BB2F-28DE3E3DBE2A}" srcOrd="1" destOrd="0" parTransId="{195F1840-D4DE-4C13-A008-28E3ADF9ABEB}" sibTransId="{BD99F91D-C490-451F-BB74-85052AA290F2}"/>
    <dgm:cxn modelId="{FEC7D4C6-D051-4535-B04E-6B73A466E1EF}" type="presParOf" srcId="{8CB67352-83CF-4BF2-8C29-8D61D25E520B}" destId="{40C7E552-D374-4754-B1B0-9FC3A3C54234}" srcOrd="0" destOrd="0" presId="urn:microsoft.com/office/officeart/2005/8/layout/list1"/>
    <dgm:cxn modelId="{C388A360-1FD8-40DC-9B5F-64AC0E8C2D05}" type="presParOf" srcId="{40C7E552-D374-4754-B1B0-9FC3A3C54234}" destId="{0769753C-6B3E-4853-A986-FF513CB81BB4}" srcOrd="0" destOrd="0" presId="urn:microsoft.com/office/officeart/2005/8/layout/list1"/>
    <dgm:cxn modelId="{E6810C72-46D3-4E19-9564-59A5AB171781}" type="presParOf" srcId="{40C7E552-D374-4754-B1B0-9FC3A3C54234}" destId="{364AB925-1D55-4A4B-B83A-6A5E95AA0401}" srcOrd="1" destOrd="0" presId="urn:microsoft.com/office/officeart/2005/8/layout/list1"/>
    <dgm:cxn modelId="{FCE73222-2CB4-4852-983D-8236ECF3A02E}" type="presParOf" srcId="{8CB67352-83CF-4BF2-8C29-8D61D25E520B}" destId="{0BE869A7-6B94-4305-A072-408E09331AE3}" srcOrd="1" destOrd="0" presId="urn:microsoft.com/office/officeart/2005/8/layout/list1"/>
    <dgm:cxn modelId="{045B696E-A117-42AF-8842-929551745113}" type="presParOf" srcId="{8CB67352-83CF-4BF2-8C29-8D61D25E520B}" destId="{84A3B45F-936E-4FF5-A8FD-1D516D40E5F7}" srcOrd="2" destOrd="0" presId="urn:microsoft.com/office/officeart/2005/8/layout/list1"/>
    <dgm:cxn modelId="{8EA51E12-788C-410B-8078-01B361A2FDF1}" type="presParOf" srcId="{8CB67352-83CF-4BF2-8C29-8D61D25E520B}" destId="{E7B54DB5-7C1B-49E9-AEE7-B7B28FB0B7F5}" srcOrd="3" destOrd="0" presId="urn:microsoft.com/office/officeart/2005/8/layout/list1"/>
    <dgm:cxn modelId="{744FC643-C315-42FF-9D26-BD6AB9D29B2F}" type="presParOf" srcId="{8CB67352-83CF-4BF2-8C29-8D61D25E520B}" destId="{543B834D-BCEA-4708-8B82-178F8D94DF0D}" srcOrd="4" destOrd="0" presId="urn:microsoft.com/office/officeart/2005/8/layout/list1"/>
    <dgm:cxn modelId="{C13DAF6A-848B-4335-A6B2-0984D09097B3}" type="presParOf" srcId="{543B834D-BCEA-4708-8B82-178F8D94DF0D}" destId="{7522A2F3-0377-4614-B6D0-C6B30C66122F}" srcOrd="0" destOrd="0" presId="urn:microsoft.com/office/officeart/2005/8/layout/list1"/>
    <dgm:cxn modelId="{52F58D92-8D69-4A37-B1E7-ACD66B8F56F7}" type="presParOf" srcId="{543B834D-BCEA-4708-8B82-178F8D94DF0D}" destId="{F4C4C5AE-B2CD-4A81-8179-C032319DE6EA}" srcOrd="1" destOrd="0" presId="urn:microsoft.com/office/officeart/2005/8/layout/list1"/>
    <dgm:cxn modelId="{417DC1CF-FA4B-4C59-9793-2ABB799EF564}" type="presParOf" srcId="{8CB67352-83CF-4BF2-8C29-8D61D25E520B}" destId="{4925DB99-BD7B-410B-AA36-7FA0ED674D43}" srcOrd="5" destOrd="0" presId="urn:microsoft.com/office/officeart/2005/8/layout/list1"/>
    <dgm:cxn modelId="{3C0AE8EB-09CD-4437-8932-93B245B43CB9}" type="presParOf" srcId="{8CB67352-83CF-4BF2-8C29-8D61D25E520B}" destId="{5654F101-1436-4903-B7A0-512DB80D3824}" srcOrd="6" destOrd="0" presId="urn:microsoft.com/office/officeart/2005/8/layout/list1"/>
    <dgm:cxn modelId="{A75C4D22-3135-470F-BB22-E28D3F79C1CF}" type="presParOf" srcId="{8CB67352-83CF-4BF2-8C29-8D61D25E520B}" destId="{51F9D059-E4B4-4852-9AB5-6161C52F496A}" srcOrd="7" destOrd="0" presId="urn:microsoft.com/office/officeart/2005/8/layout/list1"/>
    <dgm:cxn modelId="{DC7CBFE0-9744-4321-BB57-EAF9777B3EB1}" type="presParOf" srcId="{8CB67352-83CF-4BF2-8C29-8D61D25E520B}" destId="{9A4D6921-3F84-4B00-9B2C-6151DC8B962D}" srcOrd="8" destOrd="0" presId="urn:microsoft.com/office/officeart/2005/8/layout/list1"/>
    <dgm:cxn modelId="{B2A92907-2F8F-42B7-AC54-5DAB93D17918}" type="presParOf" srcId="{9A4D6921-3F84-4B00-9B2C-6151DC8B962D}" destId="{990E2B9E-AC18-46FD-879D-FFCDA7E15C77}" srcOrd="0" destOrd="0" presId="urn:microsoft.com/office/officeart/2005/8/layout/list1"/>
    <dgm:cxn modelId="{79DE8E35-3796-49D6-95F4-A139FF016797}" type="presParOf" srcId="{9A4D6921-3F84-4B00-9B2C-6151DC8B962D}" destId="{BD8BBB4E-2958-4393-A5D2-83580B47C536}" srcOrd="1" destOrd="0" presId="urn:microsoft.com/office/officeart/2005/8/layout/list1"/>
    <dgm:cxn modelId="{9B16A56D-BAA1-48B3-A08F-312C2649EDC7}" type="presParOf" srcId="{8CB67352-83CF-4BF2-8C29-8D61D25E520B}" destId="{120F721F-02FA-424B-B575-7BD9B30212ED}" srcOrd="9" destOrd="0" presId="urn:microsoft.com/office/officeart/2005/8/layout/list1"/>
    <dgm:cxn modelId="{7FFCAD71-60DF-46A8-AEF9-F77547EFE2BA}" type="presParOf" srcId="{8CB67352-83CF-4BF2-8C29-8D61D25E520B}" destId="{26FC4733-20DB-4433-AA82-EF6C1497B563}" srcOrd="10" destOrd="0" presId="urn:microsoft.com/office/officeart/2005/8/layout/list1"/>
    <dgm:cxn modelId="{0E9AD691-7F2D-45BB-8BB5-F7056E1ED085}" type="presParOf" srcId="{8CB67352-83CF-4BF2-8C29-8D61D25E520B}" destId="{FE2481F8-4815-45B1-9F05-F27E8FA0C8F6}" srcOrd="11" destOrd="0" presId="urn:microsoft.com/office/officeart/2005/8/layout/list1"/>
    <dgm:cxn modelId="{FA33089A-4482-4133-8CBB-402BF64E7855}" type="presParOf" srcId="{8CB67352-83CF-4BF2-8C29-8D61D25E520B}" destId="{9616D0CB-5558-4428-8D67-EAADE21B03A2}" srcOrd="12" destOrd="0" presId="urn:microsoft.com/office/officeart/2005/8/layout/list1"/>
    <dgm:cxn modelId="{C96A404A-BC18-4AE6-B840-83EF48DD3EE5}" type="presParOf" srcId="{9616D0CB-5558-4428-8D67-EAADE21B03A2}" destId="{00E62D66-F9E0-4481-A0DB-11832D02FDD0}" srcOrd="0" destOrd="0" presId="urn:microsoft.com/office/officeart/2005/8/layout/list1"/>
    <dgm:cxn modelId="{92CBE728-A23A-4F62-B52C-37FEA680A3D1}" type="presParOf" srcId="{9616D0CB-5558-4428-8D67-EAADE21B03A2}" destId="{30373429-5BE9-4045-81F8-68E7007EC5B0}" srcOrd="1" destOrd="0" presId="urn:microsoft.com/office/officeart/2005/8/layout/list1"/>
    <dgm:cxn modelId="{B72F90AC-477E-4D43-975F-989F51032834}" type="presParOf" srcId="{8CB67352-83CF-4BF2-8C29-8D61D25E520B}" destId="{57797731-AA24-421F-9174-3A044D363F05}" srcOrd="13" destOrd="0" presId="urn:microsoft.com/office/officeart/2005/8/layout/list1"/>
    <dgm:cxn modelId="{05BFF0C4-9315-4D02-B186-56BD04DF0F29}" type="presParOf" srcId="{8CB67352-83CF-4BF2-8C29-8D61D25E520B}" destId="{1F29C63F-5E54-4A80-87AC-2CEE706EA2CA}" srcOrd="14" destOrd="0" presId="urn:microsoft.com/office/officeart/2005/8/layout/list1"/>
    <dgm:cxn modelId="{F3CFFDBD-E031-4E1B-B6F0-56224A95187A}" type="presParOf" srcId="{8CB67352-83CF-4BF2-8C29-8D61D25E520B}" destId="{E3D7B22A-3EBD-4820-A311-4B05F983F02B}" srcOrd="15" destOrd="0" presId="urn:microsoft.com/office/officeart/2005/8/layout/list1"/>
    <dgm:cxn modelId="{E4D55F93-1433-4C08-A022-92C212343996}" type="presParOf" srcId="{8CB67352-83CF-4BF2-8C29-8D61D25E520B}" destId="{F0B52CC7-F355-4ACA-BBB7-38363537DC4F}" srcOrd="16" destOrd="0" presId="urn:microsoft.com/office/officeart/2005/8/layout/list1"/>
    <dgm:cxn modelId="{71FA9976-AADB-4535-92C2-BBE998DCA565}" type="presParOf" srcId="{F0B52CC7-F355-4ACA-BBB7-38363537DC4F}" destId="{1BCACD00-A9AE-47FF-94E0-BF6B2197CF0F}" srcOrd="0" destOrd="0" presId="urn:microsoft.com/office/officeart/2005/8/layout/list1"/>
    <dgm:cxn modelId="{A608BF1B-20DF-40F0-8F78-CA01B44C4495}" type="presParOf" srcId="{F0B52CC7-F355-4ACA-BBB7-38363537DC4F}" destId="{5CFED802-3621-4FA8-A089-FD23CFB0E842}" srcOrd="1" destOrd="0" presId="urn:microsoft.com/office/officeart/2005/8/layout/list1"/>
    <dgm:cxn modelId="{C4DBC8E5-C9F6-4CB7-B0A5-9D324569D27D}" type="presParOf" srcId="{8CB67352-83CF-4BF2-8C29-8D61D25E520B}" destId="{BDF8317D-EBCE-4B6C-AF54-EF655BD08AA1}" srcOrd="17" destOrd="0" presId="urn:microsoft.com/office/officeart/2005/8/layout/list1"/>
    <dgm:cxn modelId="{BD2883C3-38A5-4E01-8C85-33FD8827BFA5}" type="presParOf" srcId="{8CB67352-83CF-4BF2-8C29-8D61D25E520B}" destId="{365B2A67-E64B-414B-867C-FF0C5332022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81BA82-9075-5941-86E4-684F0EF84067}" type="doc">
      <dgm:prSet loTypeId="urn:microsoft.com/office/officeart/2005/8/layout/hierarchy6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EA990B5-54B5-9F4B-880E-8B9269B51D3B}">
      <dgm:prSet phldrT="[Text]" custT="1"/>
      <dgm:spPr/>
      <dgm:t>
        <a:bodyPr/>
        <a:lstStyle/>
        <a:p>
          <a:r>
            <a:rPr lang="en-US" sz="1200" b="0" smtClean="0">
              <a:latin typeface="Calibri"/>
              <a:cs typeface="Calibri"/>
            </a:rPr>
            <a:t>All base: 1359</a:t>
          </a:r>
          <a:endParaRPr lang="en-US" sz="1200" b="0">
            <a:latin typeface="Calibri"/>
            <a:cs typeface="Calibri"/>
          </a:endParaRPr>
        </a:p>
      </dgm:t>
    </dgm:pt>
    <dgm:pt modelId="{21CC9FBB-8C18-9547-98B9-91333519F07A}" type="parTrans" cxnId="{6FA86009-49E5-BD41-87FA-CA111AD41715}">
      <dgm:prSet/>
      <dgm:spPr/>
      <dgm:t>
        <a:bodyPr/>
        <a:lstStyle/>
        <a:p>
          <a:endParaRPr lang="en-US" sz="1200" b="0">
            <a:solidFill>
              <a:srgbClr val="000000"/>
            </a:solidFill>
            <a:latin typeface="Calibri"/>
            <a:cs typeface="Calibri"/>
          </a:endParaRPr>
        </a:p>
      </dgm:t>
    </dgm:pt>
    <dgm:pt modelId="{BCF6C0DD-A82E-6349-AC3A-55A11B41FBB7}" type="sibTrans" cxnId="{6FA86009-49E5-BD41-87FA-CA111AD41715}">
      <dgm:prSet/>
      <dgm:spPr/>
      <dgm:t>
        <a:bodyPr/>
        <a:lstStyle/>
        <a:p>
          <a:endParaRPr lang="en-US" sz="1200" b="0">
            <a:solidFill>
              <a:srgbClr val="000000"/>
            </a:solidFill>
            <a:latin typeface="Calibri"/>
            <a:cs typeface="Calibri"/>
          </a:endParaRPr>
        </a:p>
      </dgm:t>
    </dgm:pt>
    <dgm:pt modelId="{F183305F-C6B1-E84F-B9AF-FFAE13A1F169}">
      <dgm:prSet phldrT="[Text]" custT="1"/>
      <dgm:spPr/>
      <dgm:t>
        <a:bodyPr/>
        <a:lstStyle/>
        <a:p>
          <a:r>
            <a:rPr lang="en-US" sz="1200" b="0" dirty="0" smtClean="0">
              <a:latin typeface="Calibri"/>
              <a:cs typeface="Calibri"/>
            </a:rPr>
            <a:t>Organizations Use Internet (35%)</a:t>
          </a:r>
          <a:endParaRPr lang="en-US" sz="1200" b="0" dirty="0">
            <a:latin typeface="Calibri"/>
            <a:cs typeface="Calibri"/>
          </a:endParaRPr>
        </a:p>
      </dgm:t>
    </dgm:pt>
    <dgm:pt modelId="{A5273988-246A-EE4F-8B12-0FA88E8BB085}" type="parTrans" cxnId="{B3A24A77-E3CF-C74C-9A29-EB6D1938E563}">
      <dgm:prSet/>
      <dgm:spPr/>
      <dgm:t>
        <a:bodyPr/>
        <a:lstStyle/>
        <a:p>
          <a:endParaRPr lang="en-US" sz="1200" b="0">
            <a:solidFill>
              <a:srgbClr val="000000"/>
            </a:solidFill>
            <a:latin typeface="Calibri"/>
            <a:cs typeface="Calibri"/>
          </a:endParaRPr>
        </a:p>
      </dgm:t>
    </dgm:pt>
    <dgm:pt modelId="{EBA9037E-4913-1044-B441-2C3E5E6A4D9F}" type="sibTrans" cxnId="{B3A24A77-E3CF-C74C-9A29-EB6D1938E563}">
      <dgm:prSet/>
      <dgm:spPr/>
      <dgm:t>
        <a:bodyPr/>
        <a:lstStyle/>
        <a:p>
          <a:endParaRPr lang="en-US" sz="1200" b="0">
            <a:solidFill>
              <a:srgbClr val="000000"/>
            </a:solidFill>
            <a:latin typeface="Calibri"/>
            <a:cs typeface="Calibri"/>
          </a:endParaRPr>
        </a:p>
      </dgm:t>
    </dgm:pt>
    <dgm:pt modelId="{EE44F4BD-3043-6F4B-8158-53C204ECD1E3}">
      <dgm:prSet phldrT="[Text]" custT="1"/>
      <dgm:spPr/>
      <dgm:t>
        <a:bodyPr/>
        <a:lstStyle/>
        <a:p>
          <a:r>
            <a:rPr lang="en-US" sz="1200" b="0" dirty="0" smtClean="0">
              <a:latin typeface="Calibri"/>
              <a:cs typeface="Calibri"/>
            </a:rPr>
            <a:t>Organizations Don't use Internet (65%)</a:t>
          </a:r>
          <a:endParaRPr lang="en-US" sz="1200" b="0" dirty="0">
            <a:latin typeface="Calibri"/>
            <a:cs typeface="Calibri"/>
          </a:endParaRPr>
        </a:p>
      </dgm:t>
    </dgm:pt>
    <dgm:pt modelId="{003FC28B-8380-0A43-AAF2-C1A52793B840}" type="parTrans" cxnId="{203D83C9-DC55-AC41-9657-720102F08E3F}">
      <dgm:prSet/>
      <dgm:spPr/>
      <dgm:t>
        <a:bodyPr/>
        <a:lstStyle/>
        <a:p>
          <a:endParaRPr lang="en-US" sz="1200" b="0">
            <a:solidFill>
              <a:srgbClr val="000000"/>
            </a:solidFill>
            <a:latin typeface="Calibri"/>
            <a:cs typeface="Calibri"/>
          </a:endParaRPr>
        </a:p>
      </dgm:t>
    </dgm:pt>
    <dgm:pt modelId="{3D7AB217-483B-9C4A-AA5D-E2DC4F5D9067}" type="sibTrans" cxnId="{203D83C9-DC55-AC41-9657-720102F08E3F}">
      <dgm:prSet/>
      <dgm:spPr/>
      <dgm:t>
        <a:bodyPr/>
        <a:lstStyle/>
        <a:p>
          <a:endParaRPr lang="en-US" sz="1200" b="0">
            <a:solidFill>
              <a:srgbClr val="000000"/>
            </a:solidFill>
            <a:latin typeface="Calibri"/>
            <a:cs typeface="Calibri"/>
          </a:endParaRPr>
        </a:p>
      </dgm:t>
    </dgm:pt>
    <dgm:pt modelId="{6C5098C1-5858-5448-9BD9-CE3C552275EB}">
      <dgm:prSet phldrT="[Text]" custT="1"/>
      <dgm:spPr/>
      <dgm:t>
        <a:bodyPr/>
        <a:lstStyle/>
        <a:p>
          <a:r>
            <a:rPr lang="en-US" sz="1200" b="0" dirty="0" smtClean="0">
              <a:latin typeface="Calibri"/>
              <a:cs typeface="Calibri"/>
            </a:rPr>
            <a:t>Use </a:t>
          </a:r>
          <a:r>
            <a:rPr lang="en-US" sz="1200" b="0" dirty="0" err="1" smtClean="0">
              <a:latin typeface="Calibri"/>
              <a:cs typeface="Calibri"/>
            </a:rPr>
            <a:t>BharatNet</a:t>
          </a:r>
          <a:r>
            <a:rPr lang="en-US" sz="1200" b="0" dirty="0" smtClean="0">
              <a:latin typeface="Calibri"/>
              <a:cs typeface="Calibri"/>
            </a:rPr>
            <a:t> (3%)</a:t>
          </a:r>
          <a:endParaRPr lang="en-US" sz="1200" b="0" dirty="0">
            <a:latin typeface="Calibri"/>
            <a:cs typeface="Calibri"/>
          </a:endParaRPr>
        </a:p>
      </dgm:t>
    </dgm:pt>
    <dgm:pt modelId="{AA429AC3-1E42-234E-AA8A-0999E7A99EC1}" type="parTrans" cxnId="{2229A1F3-1434-8E4C-8F11-3A26130F8F08}">
      <dgm:prSet/>
      <dgm:spPr/>
      <dgm:t>
        <a:bodyPr/>
        <a:lstStyle/>
        <a:p>
          <a:endParaRPr lang="en-US" sz="1200" b="0">
            <a:solidFill>
              <a:srgbClr val="000000"/>
            </a:solidFill>
            <a:latin typeface="Calibri"/>
            <a:cs typeface="Calibri"/>
          </a:endParaRPr>
        </a:p>
      </dgm:t>
    </dgm:pt>
    <dgm:pt modelId="{62EBD988-4817-2C4C-9E14-916FAE3C2B54}" type="sibTrans" cxnId="{2229A1F3-1434-8E4C-8F11-3A26130F8F08}">
      <dgm:prSet/>
      <dgm:spPr/>
      <dgm:t>
        <a:bodyPr/>
        <a:lstStyle/>
        <a:p>
          <a:endParaRPr lang="en-US" sz="1200" b="0">
            <a:solidFill>
              <a:srgbClr val="000000"/>
            </a:solidFill>
            <a:latin typeface="Calibri"/>
            <a:cs typeface="Calibri"/>
          </a:endParaRPr>
        </a:p>
      </dgm:t>
    </dgm:pt>
    <dgm:pt modelId="{6E128559-537E-D545-9686-3A2515060F8D}">
      <dgm:prSet phldrT="[Text]" custT="1"/>
      <dgm:spPr/>
      <dgm:t>
        <a:bodyPr/>
        <a:lstStyle/>
        <a:p>
          <a:r>
            <a:rPr lang="en-US" sz="1200" b="0" dirty="0" smtClean="0">
              <a:latin typeface="Calibri"/>
              <a:cs typeface="Calibri"/>
            </a:rPr>
            <a:t>Do not use  </a:t>
          </a:r>
          <a:r>
            <a:rPr lang="en-US" sz="1200" b="0" dirty="0" err="1" smtClean="0">
              <a:latin typeface="Calibri"/>
              <a:cs typeface="Calibri"/>
            </a:rPr>
            <a:t>BharatNet</a:t>
          </a:r>
          <a:r>
            <a:rPr lang="en-US" sz="1200" b="0" dirty="0" smtClean="0">
              <a:latin typeface="Calibri"/>
              <a:cs typeface="Calibri"/>
            </a:rPr>
            <a:t> (32%)</a:t>
          </a:r>
          <a:endParaRPr lang="en-US" sz="1200" b="0" dirty="0">
            <a:latin typeface="Calibri"/>
            <a:cs typeface="Calibri"/>
          </a:endParaRPr>
        </a:p>
      </dgm:t>
    </dgm:pt>
    <dgm:pt modelId="{0FE75D68-12C6-C945-AA1F-D16A9C7BAE7B}" type="parTrans" cxnId="{3F268923-D15B-D04A-BF7A-A80AEE64D91E}">
      <dgm:prSet/>
      <dgm:spPr/>
      <dgm:t>
        <a:bodyPr/>
        <a:lstStyle/>
        <a:p>
          <a:endParaRPr lang="en-US" sz="1200" b="0">
            <a:solidFill>
              <a:srgbClr val="000000"/>
            </a:solidFill>
            <a:latin typeface="Calibri"/>
            <a:cs typeface="Calibri"/>
          </a:endParaRPr>
        </a:p>
      </dgm:t>
    </dgm:pt>
    <dgm:pt modelId="{8A30D206-5CEA-EC48-AC1D-6EB913A57937}" type="sibTrans" cxnId="{3F268923-D15B-D04A-BF7A-A80AEE64D91E}">
      <dgm:prSet/>
      <dgm:spPr/>
      <dgm:t>
        <a:bodyPr/>
        <a:lstStyle/>
        <a:p>
          <a:endParaRPr lang="en-US" sz="1200" b="0">
            <a:solidFill>
              <a:srgbClr val="000000"/>
            </a:solidFill>
            <a:latin typeface="Calibri"/>
            <a:cs typeface="Calibri"/>
          </a:endParaRPr>
        </a:p>
      </dgm:t>
    </dgm:pt>
    <dgm:pt modelId="{5D9D343F-A1AA-B744-A15E-2FE19334F880}">
      <dgm:prSet phldrT="[Text]" custT="1"/>
      <dgm:spPr>
        <a:solidFill>
          <a:srgbClr val="FDEADA"/>
        </a:solidFill>
      </dgm:spPr>
      <dgm:t>
        <a:bodyPr/>
        <a:lstStyle/>
        <a:p>
          <a:r>
            <a:rPr lang="en-US" sz="1200" b="1" dirty="0" smtClean="0">
              <a:solidFill>
                <a:srgbClr val="000000"/>
              </a:solidFill>
              <a:latin typeface="Calibri"/>
              <a:cs typeface="Calibri"/>
            </a:rPr>
            <a:t>Purchase intention to use </a:t>
          </a:r>
          <a:r>
            <a:rPr lang="en-US" sz="1200" b="1" dirty="0" err="1" smtClean="0">
              <a:solidFill>
                <a:srgbClr val="000000"/>
              </a:solidFill>
              <a:latin typeface="Calibri"/>
              <a:cs typeface="Calibri"/>
            </a:rPr>
            <a:t>BharatNet</a:t>
          </a:r>
          <a:r>
            <a:rPr lang="en-US" sz="1200" b="1" dirty="0" smtClean="0">
              <a:solidFill>
                <a:srgbClr val="000000"/>
              </a:solidFill>
              <a:latin typeface="Calibri"/>
              <a:cs typeface="Calibri"/>
            </a:rPr>
            <a:t> (21%)</a:t>
          </a:r>
          <a:endParaRPr lang="en-US" sz="1200" b="1" dirty="0">
            <a:solidFill>
              <a:srgbClr val="000000"/>
            </a:solidFill>
            <a:latin typeface="Calibri"/>
            <a:cs typeface="Calibri"/>
          </a:endParaRPr>
        </a:p>
      </dgm:t>
    </dgm:pt>
    <dgm:pt modelId="{16E751C7-4C2B-4046-A629-295D3DDB92D5}" type="parTrans" cxnId="{5A494BD9-695C-494A-A434-44662D7E4051}">
      <dgm:prSet/>
      <dgm:spPr/>
      <dgm:t>
        <a:bodyPr/>
        <a:lstStyle/>
        <a:p>
          <a:endParaRPr lang="en-US" sz="1200" b="0"/>
        </a:p>
      </dgm:t>
    </dgm:pt>
    <dgm:pt modelId="{BB6D364B-75F4-F142-8C48-97C6D16024B7}" type="sibTrans" cxnId="{5A494BD9-695C-494A-A434-44662D7E4051}">
      <dgm:prSet/>
      <dgm:spPr/>
      <dgm:t>
        <a:bodyPr/>
        <a:lstStyle/>
        <a:p>
          <a:endParaRPr lang="en-US" sz="1200" b="0"/>
        </a:p>
      </dgm:t>
    </dgm:pt>
    <dgm:pt modelId="{3C06D60F-AA6F-EA44-9F21-7A4579331C96}">
      <dgm:prSet phldrT="[Text]" custT="1"/>
      <dgm:spPr/>
      <dgm:t>
        <a:bodyPr/>
        <a:lstStyle/>
        <a:p>
          <a:endParaRPr lang="en-US" sz="1400" b="0" dirty="0" smtClean="0">
            <a:latin typeface="Calibri"/>
            <a:cs typeface="Calibri"/>
          </a:endParaRPr>
        </a:p>
        <a:p>
          <a:r>
            <a:rPr lang="en-US" sz="1400" b="0" dirty="0" smtClean="0">
              <a:latin typeface="Calibri"/>
              <a:cs typeface="Calibri"/>
            </a:rPr>
            <a:t>Purchase intention not to use </a:t>
          </a:r>
          <a:r>
            <a:rPr lang="en-US" sz="1400" b="0" dirty="0" err="1" smtClean="0">
              <a:latin typeface="Calibri"/>
              <a:cs typeface="Calibri"/>
            </a:rPr>
            <a:t>BharatNet</a:t>
          </a:r>
          <a:r>
            <a:rPr lang="en-US" sz="1400" b="0" dirty="0" smtClean="0">
              <a:latin typeface="Calibri"/>
              <a:cs typeface="Calibri"/>
            </a:rPr>
            <a:t> (11%)</a:t>
          </a:r>
        </a:p>
        <a:p>
          <a:endParaRPr lang="en-US" sz="1400" b="0" dirty="0">
            <a:latin typeface="Calibri"/>
            <a:cs typeface="Calibri"/>
          </a:endParaRPr>
        </a:p>
      </dgm:t>
    </dgm:pt>
    <dgm:pt modelId="{939BBC73-EA96-A544-8452-6EE42B4A3AED}" type="parTrans" cxnId="{E1CC821A-6546-2B48-9F1D-3C3C0657B344}">
      <dgm:prSet/>
      <dgm:spPr/>
      <dgm:t>
        <a:bodyPr/>
        <a:lstStyle/>
        <a:p>
          <a:endParaRPr lang="en-US" sz="1200" b="0"/>
        </a:p>
      </dgm:t>
    </dgm:pt>
    <dgm:pt modelId="{832DD8C6-398B-454D-AA8D-92F691FBBB65}" type="sibTrans" cxnId="{E1CC821A-6546-2B48-9F1D-3C3C0657B344}">
      <dgm:prSet/>
      <dgm:spPr/>
      <dgm:t>
        <a:bodyPr/>
        <a:lstStyle/>
        <a:p>
          <a:endParaRPr lang="en-US" sz="1200" b="0"/>
        </a:p>
      </dgm:t>
    </dgm:pt>
    <dgm:pt modelId="{D276E2C7-EBA9-FB4B-9528-3B3AC7F5EFB8}">
      <dgm:prSet phldrT="[Text]" custT="1"/>
      <dgm:spPr>
        <a:solidFill>
          <a:srgbClr val="FDEADA"/>
        </a:solidFill>
      </dgm:spPr>
      <dgm:t>
        <a:bodyPr/>
        <a:lstStyle/>
        <a:p>
          <a:r>
            <a:rPr lang="en-US" sz="1200" b="1" dirty="0" smtClean="0">
              <a:solidFill>
                <a:srgbClr val="000000"/>
              </a:solidFill>
              <a:latin typeface="Calibri"/>
              <a:cs typeface="Calibri"/>
            </a:rPr>
            <a:t>Purchase intention to use </a:t>
          </a:r>
          <a:r>
            <a:rPr lang="en-US" sz="1200" b="1" dirty="0" err="1" smtClean="0">
              <a:solidFill>
                <a:srgbClr val="000000"/>
              </a:solidFill>
              <a:latin typeface="Calibri"/>
              <a:cs typeface="Calibri"/>
            </a:rPr>
            <a:t>BharatNet</a:t>
          </a:r>
          <a:r>
            <a:rPr lang="en-US" sz="1200" b="1" dirty="0" smtClean="0">
              <a:solidFill>
                <a:srgbClr val="000000"/>
              </a:solidFill>
              <a:latin typeface="Calibri"/>
              <a:cs typeface="Calibri"/>
            </a:rPr>
            <a:t> (9%)</a:t>
          </a:r>
          <a:endParaRPr lang="en-US" sz="1200" b="1" dirty="0">
            <a:solidFill>
              <a:srgbClr val="000000"/>
            </a:solidFill>
            <a:latin typeface="Calibri"/>
            <a:cs typeface="Calibri"/>
          </a:endParaRPr>
        </a:p>
      </dgm:t>
    </dgm:pt>
    <dgm:pt modelId="{28D59B31-ED38-724A-B20A-459B0E128D55}" type="parTrans" cxnId="{75BFABD3-AEA7-8649-89BE-35B3F172F7F8}">
      <dgm:prSet/>
      <dgm:spPr/>
      <dgm:t>
        <a:bodyPr/>
        <a:lstStyle/>
        <a:p>
          <a:endParaRPr lang="en-US" b="0"/>
        </a:p>
      </dgm:t>
    </dgm:pt>
    <dgm:pt modelId="{588637F1-E45A-9E4C-B076-F11CEEAADB4C}" type="sibTrans" cxnId="{75BFABD3-AEA7-8649-89BE-35B3F172F7F8}">
      <dgm:prSet/>
      <dgm:spPr/>
      <dgm:t>
        <a:bodyPr/>
        <a:lstStyle/>
        <a:p>
          <a:endParaRPr lang="en-US" b="0"/>
        </a:p>
      </dgm:t>
    </dgm:pt>
    <dgm:pt modelId="{CF9E481C-A30E-9A48-8B1D-31C4867B1463}">
      <dgm:prSet phldrT="[Text]" custT="1"/>
      <dgm:spPr/>
      <dgm:t>
        <a:bodyPr/>
        <a:lstStyle/>
        <a:p>
          <a:r>
            <a:rPr lang="en-US" sz="1200" b="0" dirty="0" smtClean="0">
              <a:latin typeface="Calibri"/>
              <a:cs typeface="Calibri"/>
            </a:rPr>
            <a:t>Purchase intention to not use </a:t>
          </a:r>
          <a:r>
            <a:rPr lang="en-US" sz="1200" b="0" dirty="0" err="1" smtClean="0">
              <a:latin typeface="Calibri"/>
              <a:cs typeface="Calibri"/>
            </a:rPr>
            <a:t>BharatNet</a:t>
          </a:r>
          <a:r>
            <a:rPr lang="en-US" sz="1200" b="0" dirty="0" smtClean="0">
              <a:latin typeface="Calibri"/>
              <a:cs typeface="Calibri"/>
            </a:rPr>
            <a:t> (6%)</a:t>
          </a:r>
          <a:endParaRPr lang="en-US" sz="1200" b="0" dirty="0">
            <a:latin typeface="Calibri"/>
            <a:cs typeface="Calibri"/>
          </a:endParaRPr>
        </a:p>
      </dgm:t>
    </dgm:pt>
    <dgm:pt modelId="{D8E49A89-EEF2-B24E-907B-80871BD2AC69}" type="parTrans" cxnId="{17171AD9-ACEA-DD41-BF4A-3B7E46E72CD3}">
      <dgm:prSet/>
      <dgm:spPr/>
      <dgm:t>
        <a:bodyPr/>
        <a:lstStyle/>
        <a:p>
          <a:endParaRPr lang="en-US" b="0"/>
        </a:p>
      </dgm:t>
    </dgm:pt>
    <dgm:pt modelId="{3AA26992-A4B0-8148-937B-E2C4657CC63D}" type="sibTrans" cxnId="{17171AD9-ACEA-DD41-BF4A-3B7E46E72CD3}">
      <dgm:prSet/>
      <dgm:spPr/>
      <dgm:t>
        <a:bodyPr/>
        <a:lstStyle/>
        <a:p>
          <a:endParaRPr lang="en-US" b="0"/>
        </a:p>
      </dgm:t>
    </dgm:pt>
    <dgm:pt modelId="{7BFA7A94-904B-1046-ABC6-2110E762535C}" type="pres">
      <dgm:prSet presAssocID="{1C81BA82-9075-5941-86E4-684F0EF8406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A32DBC-D764-3146-9B10-0617C232A628}" type="pres">
      <dgm:prSet presAssocID="{1C81BA82-9075-5941-86E4-684F0EF84067}" presName="hierFlow" presStyleCnt="0"/>
      <dgm:spPr/>
      <dgm:t>
        <a:bodyPr/>
        <a:lstStyle/>
        <a:p>
          <a:endParaRPr lang="en-US"/>
        </a:p>
      </dgm:t>
    </dgm:pt>
    <dgm:pt modelId="{40C453A4-383A-414C-9CFA-BCAD45D49BBD}" type="pres">
      <dgm:prSet presAssocID="{1C81BA82-9075-5941-86E4-684F0EF84067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2547464-1C98-0742-BBA8-F2AA60F34391}" type="pres">
      <dgm:prSet presAssocID="{7EA990B5-54B5-9F4B-880E-8B9269B51D3B}" presName="Name14" presStyleCnt="0"/>
      <dgm:spPr/>
      <dgm:t>
        <a:bodyPr/>
        <a:lstStyle/>
        <a:p>
          <a:endParaRPr lang="en-US"/>
        </a:p>
      </dgm:t>
    </dgm:pt>
    <dgm:pt modelId="{387E3E70-FB62-ED48-A6A4-2B25D6FB0425}" type="pres">
      <dgm:prSet presAssocID="{7EA990B5-54B5-9F4B-880E-8B9269B51D3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9DC706-ECA6-AD4C-BB66-2087138A77FC}" type="pres">
      <dgm:prSet presAssocID="{7EA990B5-54B5-9F4B-880E-8B9269B51D3B}" presName="hierChild2" presStyleCnt="0"/>
      <dgm:spPr/>
      <dgm:t>
        <a:bodyPr/>
        <a:lstStyle/>
        <a:p>
          <a:endParaRPr lang="en-US"/>
        </a:p>
      </dgm:t>
    </dgm:pt>
    <dgm:pt modelId="{0EC27429-DA79-2B44-834D-19FA4106B895}" type="pres">
      <dgm:prSet presAssocID="{A5273988-246A-EE4F-8B12-0FA88E8BB085}" presName="Name19" presStyleLbl="parChTrans1D2" presStyleIdx="0" presStyleCnt="2"/>
      <dgm:spPr/>
      <dgm:t>
        <a:bodyPr/>
        <a:lstStyle/>
        <a:p>
          <a:endParaRPr lang="en-US"/>
        </a:p>
      </dgm:t>
    </dgm:pt>
    <dgm:pt modelId="{88C61761-8CA9-3B44-A643-9B13B5AB292A}" type="pres">
      <dgm:prSet presAssocID="{F183305F-C6B1-E84F-B9AF-FFAE13A1F169}" presName="Name21" presStyleCnt="0"/>
      <dgm:spPr/>
      <dgm:t>
        <a:bodyPr/>
        <a:lstStyle/>
        <a:p>
          <a:endParaRPr lang="en-US"/>
        </a:p>
      </dgm:t>
    </dgm:pt>
    <dgm:pt modelId="{3BC26897-C7F8-504C-8225-7CA803C96B7D}" type="pres">
      <dgm:prSet presAssocID="{F183305F-C6B1-E84F-B9AF-FFAE13A1F169}" presName="level2Shape" presStyleLbl="node2" presStyleIdx="0" presStyleCnt="2" custScaleX="176873"/>
      <dgm:spPr/>
      <dgm:t>
        <a:bodyPr/>
        <a:lstStyle/>
        <a:p>
          <a:endParaRPr lang="en-US"/>
        </a:p>
      </dgm:t>
    </dgm:pt>
    <dgm:pt modelId="{5046469C-3036-7549-9ABC-C2A59C42F7C5}" type="pres">
      <dgm:prSet presAssocID="{F183305F-C6B1-E84F-B9AF-FFAE13A1F169}" presName="hierChild3" presStyleCnt="0"/>
      <dgm:spPr/>
      <dgm:t>
        <a:bodyPr/>
        <a:lstStyle/>
        <a:p>
          <a:endParaRPr lang="en-US"/>
        </a:p>
      </dgm:t>
    </dgm:pt>
    <dgm:pt modelId="{D5936773-85BC-0443-9FFB-4639A3ACB966}" type="pres">
      <dgm:prSet presAssocID="{AA429AC3-1E42-234E-AA8A-0999E7A99EC1}" presName="Name19" presStyleLbl="parChTrans1D3" presStyleIdx="0" presStyleCnt="4"/>
      <dgm:spPr/>
      <dgm:t>
        <a:bodyPr/>
        <a:lstStyle/>
        <a:p>
          <a:endParaRPr lang="en-US"/>
        </a:p>
      </dgm:t>
    </dgm:pt>
    <dgm:pt modelId="{A716AD4C-385A-924E-A1B7-9703E2A2C24F}" type="pres">
      <dgm:prSet presAssocID="{6C5098C1-5858-5448-9BD9-CE3C552275EB}" presName="Name21" presStyleCnt="0"/>
      <dgm:spPr/>
      <dgm:t>
        <a:bodyPr/>
        <a:lstStyle/>
        <a:p>
          <a:endParaRPr lang="en-US"/>
        </a:p>
      </dgm:t>
    </dgm:pt>
    <dgm:pt modelId="{F3800471-1662-6A4E-9B3B-F6FB769E8EBB}" type="pres">
      <dgm:prSet presAssocID="{6C5098C1-5858-5448-9BD9-CE3C552275EB}" presName="level2Shape" presStyleLbl="node3" presStyleIdx="0" presStyleCnt="4"/>
      <dgm:spPr/>
      <dgm:t>
        <a:bodyPr/>
        <a:lstStyle/>
        <a:p>
          <a:endParaRPr lang="en-US"/>
        </a:p>
      </dgm:t>
    </dgm:pt>
    <dgm:pt modelId="{23E24B31-9094-1A48-94DF-FF0A729123F1}" type="pres">
      <dgm:prSet presAssocID="{6C5098C1-5858-5448-9BD9-CE3C552275EB}" presName="hierChild3" presStyleCnt="0"/>
      <dgm:spPr/>
      <dgm:t>
        <a:bodyPr/>
        <a:lstStyle/>
        <a:p>
          <a:endParaRPr lang="en-US"/>
        </a:p>
      </dgm:t>
    </dgm:pt>
    <dgm:pt modelId="{F5D7D7A4-9AA3-B94D-A3D4-341E6DA64AAF}" type="pres">
      <dgm:prSet presAssocID="{0FE75D68-12C6-C945-AA1F-D16A9C7BAE7B}" presName="Name19" presStyleLbl="parChTrans1D3" presStyleIdx="1" presStyleCnt="4"/>
      <dgm:spPr/>
      <dgm:t>
        <a:bodyPr/>
        <a:lstStyle/>
        <a:p>
          <a:endParaRPr lang="en-US"/>
        </a:p>
      </dgm:t>
    </dgm:pt>
    <dgm:pt modelId="{532EC48F-A386-9E40-A32D-88647C7974FC}" type="pres">
      <dgm:prSet presAssocID="{6E128559-537E-D545-9686-3A2515060F8D}" presName="Name21" presStyleCnt="0"/>
      <dgm:spPr/>
      <dgm:t>
        <a:bodyPr/>
        <a:lstStyle/>
        <a:p>
          <a:endParaRPr lang="en-US"/>
        </a:p>
      </dgm:t>
    </dgm:pt>
    <dgm:pt modelId="{E3403D8F-F5D3-AC4F-8A41-5B8204DF9FE6}" type="pres">
      <dgm:prSet presAssocID="{6E128559-537E-D545-9686-3A2515060F8D}" presName="level2Shape" presStyleLbl="node3" presStyleIdx="1" presStyleCnt="4" custScaleX="135815"/>
      <dgm:spPr/>
      <dgm:t>
        <a:bodyPr/>
        <a:lstStyle/>
        <a:p>
          <a:endParaRPr lang="en-US"/>
        </a:p>
      </dgm:t>
    </dgm:pt>
    <dgm:pt modelId="{D7F07093-5CD9-D646-9A5E-BAA801C48410}" type="pres">
      <dgm:prSet presAssocID="{6E128559-537E-D545-9686-3A2515060F8D}" presName="hierChild3" presStyleCnt="0"/>
      <dgm:spPr/>
      <dgm:t>
        <a:bodyPr/>
        <a:lstStyle/>
        <a:p>
          <a:endParaRPr lang="en-US"/>
        </a:p>
      </dgm:t>
    </dgm:pt>
    <dgm:pt modelId="{71883EA9-404A-6C4B-9046-79BE76CE79A7}" type="pres">
      <dgm:prSet presAssocID="{16E751C7-4C2B-4046-A629-295D3DDB92D5}" presName="Name19" presStyleLbl="parChTrans1D4" presStyleIdx="0" presStyleCnt="2"/>
      <dgm:spPr/>
      <dgm:t>
        <a:bodyPr/>
        <a:lstStyle/>
        <a:p>
          <a:endParaRPr lang="en-US"/>
        </a:p>
      </dgm:t>
    </dgm:pt>
    <dgm:pt modelId="{508F5BCF-1905-6D4C-B60C-5B826EDECA10}" type="pres">
      <dgm:prSet presAssocID="{5D9D343F-A1AA-B744-A15E-2FE19334F880}" presName="Name21" presStyleCnt="0"/>
      <dgm:spPr/>
      <dgm:t>
        <a:bodyPr/>
        <a:lstStyle/>
        <a:p>
          <a:endParaRPr lang="en-US"/>
        </a:p>
      </dgm:t>
    </dgm:pt>
    <dgm:pt modelId="{A10B4886-B10C-0641-A8C2-ECA9B2F03D98}" type="pres">
      <dgm:prSet presAssocID="{5D9D343F-A1AA-B744-A15E-2FE19334F880}" presName="level2Shape" presStyleLbl="node4" presStyleIdx="0" presStyleCnt="2" custScaleX="179827"/>
      <dgm:spPr/>
      <dgm:t>
        <a:bodyPr/>
        <a:lstStyle/>
        <a:p>
          <a:endParaRPr lang="en-US"/>
        </a:p>
      </dgm:t>
    </dgm:pt>
    <dgm:pt modelId="{5058689F-A0F5-4241-BBCF-19766C9EE2F9}" type="pres">
      <dgm:prSet presAssocID="{5D9D343F-A1AA-B744-A15E-2FE19334F880}" presName="hierChild3" presStyleCnt="0"/>
      <dgm:spPr/>
      <dgm:t>
        <a:bodyPr/>
        <a:lstStyle/>
        <a:p>
          <a:endParaRPr lang="en-US"/>
        </a:p>
      </dgm:t>
    </dgm:pt>
    <dgm:pt modelId="{B578823D-9957-3E45-899E-FFEBB4FE1121}" type="pres">
      <dgm:prSet presAssocID="{939BBC73-EA96-A544-8452-6EE42B4A3AED}" presName="Name19" presStyleLbl="parChTrans1D4" presStyleIdx="1" presStyleCnt="2"/>
      <dgm:spPr/>
      <dgm:t>
        <a:bodyPr/>
        <a:lstStyle/>
        <a:p>
          <a:endParaRPr lang="en-US"/>
        </a:p>
      </dgm:t>
    </dgm:pt>
    <dgm:pt modelId="{3F935E2D-D774-384E-9661-1867E0AAA4A0}" type="pres">
      <dgm:prSet presAssocID="{3C06D60F-AA6F-EA44-9F21-7A4579331C96}" presName="Name21" presStyleCnt="0"/>
      <dgm:spPr/>
      <dgm:t>
        <a:bodyPr/>
        <a:lstStyle/>
        <a:p>
          <a:endParaRPr lang="en-US"/>
        </a:p>
      </dgm:t>
    </dgm:pt>
    <dgm:pt modelId="{5799DE30-E874-074A-850B-D86B1359BF77}" type="pres">
      <dgm:prSet presAssocID="{3C06D60F-AA6F-EA44-9F21-7A4579331C96}" presName="level2Shape" presStyleLbl="node4" presStyleIdx="1" presStyleCnt="2" custScaleX="240668"/>
      <dgm:spPr/>
      <dgm:t>
        <a:bodyPr/>
        <a:lstStyle/>
        <a:p>
          <a:endParaRPr lang="en-US"/>
        </a:p>
      </dgm:t>
    </dgm:pt>
    <dgm:pt modelId="{DC7AE7F0-3510-1845-A066-4CB82A034523}" type="pres">
      <dgm:prSet presAssocID="{3C06D60F-AA6F-EA44-9F21-7A4579331C96}" presName="hierChild3" presStyleCnt="0"/>
      <dgm:spPr/>
      <dgm:t>
        <a:bodyPr/>
        <a:lstStyle/>
        <a:p>
          <a:endParaRPr lang="en-US"/>
        </a:p>
      </dgm:t>
    </dgm:pt>
    <dgm:pt modelId="{D0D22E09-AA99-7746-B6F0-ECFDAD3E12DB}" type="pres">
      <dgm:prSet presAssocID="{003FC28B-8380-0A43-AAF2-C1A52793B840}" presName="Name19" presStyleLbl="parChTrans1D2" presStyleIdx="1" presStyleCnt="2"/>
      <dgm:spPr/>
      <dgm:t>
        <a:bodyPr/>
        <a:lstStyle/>
        <a:p>
          <a:endParaRPr lang="en-US"/>
        </a:p>
      </dgm:t>
    </dgm:pt>
    <dgm:pt modelId="{55342111-CA5D-4949-A58A-A041CF4F111B}" type="pres">
      <dgm:prSet presAssocID="{EE44F4BD-3043-6F4B-8158-53C204ECD1E3}" presName="Name21" presStyleCnt="0"/>
      <dgm:spPr/>
      <dgm:t>
        <a:bodyPr/>
        <a:lstStyle/>
        <a:p>
          <a:endParaRPr lang="en-US"/>
        </a:p>
      </dgm:t>
    </dgm:pt>
    <dgm:pt modelId="{2CEE6FE6-0142-4448-8749-9B824B156D0D}" type="pres">
      <dgm:prSet presAssocID="{EE44F4BD-3043-6F4B-8158-53C204ECD1E3}" presName="level2Shape" presStyleLbl="node2" presStyleIdx="1" presStyleCnt="2" custScaleX="165781"/>
      <dgm:spPr/>
      <dgm:t>
        <a:bodyPr/>
        <a:lstStyle/>
        <a:p>
          <a:endParaRPr lang="en-US"/>
        </a:p>
      </dgm:t>
    </dgm:pt>
    <dgm:pt modelId="{39C6B019-F6B4-CE44-B360-1785510EC069}" type="pres">
      <dgm:prSet presAssocID="{EE44F4BD-3043-6F4B-8158-53C204ECD1E3}" presName="hierChild3" presStyleCnt="0"/>
      <dgm:spPr/>
      <dgm:t>
        <a:bodyPr/>
        <a:lstStyle/>
        <a:p>
          <a:endParaRPr lang="en-US"/>
        </a:p>
      </dgm:t>
    </dgm:pt>
    <dgm:pt modelId="{20106773-8BF0-0340-BBD4-1A4C364415E6}" type="pres">
      <dgm:prSet presAssocID="{28D59B31-ED38-724A-B20A-459B0E128D55}" presName="Name19" presStyleLbl="parChTrans1D3" presStyleIdx="2" presStyleCnt="4"/>
      <dgm:spPr/>
      <dgm:t>
        <a:bodyPr/>
        <a:lstStyle/>
        <a:p>
          <a:endParaRPr lang="en-US"/>
        </a:p>
      </dgm:t>
    </dgm:pt>
    <dgm:pt modelId="{0317A1D8-C51B-454F-9A91-FE160D0BF593}" type="pres">
      <dgm:prSet presAssocID="{D276E2C7-EBA9-FB4B-9528-3B3AC7F5EFB8}" presName="Name21" presStyleCnt="0"/>
      <dgm:spPr/>
      <dgm:t>
        <a:bodyPr/>
        <a:lstStyle/>
        <a:p>
          <a:endParaRPr lang="en-US"/>
        </a:p>
      </dgm:t>
    </dgm:pt>
    <dgm:pt modelId="{115E5783-1C0D-AC40-B4E2-17943A36BC8B}" type="pres">
      <dgm:prSet presAssocID="{D276E2C7-EBA9-FB4B-9528-3B3AC7F5EFB8}" presName="level2Shape" presStyleLbl="node3" presStyleIdx="2" presStyleCnt="4"/>
      <dgm:spPr/>
      <dgm:t>
        <a:bodyPr/>
        <a:lstStyle/>
        <a:p>
          <a:endParaRPr lang="en-US"/>
        </a:p>
      </dgm:t>
    </dgm:pt>
    <dgm:pt modelId="{D8984275-2D1F-FB49-9787-F9E02696E78A}" type="pres">
      <dgm:prSet presAssocID="{D276E2C7-EBA9-FB4B-9528-3B3AC7F5EFB8}" presName="hierChild3" presStyleCnt="0"/>
      <dgm:spPr/>
      <dgm:t>
        <a:bodyPr/>
        <a:lstStyle/>
        <a:p>
          <a:endParaRPr lang="en-US"/>
        </a:p>
      </dgm:t>
    </dgm:pt>
    <dgm:pt modelId="{FC4F47D9-5689-D54B-B62A-90B70D1CFBD6}" type="pres">
      <dgm:prSet presAssocID="{D8E49A89-EEF2-B24E-907B-80871BD2AC69}" presName="Name19" presStyleLbl="parChTrans1D3" presStyleIdx="3" presStyleCnt="4"/>
      <dgm:spPr/>
      <dgm:t>
        <a:bodyPr/>
        <a:lstStyle/>
        <a:p>
          <a:endParaRPr lang="en-US"/>
        </a:p>
      </dgm:t>
    </dgm:pt>
    <dgm:pt modelId="{95270227-181C-2B41-AA4D-69CDAC674BB4}" type="pres">
      <dgm:prSet presAssocID="{CF9E481C-A30E-9A48-8B1D-31C4867B1463}" presName="Name21" presStyleCnt="0"/>
      <dgm:spPr/>
      <dgm:t>
        <a:bodyPr/>
        <a:lstStyle/>
        <a:p>
          <a:endParaRPr lang="en-US"/>
        </a:p>
      </dgm:t>
    </dgm:pt>
    <dgm:pt modelId="{7C234170-557E-CD46-8247-1DA3278A4C76}" type="pres">
      <dgm:prSet presAssocID="{CF9E481C-A30E-9A48-8B1D-31C4867B1463}" presName="level2Shape" presStyleLbl="node3" presStyleIdx="3" presStyleCnt="4" custScaleX="170661"/>
      <dgm:spPr/>
      <dgm:t>
        <a:bodyPr/>
        <a:lstStyle/>
        <a:p>
          <a:endParaRPr lang="en-US"/>
        </a:p>
      </dgm:t>
    </dgm:pt>
    <dgm:pt modelId="{63B8D8C9-BC50-BC47-8BF0-D073AE56457B}" type="pres">
      <dgm:prSet presAssocID="{CF9E481C-A30E-9A48-8B1D-31C4867B1463}" presName="hierChild3" presStyleCnt="0"/>
      <dgm:spPr/>
      <dgm:t>
        <a:bodyPr/>
        <a:lstStyle/>
        <a:p>
          <a:endParaRPr lang="en-US"/>
        </a:p>
      </dgm:t>
    </dgm:pt>
    <dgm:pt modelId="{618FFE5C-92D7-CD4F-82E1-5CF6A0C8FA8D}" type="pres">
      <dgm:prSet presAssocID="{1C81BA82-9075-5941-86E4-684F0EF84067}" presName="bgShapesFlow" presStyleCnt="0"/>
      <dgm:spPr/>
      <dgm:t>
        <a:bodyPr/>
        <a:lstStyle/>
        <a:p>
          <a:endParaRPr lang="en-US"/>
        </a:p>
      </dgm:t>
    </dgm:pt>
  </dgm:ptLst>
  <dgm:cxnLst>
    <dgm:cxn modelId="{E500D7E4-36D4-45D1-A5C2-A2E2AABE2AF3}" type="presOf" srcId="{F183305F-C6B1-E84F-B9AF-FFAE13A1F169}" destId="{3BC26897-C7F8-504C-8225-7CA803C96B7D}" srcOrd="0" destOrd="0" presId="urn:microsoft.com/office/officeart/2005/8/layout/hierarchy6"/>
    <dgm:cxn modelId="{17171AD9-ACEA-DD41-BF4A-3B7E46E72CD3}" srcId="{EE44F4BD-3043-6F4B-8158-53C204ECD1E3}" destId="{CF9E481C-A30E-9A48-8B1D-31C4867B1463}" srcOrd="1" destOrd="0" parTransId="{D8E49A89-EEF2-B24E-907B-80871BD2AC69}" sibTransId="{3AA26992-A4B0-8148-937B-E2C4657CC63D}"/>
    <dgm:cxn modelId="{748A1F7F-A88C-42EE-B59F-AF41BD16AB6F}" type="presOf" srcId="{7EA990B5-54B5-9F4B-880E-8B9269B51D3B}" destId="{387E3E70-FB62-ED48-A6A4-2B25D6FB0425}" srcOrd="0" destOrd="0" presId="urn:microsoft.com/office/officeart/2005/8/layout/hierarchy6"/>
    <dgm:cxn modelId="{2229A1F3-1434-8E4C-8F11-3A26130F8F08}" srcId="{F183305F-C6B1-E84F-B9AF-FFAE13A1F169}" destId="{6C5098C1-5858-5448-9BD9-CE3C552275EB}" srcOrd="0" destOrd="0" parTransId="{AA429AC3-1E42-234E-AA8A-0999E7A99EC1}" sibTransId="{62EBD988-4817-2C4C-9E14-916FAE3C2B54}"/>
    <dgm:cxn modelId="{203D83C9-DC55-AC41-9657-720102F08E3F}" srcId="{7EA990B5-54B5-9F4B-880E-8B9269B51D3B}" destId="{EE44F4BD-3043-6F4B-8158-53C204ECD1E3}" srcOrd="1" destOrd="0" parTransId="{003FC28B-8380-0A43-AAF2-C1A52793B840}" sibTransId="{3D7AB217-483B-9C4A-AA5D-E2DC4F5D9067}"/>
    <dgm:cxn modelId="{5A730480-3A44-411E-815A-C9F6038E088E}" type="presOf" srcId="{3C06D60F-AA6F-EA44-9F21-7A4579331C96}" destId="{5799DE30-E874-074A-850B-D86B1359BF77}" srcOrd="0" destOrd="0" presId="urn:microsoft.com/office/officeart/2005/8/layout/hierarchy6"/>
    <dgm:cxn modelId="{400D1D0B-2DC8-4506-8C70-AAE11FB434F8}" type="presOf" srcId="{0FE75D68-12C6-C945-AA1F-D16A9C7BAE7B}" destId="{F5D7D7A4-9AA3-B94D-A3D4-341E6DA64AAF}" srcOrd="0" destOrd="0" presId="urn:microsoft.com/office/officeart/2005/8/layout/hierarchy6"/>
    <dgm:cxn modelId="{BDD46B0F-3A18-4837-95C5-93417BF1B767}" type="presOf" srcId="{6E128559-537E-D545-9686-3A2515060F8D}" destId="{E3403D8F-F5D3-AC4F-8A41-5B8204DF9FE6}" srcOrd="0" destOrd="0" presId="urn:microsoft.com/office/officeart/2005/8/layout/hierarchy6"/>
    <dgm:cxn modelId="{6FA86009-49E5-BD41-87FA-CA111AD41715}" srcId="{1C81BA82-9075-5941-86E4-684F0EF84067}" destId="{7EA990B5-54B5-9F4B-880E-8B9269B51D3B}" srcOrd="0" destOrd="0" parTransId="{21CC9FBB-8C18-9547-98B9-91333519F07A}" sibTransId="{BCF6C0DD-A82E-6349-AC3A-55A11B41FBB7}"/>
    <dgm:cxn modelId="{C14FCDFD-F501-4F9A-A291-023093F4A7A8}" type="presOf" srcId="{003FC28B-8380-0A43-AAF2-C1A52793B840}" destId="{D0D22E09-AA99-7746-B6F0-ECFDAD3E12DB}" srcOrd="0" destOrd="0" presId="urn:microsoft.com/office/officeart/2005/8/layout/hierarchy6"/>
    <dgm:cxn modelId="{0A42CBD2-2DEF-4D17-AFB3-309CF6D6B402}" type="presOf" srcId="{D276E2C7-EBA9-FB4B-9528-3B3AC7F5EFB8}" destId="{115E5783-1C0D-AC40-B4E2-17943A36BC8B}" srcOrd="0" destOrd="0" presId="urn:microsoft.com/office/officeart/2005/8/layout/hierarchy6"/>
    <dgm:cxn modelId="{B0573D64-F9F2-4B27-A9F8-12B15BA1E61F}" type="presOf" srcId="{6C5098C1-5858-5448-9BD9-CE3C552275EB}" destId="{F3800471-1662-6A4E-9B3B-F6FB769E8EBB}" srcOrd="0" destOrd="0" presId="urn:microsoft.com/office/officeart/2005/8/layout/hierarchy6"/>
    <dgm:cxn modelId="{3417BB77-C478-41CB-9A5F-02D0CF73095B}" type="presOf" srcId="{D8E49A89-EEF2-B24E-907B-80871BD2AC69}" destId="{FC4F47D9-5689-D54B-B62A-90B70D1CFBD6}" srcOrd="0" destOrd="0" presId="urn:microsoft.com/office/officeart/2005/8/layout/hierarchy6"/>
    <dgm:cxn modelId="{5A494BD9-695C-494A-A434-44662D7E4051}" srcId="{6E128559-537E-D545-9686-3A2515060F8D}" destId="{5D9D343F-A1AA-B744-A15E-2FE19334F880}" srcOrd="0" destOrd="0" parTransId="{16E751C7-4C2B-4046-A629-295D3DDB92D5}" sibTransId="{BB6D364B-75F4-F142-8C48-97C6D16024B7}"/>
    <dgm:cxn modelId="{7A2E1364-C72B-42DE-B194-744BA3B3DFE3}" type="presOf" srcId="{5D9D343F-A1AA-B744-A15E-2FE19334F880}" destId="{A10B4886-B10C-0641-A8C2-ECA9B2F03D98}" srcOrd="0" destOrd="0" presId="urn:microsoft.com/office/officeart/2005/8/layout/hierarchy6"/>
    <dgm:cxn modelId="{39B47D9F-C1AF-4FAB-B837-8B50A7E676F5}" type="presOf" srcId="{16E751C7-4C2B-4046-A629-295D3DDB92D5}" destId="{71883EA9-404A-6C4B-9046-79BE76CE79A7}" srcOrd="0" destOrd="0" presId="urn:microsoft.com/office/officeart/2005/8/layout/hierarchy6"/>
    <dgm:cxn modelId="{6A8B4E79-BDE1-4A32-AF0C-B0ABE537F49B}" type="presOf" srcId="{CF9E481C-A30E-9A48-8B1D-31C4867B1463}" destId="{7C234170-557E-CD46-8247-1DA3278A4C76}" srcOrd="0" destOrd="0" presId="urn:microsoft.com/office/officeart/2005/8/layout/hierarchy6"/>
    <dgm:cxn modelId="{E950FBF7-BDF4-4575-8E12-38BDD3EFD673}" type="presOf" srcId="{EE44F4BD-3043-6F4B-8158-53C204ECD1E3}" destId="{2CEE6FE6-0142-4448-8749-9B824B156D0D}" srcOrd="0" destOrd="0" presId="urn:microsoft.com/office/officeart/2005/8/layout/hierarchy6"/>
    <dgm:cxn modelId="{B62D92BA-5E90-46AF-8703-9DDD07002024}" type="presOf" srcId="{28D59B31-ED38-724A-B20A-459B0E128D55}" destId="{20106773-8BF0-0340-BBD4-1A4C364415E6}" srcOrd="0" destOrd="0" presId="urn:microsoft.com/office/officeart/2005/8/layout/hierarchy6"/>
    <dgm:cxn modelId="{96925541-7CB7-40D6-8B9C-D2C033466DE1}" type="presOf" srcId="{1C81BA82-9075-5941-86E4-684F0EF84067}" destId="{7BFA7A94-904B-1046-ABC6-2110E762535C}" srcOrd="0" destOrd="0" presId="urn:microsoft.com/office/officeart/2005/8/layout/hierarchy6"/>
    <dgm:cxn modelId="{B3A24A77-E3CF-C74C-9A29-EB6D1938E563}" srcId="{7EA990B5-54B5-9F4B-880E-8B9269B51D3B}" destId="{F183305F-C6B1-E84F-B9AF-FFAE13A1F169}" srcOrd="0" destOrd="0" parTransId="{A5273988-246A-EE4F-8B12-0FA88E8BB085}" sibTransId="{EBA9037E-4913-1044-B441-2C3E5E6A4D9F}"/>
    <dgm:cxn modelId="{75BFABD3-AEA7-8649-89BE-35B3F172F7F8}" srcId="{EE44F4BD-3043-6F4B-8158-53C204ECD1E3}" destId="{D276E2C7-EBA9-FB4B-9528-3B3AC7F5EFB8}" srcOrd="0" destOrd="0" parTransId="{28D59B31-ED38-724A-B20A-459B0E128D55}" sibTransId="{588637F1-E45A-9E4C-B076-F11CEEAADB4C}"/>
    <dgm:cxn modelId="{9EC719C6-D58D-442D-9577-80AE973A3494}" type="presOf" srcId="{AA429AC3-1E42-234E-AA8A-0999E7A99EC1}" destId="{D5936773-85BC-0443-9FFB-4639A3ACB966}" srcOrd="0" destOrd="0" presId="urn:microsoft.com/office/officeart/2005/8/layout/hierarchy6"/>
    <dgm:cxn modelId="{3F268923-D15B-D04A-BF7A-A80AEE64D91E}" srcId="{F183305F-C6B1-E84F-B9AF-FFAE13A1F169}" destId="{6E128559-537E-D545-9686-3A2515060F8D}" srcOrd="1" destOrd="0" parTransId="{0FE75D68-12C6-C945-AA1F-D16A9C7BAE7B}" sibTransId="{8A30D206-5CEA-EC48-AC1D-6EB913A57937}"/>
    <dgm:cxn modelId="{E1CC821A-6546-2B48-9F1D-3C3C0657B344}" srcId="{6E128559-537E-D545-9686-3A2515060F8D}" destId="{3C06D60F-AA6F-EA44-9F21-7A4579331C96}" srcOrd="1" destOrd="0" parTransId="{939BBC73-EA96-A544-8452-6EE42B4A3AED}" sibTransId="{832DD8C6-398B-454D-AA8D-92F691FBBB65}"/>
    <dgm:cxn modelId="{4AA41FAF-A3B5-4622-9E04-0C9387A322EE}" type="presOf" srcId="{939BBC73-EA96-A544-8452-6EE42B4A3AED}" destId="{B578823D-9957-3E45-899E-FFEBB4FE1121}" srcOrd="0" destOrd="0" presId="urn:microsoft.com/office/officeart/2005/8/layout/hierarchy6"/>
    <dgm:cxn modelId="{0E24E0A5-F51A-4749-8FC9-94A98B2B3679}" type="presOf" srcId="{A5273988-246A-EE4F-8B12-0FA88E8BB085}" destId="{0EC27429-DA79-2B44-834D-19FA4106B895}" srcOrd="0" destOrd="0" presId="urn:microsoft.com/office/officeart/2005/8/layout/hierarchy6"/>
    <dgm:cxn modelId="{D5AF3E01-E996-4715-A0D8-F1CB0AE07437}" type="presParOf" srcId="{7BFA7A94-904B-1046-ABC6-2110E762535C}" destId="{CFA32DBC-D764-3146-9B10-0617C232A628}" srcOrd="0" destOrd="0" presId="urn:microsoft.com/office/officeart/2005/8/layout/hierarchy6"/>
    <dgm:cxn modelId="{7E0450F2-12D1-4BDF-8CCC-CEDCB29BB9E9}" type="presParOf" srcId="{CFA32DBC-D764-3146-9B10-0617C232A628}" destId="{40C453A4-383A-414C-9CFA-BCAD45D49BBD}" srcOrd="0" destOrd="0" presId="urn:microsoft.com/office/officeart/2005/8/layout/hierarchy6"/>
    <dgm:cxn modelId="{5EA6191B-9A8C-4C69-8717-541D445ADA70}" type="presParOf" srcId="{40C453A4-383A-414C-9CFA-BCAD45D49BBD}" destId="{42547464-1C98-0742-BBA8-F2AA60F34391}" srcOrd="0" destOrd="0" presId="urn:microsoft.com/office/officeart/2005/8/layout/hierarchy6"/>
    <dgm:cxn modelId="{CFA6A580-7C6D-4C66-AF85-EE6D0CBCB15D}" type="presParOf" srcId="{42547464-1C98-0742-BBA8-F2AA60F34391}" destId="{387E3E70-FB62-ED48-A6A4-2B25D6FB0425}" srcOrd="0" destOrd="0" presId="urn:microsoft.com/office/officeart/2005/8/layout/hierarchy6"/>
    <dgm:cxn modelId="{9138BC8C-5110-4869-BD09-3F2B474B0E39}" type="presParOf" srcId="{42547464-1C98-0742-BBA8-F2AA60F34391}" destId="{6A9DC706-ECA6-AD4C-BB66-2087138A77FC}" srcOrd="1" destOrd="0" presId="urn:microsoft.com/office/officeart/2005/8/layout/hierarchy6"/>
    <dgm:cxn modelId="{EC82B7DA-8B40-46F0-AA59-D083B5FD6A85}" type="presParOf" srcId="{6A9DC706-ECA6-AD4C-BB66-2087138A77FC}" destId="{0EC27429-DA79-2B44-834D-19FA4106B895}" srcOrd="0" destOrd="0" presId="urn:microsoft.com/office/officeart/2005/8/layout/hierarchy6"/>
    <dgm:cxn modelId="{B292ECAC-CBF4-4657-A066-3B3C748C296C}" type="presParOf" srcId="{6A9DC706-ECA6-AD4C-BB66-2087138A77FC}" destId="{88C61761-8CA9-3B44-A643-9B13B5AB292A}" srcOrd="1" destOrd="0" presId="urn:microsoft.com/office/officeart/2005/8/layout/hierarchy6"/>
    <dgm:cxn modelId="{1E2C1C3C-0854-4286-ADB3-9A83B8FB609E}" type="presParOf" srcId="{88C61761-8CA9-3B44-A643-9B13B5AB292A}" destId="{3BC26897-C7F8-504C-8225-7CA803C96B7D}" srcOrd="0" destOrd="0" presId="urn:microsoft.com/office/officeart/2005/8/layout/hierarchy6"/>
    <dgm:cxn modelId="{8604D750-8DD5-474A-ABE5-F0B4CA4DDAA2}" type="presParOf" srcId="{88C61761-8CA9-3B44-A643-9B13B5AB292A}" destId="{5046469C-3036-7549-9ABC-C2A59C42F7C5}" srcOrd="1" destOrd="0" presId="urn:microsoft.com/office/officeart/2005/8/layout/hierarchy6"/>
    <dgm:cxn modelId="{D0328B1C-457F-494F-BF11-3E2600CFB474}" type="presParOf" srcId="{5046469C-3036-7549-9ABC-C2A59C42F7C5}" destId="{D5936773-85BC-0443-9FFB-4639A3ACB966}" srcOrd="0" destOrd="0" presId="urn:microsoft.com/office/officeart/2005/8/layout/hierarchy6"/>
    <dgm:cxn modelId="{280F2093-D549-4205-9540-EC8F0D32A7E1}" type="presParOf" srcId="{5046469C-3036-7549-9ABC-C2A59C42F7C5}" destId="{A716AD4C-385A-924E-A1B7-9703E2A2C24F}" srcOrd="1" destOrd="0" presId="urn:microsoft.com/office/officeart/2005/8/layout/hierarchy6"/>
    <dgm:cxn modelId="{ADD21B80-C303-4FA4-9650-9FFCDDA0EC5B}" type="presParOf" srcId="{A716AD4C-385A-924E-A1B7-9703E2A2C24F}" destId="{F3800471-1662-6A4E-9B3B-F6FB769E8EBB}" srcOrd="0" destOrd="0" presId="urn:microsoft.com/office/officeart/2005/8/layout/hierarchy6"/>
    <dgm:cxn modelId="{12D46F26-B761-48B0-9580-7EAB47BD6521}" type="presParOf" srcId="{A716AD4C-385A-924E-A1B7-9703E2A2C24F}" destId="{23E24B31-9094-1A48-94DF-FF0A729123F1}" srcOrd="1" destOrd="0" presId="urn:microsoft.com/office/officeart/2005/8/layout/hierarchy6"/>
    <dgm:cxn modelId="{5D557745-05E0-42C4-BB74-8F63306BC763}" type="presParOf" srcId="{5046469C-3036-7549-9ABC-C2A59C42F7C5}" destId="{F5D7D7A4-9AA3-B94D-A3D4-341E6DA64AAF}" srcOrd="2" destOrd="0" presId="urn:microsoft.com/office/officeart/2005/8/layout/hierarchy6"/>
    <dgm:cxn modelId="{23D28AE7-AFC8-4996-91C6-A9DF2F36006D}" type="presParOf" srcId="{5046469C-3036-7549-9ABC-C2A59C42F7C5}" destId="{532EC48F-A386-9E40-A32D-88647C7974FC}" srcOrd="3" destOrd="0" presId="urn:microsoft.com/office/officeart/2005/8/layout/hierarchy6"/>
    <dgm:cxn modelId="{F1CAA9DC-843E-4579-9DBD-2C20AC24DE99}" type="presParOf" srcId="{532EC48F-A386-9E40-A32D-88647C7974FC}" destId="{E3403D8F-F5D3-AC4F-8A41-5B8204DF9FE6}" srcOrd="0" destOrd="0" presId="urn:microsoft.com/office/officeart/2005/8/layout/hierarchy6"/>
    <dgm:cxn modelId="{D2372B65-F752-402C-9CE9-2FE861808085}" type="presParOf" srcId="{532EC48F-A386-9E40-A32D-88647C7974FC}" destId="{D7F07093-5CD9-D646-9A5E-BAA801C48410}" srcOrd="1" destOrd="0" presId="urn:microsoft.com/office/officeart/2005/8/layout/hierarchy6"/>
    <dgm:cxn modelId="{919792A8-C677-4364-9BDD-D0078981EDE2}" type="presParOf" srcId="{D7F07093-5CD9-D646-9A5E-BAA801C48410}" destId="{71883EA9-404A-6C4B-9046-79BE76CE79A7}" srcOrd="0" destOrd="0" presId="urn:microsoft.com/office/officeart/2005/8/layout/hierarchy6"/>
    <dgm:cxn modelId="{1FB6BC65-2BB5-4A1F-9D2A-6B3D057C6845}" type="presParOf" srcId="{D7F07093-5CD9-D646-9A5E-BAA801C48410}" destId="{508F5BCF-1905-6D4C-B60C-5B826EDECA10}" srcOrd="1" destOrd="0" presId="urn:microsoft.com/office/officeart/2005/8/layout/hierarchy6"/>
    <dgm:cxn modelId="{52EB92C0-6571-4391-A964-EAC131549ACC}" type="presParOf" srcId="{508F5BCF-1905-6D4C-B60C-5B826EDECA10}" destId="{A10B4886-B10C-0641-A8C2-ECA9B2F03D98}" srcOrd="0" destOrd="0" presId="urn:microsoft.com/office/officeart/2005/8/layout/hierarchy6"/>
    <dgm:cxn modelId="{D882C1FA-E52A-4B6D-8736-C39FCB2AA4FA}" type="presParOf" srcId="{508F5BCF-1905-6D4C-B60C-5B826EDECA10}" destId="{5058689F-A0F5-4241-BBCF-19766C9EE2F9}" srcOrd="1" destOrd="0" presId="urn:microsoft.com/office/officeart/2005/8/layout/hierarchy6"/>
    <dgm:cxn modelId="{0CD9D99C-F9F8-4CB3-B0F5-F701C7E883A0}" type="presParOf" srcId="{D7F07093-5CD9-D646-9A5E-BAA801C48410}" destId="{B578823D-9957-3E45-899E-FFEBB4FE1121}" srcOrd="2" destOrd="0" presId="urn:microsoft.com/office/officeart/2005/8/layout/hierarchy6"/>
    <dgm:cxn modelId="{6515733B-6C28-42B6-BC13-6F7248F14786}" type="presParOf" srcId="{D7F07093-5CD9-D646-9A5E-BAA801C48410}" destId="{3F935E2D-D774-384E-9661-1867E0AAA4A0}" srcOrd="3" destOrd="0" presId="urn:microsoft.com/office/officeart/2005/8/layout/hierarchy6"/>
    <dgm:cxn modelId="{674EBE25-3D7B-4937-A99E-46E1E09EB598}" type="presParOf" srcId="{3F935E2D-D774-384E-9661-1867E0AAA4A0}" destId="{5799DE30-E874-074A-850B-D86B1359BF77}" srcOrd="0" destOrd="0" presId="urn:microsoft.com/office/officeart/2005/8/layout/hierarchy6"/>
    <dgm:cxn modelId="{079F0F2C-9C30-4C4C-A59F-73DAF2D260BC}" type="presParOf" srcId="{3F935E2D-D774-384E-9661-1867E0AAA4A0}" destId="{DC7AE7F0-3510-1845-A066-4CB82A034523}" srcOrd="1" destOrd="0" presId="urn:microsoft.com/office/officeart/2005/8/layout/hierarchy6"/>
    <dgm:cxn modelId="{37ACF064-9501-459C-A89E-8B6A5C1E058B}" type="presParOf" srcId="{6A9DC706-ECA6-AD4C-BB66-2087138A77FC}" destId="{D0D22E09-AA99-7746-B6F0-ECFDAD3E12DB}" srcOrd="2" destOrd="0" presId="urn:microsoft.com/office/officeart/2005/8/layout/hierarchy6"/>
    <dgm:cxn modelId="{C4E64AFF-4D78-4C7C-A552-77B0A038D981}" type="presParOf" srcId="{6A9DC706-ECA6-AD4C-BB66-2087138A77FC}" destId="{55342111-CA5D-4949-A58A-A041CF4F111B}" srcOrd="3" destOrd="0" presId="urn:microsoft.com/office/officeart/2005/8/layout/hierarchy6"/>
    <dgm:cxn modelId="{A2C0B771-28D9-4026-99BD-8E0B62B7FBDC}" type="presParOf" srcId="{55342111-CA5D-4949-A58A-A041CF4F111B}" destId="{2CEE6FE6-0142-4448-8749-9B824B156D0D}" srcOrd="0" destOrd="0" presId="urn:microsoft.com/office/officeart/2005/8/layout/hierarchy6"/>
    <dgm:cxn modelId="{D9E8D224-ADD5-4B4D-9218-D5E9F6BA9844}" type="presParOf" srcId="{55342111-CA5D-4949-A58A-A041CF4F111B}" destId="{39C6B019-F6B4-CE44-B360-1785510EC069}" srcOrd="1" destOrd="0" presId="urn:microsoft.com/office/officeart/2005/8/layout/hierarchy6"/>
    <dgm:cxn modelId="{5A6D962B-8F05-4597-816C-E396BBF94D13}" type="presParOf" srcId="{39C6B019-F6B4-CE44-B360-1785510EC069}" destId="{20106773-8BF0-0340-BBD4-1A4C364415E6}" srcOrd="0" destOrd="0" presId="urn:microsoft.com/office/officeart/2005/8/layout/hierarchy6"/>
    <dgm:cxn modelId="{167F5585-AAB7-4742-B7EE-D2AE27605E34}" type="presParOf" srcId="{39C6B019-F6B4-CE44-B360-1785510EC069}" destId="{0317A1D8-C51B-454F-9A91-FE160D0BF593}" srcOrd="1" destOrd="0" presId="urn:microsoft.com/office/officeart/2005/8/layout/hierarchy6"/>
    <dgm:cxn modelId="{C2353944-D7D5-4A76-8B52-8AD088562C33}" type="presParOf" srcId="{0317A1D8-C51B-454F-9A91-FE160D0BF593}" destId="{115E5783-1C0D-AC40-B4E2-17943A36BC8B}" srcOrd="0" destOrd="0" presId="urn:microsoft.com/office/officeart/2005/8/layout/hierarchy6"/>
    <dgm:cxn modelId="{23740C47-9879-484A-B465-E55060ECAE47}" type="presParOf" srcId="{0317A1D8-C51B-454F-9A91-FE160D0BF593}" destId="{D8984275-2D1F-FB49-9787-F9E02696E78A}" srcOrd="1" destOrd="0" presId="urn:microsoft.com/office/officeart/2005/8/layout/hierarchy6"/>
    <dgm:cxn modelId="{5CA4677B-5A8D-48BB-9AF3-CAE636FF442F}" type="presParOf" srcId="{39C6B019-F6B4-CE44-B360-1785510EC069}" destId="{FC4F47D9-5689-D54B-B62A-90B70D1CFBD6}" srcOrd="2" destOrd="0" presId="urn:microsoft.com/office/officeart/2005/8/layout/hierarchy6"/>
    <dgm:cxn modelId="{DDA1C437-97D5-4E03-95C4-F3C045CD8012}" type="presParOf" srcId="{39C6B019-F6B4-CE44-B360-1785510EC069}" destId="{95270227-181C-2B41-AA4D-69CDAC674BB4}" srcOrd="3" destOrd="0" presId="urn:microsoft.com/office/officeart/2005/8/layout/hierarchy6"/>
    <dgm:cxn modelId="{C0C9CDCB-2E2A-4824-90F3-A86B0126A5BE}" type="presParOf" srcId="{95270227-181C-2B41-AA4D-69CDAC674BB4}" destId="{7C234170-557E-CD46-8247-1DA3278A4C76}" srcOrd="0" destOrd="0" presId="urn:microsoft.com/office/officeart/2005/8/layout/hierarchy6"/>
    <dgm:cxn modelId="{287D90F0-5C4C-422C-8E0A-65F2E9A27C0C}" type="presParOf" srcId="{95270227-181C-2B41-AA4D-69CDAC674BB4}" destId="{63B8D8C9-BC50-BC47-8BF0-D073AE56457B}" srcOrd="1" destOrd="0" presId="urn:microsoft.com/office/officeart/2005/8/layout/hierarchy6"/>
    <dgm:cxn modelId="{0FDF3A9B-3D15-4C85-B255-D7A8A2AC0C82}" type="presParOf" srcId="{7BFA7A94-904B-1046-ABC6-2110E762535C}" destId="{618FFE5C-92D7-CD4F-82E1-5CF6A0C8FA8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3B45F-936E-4FF5-A8FD-1D516D40E5F7}">
      <dsp:nvSpPr>
        <dsp:cNvPr id="0" name=""/>
        <dsp:cNvSpPr/>
      </dsp:nvSpPr>
      <dsp:spPr>
        <a:xfrm>
          <a:off x="0" y="416620"/>
          <a:ext cx="8382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AB925-1D55-4A4B-B83A-6A5E95AA0401}">
      <dsp:nvSpPr>
        <dsp:cNvPr id="0" name=""/>
        <dsp:cNvSpPr/>
      </dsp:nvSpPr>
      <dsp:spPr>
        <a:xfrm>
          <a:off x="419100" y="91899"/>
          <a:ext cx="5867400" cy="64944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i="1" kern="1200" dirty="0" smtClean="0"/>
            <a:t>Level of ownership and usage of Internet</a:t>
          </a:r>
          <a:endParaRPr lang="en-IN" sz="2400" b="1" kern="1200" dirty="0"/>
        </a:p>
      </dsp:txBody>
      <dsp:txXfrm>
        <a:off x="450803" y="123602"/>
        <a:ext cx="5803994" cy="586034"/>
      </dsp:txXfrm>
    </dsp:sp>
    <dsp:sp modelId="{5654F101-1436-4903-B7A0-512DB80D3824}">
      <dsp:nvSpPr>
        <dsp:cNvPr id="0" name=""/>
        <dsp:cNvSpPr/>
      </dsp:nvSpPr>
      <dsp:spPr>
        <a:xfrm>
          <a:off x="0" y="1414540"/>
          <a:ext cx="8382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4C5AE-B2CD-4A81-8179-C032319DE6EA}">
      <dsp:nvSpPr>
        <dsp:cNvPr id="0" name=""/>
        <dsp:cNvSpPr/>
      </dsp:nvSpPr>
      <dsp:spPr>
        <a:xfrm>
          <a:off x="419100" y="1089820"/>
          <a:ext cx="5867400" cy="649440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i="1" kern="1200" dirty="0" smtClean="0"/>
            <a:t>Awareness of the NOFN, its potential and the projected benefits</a:t>
          </a:r>
          <a:endParaRPr lang="en-IN" sz="2000" b="1" kern="1200" dirty="0"/>
        </a:p>
      </dsp:txBody>
      <dsp:txXfrm>
        <a:off x="450803" y="1121523"/>
        <a:ext cx="5803994" cy="586034"/>
      </dsp:txXfrm>
    </dsp:sp>
    <dsp:sp modelId="{26FC4733-20DB-4433-AA82-EF6C1497B563}">
      <dsp:nvSpPr>
        <dsp:cNvPr id="0" name=""/>
        <dsp:cNvSpPr/>
      </dsp:nvSpPr>
      <dsp:spPr>
        <a:xfrm>
          <a:off x="0" y="2412460"/>
          <a:ext cx="8382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BBB4E-2958-4393-A5D2-83580B47C536}">
      <dsp:nvSpPr>
        <dsp:cNvPr id="0" name=""/>
        <dsp:cNvSpPr/>
      </dsp:nvSpPr>
      <dsp:spPr>
        <a:xfrm>
          <a:off x="419100" y="2087740"/>
          <a:ext cx="5867400" cy="64944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i="1" kern="1200" dirty="0" smtClean="0"/>
            <a:t>Impact of Internet on the way consumers conduct their businesses / activities</a:t>
          </a:r>
          <a:endParaRPr lang="en-IN" sz="2400" b="1" kern="1200" dirty="0"/>
        </a:p>
      </dsp:txBody>
      <dsp:txXfrm>
        <a:off x="450803" y="2119443"/>
        <a:ext cx="5803994" cy="586034"/>
      </dsp:txXfrm>
    </dsp:sp>
    <dsp:sp modelId="{1F29C63F-5E54-4A80-87AC-2CEE706EA2CA}">
      <dsp:nvSpPr>
        <dsp:cNvPr id="0" name=""/>
        <dsp:cNvSpPr/>
      </dsp:nvSpPr>
      <dsp:spPr>
        <a:xfrm>
          <a:off x="0" y="3410380"/>
          <a:ext cx="8382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73429-5BE9-4045-81F8-68E7007EC5B0}">
      <dsp:nvSpPr>
        <dsp:cNvPr id="0" name=""/>
        <dsp:cNvSpPr/>
      </dsp:nvSpPr>
      <dsp:spPr>
        <a:xfrm>
          <a:off x="399045" y="3085660"/>
          <a:ext cx="7980900" cy="649440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i="1" kern="1200" dirty="0" smtClean="0"/>
            <a:t>Future intention of use of Internet in consumers conduct of businesses / activities</a:t>
          </a:r>
          <a:endParaRPr lang="en-IN" sz="2400" b="1" kern="1200" dirty="0"/>
        </a:p>
      </dsp:txBody>
      <dsp:txXfrm>
        <a:off x="430748" y="3117363"/>
        <a:ext cx="7917494" cy="586034"/>
      </dsp:txXfrm>
    </dsp:sp>
    <dsp:sp modelId="{365B2A67-E64B-414B-867C-FF0C53320223}">
      <dsp:nvSpPr>
        <dsp:cNvPr id="0" name=""/>
        <dsp:cNvSpPr/>
      </dsp:nvSpPr>
      <dsp:spPr>
        <a:xfrm>
          <a:off x="0" y="4408300"/>
          <a:ext cx="8382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ED802-3621-4FA8-A089-FD23CFB0E842}">
      <dsp:nvSpPr>
        <dsp:cNvPr id="0" name=""/>
        <dsp:cNvSpPr/>
      </dsp:nvSpPr>
      <dsp:spPr>
        <a:xfrm>
          <a:off x="419100" y="4083580"/>
          <a:ext cx="7010428" cy="64944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i="1" kern="1200" dirty="0" smtClean="0"/>
            <a:t>Potential challenges to NOFN that consumers foresee</a:t>
          </a:r>
          <a:endParaRPr lang="en-IN" sz="2400" b="1" kern="1200" dirty="0"/>
        </a:p>
      </dsp:txBody>
      <dsp:txXfrm>
        <a:off x="450803" y="4115283"/>
        <a:ext cx="6947022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E3E70-FB62-ED48-A6A4-2B25D6FB0425}">
      <dsp:nvSpPr>
        <dsp:cNvPr id="0" name=""/>
        <dsp:cNvSpPr/>
      </dsp:nvSpPr>
      <dsp:spPr>
        <a:xfrm>
          <a:off x="3952895" y="3571"/>
          <a:ext cx="1294804" cy="8632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smtClean="0">
              <a:latin typeface="Calibri"/>
              <a:cs typeface="Calibri"/>
            </a:rPr>
            <a:t>All base: 1359</a:t>
          </a:r>
          <a:endParaRPr lang="en-US" sz="1200" b="0" kern="1200">
            <a:latin typeface="Calibri"/>
            <a:cs typeface="Calibri"/>
          </a:endParaRPr>
        </a:p>
      </dsp:txBody>
      <dsp:txXfrm>
        <a:off x="3978177" y="28853"/>
        <a:ext cx="1244240" cy="812639"/>
      </dsp:txXfrm>
    </dsp:sp>
    <dsp:sp modelId="{0EC27429-DA79-2B44-834D-19FA4106B895}">
      <dsp:nvSpPr>
        <dsp:cNvPr id="0" name=""/>
        <dsp:cNvSpPr/>
      </dsp:nvSpPr>
      <dsp:spPr>
        <a:xfrm>
          <a:off x="2608292" y="866774"/>
          <a:ext cx="1992005" cy="345281"/>
        </a:xfrm>
        <a:custGeom>
          <a:avLst/>
          <a:gdLst/>
          <a:ahLst/>
          <a:cxnLst/>
          <a:rect l="0" t="0" r="0" b="0"/>
          <a:pathLst>
            <a:path>
              <a:moveTo>
                <a:pt x="1992005" y="0"/>
              </a:moveTo>
              <a:lnTo>
                <a:pt x="1992005" y="172640"/>
              </a:lnTo>
              <a:lnTo>
                <a:pt x="0" y="172640"/>
              </a:lnTo>
              <a:lnTo>
                <a:pt x="0" y="34528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26897-C7F8-504C-8225-7CA803C96B7D}">
      <dsp:nvSpPr>
        <dsp:cNvPr id="0" name=""/>
        <dsp:cNvSpPr/>
      </dsp:nvSpPr>
      <dsp:spPr>
        <a:xfrm>
          <a:off x="1463212" y="1212056"/>
          <a:ext cx="2290159" cy="8632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alibri"/>
              <a:cs typeface="Calibri"/>
            </a:rPr>
            <a:t>Organizations Use Internet (35%)</a:t>
          </a:r>
          <a:endParaRPr lang="en-US" sz="1200" b="0" kern="1200" dirty="0">
            <a:latin typeface="Calibri"/>
            <a:cs typeface="Calibri"/>
          </a:endParaRPr>
        </a:p>
      </dsp:txBody>
      <dsp:txXfrm>
        <a:off x="1488494" y="1237338"/>
        <a:ext cx="2239595" cy="812639"/>
      </dsp:txXfrm>
    </dsp:sp>
    <dsp:sp modelId="{D5936773-85BC-0443-9FFB-4639A3ACB966}">
      <dsp:nvSpPr>
        <dsp:cNvPr id="0" name=""/>
        <dsp:cNvSpPr/>
      </dsp:nvSpPr>
      <dsp:spPr>
        <a:xfrm>
          <a:off x="1534802" y="2075259"/>
          <a:ext cx="1073490" cy="345281"/>
        </a:xfrm>
        <a:custGeom>
          <a:avLst/>
          <a:gdLst/>
          <a:ahLst/>
          <a:cxnLst/>
          <a:rect l="0" t="0" r="0" b="0"/>
          <a:pathLst>
            <a:path>
              <a:moveTo>
                <a:pt x="1073490" y="0"/>
              </a:moveTo>
              <a:lnTo>
                <a:pt x="1073490" y="172640"/>
              </a:lnTo>
              <a:lnTo>
                <a:pt x="0" y="172640"/>
              </a:lnTo>
              <a:lnTo>
                <a:pt x="0" y="34528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00471-1662-6A4E-9B3B-F6FB769E8EBB}">
      <dsp:nvSpPr>
        <dsp:cNvPr id="0" name=""/>
        <dsp:cNvSpPr/>
      </dsp:nvSpPr>
      <dsp:spPr>
        <a:xfrm>
          <a:off x="887400" y="2420540"/>
          <a:ext cx="1294804" cy="8632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alibri"/>
              <a:cs typeface="Calibri"/>
            </a:rPr>
            <a:t>Use </a:t>
          </a:r>
          <a:r>
            <a:rPr lang="en-US" sz="1200" b="0" kern="1200" dirty="0" err="1" smtClean="0">
              <a:latin typeface="Calibri"/>
              <a:cs typeface="Calibri"/>
            </a:rPr>
            <a:t>BharatNet</a:t>
          </a:r>
          <a:r>
            <a:rPr lang="en-US" sz="1200" b="0" kern="1200" dirty="0" smtClean="0">
              <a:latin typeface="Calibri"/>
              <a:cs typeface="Calibri"/>
            </a:rPr>
            <a:t> (3%)</a:t>
          </a:r>
          <a:endParaRPr lang="en-US" sz="1200" b="0" kern="1200" dirty="0">
            <a:latin typeface="Calibri"/>
            <a:cs typeface="Calibri"/>
          </a:endParaRPr>
        </a:p>
      </dsp:txBody>
      <dsp:txXfrm>
        <a:off x="912682" y="2445822"/>
        <a:ext cx="1244240" cy="812639"/>
      </dsp:txXfrm>
    </dsp:sp>
    <dsp:sp modelId="{F5D7D7A4-9AA3-B94D-A3D4-341E6DA64AAF}">
      <dsp:nvSpPr>
        <dsp:cNvPr id="0" name=""/>
        <dsp:cNvSpPr/>
      </dsp:nvSpPr>
      <dsp:spPr>
        <a:xfrm>
          <a:off x="2608292" y="2075259"/>
          <a:ext cx="841623" cy="345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40"/>
              </a:lnTo>
              <a:lnTo>
                <a:pt x="841623" y="172640"/>
              </a:lnTo>
              <a:lnTo>
                <a:pt x="841623" y="34528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03D8F-F5D3-AC4F-8A41-5B8204DF9FE6}">
      <dsp:nvSpPr>
        <dsp:cNvPr id="0" name=""/>
        <dsp:cNvSpPr/>
      </dsp:nvSpPr>
      <dsp:spPr>
        <a:xfrm>
          <a:off x="2570646" y="2420540"/>
          <a:ext cx="1758538" cy="8632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alibri"/>
              <a:cs typeface="Calibri"/>
            </a:rPr>
            <a:t>Do not use  </a:t>
          </a:r>
          <a:r>
            <a:rPr lang="en-US" sz="1200" b="0" kern="1200" dirty="0" err="1" smtClean="0">
              <a:latin typeface="Calibri"/>
              <a:cs typeface="Calibri"/>
            </a:rPr>
            <a:t>BharatNet</a:t>
          </a:r>
          <a:r>
            <a:rPr lang="en-US" sz="1200" b="0" kern="1200" dirty="0" smtClean="0">
              <a:latin typeface="Calibri"/>
              <a:cs typeface="Calibri"/>
            </a:rPr>
            <a:t> (32%)</a:t>
          </a:r>
          <a:endParaRPr lang="en-US" sz="1200" b="0" kern="1200" dirty="0">
            <a:latin typeface="Calibri"/>
            <a:cs typeface="Calibri"/>
          </a:endParaRPr>
        </a:p>
      </dsp:txBody>
      <dsp:txXfrm>
        <a:off x="2595928" y="2445822"/>
        <a:ext cx="1707974" cy="812639"/>
      </dsp:txXfrm>
    </dsp:sp>
    <dsp:sp modelId="{71883EA9-404A-6C4B-9046-79BE76CE79A7}">
      <dsp:nvSpPr>
        <dsp:cNvPr id="0" name=""/>
        <dsp:cNvSpPr/>
      </dsp:nvSpPr>
      <dsp:spPr>
        <a:xfrm>
          <a:off x="1697604" y="3283743"/>
          <a:ext cx="1752310" cy="345281"/>
        </a:xfrm>
        <a:custGeom>
          <a:avLst/>
          <a:gdLst/>
          <a:ahLst/>
          <a:cxnLst/>
          <a:rect l="0" t="0" r="0" b="0"/>
          <a:pathLst>
            <a:path>
              <a:moveTo>
                <a:pt x="1752310" y="0"/>
              </a:moveTo>
              <a:lnTo>
                <a:pt x="1752310" y="172640"/>
              </a:lnTo>
              <a:lnTo>
                <a:pt x="0" y="172640"/>
              </a:lnTo>
              <a:lnTo>
                <a:pt x="0" y="34528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B4886-B10C-0641-A8C2-ECA9B2F03D98}">
      <dsp:nvSpPr>
        <dsp:cNvPr id="0" name=""/>
        <dsp:cNvSpPr/>
      </dsp:nvSpPr>
      <dsp:spPr>
        <a:xfrm>
          <a:off x="533400" y="3629025"/>
          <a:ext cx="2328408" cy="863203"/>
        </a:xfrm>
        <a:prstGeom prst="roundRect">
          <a:avLst>
            <a:gd name="adj" fmla="val 10000"/>
          </a:avLst>
        </a:prstGeom>
        <a:solidFill>
          <a:srgbClr val="FDEA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  <a:latin typeface="Calibri"/>
              <a:cs typeface="Calibri"/>
            </a:rPr>
            <a:t>Purchase intention to use </a:t>
          </a:r>
          <a:r>
            <a:rPr lang="en-US" sz="1200" b="1" kern="1200" dirty="0" err="1" smtClean="0">
              <a:solidFill>
                <a:srgbClr val="000000"/>
              </a:solidFill>
              <a:latin typeface="Calibri"/>
              <a:cs typeface="Calibri"/>
            </a:rPr>
            <a:t>BharatNet</a:t>
          </a:r>
          <a:r>
            <a:rPr lang="en-US" sz="1200" b="1" kern="1200" dirty="0" smtClean="0">
              <a:solidFill>
                <a:srgbClr val="000000"/>
              </a:solidFill>
              <a:latin typeface="Calibri"/>
              <a:cs typeface="Calibri"/>
            </a:rPr>
            <a:t> (21%)</a:t>
          </a:r>
          <a:endParaRPr lang="en-US" sz="1200" b="1" kern="1200" dirty="0">
            <a:solidFill>
              <a:srgbClr val="000000"/>
            </a:solidFill>
            <a:latin typeface="Calibri"/>
            <a:cs typeface="Calibri"/>
          </a:endParaRPr>
        </a:p>
      </dsp:txBody>
      <dsp:txXfrm>
        <a:off x="558682" y="3654307"/>
        <a:ext cx="2277844" cy="812639"/>
      </dsp:txXfrm>
    </dsp:sp>
    <dsp:sp modelId="{B578823D-9957-3E45-899E-FFEBB4FE1121}">
      <dsp:nvSpPr>
        <dsp:cNvPr id="0" name=""/>
        <dsp:cNvSpPr/>
      </dsp:nvSpPr>
      <dsp:spPr>
        <a:xfrm>
          <a:off x="3449915" y="3283743"/>
          <a:ext cx="1358424" cy="345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40"/>
              </a:lnTo>
              <a:lnTo>
                <a:pt x="1358424" y="172640"/>
              </a:lnTo>
              <a:lnTo>
                <a:pt x="1358424" y="34528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9DE30-E874-074A-850B-D86B1359BF77}">
      <dsp:nvSpPr>
        <dsp:cNvPr id="0" name=""/>
        <dsp:cNvSpPr/>
      </dsp:nvSpPr>
      <dsp:spPr>
        <a:xfrm>
          <a:off x="3250250" y="3629025"/>
          <a:ext cx="3116180" cy="8632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 smtClean="0">
            <a:latin typeface="Calibri"/>
            <a:cs typeface="Calibri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Calibri"/>
              <a:cs typeface="Calibri"/>
            </a:rPr>
            <a:t>Purchase intention not to use </a:t>
          </a:r>
          <a:r>
            <a:rPr lang="en-US" sz="1400" b="0" kern="1200" dirty="0" err="1" smtClean="0">
              <a:latin typeface="Calibri"/>
              <a:cs typeface="Calibri"/>
            </a:rPr>
            <a:t>BharatNet</a:t>
          </a:r>
          <a:r>
            <a:rPr lang="en-US" sz="1400" b="0" kern="1200" dirty="0" smtClean="0">
              <a:latin typeface="Calibri"/>
              <a:cs typeface="Calibri"/>
            </a:rPr>
            <a:t> (11%)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>
            <a:latin typeface="Calibri"/>
            <a:cs typeface="Calibri"/>
          </a:endParaRPr>
        </a:p>
      </dsp:txBody>
      <dsp:txXfrm>
        <a:off x="3275532" y="3654307"/>
        <a:ext cx="3065616" cy="812639"/>
      </dsp:txXfrm>
    </dsp:sp>
    <dsp:sp modelId="{D0D22E09-AA99-7746-B6F0-ECFDAD3E12DB}">
      <dsp:nvSpPr>
        <dsp:cNvPr id="0" name=""/>
        <dsp:cNvSpPr/>
      </dsp:nvSpPr>
      <dsp:spPr>
        <a:xfrm>
          <a:off x="4600297" y="866774"/>
          <a:ext cx="2063815" cy="345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40"/>
              </a:lnTo>
              <a:lnTo>
                <a:pt x="2063815" y="172640"/>
              </a:lnTo>
              <a:lnTo>
                <a:pt x="2063815" y="34528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E6FE6-0142-4448-8749-9B824B156D0D}">
      <dsp:nvSpPr>
        <dsp:cNvPr id="0" name=""/>
        <dsp:cNvSpPr/>
      </dsp:nvSpPr>
      <dsp:spPr>
        <a:xfrm>
          <a:off x="5590842" y="1212056"/>
          <a:ext cx="2146540" cy="8632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alibri"/>
              <a:cs typeface="Calibri"/>
            </a:rPr>
            <a:t>Organizations Don't use Internet (65%)</a:t>
          </a:r>
          <a:endParaRPr lang="en-US" sz="1200" b="0" kern="1200" dirty="0">
            <a:latin typeface="Calibri"/>
            <a:cs typeface="Calibri"/>
          </a:endParaRPr>
        </a:p>
      </dsp:txBody>
      <dsp:txXfrm>
        <a:off x="5616124" y="1237338"/>
        <a:ext cx="2095976" cy="812639"/>
      </dsp:txXfrm>
    </dsp:sp>
    <dsp:sp modelId="{20106773-8BF0-0340-BBD4-1A4C364415E6}">
      <dsp:nvSpPr>
        <dsp:cNvPr id="0" name=""/>
        <dsp:cNvSpPr/>
      </dsp:nvSpPr>
      <dsp:spPr>
        <a:xfrm>
          <a:off x="5365029" y="2075259"/>
          <a:ext cx="1299084" cy="345281"/>
        </a:xfrm>
        <a:custGeom>
          <a:avLst/>
          <a:gdLst/>
          <a:ahLst/>
          <a:cxnLst/>
          <a:rect l="0" t="0" r="0" b="0"/>
          <a:pathLst>
            <a:path>
              <a:moveTo>
                <a:pt x="1299084" y="0"/>
              </a:moveTo>
              <a:lnTo>
                <a:pt x="1299084" y="172640"/>
              </a:lnTo>
              <a:lnTo>
                <a:pt x="0" y="172640"/>
              </a:lnTo>
              <a:lnTo>
                <a:pt x="0" y="34528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E5783-1C0D-AC40-B4E2-17943A36BC8B}">
      <dsp:nvSpPr>
        <dsp:cNvPr id="0" name=""/>
        <dsp:cNvSpPr/>
      </dsp:nvSpPr>
      <dsp:spPr>
        <a:xfrm>
          <a:off x="4717626" y="2420540"/>
          <a:ext cx="1294804" cy="863203"/>
        </a:xfrm>
        <a:prstGeom prst="roundRect">
          <a:avLst>
            <a:gd name="adj" fmla="val 10000"/>
          </a:avLst>
        </a:prstGeom>
        <a:solidFill>
          <a:srgbClr val="FDEA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0000"/>
              </a:solidFill>
              <a:latin typeface="Calibri"/>
              <a:cs typeface="Calibri"/>
            </a:rPr>
            <a:t>Purchase intention to use </a:t>
          </a:r>
          <a:r>
            <a:rPr lang="en-US" sz="1200" b="1" kern="1200" dirty="0" err="1" smtClean="0">
              <a:solidFill>
                <a:srgbClr val="000000"/>
              </a:solidFill>
              <a:latin typeface="Calibri"/>
              <a:cs typeface="Calibri"/>
            </a:rPr>
            <a:t>BharatNet</a:t>
          </a:r>
          <a:r>
            <a:rPr lang="en-US" sz="1200" b="1" kern="1200" dirty="0" smtClean="0">
              <a:solidFill>
                <a:srgbClr val="000000"/>
              </a:solidFill>
              <a:latin typeface="Calibri"/>
              <a:cs typeface="Calibri"/>
            </a:rPr>
            <a:t> (9%)</a:t>
          </a:r>
          <a:endParaRPr lang="en-US" sz="1200" b="1" kern="1200" dirty="0">
            <a:solidFill>
              <a:srgbClr val="000000"/>
            </a:solidFill>
            <a:latin typeface="Calibri"/>
            <a:cs typeface="Calibri"/>
          </a:endParaRPr>
        </a:p>
      </dsp:txBody>
      <dsp:txXfrm>
        <a:off x="4742908" y="2445822"/>
        <a:ext cx="1244240" cy="812639"/>
      </dsp:txXfrm>
    </dsp:sp>
    <dsp:sp modelId="{FC4F47D9-5689-D54B-B62A-90B70D1CFBD6}">
      <dsp:nvSpPr>
        <dsp:cNvPr id="0" name=""/>
        <dsp:cNvSpPr/>
      </dsp:nvSpPr>
      <dsp:spPr>
        <a:xfrm>
          <a:off x="6664113" y="2075259"/>
          <a:ext cx="841623" cy="345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40"/>
              </a:lnTo>
              <a:lnTo>
                <a:pt x="841623" y="172640"/>
              </a:lnTo>
              <a:lnTo>
                <a:pt x="841623" y="34528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34170-557E-CD46-8247-1DA3278A4C76}">
      <dsp:nvSpPr>
        <dsp:cNvPr id="0" name=""/>
        <dsp:cNvSpPr/>
      </dsp:nvSpPr>
      <dsp:spPr>
        <a:xfrm>
          <a:off x="6400872" y="2420540"/>
          <a:ext cx="2209726" cy="8632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latin typeface="Calibri"/>
              <a:cs typeface="Calibri"/>
            </a:rPr>
            <a:t>Purchase intention to not use </a:t>
          </a:r>
          <a:r>
            <a:rPr lang="en-US" sz="1200" b="0" kern="1200" dirty="0" err="1" smtClean="0">
              <a:latin typeface="Calibri"/>
              <a:cs typeface="Calibri"/>
            </a:rPr>
            <a:t>BharatNet</a:t>
          </a:r>
          <a:r>
            <a:rPr lang="en-US" sz="1200" b="0" kern="1200" dirty="0" smtClean="0">
              <a:latin typeface="Calibri"/>
              <a:cs typeface="Calibri"/>
            </a:rPr>
            <a:t> (6%)</a:t>
          </a:r>
          <a:endParaRPr lang="en-US" sz="1200" b="0" kern="1200" dirty="0">
            <a:latin typeface="Calibri"/>
            <a:cs typeface="Calibri"/>
          </a:endParaRPr>
        </a:p>
      </dsp:txBody>
      <dsp:txXfrm>
        <a:off x="6426154" y="2445822"/>
        <a:ext cx="2159162" cy="812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4900314-F04F-471A-8C02-46276EF1269A}" type="datetimeFigureOut">
              <a:rPr lang="en-US"/>
              <a:pPr>
                <a:defRPr/>
              </a:pPr>
              <a:t>8/4/2017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0DFA1BC-1455-4320-BFF6-39A9980F8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66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ADE24-F136-4B8E-8738-288458D9CB0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8436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/>
              <a:t>Out of the 65% of the organizations that are not using Internet, 50% stated that they are not planning to use Internet in the future as well. </a:t>
            </a:r>
          </a:p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/>
              <a:t>Seventy Five Percent of the organizations that don’t use Internet agreed that Internet is not relevant to the type of work they do and 70% of the organizations mentioned that they don’t have the required devices to access Internet. 52% of the organizations did not have prior experience in using Internet.</a:t>
            </a:r>
          </a:p>
          <a:p>
            <a:r>
              <a:rPr lang="en-US" sz="1300" dirty="0"/>
              <a:t>The main reason for not using </a:t>
            </a:r>
            <a:r>
              <a:rPr lang="en-US" sz="1300" dirty="0" err="1"/>
              <a:t>BharatNet</a:t>
            </a:r>
            <a:r>
              <a:rPr lang="en-US" sz="1300" dirty="0"/>
              <a:t> in the organizations that are aware of </a:t>
            </a:r>
            <a:r>
              <a:rPr lang="en-US" sz="1300" dirty="0" err="1"/>
              <a:t>BharatNet</a:t>
            </a:r>
            <a:r>
              <a:rPr lang="en-US" sz="1300" dirty="0"/>
              <a:t> was breakdown of equipment followed by slow connection of NOFN and the presence of Internet by other service providers. 32% of the private organizations strongly agreed that NOFN connection is very slow and 34% of private organizations stated that Internet from other service providers is already available.</a:t>
            </a:r>
          </a:p>
          <a:p>
            <a:r>
              <a:rPr lang="en-US" sz="1300" dirty="0"/>
              <a:t>The institutions as well as the individuals surveyed said that Internet is expensive during the survey. Nearly 2/3rd of the organizations said that the internet that they use is either ‘Very expensive‘ or ‘Somewhat expensive’. Furthermore, 85% of individuals say that their internet is either ‘Very expensive’ or ‘Somewhat expensive’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C8BF8-CC30-4B8F-8AF1-BE41DBE73F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2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FA1BC-1455-4320-BFF6-39A9980F846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6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FA1BC-1455-4320-BFF6-39A9980F846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13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FFBC-A2E4-4B88-97A1-DD43523FF66A}" type="slidenum">
              <a:rPr lang="en-IN" smtClean="0"/>
              <a:pPr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7824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C8BF8-CC30-4B8F-8AF1-BE41DBE73F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Most of the public organizations were schools and banks followed by co-operative societies and other organizations. </a:t>
            </a:r>
          </a:p>
          <a:p>
            <a:r>
              <a:rPr lang="en-US" sz="1300" dirty="0"/>
              <a:t>Out of the state government organizations, 29% of the organizations were </a:t>
            </a:r>
            <a:r>
              <a:rPr lang="en-US" sz="1300" dirty="0" err="1"/>
              <a:t>Anganwadis</a:t>
            </a:r>
            <a:r>
              <a:rPr lang="en-US" sz="1300" dirty="0"/>
              <a:t>’ (basic health care centers), 29% were schools and 7% were Panchayat offices.</a:t>
            </a:r>
            <a:r>
              <a:rPr lang="en-US" dirty="0" smtClean="0">
                <a:effectLst/>
              </a:rPr>
              <a:t> </a:t>
            </a:r>
          </a:p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/>
              <a:t>Out of the central government organizations, 56% were post offices, 39% were banks and 12% were gas stations</a:t>
            </a:r>
            <a:r>
              <a:rPr lang="en-US" dirty="0" smtClean="0">
                <a:effectLst/>
              </a:rPr>
              <a:t> </a:t>
            </a:r>
            <a:r>
              <a:rPr lang="en-US" sz="1300" dirty="0"/>
              <a:t>Out of the semi government organizations 41% were milk dairy shops and 37% were cooperate societies.</a:t>
            </a:r>
          </a:p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/>
              <a:t>Out of these organizations, 22% of the organizations turnover was more than INR 500,000.</a:t>
            </a:r>
          </a:p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C8BF8-CC30-4B8F-8AF1-BE41DBE73F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8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DFA1BC-1455-4320-BFF6-39A9980F846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71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/>
              <a:t>Out of the total respondents 70% didn’t know about </a:t>
            </a:r>
            <a:r>
              <a:rPr lang="en-US" sz="1300" dirty="0" err="1"/>
              <a:t>BharatNet</a:t>
            </a:r>
            <a:r>
              <a:rPr lang="en-US" sz="1300" dirty="0"/>
              <a:t> at all while 8% (overall) claimed that they know about it very well.</a:t>
            </a:r>
          </a:p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/>
              <a:t>Public organizations were more aware about </a:t>
            </a:r>
            <a:r>
              <a:rPr lang="en-US" sz="1300" dirty="0" err="1"/>
              <a:t>BharatNet</a:t>
            </a:r>
            <a:r>
              <a:rPr lang="en-US" sz="1300" dirty="0"/>
              <a:t> than private organizations. Only 6% of the respondents from private organizations knew about </a:t>
            </a:r>
            <a:r>
              <a:rPr lang="en-US" sz="1300" dirty="0" err="1"/>
              <a:t>BharatNet</a:t>
            </a:r>
            <a:r>
              <a:rPr lang="en-US" sz="1300" dirty="0"/>
              <a:t> very well. </a:t>
            </a:r>
          </a:p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/>
              <a:t>Out of the respondents, 36% of the Private salaried employees were aware of </a:t>
            </a:r>
            <a:r>
              <a:rPr lang="en-US" sz="1300" dirty="0" err="1"/>
              <a:t>BharatNet</a:t>
            </a:r>
            <a:r>
              <a:rPr lang="en-US" sz="1300" dirty="0"/>
              <a:t> followed by 13% of state government organizations. 70% of the Private organizations with 1 employee didn’t know anything about </a:t>
            </a:r>
            <a:r>
              <a:rPr lang="en-US" sz="1300" dirty="0" err="1"/>
              <a:t>BharatNet</a:t>
            </a:r>
            <a:r>
              <a:rPr lang="en-US" sz="1300" dirty="0"/>
              <a:t> followed by 72% of private organizations with 1% employees.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C8BF8-CC30-4B8F-8AF1-BE41DBE73F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16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</a:t>
            </a:r>
            <a:r>
              <a:rPr lang="en-US" baseline="0" dirty="0" smtClean="0"/>
              <a:t> thatb150 in a poorer state and 250 in an advanced state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C8BF8-CC30-4B8F-8AF1-BE41DBE73F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48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/>
              <a:t>69% of the organizations that use Internet stated that the trigger to use Internet was to get instant access to information followed by 58% stating that they can do many things at once using Internet and 51% stating that everyone around uses Internet. Influenced by colleagues was among the top three triggers of use of Internet by private players.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C8BF8-CC30-4B8F-8AF1-BE41DBE73F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2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D8D83-3364-48BF-A696-3864F377E7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06FE8-4B15-4AF5-BAC8-AE84EB261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62BB-58B5-4A49-B7F3-BA7118F06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33987"/>
            <a:ext cx="8166672" cy="571500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43587"/>
            <a:ext cx="8160322" cy="31511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6373368"/>
            <a:ext cx="8165592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30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05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752600" y="64978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712D9-FC92-42FB-B18E-56DCB30B0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"/>
          <a:stretch/>
        </p:blipFill>
        <p:spPr>
          <a:xfrm>
            <a:off x="10297" y="6250046"/>
            <a:ext cx="1742303" cy="56775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096000" y="6329905"/>
            <a:ext cx="2209800" cy="493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7E5E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IIT Delhi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C3801-4E48-4637-ADCA-3E55CC547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D2FE0-CCCE-4EA5-9A28-79DB7B0D4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96DAF-F905-4DF0-B6B6-D9CB5D6A4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A973-1BA1-4C68-8AB8-A5E6847BA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4BCA-AE0F-46F1-A153-FECEB8430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40C4E-F256-4717-B7CF-198BDA052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1374-3FAD-42B1-B9FB-8196EEAB2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0835"/>
            <a:ext cx="8382000" cy="69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3820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1BA521-7894-4C8F-A654-C0542363A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8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vignes@iitd.ac.i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90600" y="1143000"/>
            <a:ext cx="8077200" cy="2003425"/>
          </a:xfrm>
        </p:spPr>
        <p:txBody>
          <a:bodyPr/>
          <a:lstStyle/>
          <a:p>
            <a:r>
              <a:rPr lang="en-US" b="1" dirty="0"/>
              <a:t>Broadband Access in India: Insights from a Demand Side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429000"/>
            <a:ext cx="8458200" cy="17526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P. Vigneswara Ilavarasan, PhD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10" name="Picture 9" descr="Ford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788" y="5669757"/>
            <a:ext cx="2590799" cy="381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D8D83-3364-48BF-A696-3864F377E7D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1891" y="5602917"/>
            <a:ext cx="2209800" cy="493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7E5E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IIT Delhi</a:t>
            </a:r>
          </a:p>
        </p:txBody>
      </p:sp>
      <p:pic>
        <p:nvPicPr>
          <p:cNvPr id="8" name="Picture 2" descr="http://iitj.ac.in/uploaded_docs/iit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49" y="4560406"/>
            <a:ext cx="1109351" cy="110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298282"/>
            <a:ext cx="1981200" cy="742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To assess </a:t>
            </a:r>
            <a:endParaRPr lang="en-US" i="1" dirty="0" smtClean="0"/>
          </a:p>
          <a:p>
            <a:pPr marL="457200" lvl="1" indent="0">
              <a:buNone/>
            </a:pPr>
            <a:r>
              <a:rPr lang="en-US" i="1" dirty="0" smtClean="0"/>
              <a:t>whether </a:t>
            </a:r>
            <a:r>
              <a:rPr lang="en-US" i="1" dirty="0"/>
              <a:t>present &amp; potential institutional users in the gram </a:t>
            </a:r>
            <a:r>
              <a:rPr lang="en-US" i="1" dirty="0" err="1"/>
              <a:t>panchayats</a:t>
            </a:r>
            <a:r>
              <a:rPr lang="en-US" i="1" dirty="0"/>
              <a:t> of NOFN pilot phase, </a:t>
            </a:r>
            <a:endParaRPr lang="en-US" i="1" dirty="0" smtClean="0"/>
          </a:p>
          <a:p>
            <a:pPr marL="457200" lvl="1" indent="0">
              <a:buNone/>
            </a:pPr>
            <a:r>
              <a:rPr lang="en-US" i="1" dirty="0" smtClean="0"/>
              <a:t>own </a:t>
            </a:r>
            <a:r>
              <a:rPr lang="en-US" i="1" dirty="0"/>
              <a:t>and possess adequate capacity </a:t>
            </a:r>
            <a:endParaRPr lang="en-US" i="1" dirty="0" smtClean="0"/>
          </a:p>
          <a:p>
            <a:pPr marL="457200" lvl="1" indent="0">
              <a:buNone/>
            </a:pPr>
            <a:r>
              <a:rPr lang="en-US" i="1" dirty="0" smtClean="0"/>
              <a:t>to </a:t>
            </a:r>
            <a:r>
              <a:rPr lang="en-US" i="1" dirty="0"/>
              <a:t>use and access the Internet </a:t>
            </a:r>
            <a:endParaRPr lang="en-US" i="1" dirty="0" smtClean="0"/>
          </a:p>
          <a:p>
            <a:pPr marL="457200" lvl="1" indent="0">
              <a:buNone/>
            </a:pPr>
            <a:r>
              <a:rPr lang="en-US" i="1" dirty="0" smtClean="0"/>
              <a:t>and </a:t>
            </a:r>
          </a:p>
          <a:p>
            <a:pPr marL="457200" lvl="1" indent="0">
              <a:buNone/>
            </a:pPr>
            <a:r>
              <a:rPr lang="en-US" i="1" dirty="0" smtClean="0"/>
              <a:t>to </a:t>
            </a:r>
            <a:r>
              <a:rPr lang="en-US" i="1" dirty="0"/>
              <a:t>deliver services to the rural households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7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enquiry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703286"/>
              </p:ext>
            </p:extLst>
          </p:nvPr>
        </p:nvGraphicFramePr>
        <p:xfrm>
          <a:off x="457200" y="1143000"/>
          <a:ext cx="83820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580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533400"/>
          </a:xfrm>
        </p:spPr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33097"/>
            <a:ext cx="8686800" cy="5594350"/>
          </a:xfrm>
        </p:spPr>
        <p:txBody>
          <a:bodyPr/>
          <a:lstStyle/>
          <a:p>
            <a:r>
              <a:rPr lang="en-US" dirty="0" smtClean="0"/>
              <a:t>Computer assisted in-person </a:t>
            </a:r>
            <a:r>
              <a:rPr lang="en-US" dirty="0" err="1" smtClean="0"/>
              <a:t>Quanti</a:t>
            </a:r>
            <a:r>
              <a:rPr lang="en-US" dirty="0" smtClean="0"/>
              <a:t>. interviews </a:t>
            </a:r>
          </a:p>
          <a:p>
            <a:pPr lvl="1"/>
            <a:r>
              <a:rPr lang="en-US" dirty="0" smtClean="0"/>
              <a:t>With heads or in-charges</a:t>
            </a:r>
          </a:p>
          <a:p>
            <a:pPr lvl="1"/>
            <a:r>
              <a:rPr lang="en-US" dirty="0" smtClean="0"/>
              <a:t>50% of Pilot GPs in Rajasthan (15) &amp; AP (7)</a:t>
            </a:r>
          </a:p>
          <a:p>
            <a:pPr lvl="1"/>
            <a:r>
              <a:rPr lang="en-US" i="1" dirty="0" err="1"/>
              <a:t>Arain</a:t>
            </a:r>
            <a:r>
              <a:rPr lang="en-US" i="1" dirty="0"/>
              <a:t> </a:t>
            </a:r>
            <a:r>
              <a:rPr lang="en-US" i="1" dirty="0" smtClean="0"/>
              <a:t>(842) &amp; </a:t>
            </a:r>
            <a:r>
              <a:rPr lang="en-US" i="1" dirty="0" err="1" smtClean="0"/>
              <a:t>Paravada</a:t>
            </a:r>
            <a:r>
              <a:rPr lang="en-US" i="1" dirty="0" smtClean="0"/>
              <a:t> (517)</a:t>
            </a:r>
            <a:endParaRPr lang="en-US" i="1" dirty="0"/>
          </a:p>
          <a:p>
            <a:pPr lvl="1"/>
            <a:r>
              <a:rPr lang="en-US" dirty="0" smtClean="0"/>
              <a:t>Systematic random selection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841"/>
          <a:stretch/>
        </p:blipFill>
        <p:spPr>
          <a:xfrm>
            <a:off x="167640" y="3200400"/>
            <a:ext cx="8671560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0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27334"/>
              </p:ext>
            </p:extLst>
          </p:nvPr>
        </p:nvGraphicFramePr>
        <p:xfrm>
          <a:off x="291718" y="2949741"/>
          <a:ext cx="8712964" cy="2792399"/>
        </p:xfrm>
        <a:graphic>
          <a:graphicData uri="http://schemas.openxmlformats.org/drawingml/2006/table">
            <a:tbl>
              <a:tblPr/>
              <a:tblGrid>
                <a:gridCol w="1432898"/>
                <a:gridCol w="545448"/>
                <a:gridCol w="612238"/>
                <a:gridCol w="612238"/>
                <a:gridCol w="612238"/>
                <a:gridCol w="612238"/>
                <a:gridCol w="612238"/>
                <a:gridCol w="612238"/>
                <a:gridCol w="612238"/>
                <a:gridCol w="612238"/>
                <a:gridCol w="612238"/>
                <a:gridCol w="612238"/>
                <a:gridCol w="612238"/>
              </a:tblGrid>
              <a:tr h="6308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Centre</a:t>
                      </a:r>
                    </a:p>
                  </a:txBody>
                  <a:tcPr marL="4743" marR="4743" marT="47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 Government Organization </a:t>
                      </a:r>
                    </a:p>
                  </a:txBody>
                  <a:tcPr marL="4743" marR="4743" marT="474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 Government Organization 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E6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Private Organization 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8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Non-governmental Organisation (Public / Private owned)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E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Semi-governmental Organization 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6091">
                <a:tc vMerge="1">
                  <a:txBody>
                    <a:bodyPr/>
                    <a:lstStyle/>
                    <a:p>
                      <a:pPr algn="l" fontAlgn="ctr"/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Achieved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Achieved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8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Achieved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8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Achieved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Achieved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Achieved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</a:tr>
              <a:tr h="429100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Ajmer TOTAL</a:t>
                      </a:r>
                    </a:p>
                  </a:txBody>
                  <a:tcPr marL="4743" marR="4743" marT="47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524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827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3441">
                <a:tc>
                  <a:txBody>
                    <a:bodyPr/>
                    <a:lstStyle/>
                    <a:p>
                      <a:pPr algn="l" fontAlgn="b"/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623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Parwada TOTAL</a:t>
                      </a:r>
                    </a:p>
                  </a:txBody>
                  <a:tcPr marL="4743" marR="4743" marT="4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502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3835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43" marR="4743" marT="47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43" marR="4743" marT="474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7258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916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1320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1329</a:t>
                      </a:r>
                    </a:p>
                  </a:txBody>
                  <a:tcPr marL="4743" marR="4743" marT="47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938535"/>
              </p:ext>
            </p:extLst>
          </p:nvPr>
        </p:nvGraphicFramePr>
        <p:xfrm>
          <a:off x="886738" y="762000"/>
          <a:ext cx="7566533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4658233"/>
                <a:gridCol w="2908300"/>
              </a:tblGrid>
              <a:tr h="3657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 Government Organization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 Government Organization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Private Organization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Non-governmental Organisation (Public/Private)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Semi-governmental Organization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2962405" y="5202477"/>
            <a:ext cx="1143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53200" y="5151329"/>
            <a:ext cx="1143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51224" y="5151329"/>
            <a:ext cx="1143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74819" y="5202477"/>
            <a:ext cx="1143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2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Institutional Profile</a:t>
            </a:r>
            <a:endParaRPr lang="en-US" sz="2400" dirty="0"/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0" y="685800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5105400" y="685800"/>
          <a:ext cx="4038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763029296"/>
              </p:ext>
            </p:extLst>
          </p:nvPr>
        </p:nvGraphicFramePr>
        <p:xfrm>
          <a:off x="4724400" y="3352800"/>
          <a:ext cx="4530558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12F0C5E-585E-424D-97B3-846E73BF1672}" type="slidenum">
              <a:rPr lang="en-US" smtClean="0"/>
              <a:pPr algn="ctr"/>
              <a:t>14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831385"/>
              </p:ext>
            </p:extLst>
          </p:nvPr>
        </p:nvGraphicFramePr>
        <p:xfrm>
          <a:off x="-381000" y="3253353"/>
          <a:ext cx="5257800" cy="307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1879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1" grpId="0">
        <p:bldAsOne/>
      </p:bldGraphic>
      <p:bldGraphic spid="1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14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Using a service that you don’t know about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0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79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70% of the </a:t>
            </a:r>
            <a:r>
              <a:rPr lang="en-US" sz="2400" b="1" dirty="0" smtClean="0"/>
              <a:t>institutional respondents </a:t>
            </a:r>
            <a:r>
              <a:rPr lang="en-US" sz="2400" b="1" dirty="0"/>
              <a:t>weren’t aware of </a:t>
            </a:r>
            <a:r>
              <a:rPr lang="en-US" sz="2400" b="1" dirty="0" err="1"/>
              <a:t>BharatNet</a:t>
            </a:r>
            <a:endParaRPr lang="en-US" sz="2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741" y="1066800"/>
            <a:ext cx="4110059" cy="4495800"/>
            <a:chOff x="4741" y="1066800"/>
            <a:chExt cx="4110059" cy="4495800"/>
          </a:xfrm>
        </p:grpSpPr>
        <p:sp>
          <p:nvSpPr>
            <p:cNvPr id="6" name="Rectangle 5"/>
            <p:cNvSpPr/>
            <p:nvPr/>
          </p:nvSpPr>
          <p:spPr>
            <a:xfrm>
              <a:off x="152400" y="1066800"/>
              <a:ext cx="3962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Awareness of </a:t>
              </a:r>
              <a:r>
                <a:rPr lang="en-US" b="1" dirty="0" err="1"/>
                <a:t>BharatNet</a:t>
              </a:r>
              <a:r>
                <a:rPr lang="en-US" b="1" dirty="0"/>
                <a:t> </a:t>
              </a:r>
              <a:endParaRPr lang="en-US" b="1" dirty="0" smtClean="0"/>
            </a:p>
            <a:p>
              <a:pPr algn="ctr"/>
              <a:r>
                <a:rPr lang="en-US" b="1" dirty="0" smtClean="0"/>
                <a:t>(</a:t>
              </a:r>
              <a:r>
                <a:rPr lang="en-US" b="1" dirty="0"/>
                <a:t>% of surveyed organizations)</a:t>
              </a:r>
            </a:p>
          </p:txBody>
        </p:sp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351827890"/>
                </p:ext>
              </p:extLst>
            </p:nvPr>
          </p:nvGraphicFramePr>
          <p:xfrm>
            <a:off x="4741" y="1981200"/>
            <a:ext cx="3810000" cy="3581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3962400" y="1066800"/>
            <a:ext cx="5181600" cy="4267200"/>
            <a:chOff x="3962400" y="1066800"/>
            <a:chExt cx="5181600" cy="4267200"/>
          </a:xfrm>
        </p:grpSpPr>
        <p:sp>
          <p:nvSpPr>
            <p:cNvPr id="9" name="Rectangle 8"/>
            <p:cNvSpPr/>
            <p:nvPr/>
          </p:nvSpPr>
          <p:spPr>
            <a:xfrm>
              <a:off x="4953000" y="1066800"/>
              <a:ext cx="4191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Awareness of </a:t>
              </a:r>
              <a:r>
                <a:rPr lang="en-US" b="1" dirty="0" err="1"/>
                <a:t>BharatNet</a:t>
              </a:r>
              <a:r>
                <a:rPr lang="en-US" b="1" dirty="0"/>
                <a:t> </a:t>
              </a:r>
              <a:endParaRPr lang="en-US" b="1" dirty="0" smtClean="0"/>
            </a:p>
            <a:p>
              <a:pPr algn="ctr"/>
              <a:r>
                <a:rPr lang="en-US" b="1" dirty="0" smtClean="0"/>
                <a:t>(</a:t>
              </a:r>
              <a:r>
                <a:rPr lang="en-US" b="1" dirty="0"/>
                <a:t>Base: Total private and </a:t>
              </a:r>
              <a:r>
                <a:rPr lang="en-US" b="1" dirty="0" smtClean="0"/>
                <a:t>public </a:t>
              </a:r>
              <a:r>
                <a:rPr lang="en-US" b="1" dirty="0"/>
                <a:t>organizations)</a:t>
              </a:r>
            </a:p>
          </p:txBody>
        </p:sp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1661135604"/>
                </p:ext>
              </p:extLst>
            </p:nvPr>
          </p:nvGraphicFramePr>
          <p:xfrm>
            <a:off x="3962400" y="2209800"/>
            <a:ext cx="5181600" cy="3124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000" y="6470463"/>
            <a:ext cx="2133600" cy="365125"/>
          </a:xfrm>
        </p:spPr>
        <p:txBody>
          <a:bodyPr/>
          <a:lstStyle/>
          <a:p>
            <a:pPr algn="ctr"/>
            <a:fld id="{E12F0C5E-585E-424D-97B3-846E73BF1672}" type="slidenum">
              <a:rPr lang="en-US" smtClean="0"/>
              <a:pPr algn="ctr"/>
              <a:t>16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5867400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5F5F5F"/>
                </a:solidFill>
              </a:rPr>
              <a:t>Q. </a:t>
            </a:r>
            <a:r>
              <a:rPr lang="en-IN" sz="1200" b="1" i="1" dirty="0">
                <a:solidFill>
                  <a:srgbClr val="5F5F5F"/>
                </a:solidFill>
              </a:rPr>
              <a:t>H</a:t>
            </a:r>
            <a:r>
              <a:rPr lang="x-none" sz="1200" b="1" i="1" dirty="0">
                <a:solidFill>
                  <a:srgbClr val="5F5F5F"/>
                </a:solidFill>
              </a:rPr>
              <a:t>ow familiar</a:t>
            </a:r>
            <a:r>
              <a:rPr lang="en-IN" sz="1200" b="1" i="1" dirty="0">
                <a:solidFill>
                  <a:srgbClr val="5F5F5F"/>
                </a:solidFill>
              </a:rPr>
              <a:t> </a:t>
            </a:r>
            <a:r>
              <a:rPr lang="x-none" sz="1200" b="1" i="1" dirty="0">
                <a:solidFill>
                  <a:srgbClr val="5F5F5F"/>
                </a:solidFill>
              </a:rPr>
              <a:t>with </a:t>
            </a:r>
            <a:r>
              <a:rPr lang="en-US" sz="1200" b="1" i="1" dirty="0" err="1" smtClean="0">
                <a:solidFill>
                  <a:srgbClr val="5F5F5F"/>
                </a:solidFill>
              </a:rPr>
              <a:t>BharatNet</a:t>
            </a:r>
            <a:r>
              <a:rPr lang="en-US" sz="1200" b="1" i="1" dirty="0" smtClean="0">
                <a:solidFill>
                  <a:srgbClr val="5F5F5F"/>
                </a:solidFill>
              </a:rPr>
              <a:t> </a:t>
            </a:r>
            <a:r>
              <a:rPr lang="en-IN" sz="1200" b="1" i="1" dirty="0" smtClean="0">
                <a:solidFill>
                  <a:srgbClr val="5F5F5F"/>
                </a:solidFill>
              </a:rPr>
              <a:t>would </a:t>
            </a:r>
            <a:r>
              <a:rPr lang="en-IN" sz="1200" b="1" i="1" dirty="0">
                <a:solidFill>
                  <a:srgbClr val="5F5F5F"/>
                </a:solidFill>
              </a:rPr>
              <a:t>you say you are</a:t>
            </a:r>
            <a:r>
              <a:rPr lang="x-none" sz="1200" b="1" i="1" dirty="0">
                <a:solidFill>
                  <a:srgbClr val="5F5F5F"/>
                </a:solidFill>
              </a:rPr>
              <a:t>? </a:t>
            </a:r>
            <a:endParaRPr lang="en-IN" sz="1200" b="1" i="1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9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/>
          </p:nvPr>
        </p:nvGraphicFramePr>
        <p:xfrm>
          <a:off x="304800" y="1143000"/>
          <a:ext cx="87249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Donut 14"/>
          <p:cNvSpPr/>
          <p:nvPr/>
        </p:nvSpPr>
        <p:spPr>
          <a:xfrm>
            <a:off x="1048719" y="3564692"/>
            <a:ext cx="2286000" cy="533400"/>
          </a:xfrm>
          <a:prstGeom prst="donut">
            <a:avLst>
              <a:gd name="adj" fmla="val 726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1048719" y="1579022"/>
            <a:ext cx="2286000" cy="533400"/>
          </a:xfrm>
          <a:prstGeom prst="donut">
            <a:avLst>
              <a:gd name="adj" fmla="val 726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Those who are aware, didn’t know what exactly </a:t>
            </a:r>
            <a:r>
              <a:rPr lang="en-US" sz="2200" b="1" dirty="0" err="1"/>
              <a:t>BharatNet</a:t>
            </a:r>
            <a:r>
              <a:rPr lang="en-US" sz="2200" b="1" dirty="0"/>
              <a:t> </a:t>
            </a:r>
            <a:r>
              <a:rPr lang="en-US" sz="2200" b="1" dirty="0" smtClean="0"/>
              <a:t>is 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20320" y="35520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4572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Perception on </a:t>
            </a:r>
            <a:r>
              <a:rPr lang="en-US" b="1" dirty="0" err="1"/>
              <a:t>BharatNet</a:t>
            </a:r>
            <a:r>
              <a:rPr lang="en-US" b="1" dirty="0"/>
              <a:t> </a:t>
            </a:r>
            <a:endParaRPr lang="en-US" b="1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Base: Respondents who are aware of </a:t>
            </a:r>
            <a:r>
              <a:rPr lang="en-US" dirty="0" err="1" smtClean="0"/>
              <a:t>BharatNet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000" y="6443569"/>
            <a:ext cx="2133600" cy="365125"/>
          </a:xfrm>
        </p:spPr>
        <p:txBody>
          <a:bodyPr/>
          <a:lstStyle/>
          <a:p>
            <a:pPr algn="ctr"/>
            <a:fld id="{E12F0C5E-585E-424D-97B3-846E73BF1672}" type="slidenum">
              <a:rPr lang="en-US" smtClean="0"/>
              <a:pPr algn="ctr"/>
              <a:t>17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0" y="6078379"/>
            <a:ext cx="70949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 smtClean="0">
                <a:solidFill>
                  <a:schemeClr val="bg1">
                    <a:lumMod val="50000"/>
                  </a:schemeClr>
                </a:solidFill>
              </a:rPr>
              <a:t>Q65.  Please share your agreement or disagreement with each of these statements</a:t>
            </a:r>
            <a:endParaRPr lang="en-IN" sz="1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2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5" grpId="0" animBg="1"/>
      <p:bldP spid="16" grpId="0" animBg="1"/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193" y="2133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dirty="0" smtClean="0"/>
              <a:t>Is there a demand? </a:t>
            </a:r>
          </a:p>
          <a:p>
            <a:pPr algn="ctr"/>
            <a:endParaRPr lang="en-IN" sz="2400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2133600" cy="365125"/>
          </a:xfrm>
        </p:spPr>
        <p:txBody>
          <a:bodyPr/>
          <a:lstStyle/>
          <a:p>
            <a:pPr algn="ctr"/>
            <a:fld id="{E12F0C5E-585E-424D-97B3-846E73BF1672}" type="slidenum">
              <a:rPr lang="en-US" smtClean="0"/>
              <a:pPr algn="ct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8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914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Percentage of organizations using </a:t>
            </a:r>
            <a:r>
              <a:rPr lang="en-US" b="1" dirty="0" err="1"/>
              <a:t>BharatNet</a:t>
            </a:r>
            <a:r>
              <a:rPr lang="en-US" b="1" dirty="0"/>
              <a:t> </a:t>
            </a:r>
            <a:endParaRPr lang="en-US" b="1" dirty="0" smtClean="0"/>
          </a:p>
          <a:p>
            <a:pPr algn="ctr"/>
            <a:r>
              <a:rPr lang="en-US" b="1" dirty="0" smtClean="0"/>
              <a:t>(Base: % </a:t>
            </a:r>
            <a:r>
              <a:rPr lang="en-US" b="1" dirty="0"/>
              <a:t>of surveyed organizations)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21747841"/>
              </p:ext>
            </p:extLst>
          </p:nvPr>
        </p:nvGraphicFramePr>
        <p:xfrm>
          <a:off x="0" y="1824387"/>
          <a:ext cx="9144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381000" y="-34793"/>
            <a:ext cx="853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200" b="1" dirty="0"/>
              <a:t>Use of Internet </a:t>
            </a:r>
            <a:r>
              <a:rPr lang="en-IN" sz="2200" b="1" dirty="0" smtClean="0"/>
              <a:t>was low</a:t>
            </a:r>
            <a:r>
              <a:rPr lang="en-IN" sz="2200" b="1" dirty="0"/>
              <a:t>: at 35</a:t>
            </a:r>
            <a:r>
              <a:rPr lang="en-IN" sz="2200" b="1" dirty="0" smtClean="0"/>
              <a:t>% </a:t>
            </a:r>
            <a:endParaRPr lang="en-IN" sz="2200" b="1" dirty="0"/>
          </a:p>
          <a:p>
            <a:pPr algn="ctr"/>
            <a:r>
              <a:rPr lang="en-IN" sz="2200" b="1" dirty="0"/>
              <a:t>Use of BharatNet </a:t>
            </a:r>
            <a:r>
              <a:rPr lang="en-IN" sz="2200" b="1" dirty="0" smtClean="0"/>
              <a:t>was even lower: Only 3</a:t>
            </a:r>
            <a:r>
              <a:rPr lang="en-IN" sz="2200" b="1" dirty="0"/>
              <a:t>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324600"/>
            <a:ext cx="2133600" cy="365125"/>
          </a:xfrm>
        </p:spPr>
        <p:txBody>
          <a:bodyPr/>
          <a:lstStyle/>
          <a:p>
            <a:pPr algn="ctr"/>
            <a:fld id="{E12F0C5E-585E-424D-97B3-846E73BF1672}" type="slidenum">
              <a:rPr lang="en-US" smtClean="0"/>
              <a:pPr algn="ct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2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0" grpId="0">
        <p:bldAsOne/>
      </p:bldGraphic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62706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65750"/>
          </a:xfrm>
        </p:spPr>
        <p:txBody>
          <a:bodyPr/>
          <a:lstStyle/>
          <a:p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Demand side research &amp; NOFN</a:t>
            </a:r>
          </a:p>
          <a:p>
            <a:r>
              <a:rPr lang="en-US" dirty="0" smtClean="0"/>
              <a:t>Absorptive capacity</a:t>
            </a:r>
          </a:p>
          <a:p>
            <a:r>
              <a:rPr lang="en-US" dirty="0" smtClean="0"/>
              <a:t>Questions</a:t>
            </a:r>
          </a:p>
          <a:p>
            <a:r>
              <a:rPr lang="en-US" dirty="0" smtClean="0"/>
              <a:t>Method</a:t>
            </a:r>
          </a:p>
          <a:p>
            <a:r>
              <a:rPr lang="en-US" dirty="0" smtClean="0"/>
              <a:t>Findings</a:t>
            </a:r>
          </a:p>
          <a:p>
            <a:r>
              <a:rPr lang="en-US" dirty="0" smtClean="0"/>
              <a:t>Implications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/>
          </a:p>
          <a:p>
            <a:pPr algn="ctr"/>
            <a:endParaRPr lang="en-US" sz="2200" b="1" dirty="0"/>
          </a:p>
        </p:txBody>
      </p:sp>
      <p:graphicFrame>
        <p:nvGraphicFramePr>
          <p:cNvPr id="16" name="Chart 15"/>
          <p:cNvGraphicFramePr/>
          <p:nvPr>
            <p:extLst/>
          </p:nvPr>
        </p:nvGraphicFramePr>
        <p:xfrm>
          <a:off x="0" y="1371600"/>
          <a:ext cx="9144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0" y="769442"/>
            <a:ext cx="54595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Reasons for not using Internet</a:t>
            </a:r>
          </a:p>
          <a:p>
            <a:pPr algn="ctr"/>
            <a:r>
              <a:rPr lang="en-US" b="1" dirty="0" smtClean="0"/>
              <a:t>(</a:t>
            </a:r>
            <a:r>
              <a:rPr lang="en-US" b="1" dirty="0"/>
              <a:t>Base: Organizations that Don't use Internet)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2133600" cy="365125"/>
          </a:xfrm>
        </p:spPr>
        <p:txBody>
          <a:bodyPr/>
          <a:lstStyle/>
          <a:p>
            <a:pPr algn="ctr"/>
            <a:fld id="{E12F0C5E-585E-424D-97B3-846E73BF1672}" type="slidenum">
              <a:rPr lang="en-US" smtClean="0"/>
              <a:pPr algn="ctr"/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5715000"/>
            <a:ext cx="553212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i="1" dirty="0" smtClean="0">
                <a:solidFill>
                  <a:srgbClr val="5F5F5F"/>
                </a:solidFill>
              </a:rPr>
              <a:t>Q. 51 W</a:t>
            </a:r>
            <a:r>
              <a:rPr lang="en-IN" sz="1000" b="1" i="1" dirty="0" smtClean="0">
                <a:solidFill>
                  <a:srgbClr val="5F5F5F"/>
                </a:solidFill>
              </a:rPr>
              <a:t>e </a:t>
            </a:r>
            <a:r>
              <a:rPr lang="en-IN" sz="1000" b="1" i="1" dirty="0">
                <a:solidFill>
                  <a:srgbClr val="5F5F5F"/>
                </a:solidFill>
              </a:rPr>
              <a:t>would like to know </a:t>
            </a:r>
            <a:r>
              <a:rPr lang="en-IN" sz="1000" b="1" i="1" dirty="0" smtClean="0">
                <a:solidFill>
                  <a:srgbClr val="5F5F5F"/>
                </a:solidFill>
              </a:rPr>
              <a:t>the reason </a:t>
            </a:r>
            <a:r>
              <a:rPr lang="en-IN" sz="1000" b="1" i="1" dirty="0">
                <a:solidFill>
                  <a:srgbClr val="5F5F5F"/>
                </a:solidFill>
              </a:rPr>
              <a:t>behind not using </a:t>
            </a:r>
            <a:r>
              <a:rPr lang="en-IN" sz="1000" b="1" i="1" dirty="0" smtClean="0">
                <a:solidFill>
                  <a:srgbClr val="5F5F5F"/>
                </a:solidFill>
              </a:rPr>
              <a:t>internet for your organisation</a:t>
            </a:r>
            <a:endParaRPr lang="en-IN" sz="1000" b="1" i="1" dirty="0">
              <a:solidFill>
                <a:srgbClr val="5F5F5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4412" y="0"/>
            <a:ext cx="91584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200" b="1" dirty="0"/>
              <a:t>75% </a:t>
            </a:r>
            <a:r>
              <a:rPr lang="en-IN" sz="2200" b="1" dirty="0" smtClean="0"/>
              <a:t>institutional users – “can </a:t>
            </a:r>
            <a:r>
              <a:rPr lang="en-IN" sz="2200" b="1" dirty="0"/>
              <a:t>continue existing work without </a:t>
            </a:r>
            <a:r>
              <a:rPr lang="en-IN" sz="2200" b="1" dirty="0" smtClean="0"/>
              <a:t>Internet”</a:t>
            </a:r>
            <a:endParaRPr lang="en-IN" sz="2200" b="1" dirty="0"/>
          </a:p>
          <a:p>
            <a:pPr algn="ctr"/>
            <a:endParaRPr lang="en-IN" sz="2200" b="1" dirty="0"/>
          </a:p>
        </p:txBody>
      </p:sp>
      <p:sp>
        <p:nvSpPr>
          <p:cNvPr id="8" name="Donut 7"/>
          <p:cNvSpPr/>
          <p:nvPr/>
        </p:nvSpPr>
        <p:spPr>
          <a:xfrm>
            <a:off x="381000" y="2107660"/>
            <a:ext cx="3505200" cy="533400"/>
          </a:xfrm>
          <a:prstGeom prst="donut">
            <a:avLst>
              <a:gd name="adj" fmla="val 726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9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3" grpId="0"/>
      <p:bldP spid="4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251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Using other service providers - for not using </a:t>
            </a:r>
            <a:r>
              <a:rPr lang="en-US" sz="2200" b="1" dirty="0" err="1" smtClean="0"/>
              <a:t>BharatNet</a:t>
            </a:r>
            <a:endParaRPr lang="en-US" sz="2200" b="1" dirty="0"/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152400" y="1371600"/>
          <a:ext cx="8991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886134" y="657309"/>
            <a:ext cx="6970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Reasons for not using </a:t>
            </a:r>
            <a:r>
              <a:rPr lang="en-US" b="1" dirty="0" err="1" smtClean="0"/>
              <a:t>BharatNet</a:t>
            </a:r>
            <a:endParaRPr lang="en-US" b="1" dirty="0"/>
          </a:p>
          <a:p>
            <a:pPr algn="ctr"/>
            <a:r>
              <a:rPr lang="en-US" b="1" dirty="0" smtClean="0"/>
              <a:t>(</a:t>
            </a:r>
            <a:r>
              <a:rPr lang="en-US" b="1" dirty="0"/>
              <a:t>Base: Organizations that </a:t>
            </a:r>
            <a:r>
              <a:rPr lang="en-US" b="1" dirty="0" smtClean="0"/>
              <a:t>use Internet through other service providers)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43800" y="6343924"/>
            <a:ext cx="2133600" cy="365125"/>
          </a:xfrm>
        </p:spPr>
        <p:txBody>
          <a:bodyPr/>
          <a:lstStyle/>
          <a:p>
            <a:pPr algn="ctr"/>
            <a:fld id="{E12F0C5E-585E-424D-97B3-846E73BF1672}" type="slidenum">
              <a:rPr lang="en-US" smtClean="0"/>
              <a:pPr algn="ctr"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6019800"/>
            <a:ext cx="70949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 smtClean="0">
                <a:solidFill>
                  <a:srgbClr val="5F5F5F"/>
                </a:solidFill>
              </a:rPr>
              <a:t>Q64.  Reasons for not using internet through </a:t>
            </a:r>
            <a:r>
              <a:rPr lang="en-US" sz="1000" b="1" i="1" dirty="0" err="1" smtClean="0">
                <a:solidFill>
                  <a:srgbClr val="5F5F5F"/>
                </a:solidFill>
              </a:rPr>
              <a:t>BharatNet</a:t>
            </a:r>
            <a:endParaRPr lang="en-IN" sz="1000" b="1" i="1" dirty="0">
              <a:solidFill>
                <a:srgbClr val="5F5F5F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1524000" y="2633151"/>
            <a:ext cx="2286000" cy="533400"/>
          </a:xfrm>
          <a:prstGeom prst="donut">
            <a:avLst>
              <a:gd name="adj" fmla="val 726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4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0C5E-585E-424D-97B3-846E73BF1672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93" y="21336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 smtClean="0"/>
              <a:t>If people experience / know the benefits of </a:t>
            </a:r>
            <a:r>
              <a:rPr lang="en-IN" sz="2800" b="1" dirty="0" err="1" smtClean="0"/>
              <a:t>BharatNet</a:t>
            </a:r>
            <a:r>
              <a:rPr lang="en-IN" sz="2800" b="1" dirty="0" smtClean="0"/>
              <a:t>, the demand for the service will increase</a:t>
            </a:r>
            <a:endParaRPr lang="en-I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5606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56137256"/>
              </p:ext>
            </p:extLst>
          </p:nvPr>
        </p:nvGraphicFramePr>
        <p:xfrm>
          <a:off x="0" y="1066800"/>
          <a:ext cx="9144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73788" y="6400800"/>
            <a:ext cx="2133600" cy="365125"/>
          </a:xfrm>
        </p:spPr>
        <p:txBody>
          <a:bodyPr/>
          <a:lstStyle/>
          <a:p>
            <a:pPr algn="ctr"/>
            <a:fld id="{E12F0C5E-585E-424D-97B3-846E73BF1672}" type="slidenum">
              <a:rPr lang="en-US" smtClean="0"/>
              <a:pPr algn="ctr"/>
              <a:t>23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773668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(Base: Respondents who </a:t>
            </a:r>
            <a:r>
              <a:rPr lang="en-US" b="1" dirty="0" smtClean="0"/>
              <a:t>use Internet)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09600" y="5867400"/>
            <a:ext cx="7086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 smtClean="0">
                <a:solidFill>
                  <a:srgbClr val="7F7F7F"/>
                </a:solidFill>
              </a:rPr>
              <a:t>Q36. </a:t>
            </a:r>
            <a:r>
              <a:rPr lang="x-none" sz="1000" b="1" i="1" dirty="0" smtClean="0">
                <a:solidFill>
                  <a:srgbClr val="7F7F7F"/>
                </a:solidFill>
              </a:rPr>
              <a:t>Can </a:t>
            </a:r>
            <a:r>
              <a:rPr lang="x-none" sz="1000" b="1" i="1" dirty="0">
                <a:solidFill>
                  <a:srgbClr val="7F7F7F"/>
                </a:solidFill>
              </a:rPr>
              <a:t>you please tell me, Why did your organization / business get the Internet connection?? </a:t>
            </a:r>
            <a:endParaRPr lang="en-US" sz="1000" b="1" i="1" dirty="0">
              <a:solidFill>
                <a:srgbClr val="7F7F7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4412" y="221159"/>
            <a:ext cx="90060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200" b="1" dirty="0" smtClean="0"/>
              <a:t>20% of </a:t>
            </a:r>
            <a:r>
              <a:rPr lang="en-IN" sz="2200" b="1" dirty="0"/>
              <a:t>the </a:t>
            </a:r>
            <a:r>
              <a:rPr lang="en-IN" sz="2200" b="1" dirty="0" smtClean="0"/>
              <a:t>institutional users used Internet to get access to information</a:t>
            </a:r>
            <a:endParaRPr lang="en-IN" sz="2200" b="1" dirty="0"/>
          </a:p>
          <a:p>
            <a:pPr algn="ctr"/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315121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0C5E-585E-424D-97B3-846E73BF1672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93" y="21336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 smtClean="0"/>
              <a:t>Awareness campaigns can be used to make opinion leaders / early adoptors aware of BharatNet</a:t>
            </a:r>
            <a:endParaRPr lang="en-I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05277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0" y="1600200"/>
          <a:ext cx="9144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" y="8382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Sources of awareness of </a:t>
            </a:r>
            <a:r>
              <a:rPr lang="en-US" b="1" dirty="0" err="1"/>
              <a:t>BharatNet</a:t>
            </a:r>
            <a:r>
              <a:rPr lang="en-US" b="1" dirty="0"/>
              <a:t> </a:t>
            </a:r>
            <a:endParaRPr lang="en-US" b="1" dirty="0" smtClean="0"/>
          </a:p>
          <a:p>
            <a:pPr algn="ctr"/>
            <a:r>
              <a:rPr lang="en-US" b="1" dirty="0" smtClean="0"/>
              <a:t>(</a:t>
            </a:r>
            <a:r>
              <a:rPr lang="en-US" b="1" dirty="0"/>
              <a:t>Base: Respondents who are aware of </a:t>
            </a:r>
            <a:r>
              <a:rPr lang="en-US" b="1" dirty="0" err="1"/>
              <a:t>BharatNet</a:t>
            </a:r>
            <a:r>
              <a:rPr lang="en-US" b="1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44854" y="6457016"/>
            <a:ext cx="2133600" cy="365125"/>
          </a:xfrm>
        </p:spPr>
        <p:txBody>
          <a:bodyPr/>
          <a:lstStyle/>
          <a:p>
            <a:pPr algn="ctr"/>
            <a:fld id="{E12F0C5E-585E-424D-97B3-846E73BF1672}" type="slidenum">
              <a:rPr lang="en-US" smtClean="0"/>
              <a:pPr algn="ctr"/>
              <a:t>25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5849779"/>
            <a:ext cx="70949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 smtClean="0">
                <a:solidFill>
                  <a:schemeClr val="bg1">
                    <a:lumMod val="50000"/>
                  </a:schemeClr>
                </a:solidFill>
              </a:rPr>
              <a:t>Q63. Where did you come to know about </a:t>
            </a:r>
            <a:r>
              <a:rPr lang="en-US" sz="1000" b="1" i="1" dirty="0" err="1" smtClean="0">
                <a:solidFill>
                  <a:schemeClr val="bg1">
                    <a:lumMod val="50000"/>
                  </a:schemeClr>
                </a:solidFill>
              </a:rPr>
              <a:t>BharatNet</a:t>
            </a:r>
            <a:r>
              <a:rPr lang="en-US" sz="1000" b="1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</a:rPr>
              <a:t>? </a:t>
            </a:r>
            <a:endParaRPr lang="en-IN" sz="1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4412" y="221159"/>
            <a:ext cx="9158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200" b="1" dirty="0" smtClean="0"/>
              <a:t>Newspapers were the main source of awareness followed by word of mouth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231251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88" y="0"/>
            <a:ext cx="7886700" cy="987685"/>
          </a:xfrm>
        </p:spPr>
        <p:txBody>
          <a:bodyPr/>
          <a:lstStyle/>
          <a:p>
            <a:r>
              <a:rPr lang="en-US" dirty="0" smtClean="0"/>
              <a:t>Policy Suggestions?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90" y="887477"/>
            <a:ext cx="7886700" cy="53686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BBNL</a:t>
            </a:r>
          </a:p>
          <a:p>
            <a:pPr lvl="1"/>
            <a:r>
              <a:rPr lang="en-US" dirty="0" smtClean="0"/>
              <a:t>Campaigns </a:t>
            </a:r>
          </a:p>
          <a:p>
            <a:pPr lvl="2"/>
            <a:r>
              <a:rPr lang="en-US" dirty="0" smtClean="0"/>
              <a:t>Awareness –  Access, Tariff</a:t>
            </a:r>
          </a:p>
          <a:p>
            <a:pPr lvl="2"/>
            <a:r>
              <a:rPr lang="en-US" dirty="0" smtClean="0"/>
              <a:t>Benefits – Demos, Potential</a:t>
            </a:r>
          </a:p>
          <a:p>
            <a:pPr lvl="2"/>
            <a:r>
              <a:rPr lang="en-US" dirty="0" smtClean="0"/>
              <a:t>Single window clearances</a:t>
            </a:r>
          </a:p>
          <a:p>
            <a:r>
              <a:rPr lang="en-US" dirty="0" smtClean="0"/>
              <a:t>Trade Associations</a:t>
            </a:r>
          </a:p>
          <a:p>
            <a:pPr lvl="1"/>
            <a:r>
              <a:rPr lang="en-US" dirty="0" smtClean="0"/>
              <a:t>Innovation Hack Meets </a:t>
            </a:r>
          </a:p>
          <a:p>
            <a:pPr lvl="2"/>
            <a:r>
              <a:rPr lang="en-US" dirty="0" smtClean="0"/>
              <a:t>Viable business models, Third party content providers</a:t>
            </a:r>
          </a:p>
          <a:p>
            <a:pPr lvl="2"/>
            <a:r>
              <a:rPr lang="en-US" dirty="0" smtClean="0"/>
              <a:t>CSR – Inclusive digital society</a:t>
            </a:r>
          </a:p>
          <a:p>
            <a:r>
              <a:rPr lang="en-US" dirty="0" smtClean="0"/>
              <a:t>Private Entrepreneurs</a:t>
            </a:r>
          </a:p>
          <a:p>
            <a:pPr lvl="1"/>
            <a:r>
              <a:rPr lang="en-US" dirty="0" smtClean="0"/>
              <a:t>Contact centers for hospitals, NSDC, Education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/>
              <a:t>Private Telecom Service </a:t>
            </a:r>
            <a:r>
              <a:rPr lang="en-US" dirty="0" smtClean="0"/>
              <a:t>Providers</a:t>
            </a:r>
          </a:p>
          <a:p>
            <a:pPr lvl="1"/>
            <a:r>
              <a:rPr lang="en-US" dirty="0" smtClean="0"/>
              <a:t>Public </a:t>
            </a:r>
            <a:r>
              <a:rPr lang="en-US" dirty="0" err="1" smtClean="0"/>
              <a:t>wifi</a:t>
            </a:r>
            <a:r>
              <a:rPr lang="en-US" dirty="0" smtClean="0"/>
              <a:t> hotspots?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be of interest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t="5744" r="24043"/>
          <a:stretch/>
        </p:blipFill>
        <p:spPr>
          <a:xfrm>
            <a:off x="152400" y="670460"/>
            <a:ext cx="5511452" cy="437163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5678" r="8694"/>
          <a:stretch/>
        </p:blipFill>
        <p:spPr>
          <a:xfrm>
            <a:off x="3795386" y="1189973"/>
            <a:ext cx="4947781" cy="3058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1" y="1653437"/>
            <a:ext cx="3602800" cy="4803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25" y="1318160"/>
            <a:ext cx="3687350" cy="491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086" y="2800018"/>
            <a:ext cx="5991367" cy="735842"/>
          </a:xfrm>
        </p:spPr>
        <p:txBody>
          <a:bodyPr>
            <a:normAutofit fontScale="90000"/>
          </a:bodyPr>
          <a:lstStyle/>
          <a:p>
            <a:r>
              <a:rPr lang="en-IN" sz="7300" dirty="0" smtClean="0"/>
              <a:t>Q</a:t>
            </a:r>
            <a:r>
              <a:rPr lang="en-IN" sz="5400" dirty="0" smtClean="0"/>
              <a:t>?</a:t>
            </a:r>
            <a:endParaRPr lang="en-IN" sz="5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8891-E7BB-404B-8B74-A20CD84ED22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487624" y="900515"/>
            <a:ext cx="6625419" cy="123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5400" dirty="0" smtClean="0"/>
              <a:t>Thank you!</a:t>
            </a:r>
            <a:endParaRPr lang="en-IN" sz="5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6700" y="5105305"/>
            <a:ext cx="8686800" cy="735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 smtClean="0">
                <a:hlinkClick r:id="rId3"/>
              </a:rPr>
              <a:t>vignes@iitd.ac.in</a:t>
            </a:r>
            <a:r>
              <a:rPr lang="en-IN" sz="2400" dirty="0" smtClean="0"/>
              <a:t>  </a:t>
            </a:r>
          </a:p>
          <a:p>
            <a:r>
              <a:rPr lang="en-IN" sz="2400" dirty="0" smtClean="0"/>
              <a:t>99 10 23 04 07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5129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India</a:t>
            </a:r>
            <a:endParaRPr lang="en-US" dirty="0"/>
          </a:p>
        </p:txBody>
      </p:sp>
      <p:pic>
        <p:nvPicPr>
          <p:cNvPr id="5" name="Content Placeholder 4" descr="Firefox Screen Shot Editor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6397" r="20000" b="6955"/>
          <a:stretch/>
        </p:blipFill>
        <p:spPr>
          <a:xfrm>
            <a:off x="985631" y="887506"/>
            <a:ext cx="7325137" cy="5105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6057215"/>
            <a:ext cx="678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http://trai.gov.in/sites/default/files/Press_Release_No50_Eng_13072017.pdf</a:t>
            </a:r>
          </a:p>
        </p:txBody>
      </p:sp>
    </p:spTree>
    <p:extLst>
      <p:ext uri="{BB962C8B-B14F-4D97-AF65-F5344CB8AC3E}">
        <p14:creationId xmlns:p14="http://schemas.microsoft.com/office/powerpoint/2010/main" val="34781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India realization</a:t>
            </a:r>
          </a:p>
          <a:p>
            <a:pPr lvl="1"/>
            <a:r>
              <a:rPr lang="en-US" dirty="0" smtClean="0"/>
              <a:t>egovernance</a:t>
            </a:r>
          </a:p>
          <a:p>
            <a:r>
              <a:rPr lang="en-US" dirty="0" smtClean="0"/>
              <a:t>Digital divide</a:t>
            </a:r>
          </a:p>
          <a:p>
            <a:r>
              <a:rPr lang="en-US" dirty="0" smtClean="0"/>
              <a:t>Roads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Youtube</a:t>
            </a:r>
            <a:endParaRPr lang="en-US" dirty="0" smtClean="0"/>
          </a:p>
          <a:p>
            <a:r>
              <a:rPr lang="en-US" dirty="0" smtClean="0"/>
              <a:t>Does IT matter?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8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Side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end-users</a:t>
            </a:r>
          </a:p>
          <a:p>
            <a:r>
              <a:rPr lang="en-US" dirty="0" smtClean="0"/>
              <a:t>Evidence based policy making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rive new (telecom service quality – call drops)</a:t>
            </a:r>
          </a:p>
          <a:p>
            <a:pPr lvl="1"/>
            <a:r>
              <a:rPr lang="en-US" dirty="0" smtClean="0"/>
              <a:t>Validate </a:t>
            </a:r>
            <a:r>
              <a:rPr lang="en-US" dirty="0" smtClean="0"/>
              <a:t>(</a:t>
            </a:r>
            <a:r>
              <a:rPr lang="en-US" dirty="0" smtClean="0"/>
              <a:t>Online driving license registration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Useful, even if policies are filling affordability / feasibility  gaps</a:t>
            </a:r>
          </a:p>
          <a:p>
            <a:r>
              <a:rPr lang="en-US" dirty="0" smtClean="0"/>
              <a:t>Inputs for mid term corrections</a:t>
            </a:r>
          </a:p>
          <a:p>
            <a:r>
              <a:rPr lang="en-US" dirty="0" smtClean="0"/>
              <a:t>Following all possible rigorous methods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5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/>
          <p:nvPr/>
        </p:nvGrpSpPr>
        <p:grpSpPr>
          <a:xfrm rot="16200000">
            <a:off x="2538186" y="-695022"/>
            <a:ext cx="3915228" cy="8065829"/>
            <a:chOff x="2689302" y="-472936"/>
            <a:chExt cx="3915227" cy="8065829"/>
          </a:xfrm>
        </p:grpSpPr>
        <p:cxnSp>
          <p:nvCxnSpPr>
            <p:cNvPr id="13" name="Straight Connector 12"/>
            <p:cNvCxnSpPr/>
            <p:nvPr/>
          </p:nvCxnSpPr>
          <p:spPr>
            <a:xfrm rot="5400000" flipV="1">
              <a:off x="4128028" y="-101606"/>
              <a:ext cx="0" cy="281939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Down Arrow 13"/>
            <p:cNvSpPr/>
            <p:nvPr/>
          </p:nvSpPr>
          <p:spPr>
            <a:xfrm>
              <a:off x="2950245" y="-472936"/>
              <a:ext cx="504056" cy="806582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V="1">
              <a:off x="4128028" y="3327395"/>
              <a:ext cx="0" cy="281939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40" idx="2"/>
            </p:cNvCxnSpPr>
            <p:nvPr/>
          </p:nvCxnSpPr>
          <p:spPr>
            <a:xfrm rot="5400000">
              <a:off x="4486191" y="4264362"/>
              <a:ext cx="1097865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017169" y="4990739"/>
              <a:ext cx="1312812" cy="8139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3076" idx="1"/>
            </p:cNvCxnSpPr>
            <p:nvPr/>
          </p:nvCxnSpPr>
          <p:spPr>
            <a:xfrm rot="5400000" flipV="1">
              <a:off x="4879471" y="4763742"/>
              <a:ext cx="1240313" cy="1034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loud 26"/>
            <p:cNvSpPr/>
            <p:nvPr/>
          </p:nvSpPr>
          <p:spPr>
            <a:xfrm>
              <a:off x="4254613" y="1765308"/>
              <a:ext cx="1511703" cy="1863122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63104" y="352554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963116" y="466927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3" name="Rounded Rectangle 52"/>
            <p:cNvSpPr/>
            <p:nvPr/>
          </p:nvSpPr>
          <p:spPr>
            <a:xfrm rot="5400000">
              <a:off x="2446764" y="5002425"/>
              <a:ext cx="1481876" cy="8876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Access Network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 rot="5400000">
              <a:off x="2214681" y="2526520"/>
              <a:ext cx="1905097" cy="955856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bg1"/>
                  </a:solidFill>
                </a:rPr>
                <a:t>Domestic Backhaul</a:t>
              </a:r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 rot="5400000">
              <a:off x="2410073" y="16068"/>
              <a:ext cx="1591732" cy="1005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International Backhaul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5400000">
              <a:off x="4090504" y="1963790"/>
              <a:ext cx="156949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State owned Telco and Public Fiber Networks</a:t>
              </a:r>
            </a:p>
            <a:p>
              <a:endParaRPr lang="en-IN" dirty="0"/>
            </a:p>
          </p:txBody>
        </p:sp>
        <p:sp>
          <p:nvSpPr>
            <p:cNvPr id="41" name="TextBox 40"/>
            <p:cNvSpPr txBox="1"/>
            <p:nvPr/>
          </p:nvSpPr>
          <p:spPr>
            <a:xfrm rot="5400000">
              <a:off x="5556966" y="2820065"/>
              <a:ext cx="12641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/>
                <a:t>Point of Interface</a:t>
              </a:r>
            </a:p>
            <a:p>
              <a:pPr algn="ctr"/>
              <a:r>
                <a:rPr lang="en-US" sz="1600" i="1" dirty="0" smtClean="0"/>
                <a:t>Block</a:t>
              </a:r>
              <a:endParaRPr lang="en-IN" sz="1600" i="1" dirty="0"/>
            </a:p>
          </p:txBody>
        </p:sp>
        <p:sp>
          <p:nvSpPr>
            <p:cNvPr id="45" name="TextBox 44"/>
            <p:cNvSpPr txBox="1"/>
            <p:nvPr/>
          </p:nvSpPr>
          <p:spPr>
            <a:xfrm rot="5400000">
              <a:off x="5203598" y="4698224"/>
              <a:ext cx="20031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/>
                <a:t>Point of Interface</a:t>
              </a:r>
            </a:p>
            <a:p>
              <a:pPr algn="ctr"/>
              <a:r>
                <a:rPr lang="en-US" i="1" dirty="0" smtClean="0"/>
                <a:t>At Gram Panchayat</a:t>
              </a:r>
              <a:endParaRPr lang="en-IN" i="1" dirty="0"/>
            </a:p>
          </p:txBody>
        </p:sp>
        <p:cxnSp>
          <p:nvCxnSpPr>
            <p:cNvPr id="51" name="Straight Arrow Connector 50"/>
            <p:cNvCxnSpPr>
              <a:stCxn id="45" idx="2"/>
              <a:endCxn id="40" idx="3"/>
            </p:cNvCxnSpPr>
            <p:nvPr/>
          </p:nvCxnSpPr>
          <p:spPr>
            <a:xfrm rot="5400000" flipH="1">
              <a:off x="5354508" y="4493909"/>
              <a:ext cx="280104" cy="7748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 descr="http://t1.gstatic.com/images?q=tbn:ANd9GcTkZrleQP2NeNe9Hxio0qO2acv0RtrG875Jv542mItyh0cXmXGkY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197292">
              <a:off x="3894093" y="5958113"/>
              <a:ext cx="542181" cy="733209"/>
            </a:xfrm>
            <a:prstGeom prst="rect">
              <a:avLst/>
            </a:prstGeom>
            <a:noFill/>
          </p:spPr>
        </p:pic>
        <p:pic>
          <p:nvPicPr>
            <p:cNvPr id="3076" name="Picture 4" descr="http://www.comacc.co.uk/images/products/FibreManagement/WallBox16wSTloade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085575">
              <a:off x="5755209" y="5956887"/>
              <a:ext cx="576064" cy="462292"/>
            </a:xfrm>
            <a:prstGeom prst="rect">
              <a:avLst/>
            </a:prstGeom>
            <a:noFill/>
          </p:spPr>
        </p:pic>
        <p:cxnSp>
          <p:nvCxnSpPr>
            <p:cNvPr id="69" name="Straight Arrow Connector 68"/>
            <p:cNvCxnSpPr>
              <a:stCxn id="41" idx="2"/>
              <a:endCxn id="39" idx="3"/>
            </p:cNvCxnSpPr>
            <p:nvPr/>
          </p:nvCxnSpPr>
          <p:spPr>
            <a:xfrm rot="5400000">
              <a:off x="5259331" y="3083353"/>
              <a:ext cx="361990" cy="666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7391400" y="3153227"/>
            <a:ext cx="129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Customers</a:t>
            </a:r>
            <a:endParaRPr lang="en-US" dirty="0"/>
          </a:p>
        </p:txBody>
      </p:sp>
      <p:sp>
        <p:nvSpPr>
          <p:cNvPr id="76" name="Smiley Face 75"/>
          <p:cNvSpPr/>
          <p:nvPr/>
        </p:nvSpPr>
        <p:spPr>
          <a:xfrm>
            <a:off x="7696200" y="2543633"/>
            <a:ext cx="545910" cy="573207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loud 25"/>
          <p:cNvSpPr/>
          <p:nvPr/>
        </p:nvSpPr>
        <p:spPr>
          <a:xfrm rot="16200000">
            <a:off x="480512" y="2063118"/>
            <a:ext cx="1511703" cy="186312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TextBox 27"/>
          <p:cNvSpPr txBox="1"/>
          <p:nvPr/>
        </p:nvSpPr>
        <p:spPr>
          <a:xfrm>
            <a:off x="550455" y="2619825"/>
            <a:ext cx="1569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International Connectivity</a:t>
            </a:r>
          </a:p>
          <a:p>
            <a:endParaRPr lang="en-IN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119949" y="2985655"/>
            <a:ext cx="775652" cy="445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3969" y="218871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National Optical Fiber Network </a:t>
            </a:r>
            <a:r>
              <a:rPr lang="en-US" sz="3200" dirty="0" smtClean="0"/>
              <a:t>/ BharatNet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6172200" y="254362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 Providers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495800" y="3077028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Pilot- 58 GPs connected </a:t>
            </a:r>
          </a:p>
          <a:p>
            <a:r>
              <a:rPr lang="en-US" dirty="0" smtClean="0"/>
              <a:t>Target – 250000 GPs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648200" y="2696027"/>
            <a:ext cx="129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BBNL PoP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" y="5715006"/>
            <a:ext cx="838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 smtClean="0"/>
              <a:t>Implemented by BBNL – SPV (BSNL, Railtel, </a:t>
            </a:r>
            <a:r>
              <a:rPr lang="en-US" sz="2000" dirty="0" err="1" smtClean="0"/>
              <a:t>PowerGrid</a:t>
            </a:r>
            <a:r>
              <a:rPr lang="en-US" sz="2000" dirty="0" smtClean="0"/>
              <a:t> ), wholesale bandwidth provider. Costing </a:t>
            </a:r>
            <a:r>
              <a:rPr lang="en-US" sz="2000" dirty="0" smtClean="0"/>
              <a:t>~</a:t>
            </a:r>
            <a:r>
              <a:rPr lang="en-US" sz="2000" dirty="0" smtClean="0"/>
              <a:t>6</a:t>
            </a:r>
            <a:r>
              <a:rPr lang="en-US" sz="2000" dirty="0" smtClean="0"/>
              <a:t> </a:t>
            </a:r>
            <a:r>
              <a:rPr lang="en-US" sz="2000" dirty="0" smtClean="0"/>
              <a:t>B USD. Digital India Cost – 18 B USD.</a:t>
            </a:r>
          </a:p>
          <a:p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1B2B-642F-4FB1-8769-FB96722A654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342222" y="2622321"/>
            <a:ext cx="703075" cy="654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72759" y="1544895"/>
            <a:ext cx="867719" cy="2774602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1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2413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Broadband </a:t>
            </a:r>
            <a:r>
              <a:rPr lang="en-US" sz="2800" b="1" dirty="0" smtClean="0"/>
              <a:t>Regulatory and Policy Framework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2133600" cy="365125"/>
          </a:xfrm>
        </p:spPr>
        <p:txBody>
          <a:bodyPr/>
          <a:lstStyle/>
          <a:p>
            <a:pPr algn="ctr"/>
            <a:fld id="{E12F0C5E-585E-424D-97B3-846E73BF1672}" type="slidenum">
              <a:rPr lang="en-US" smtClean="0"/>
              <a:pPr algn="ctr"/>
              <a:t>7</a:t>
            </a:fld>
            <a:endParaRPr lang="en-US"/>
          </a:p>
        </p:txBody>
      </p:sp>
      <p:pic>
        <p:nvPicPr>
          <p:cNvPr id="2" name="Picture 1" descr="push-pull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394137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667001" y="1219200"/>
            <a:ext cx="1524000" cy="2438400"/>
            <a:chOff x="1785" y="1295846"/>
            <a:chExt cx="3808511" cy="2285107"/>
          </a:xfrm>
        </p:grpSpPr>
        <p:sp>
          <p:nvSpPr>
            <p:cNvPr id="10" name="Rounded Rectangle 9"/>
            <p:cNvSpPr/>
            <p:nvPr/>
          </p:nvSpPr>
          <p:spPr>
            <a:xfrm>
              <a:off x="1785" y="1295846"/>
              <a:ext cx="3808511" cy="22851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68713" y="1362774"/>
              <a:ext cx="3674655" cy="2151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</a:rPr>
                <a:t>Supply Side</a:t>
              </a:r>
              <a:endParaRPr lang="en-US" sz="1400" b="1" kern="1200" dirty="0">
                <a:solidFill>
                  <a:schemeClr val="tx1"/>
                </a:solidFill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solidFill>
                    <a:schemeClr val="tx1"/>
                  </a:solidFill>
                </a:rPr>
                <a:t>Infrastructure and networks</a:t>
              </a:r>
              <a:endParaRPr lang="en-US" sz="1400" kern="1200" dirty="0">
                <a:solidFill>
                  <a:schemeClr val="tx1"/>
                </a:solidFill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solidFill>
                    <a:schemeClr val="tx1"/>
                  </a:solidFill>
                </a:rPr>
                <a:t>Broadband wholesale offers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1219200"/>
            <a:ext cx="1676401" cy="2438400"/>
            <a:chOff x="4464" y="0"/>
            <a:chExt cx="9135070" cy="4876800"/>
          </a:xfrm>
        </p:grpSpPr>
        <p:sp>
          <p:nvSpPr>
            <p:cNvPr id="14" name="Rounded Rectangle 13"/>
            <p:cNvSpPr/>
            <p:nvPr/>
          </p:nvSpPr>
          <p:spPr>
            <a:xfrm>
              <a:off x="4464" y="0"/>
              <a:ext cx="9135070" cy="4876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47299" y="142838"/>
              <a:ext cx="8849395" cy="44291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t" anchorCtr="0">
              <a:noAutofit/>
            </a:bodyPr>
            <a:lstStyle/>
            <a:p>
              <a:pPr lvl="0" algn="l" defTabSz="28892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Demand Side</a:t>
              </a:r>
            </a:p>
            <a:p>
              <a:pPr marL="285750" lvl="1" indent="-285750" algn="l" defTabSz="2266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Awareness, trust and usage capabilities</a:t>
              </a:r>
            </a:p>
            <a:p>
              <a:pPr marL="285750" lvl="1" indent="-285750" algn="l" defTabSz="2266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Content and services</a:t>
              </a:r>
              <a:endParaRPr lang="en-US" sz="1400" kern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19100" y="1596274"/>
            <a:ext cx="8305800" cy="132343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Supply push by Indian government – </a:t>
            </a:r>
            <a:r>
              <a:rPr lang="en-US" sz="2800" b="1" dirty="0" err="1" smtClean="0">
                <a:solidFill>
                  <a:schemeClr val="tx1"/>
                </a:solidFill>
              </a:rPr>
              <a:t>BharatNet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" y="2941579"/>
            <a:ext cx="8305800" cy="132343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Demand Pull ?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4229" y="4286884"/>
            <a:ext cx="8340671" cy="132343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rgbClr val="8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Survey of Institutional Users in pilot areas of </a:t>
            </a:r>
            <a:r>
              <a:rPr lang="en-US" sz="2800" b="1" dirty="0" err="1" smtClean="0">
                <a:solidFill>
                  <a:srgbClr val="800000"/>
                </a:solidFill>
              </a:rPr>
              <a:t>BharatNet</a:t>
            </a:r>
            <a:endParaRPr lang="en-US" sz="2800" b="1" dirty="0" smtClean="0">
              <a:solidFill>
                <a:srgbClr val="800000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610600" cy="57404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A4BCA-AE0F-46F1-A153-FECEB84305D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1600" y="6356350"/>
            <a:ext cx="3048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http://www.livemint.com/Opinion/HEPnbjHSOEiX8SYszi0UyK/Building-another-pipe-dream.html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9325"/>
            <a:ext cx="8382000" cy="838200"/>
          </a:xfrm>
        </p:spPr>
        <p:txBody>
          <a:bodyPr/>
          <a:lstStyle/>
          <a:p>
            <a:r>
              <a:rPr lang="en-US" sz="2800" b="1" dirty="0"/>
              <a:t>Broadband Ecosystem &amp;</a:t>
            </a:r>
            <a:r>
              <a:rPr lang="en-US" sz="2800" b="1" dirty="0" smtClean="0"/>
              <a:t> impact </a:t>
            </a:r>
            <a:r>
              <a:rPr lang="en-US" sz="2800" b="1" dirty="0"/>
              <a:t>on e</a:t>
            </a:r>
            <a:r>
              <a:rPr lang="en-US" sz="2800" b="1" dirty="0" smtClean="0"/>
              <a:t>conomy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91" t="20284" r="24556" b="6380"/>
          <a:stretch/>
        </p:blipFill>
        <p:spPr>
          <a:xfrm>
            <a:off x="990600" y="977030"/>
            <a:ext cx="6761883" cy="46736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712D9-FC92-42FB-B18E-56DCB30B00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85834" y="5847529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Kelly, T. and </a:t>
            </a:r>
            <a:r>
              <a:rPr lang="en-US" sz="1400" dirty="0" err="1"/>
              <a:t>Rossotto</a:t>
            </a:r>
            <a:r>
              <a:rPr lang="en-US" sz="1400" dirty="0"/>
              <a:t>, C. M. (</a:t>
            </a:r>
            <a:r>
              <a:rPr lang="en-US" sz="1400" dirty="0" err="1"/>
              <a:t>Eds</a:t>
            </a:r>
            <a:r>
              <a:rPr lang="en-US" sz="1400" dirty="0"/>
              <a:t>). (2010). </a:t>
            </a:r>
            <a:r>
              <a:rPr lang="en-US" sz="1400" i="1" dirty="0"/>
              <a:t>Broadband strategies handbook</a:t>
            </a:r>
            <a:r>
              <a:rPr lang="en-US" sz="1400" dirty="0"/>
              <a:t>. Washington: The World Bank.</a:t>
            </a:r>
          </a:p>
        </p:txBody>
      </p:sp>
      <p:sp>
        <p:nvSpPr>
          <p:cNvPr id="7" name="Oval 6"/>
          <p:cNvSpPr/>
          <p:nvPr/>
        </p:nvSpPr>
        <p:spPr>
          <a:xfrm>
            <a:off x="2507293" y="3657600"/>
            <a:ext cx="4038600" cy="6547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/>
          <p:cNvSpPr/>
          <p:nvPr/>
        </p:nvSpPr>
        <p:spPr>
          <a:xfrm>
            <a:off x="3429000" y="2937536"/>
            <a:ext cx="287723" cy="860794"/>
          </a:xfrm>
          <a:prstGeom prst="upDownArrow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7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6109</TotalTime>
  <Words>1485</Words>
  <Application>Microsoft Office PowerPoint</Application>
  <PresentationFormat>On-screen Show (4:3)</PresentationFormat>
  <Paragraphs>282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Broadband Access in India: Insights from a Demand Side Research</vt:lpstr>
      <vt:lpstr>Agenda</vt:lpstr>
      <vt:lpstr>Broadband India</vt:lpstr>
      <vt:lpstr>Context…</vt:lpstr>
      <vt:lpstr>Demand Side Research</vt:lpstr>
      <vt:lpstr>PowerPoint Presentation</vt:lpstr>
      <vt:lpstr>PowerPoint Presentation</vt:lpstr>
      <vt:lpstr>PowerPoint Presentation</vt:lpstr>
      <vt:lpstr>Broadband Ecosystem &amp; impact on economy</vt:lpstr>
      <vt:lpstr>Question</vt:lpstr>
      <vt:lpstr>Areas of enquiry</vt:lpstr>
      <vt:lpstr>Method</vt:lpstr>
      <vt:lpstr>Quota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Policy Suggestions?</vt:lpstr>
      <vt:lpstr>May be of interest</vt:lpstr>
      <vt:lpstr>Q?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ayesha z</dc:creator>
  <cp:lastModifiedBy>xyz</cp:lastModifiedBy>
  <cp:revision>225</cp:revision>
  <cp:lastPrinted>2017-04-24T13:33:14Z</cp:lastPrinted>
  <dcterms:created xsi:type="dcterms:W3CDTF">2008-05-10T05:43:23Z</dcterms:created>
  <dcterms:modified xsi:type="dcterms:W3CDTF">2017-08-04T07:41:15Z</dcterms:modified>
</cp:coreProperties>
</file>