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711" r:id="rId1"/>
  </p:sldMasterIdLst>
  <p:notesMasterIdLst>
    <p:notesMasterId r:id="rId28"/>
  </p:notesMasterIdLst>
  <p:handoutMasterIdLst>
    <p:handoutMasterId r:id="rId29"/>
  </p:handoutMasterIdLst>
  <p:sldIdLst>
    <p:sldId id="281" r:id="rId2"/>
    <p:sldId id="335" r:id="rId3"/>
    <p:sldId id="341" r:id="rId4"/>
    <p:sldId id="337" r:id="rId5"/>
    <p:sldId id="336" r:id="rId6"/>
    <p:sldId id="338" r:id="rId7"/>
    <p:sldId id="339" r:id="rId8"/>
    <p:sldId id="340" r:id="rId9"/>
    <p:sldId id="342" r:id="rId10"/>
    <p:sldId id="343" r:id="rId11"/>
    <p:sldId id="344" r:id="rId12"/>
    <p:sldId id="345" r:id="rId13"/>
    <p:sldId id="346" r:id="rId14"/>
    <p:sldId id="347" r:id="rId15"/>
    <p:sldId id="360" r:id="rId16"/>
    <p:sldId id="349" r:id="rId17"/>
    <p:sldId id="350" r:id="rId18"/>
    <p:sldId id="351" r:id="rId19"/>
    <p:sldId id="352" r:id="rId20"/>
    <p:sldId id="353" r:id="rId21"/>
    <p:sldId id="354" r:id="rId22"/>
    <p:sldId id="355" r:id="rId23"/>
    <p:sldId id="356" r:id="rId24"/>
    <p:sldId id="357" r:id="rId25"/>
    <p:sldId id="358" r:id="rId26"/>
    <p:sldId id="359"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p:cViewPr varScale="1">
        <p:scale>
          <a:sx n="56" d="100"/>
          <a:sy n="56" d="100"/>
        </p:scale>
        <p:origin x="-79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A9382D2-575D-4549-9D46-F50E104F31CE}" type="datetimeFigureOut">
              <a:rPr lang="en-US"/>
              <a:pPr/>
              <a:t>9/5/2017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2E8F2AD-CE28-40E4-B049-EA256243F137}" type="slidenum">
              <a:rPr lang="en-US"/>
              <a:pPr/>
              <a:t>‹#›</a:t>
            </a:fld>
            <a:endParaRPr lang="en-US"/>
          </a:p>
        </p:txBody>
      </p:sp>
    </p:spTree>
    <p:extLst>
      <p:ext uri="{BB962C8B-B14F-4D97-AF65-F5344CB8AC3E}">
        <p14:creationId xmlns:p14="http://schemas.microsoft.com/office/powerpoint/2010/main" val="1279063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5DCA69B5-A504-40DA-920E-C169E8BF9D92}" type="datetimeFigureOut">
              <a:rPr lang="en-US"/>
              <a:pPr/>
              <a:t>9/5/2017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9FD691F4-709F-41F7-9A24-E8FBD61FAD02}" type="slidenum">
              <a:rPr lang="en-US"/>
              <a:pPr/>
              <a:t>‹#›</a:t>
            </a:fld>
            <a:endParaRPr lang="en-US"/>
          </a:p>
        </p:txBody>
      </p:sp>
    </p:spTree>
    <p:extLst>
      <p:ext uri="{BB962C8B-B14F-4D97-AF65-F5344CB8AC3E}">
        <p14:creationId xmlns:p14="http://schemas.microsoft.com/office/powerpoint/2010/main" val="180400087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noTextEdit="1"/>
          </p:cNvSpPr>
          <p:nvPr>
            <p:ph type="sldImg"/>
          </p:nvPr>
        </p:nvSpPr>
        <p:spPr bwMode="auto">
          <a:noFill/>
          <a:ln>
            <a:solidFill>
              <a:srgbClr val="000000"/>
            </a:solidFill>
            <a:miter lim="800000"/>
            <a:headEnd/>
            <a:tailEnd/>
          </a:ln>
        </p:spPr>
      </p:sp>
      <p:sp>
        <p:nvSpPr>
          <p:cNvPr id="61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148" name="Slide Number Placeholder 3"/>
          <p:cNvSpPr>
            <a:spLocks noGrp="1"/>
          </p:cNvSpPr>
          <p:nvPr>
            <p:ph type="sldNum" sz="quarter" idx="5"/>
          </p:nvPr>
        </p:nvSpPr>
        <p:spPr bwMode="auto">
          <a:ln>
            <a:miter lim="800000"/>
            <a:headEnd/>
            <a:tailEnd/>
          </a:ln>
        </p:spPr>
        <p:txBody>
          <a:bodyPr/>
          <a:lstStyle/>
          <a:p>
            <a:fld id="{BA2FE103-A313-4747-A784-A8BBDA203703}" type="slidenum">
              <a:rPr lang="en-US"/>
              <a:pPr/>
              <a:t>1</a:t>
            </a:fld>
            <a:endParaRPr lang="en-US" dirty="0"/>
          </a:p>
        </p:txBody>
      </p:sp>
    </p:spTree>
    <p:extLst>
      <p:ext uri="{BB962C8B-B14F-4D97-AF65-F5344CB8AC3E}">
        <p14:creationId xmlns:p14="http://schemas.microsoft.com/office/powerpoint/2010/main" val="2700248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3CEB52B-9ECB-4536-82B7-353C8106AD74}" type="datetime1">
              <a:rPr lang="en-SG" smtClean="0"/>
              <a:t>5/9/2017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C0F61D9-F708-4887-AFEE-B1DFB01FC9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9418A6D-52C5-4F4C-AB79-32EBB9B89418}" type="datetime1">
              <a:rPr lang="en-SG" smtClean="0"/>
              <a:t>5/9/2017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C92D735-5FD1-44F9-99A9-623B8613852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C5D08FA-0F9A-4F03-B734-B3880A52DC66}" type="datetime1">
              <a:rPr lang="en-SG" smtClean="0"/>
              <a:t>5/9/2017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AF9A0A3-2CCB-4F54-9DED-664FC2EAD46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D:\LIRNEasia\2012-13\IDRC\LIRNEasia-smaller.png"/>
          <p:cNvPicPr>
            <a:picLocks noChangeAspect="1" noChangeArrowheads="1"/>
          </p:cNvPicPr>
          <p:nvPr/>
        </p:nvPicPr>
        <p:blipFill>
          <a:blip r:embed="rId2" cstate="print"/>
          <a:srcRect/>
          <a:stretch>
            <a:fillRect/>
          </a:stretch>
        </p:blipFill>
        <p:spPr bwMode="auto">
          <a:xfrm>
            <a:off x="457200" y="6172200"/>
            <a:ext cx="1600200" cy="477838"/>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CFC5262-40A6-4D53-8A7D-D47EAEE24AF4}" type="datetime1">
              <a:rPr lang="en-SG" smtClean="0"/>
              <a:t>5/9/2017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3CD979D-1878-46F1-AE88-BCADFF98E73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A0EE734-4927-48C6-BCC8-1290942759E3}" type="datetime1">
              <a:rPr lang="en-SG" smtClean="0"/>
              <a:t>5/9/2017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D870EB-A845-4354-8FB2-C00B357FF05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7791664-6A44-4066-B424-DD451D7B09C1}" type="datetime1">
              <a:rPr lang="en-SG" smtClean="0"/>
              <a:t>5/9/2017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4F47F31-19FE-41C1-9602-15B9C98BFF5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443DDEC-D534-46DE-AC30-E824408EE590}" type="datetime1">
              <a:rPr lang="en-SG" smtClean="0"/>
              <a:t>5/9/2017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620417C-FA17-4B8F-A34A-F30E9CD4B5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7E6905C-FA0F-41DF-A874-9A40EADE8B53}" type="datetime1">
              <a:rPr lang="en-SG" smtClean="0"/>
              <a:t>5/9/2017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23CAB0B-A43B-46D1-BBAF-10E0CD5500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D5524FF-436B-4F16-AE26-F7790D05E0FA}" type="datetime1">
              <a:rPr lang="en-SG" smtClean="0"/>
              <a:t>5/9/2017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713474E-9C3D-4A9C-B853-01152DB2E4A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B180D57-491B-4094-8E4E-2E65EA6F19FD}" type="datetime1">
              <a:rPr lang="en-SG" smtClean="0"/>
              <a:t>5/9/2017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D55D09D-CD2C-45C3-BA88-CC5A09804CC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5FFD91F-64A1-4A4E-A4A6-5E7C1AF6BFE2}" type="datetime1">
              <a:rPr lang="en-SG" smtClean="0"/>
              <a:t>5/9/2017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DF870ED-888D-4CE7-A4C4-EF093F928F2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38EF8EC8-903C-4843-B5AE-4F27BF1D263C}" type="datetime1">
              <a:rPr lang="en-SG" smtClean="0"/>
              <a:t>5/9/2017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C3FA03A-2602-4E05-93DB-07C0EB000C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21" r:id="rId1"/>
    <p:sldLayoutId id="214748383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ftr="0" dt="0"/>
  <p:txStyles>
    <p:titleStyle>
      <a:lvl1pPr algn="ctr" rtl="0" eaLnBrk="1" fontAlgn="base" hangingPunct="1">
        <a:spcBef>
          <a:spcPct val="0"/>
        </a:spcBef>
        <a:spcAft>
          <a:spcPct val="0"/>
        </a:spcAft>
        <a:defRPr sz="4400" kern="1200">
          <a:solidFill>
            <a:schemeClr val="tx1"/>
          </a:solidFill>
          <a:latin typeface="+mj-lt"/>
          <a:ea typeface="ＭＳ Ｐゴシック" pitchFamily="34" charset="-128"/>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0"/>
          <p:cNvSpPr>
            <a:spLocks noGrp="1"/>
          </p:cNvSpPr>
          <p:nvPr>
            <p:ph type="ctrTitle"/>
          </p:nvPr>
        </p:nvSpPr>
        <p:spPr>
          <a:xfrm>
            <a:off x="685800" y="1628800"/>
            <a:ext cx="7772400" cy="1470025"/>
          </a:xfrm>
        </p:spPr>
        <p:txBody>
          <a:bodyPr>
            <a:noAutofit/>
          </a:bodyPr>
          <a:lstStyle/>
          <a:p>
            <a:r>
              <a:rPr lang="en-US" sz="3600" dirty="0"/>
              <a:t>Security, blocking of websites, shutting down networks and related issues </a:t>
            </a:r>
            <a:endParaRPr lang="en-US" altLang="en-US" sz="3400" b="1" dirty="0" smtClean="0"/>
          </a:p>
        </p:txBody>
      </p:sp>
      <p:sp>
        <p:nvSpPr>
          <p:cNvPr id="12" name="Subtitle 11"/>
          <p:cNvSpPr>
            <a:spLocks noGrp="1"/>
          </p:cNvSpPr>
          <p:nvPr>
            <p:ph type="subTitle" idx="1"/>
          </p:nvPr>
        </p:nvSpPr>
        <p:spPr>
          <a:xfrm>
            <a:off x="1371600" y="3764632"/>
            <a:ext cx="6400800" cy="1752600"/>
          </a:xfrm>
        </p:spPr>
        <p:txBody>
          <a:bodyPr>
            <a:normAutofit/>
          </a:bodyPr>
          <a:lstStyle/>
          <a:p>
            <a:pPr>
              <a:buSzPct val="8000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sz="2000" dirty="0" smtClean="0">
                <a:latin typeface="Arial" charset="0"/>
                <a:cs typeface="Arial" charset="0"/>
              </a:rPr>
              <a:t>Krishna </a:t>
            </a:r>
            <a:r>
              <a:rPr lang="en-US" sz="2000" dirty="0" err="1" smtClean="0">
                <a:latin typeface="Arial" charset="0"/>
                <a:cs typeface="Arial" charset="0"/>
              </a:rPr>
              <a:t>Oolun</a:t>
            </a:r>
            <a:endParaRPr lang="en-US" sz="2000" dirty="0">
              <a:latin typeface="Arial" charset="0"/>
              <a:cs typeface="Arial" charset="0"/>
            </a:endParaRPr>
          </a:p>
          <a:p>
            <a:pPr>
              <a:buFont typeface="Arial" charset="0"/>
              <a:buNone/>
              <a:defRPr/>
            </a:pPr>
            <a:r>
              <a:rPr lang="en-GB" sz="2000" dirty="0" smtClean="0"/>
              <a:t>Course on Regulatory Design and Practice</a:t>
            </a:r>
          </a:p>
          <a:p>
            <a:pPr>
              <a:buFont typeface="Arial" charset="0"/>
              <a:buNone/>
              <a:defRPr/>
            </a:pPr>
            <a:r>
              <a:rPr lang="en-GB" sz="2000" dirty="0" smtClean="0"/>
              <a:t>Nay </a:t>
            </a:r>
            <a:r>
              <a:rPr lang="en-GB" sz="2000" dirty="0" err="1" smtClean="0"/>
              <a:t>Pyi</a:t>
            </a:r>
            <a:r>
              <a:rPr lang="en-GB" sz="2000" dirty="0" smtClean="0"/>
              <a:t> Taw, September 2017</a:t>
            </a:r>
          </a:p>
          <a:p>
            <a:pPr>
              <a:buFont typeface="Arial" charset="0"/>
              <a:buNone/>
              <a:defRPr/>
            </a:pPr>
            <a:endParaRPr lang="en-GB" sz="2000" dirty="0" smtClean="0"/>
          </a:p>
          <a:p>
            <a:pPr>
              <a:buFont typeface="Arial" charset="0"/>
              <a:buNone/>
              <a:defRPr/>
            </a:pPr>
            <a:endParaRPr lang="en-US" sz="2000" dirty="0"/>
          </a:p>
        </p:txBody>
      </p:sp>
      <p:grpSp>
        <p:nvGrpSpPr>
          <p:cNvPr id="3075" name="Group 10"/>
          <p:cNvGrpSpPr>
            <a:grpSpLocks/>
          </p:cNvGrpSpPr>
          <p:nvPr/>
        </p:nvGrpSpPr>
        <p:grpSpPr bwMode="auto">
          <a:xfrm>
            <a:off x="557592" y="6093296"/>
            <a:ext cx="6894728" cy="648072"/>
            <a:chOff x="554855" y="6156233"/>
            <a:chExt cx="7139739" cy="656016"/>
          </a:xfrm>
        </p:grpSpPr>
        <p:sp>
          <p:nvSpPr>
            <p:cNvPr id="3077" name="TextBox 5"/>
            <p:cNvSpPr txBox="1">
              <a:spLocks noChangeArrowheads="1"/>
            </p:cNvSpPr>
            <p:nvPr/>
          </p:nvSpPr>
          <p:spPr bwMode="auto">
            <a:xfrm>
              <a:off x="2190707" y="6235343"/>
              <a:ext cx="5503887" cy="369438"/>
            </a:xfrm>
            <a:prstGeom prst="rect">
              <a:avLst/>
            </a:prstGeom>
            <a:noFill/>
            <a:ln w="9525">
              <a:noFill/>
              <a:miter lim="800000"/>
              <a:headEnd/>
              <a:tailEnd/>
            </a:ln>
          </p:spPr>
          <p:txBody>
            <a:bodyPr>
              <a:spAutoFit/>
            </a:bodyPr>
            <a:lstStyle/>
            <a:p>
              <a:pPr algn="ctr"/>
              <a:r>
                <a:rPr lang="en-US" altLang="en-US" sz="900" dirty="0">
                  <a:latin typeface="Calibri" pitchFamily="34" charset="0"/>
                </a:rPr>
                <a:t>This work was carried out with the aid of a grant from the International Development Research Centre, </a:t>
              </a:r>
              <a:r>
                <a:rPr lang="en-US" altLang="en-US" sz="900" dirty="0" smtClean="0">
                  <a:latin typeface="Calibri" pitchFamily="34" charset="0"/>
                </a:rPr>
                <a:t>Canada and the Department for International Development UK.. </a:t>
              </a:r>
              <a:endParaRPr lang="en-US" altLang="en-US" sz="900" dirty="0">
                <a:latin typeface="Calibri" pitchFamily="34" charset="0"/>
              </a:endParaRPr>
            </a:p>
          </p:txBody>
        </p:sp>
        <p:pic>
          <p:nvPicPr>
            <p:cNvPr id="3078" name="Picture 5" descr="Canada_wordmark_red_flag_300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10784" y="6583584"/>
              <a:ext cx="824824" cy="228665"/>
            </a:xfrm>
            <a:prstGeom prst="rect">
              <a:avLst/>
            </a:prstGeom>
            <a:noFill/>
            <a:ln w="9525">
              <a:noFill/>
              <a:miter lim="800000"/>
              <a:headEnd/>
              <a:tailEnd/>
            </a:ln>
          </p:spPr>
        </p:pic>
        <p:pic>
          <p:nvPicPr>
            <p:cNvPr id="3079" name="Picture 6" descr="blue"/>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54855" y="6156233"/>
              <a:ext cx="1484898" cy="320767"/>
            </a:xfrm>
            <a:prstGeom prst="rect">
              <a:avLst/>
            </a:prstGeom>
            <a:noFill/>
            <a:ln w="9525">
              <a:noFill/>
              <a:miter lim="800000"/>
              <a:headEnd/>
              <a:tailEnd/>
            </a:ln>
          </p:spPr>
        </p:pic>
      </p:grpSp>
      <p:pic>
        <p:nvPicPr>
          <p:cNvPr id="3076" name="Picture 10" descr="D:\LIRNEasia\2012-13\IDRC\LIRNEasia-smaller.pn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907704" y="4941168"/>
            <a:ext cx="2664891" cy="788437"/>
          </a:xfrm>
          <a:prstGeom prst="rect">
            <a:avLst/>
          </a:prstGeom>
          <a:noFill/>
          <a:ln w="9525">
            <a:noFill/>
            <a:miter lim="800000"/>
            <a:headEnd/>
            <a:tailEnd/>
          </a:ln>
        </p:spPr>
      </p:pic>
      <p:pic>
        <p:nvPicPr>
          <p:cNvPr id="9" name="Picture 8"/>
          <p:cNvPicPr/>
          <p:nvPr/>
        </p:nvPicPr>
        <p:blipFill>
          <a:blip r:embed="rId6" cstate="screen">
            <a:extLst>
              <a:ext uri="{28A0092B-C50C-407E-A947-70E740481C1C}">
                <a14:useLocalDpi xmlns:a14="http://schemas.microsoft.com/office/drawing/2010/main"/>
              </a:ext>
            </a:extLst>
          </a:blip>
          <a:stretch>
            <a:fillRect/>
          </a:stretch>
        </p:blipFill>
        <p:spPr>
          <a:xfrm>
            <a:off x="7850832" y="5894769"/>
            <a:ext cx="755848" cy="713936"/>
          </a:xfrm>
          <a:prstGeom prst="rect">
            <a:avLst/>
          </a:prstGeom>
        </p:spPr>
      </p:pic>
      <p:pic>
        <p:nvPicPr>
          <p:cNvPr id="2" name="Picture 1" descr="mido2-2.jp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20072" y="5015303"/>
            <a:ext cx="1656184" cy="861969"/>
          </a:xfrm>
          <a:prstGeom prst="rect">
            <a:avLst/>
          </a:prstGeom>
        </p:spPr>
      </p:pic>
    </p:spTree>
    <p:extLst>
      <p:ext uri="{BB962C8B-B14F-4D97-AF65-F5344CB8AC3E}">
        <p14:creationId xmlns:p14="http://schemas.microsoft.com/office/powerpoint/2010/main" val="4070718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10</a:t>
            </a:fld>
            <a:endParaRPr lang="en-US"/>
          </a:p>
        </p:txBody>
      </p:sp>
      <p:sp>
        <p:nvSpPr>
          <p:cNvPr id="5" name="Content Placeholder 2">
            <a:extLst>
              <a:ext uri="{FF2B5EF4-FFF2-40B4-BE49-F238E27FC236}">
                <a16:creationId xmlns:a16="http://schemas.microsoft.com/office/drawing/2014/main" xmlns="" id="{BC5451CE-0277-4552-897E-A9C2C29E0A29}"/>
              </a:ext>
            </a:extLst>
          </p:cNvPr>
          <p:cNvSpPr>
            <a:spLocks noGrp="1"/>
          </p:cNvSpPr>
          <p:nvPr>
            <p:ph sz="quarter" idx="4294967295"/>
          </p:nvPr>
        </p:nvSpPr>
        <p:spPr>
          <a:xfrm>
            <a:off x="609600" y="1447800"/>
            <a:ext cx="8077826" cy="3424107"/>
          </a:xfrm>
          <a:prstGeom prst="rect">
            <a:avLst/>
          </a:prstGeom>
        </p:spPr>
        <p:txBody>
          <a:bodyPr/>
          <a:lstStyle/>
          <a:p>
            <a:r>
              <a:rPr lang="en-US" b="1" dirty="0"/>
              <a:t>Uniform Resource Locator (URL) filtering</a:t>
            </a:r>
            <a:r>
              <a:rPr lang="en-US" dirty="0"/>
              <a:t>: URL strings are scanned for target keywords regardless of the domain name specified in the URL. </a:t>
            </a:r>
          </a:p>
          <a:p>
            <a:pPr lvl="1"/>
            <a:r>
              <a:rPr lang="en-US" dirty="0"/>
              <a:t>This affects the HTTP protocol. </a:t>
            </a:r>
          </a:p>
          <a:p>
            <a:pPr lvl="1"/>
            <a:r>
              <a:rPr lang="en-US" dirty="0"/>
              <a:t>Typical circumvention methods are to use escaped characters in the URL, or to use encrypted protocols such as VPN.</a:t>
            </a:r>
          </a:p>
          <a:p>
            <a:endParaRPr lang="en-US" dirty="0"/>
          </a:p>
        </p:txBody>
      </p:sp>
      <p:sp>
        <p:nvSpPr>
          <p:cNvPr id="6" name="Title 1">
            <a:extLst>
              <a:ext uri="{FF2B5EF4-FFF2-40B4-BE49-F238E27FC236}">
                <a16:creationId xmlns:a16="http://schemas.microsoft.com/office/drawing/2014/main" xmlns="" id="{B226FCE6-3337-41EF-BDD0-DA304C8C99FB}"/>
              </a:ext>
            </a:extLst>
          </p:cNvPr>
          <p:cNvSpPr>
            <a:spLocks noGrp="1"/>
          </p:cNvSpPr>
          <p:nvPr>
            <p:ph type="title"/>
          </p:nvPr>
        </p:nvSpPr>
        <p:spPr>
          <a:xfrm>
            <a:off x="163492" y="5737"/>
            <a:ext cx="8991600" cy="1600200"/>
          </a:xfrm>
        </p:spPr>
        <p:txBody>
          <a:bodyPr/>
          <a:lstStyle/>
          <a:p>
            <a:r>
              <a:rPr lang="en-US" sz="4000" dirty="0"/>
              <a:t>Technical solution - methodology</a:t>
            </a:r>
          </a:p>
        </p:txBody>
      </p:sp>
    </p:spTree>
    <p:extLst>
      <p:ext uri="{BB962C8B-B14F-4D97-AF65-F5344CB8AC3E}">
        <p14:creationId xmlns:p14="http://schemas.microsoft.com/office/powerpoint/2010/main" val="1970899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11</a:t>
            </a:fld>
            <a:endParaRPr lang="en-US"/>
          </a:p>
        </p:txBody>
      </p:sp>
      <p:sp>
        <p:nvSpPr>
          <p:cNvPr id="3" name="Title 1">
            <a:extLst>
              <a:ext uri="{FF2B5EF4-FFF2-40B4-BE49-F238E27FC236}">
                <a16:creationId xmlns:a16="http://schemas.microsoft.com/office/drawing/2014/main" xmlns="" id="{56A70AC3-51B4-41F0-B454-41A815EBED97}"/>
              </a:ext>
            </a:extLst>
          </p:cNvPr>
          <p:cNvSpPr>
            <a:spLocks noGrp="1"/>
          </p:cNvSpPr>
          <p:nvPr>
            <p:ph type="title"/>
          </p:nvPr>
        </p:nvSpPr>
        <p:spPr>
          <a:xfrm>
            <a:off x="509" y="152401"/>
            <a:ext cx="9295892" cy="1066799"/>
          </a:xfrm>
        </p:spPr>
        <p:txBody>
          <a:bodyPr/>
          <a:lstStyle/>
          <a:p>
            <a:r>
              <a:rPr lang="en-US" dirty="0"/>
              <a:t>Technical solution - methodology</a:t>
            </a:r>
          </a:p>
        </p:txBody>
      </p:sp>
      <p:sp>
        <p:nvSpPr>
          <p:cNvPr id="5" name="Content Placeholder 2">
            <a:extLst>
              <a:ext uri="{FF2B5EF4-FFF2-40B4-BE49-F238E27FC236}">
                <a16:creationId xmlns:a16="http://schemas.microsoft.com/office/drawing/2014/main" xmlns="" id="{AA75F45E-EEC5-481E-A9C4-3E913E1BB248}"/>
              </a:ext>
            </a:extLst>
          </p:cNvPr>
          <p:cNvSpPr>
            <a:spLocks noGrp="1"/>
          </p:cNvSpPr>
          <p:nvPr>
            <p:ph sz="quarter" idx="4294967295"/>
          </p:nvPr>
        </p:nvSpPr>
        <p:spPr>
          <a:xfrm>
            <a:off x="152400" y="1371600"/>
            <a:ext cx="8991600" cy="3424107"/>
          </a:xfrm>
          <a:prstGeom prst="rect">
            <a:avLst/>
          </a:prstGeom>
        </p:spPr>
        <p:txBody>
          <a:bodyPr/>
          <a:lstStyle/>
          <a:p>
            <a:r>
              <a:rPr lang="en-US" b="1" dirty="0"/>
              <a:t>Packet filtering</a:t>
            </a:r>
            <a:r>
              <a:rPr lang="en-US" dirty="0"/>
              <a:t>: Terminate TCP packet transmissions when a certain number of controversial keywords are detected. </a:t>
            </a:r>
          </a:p>
          <a:p>
            <a:pPr lvl="1"/>
            <a:r>
              <a:rPr lang="en-US" dirty="0"/>
              <a:t>This affects all TCP-based protocols such as HTTP, FTP and POP.</a:t>
            </a:r>
          </a:p>
          <a:p>
            <a:pPr lvl="1"/>
            <a:r>
              <a:rPr lang="en-US" dirty="0"/>
              <a:t>Search engine results pages are more likely to be AFFECTED.</a:t>
            </a:r>
          </a:p>
          <a:p>
            <a:pPr lvl="1"/>
            <a:r>
              <a:rPr lang="en-US" dirty="0"/>
              <a:t>Typical circumvention methods are to use encrypted connections – such as VPN OR SSL – to escape the HTML content. </a:t>
            </a:r>
          </a:p>
        </p:txBody>
      </p:sp>
    </p:spTree>
    <p:extLst>
      <p:ext uri="{BB962C8B-B14F-4D97-AF65-F5344CB8AC3E}">
        <p14:creationId xmlns:p14="http://schemas.microsoft.com/office/powerpoint/2010/main" val="3119361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12</a:t>
            </a:fld>
            <a:endParaRPr lang="en-US"/>
          </a:p>
        </p:txBody>
      </p:sp>
      <p:sp>
        <p:nvSpPr>
          <p:cNvPr id="3" name="Title 1">
            <a:extLst>
              <a:ext uri="{FF2B5EF4-FFF2-40B4-BE49-F238E27FC236}">
                <a16:creationId xmlns:a16="http://schemas.microsoft.com/office/drawing/2014/main" xmlns="" id="{8AB78D95-171B-4410-856A-4DECA7CA0191}"/>
              </a:ext>
            </a:extLst>
          </p:cNvPr>
          <p:cNvSpPr>
            <a:spLocks noGrp="1"/>
          </p:cNvSpPr>
          <p:nvPr>
            <p:ph type="title"/>
          </p:nvPr>
        </p:nvSpPr>
        <p:spPr>
          <a:xfrm>
            <a:off x="533400" y="0"/>
            <a:ext cx="8382625" cy="1596177"/>
          </a:xfrm>
        </p:spPr>
        <p:txBody>
          <a:bodyPr/>
          <a:lstStyle/>
          <a:p>
            <a:r>
              <a:rPr lang="en-US" dirty="0"/>
              <a:t>Technical solution - methodology</a:t>
            </a:r>
          </a:p>
        </p:txBody>
      </p:sp>
      <p:sp>
        <p:nvSpPr>
          <p:cNvPr id="5" name="Content Placeholder 2">
            <a:extLst>
              <a:ext uri="{FF2B5EF4-FFF2-40B4-BE49-F238E27FC236}">
                <a16:creationId xmlns:a16="http://schemas.microsoft.com/office/drawing/2014/main" xmlns="" id="{E85DBA91-32E5-4D0B-BD7D-B54E46D909DA}"/>
              </a:ext>
            </a:extLst>
          </p:cNvPr>
          <p:cNvSpPr>
            <a:spLocks noGrp="1"/>
          </p:cNvSpPr>
          <p:nvPr>
            <p:ph sz="quarter" idx="4294967295"/>
          </p:nvPr>
        </p:nvSpPr>
        <p:spPr>
          <a:xfrm>
            <a:off x="381000" y="1600200"/>
            <a:ext cx="8916026" cy="3424108"/>
          </a:xfrm>
          <a:prstGeom prst="rect">
            <a:avLst/>
          </a:prstGeom>
        </p:spPr>
        <p:txBody>
          <a:bodyPr/>
          <a:lstStyle/>
          <a:p>
            <a:r>
              <a:rPr lang="en-US" b="1" dirty="0"/>
              <a:t>Connection reset</a:t>
            </a:r>
            <a:r>
              <a:rPr lang="en-US" dirty="0"/>
              <a:t>: If a previous TCP connection is blocked by the filter, future connection attempts from both sides can also be blocked for some variable amount of time. </a:t>
            </a:r>
          </a:p>
          <a:p>
            <a:pPr lvl="1"/>
            <a:r>
              <a:rPr lang="en-US" dirty="0"/>
              <a:t>Depending on the location of the block, other users or websites may also be blocked, if the communication is routed through the blocking location. </a:t>
            </a:r>
          </a:p>
          <a:p>
            <a:pPr lvl="1"/>
            <a:r>
              <a:rPr lang="en-US" dirty="0"/>
              <a:t>A circumvention method is to ignore the reset packet sent by the firewall.</a:t>
            </a:r>
          </a:p>
          <a:p>
            <a:endParaRPr lang="en-US" dirty="0"/>
          </a:p>
        </p:txBody>
      </p:sp>
    </p:spTree>
    <p:extLst>
      <p:ext uri="{BB962C8B-B14F-4D97-AF65-F5344CB8AC3E}">
        <p14:creationId xmlns:p14="http://schemas.microsoft.com/office/powerpoint/2010/main" val="1583581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13</a:t>
            </a:fld>
            <a:endParaRPr lang="en-US"/>
          </a:p>
        </p:txBody>
      </p:sp>
      <p:sp>
        <p:nvSpPr>
          <p:cNvPr id="3" name="Title 1">
            <a:extLst>
              <a:ext uri="{FF2B5EF4-FFF2-40B4-BE49-F238E27FC236}">
                <a16:creationId xmlns:a16="http://schemas.microsoft.com/office/drawing/2014/main" xmlns="" id="{407CFA42-01E8-4F12-B054-2FE23894CBB7}"/>
              </a:ext>
            </a:extLst>
          </p:cNvPr>
          <p:cNvSpPr>
            <a:spLocks noGrp="1"/>
          </p:cNvSpPr>
          <p:nvPr>
            <p:ph type="title"/>
          </p:nvPr>
        </p:nvSpPr>
        <p:spPr>
          <a:xfrm>
            <a:off x="76201" y="29094"/>
            <a:ext cx="8991600" cy="1596177"/>
          </a:xfrm>
        </p:spPr>
        <p:txBody>
          <a:bodyPr/>
          <a:lstStyle/>
          <a:p>
            <a:r>
              <a:rPr lang="en-US" dirty="0"/>
              <a:t>Technical solution - methodology</a:t>
            </a:r>
          </a:p>
        </p:txBody>
      </p:sp>
      <p:sp>
        <p:nvSpPr>
          <p:cNvPr id="5" name="Content Placeholder 2">
            <a:extLst>
              <a:ext uri="{FF2B5EF4-FFF2-40B4-BE49-F238E27FC236}">
                <a16:creationId xmlns:a16="http://schemas.microsoft.com/office/drawing/2014/main" xmlns="" id="{EA336664-2055-43E3-93E8-E6BC823FE82C}"/>
              </a:ext>
            </a:extLst>
          </p:cNvPr>
          <p:cNvSpPr>
            <a:spLocks noGrp="1"/>
          </p:cNvSpPr>
          <p:nvPr>
            <p:ph sz="quarter" idx="4294967295"/>
          </p:nvPr>
        </p:nvSpPr>
        <p:spPr>
          <a:xfrm>
            <a:off x="304800" y="1828800"/>
            <a:ext cx="8230226" cy="3424107"/>
          </a:xfrm>
          <a:prstGeom prst="rect">
            <a:avLst/>
          </a:prstGeom>
        </p:spPr>
        <p:txBody>
          <a:bodyPr>
            <a:normAutofit/>
          </a:bodyPr>
          <a:lstStyle/>
          <a:p>
            <a:r>
              <a:rPr lang="en-US" b="1" dirty="0"/>
              <a:t>Network disconnection</a:t>
            </a:r>
            <a:r>
              <a:rPr lang="en-US" dirty="0"/>
              <a:t>: A technically simpler method is to completely cut off all routers, either by software or by hardware (turning off machines, pulling out cables). </a:t>
            </a:r>
          </a:p>
          <a:p>
            <a:endParaRPr lang="en-US" dirty="0"/>
          </a:p>
        </p:txBody>
      </p:sp>
    </p:spTree>
    <p:extLst>
      <p:ext uri="{BB962C8B-B14F-4D97-AF65-F5344CB8AC3E}">
        <p14:creationId xmlns:p14="http://schemas.microsoft.com/office/powerpoint/2010/main" val="591448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14</a:t>
            </a:fld>
            <a:endParaRPr lang="en-US"/>
          </a:p>
        </p:txBody>
      </p:sp>
      <p:sp>
        <p:nvSpPr>
          <p:cNvPr id="3" name="Title 1">
            <a:extLst>
              <a:ext uri="{FF2B5EF4-FFF2-40B4-BE49-F238E27FC236}">
                <a16:creationId xmlns:a16="http://schemas.microsoft.com/office/drawing/2014/main" xmlns="" id="{B95EEEB5-E6F6-4F52-A109-9B8BE99188E2}"/>
              </a:ext>
            </a:extLst>
          </p:cNvPr>
          <p:cNvSpPr>
            <a:spLocks noGrp="1"/>
          </p:cNvSpPr>
          <p:nvPr>
            <p:ph type="title"/>
          </p:nvPr>
        </p:nvSpPr>
        <p:spPr>
          <a:xfrm>
            <a:off x="1" y="0"/>
            <a:ext cx="9144000" cy="1596177"/>
          </a:xfrm>
        </p:spPr>
        <p:txBody>
          <a:bodyPr/>
          <a:lstStyle/>
          <a:p>
            <a:r>
              <a:rPr lang="en-US" dirty="0"/>
              <a:t>Technical solution - methodology</a:t>
            </a:r>
          </a:p>
        </p:txBody>
      </p:sp>
      <p:sp>
        <p:nvSpPr>
          <p:cNvPr id="5" name="Content Placeholder 2">
            <a:extLst>
              <a:ext uri="{FF2B5EF4-FFF2-40B4-BE49-F238E27FC236}">
                <a16:creationId xmlns:a16="http://schemas.microsoft.com/office/drawing/2014/main" xmlns="" id="{D57F6CB6-00EC-478F-8399-5357F209AAB3}"/>
              </a:ext>
            </a:extLst>
          </p:cNvPr>
          <p:cNvSpPr>
            <a:spLocks noGrp="1"/>
          </p:cNvSpPr>
          <p:nvPr>
            <p:ph sz="quarter" idx="4294967295"/>
          </p:nvPr>
        </p:nvSpPr>
        <p:spPr>
          <a:xfrm>
            <a:off x="152400" y="1752600"/>
            <a:ext cx="8610600" cy="4267200"/>
          </a:xfrm>
          <a:prstGeom prst="rect">
            <a:avLst/>
          </a:prstGeom>
        </p:spPr>
        <p:txBody>
          <a:bodyPr/>
          <a:lstStyle/>
          <a:p>
            <a:r>
              <a:rPr lang="en-US" dirty="0"/>
              <a:t>Technical </a:t>
            </a:r>
            <a:r>
              <a:rPr lang="en-US" dirty="0" smtClean="0"/>
              <a:t>mechanisms </a:t>
            </a:r>
            <a:r>
              <a:rPr lang="en-US" dirty="0"/>
              <a:t>are subject to both over- and under-blocking since it is often impossible to always block exactly the targeted content without blocking other permissible material or allowing some access to targeted material and so providing more or less protection than desired</a:t>
            </a:r>
          </a:p>
        </p:txBody>
      </p:sp>
    </p:spTree>
    <p:extLst>
      <p:ext uri="{BB962C8B-B14F-4D97-AF65-F5344CB8AC3E}">
        <p14:creationId xmlns:p14="http://schemas.microsoft.com/office/powerpoint/2010/main" val="278004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15</a:t>
            </a:fld>
            <a:endParaRPr lang="en-US"/>
          </a:p>
        </p:txBody>
      </p:sp>
      <p:sp>
        <p:nvSpPr>
          <p:cNvPr id="5" name="Title 1">
            <a:extLst>
              <a:ext uri="{FF2B5EF4-FFF2-40B4-BE49-F238E27FC236}">
                <a16:creationId xmlns:a16="http://schemas.microsoft.com/office/drawing/2014/main" xmlns="" id="{24CE5397-F984-477F-97FE-7CF4B4A88E4F}"/>
              </a:ext>
            </a:extLst>
          </p:cNvPr>
          <p:cNvSpPr>
            <a:spLocks noGrp="1"/>
          </p:cNvSpPr>
          <p:nvPr>
            <p:ph type="title"/>
          </p:nvPr>
        </p:nvSpPr>
        <p:spPr>
          <a:xfrm>
            <a:off x="838200" y="228600"/>
            <a:ext cx="8001000" cy="1185510"/>
          </a:xfrm>
        </p:spPr>
        <p:txBody>
          <a:bodyPr/>
          <a:lstStyle/>
          <a:p>
            <a:r>
              <a:rPr lang="en-US" dirty="0"/>
              <a:t>Case study – child sexual abuse </a:t>
            </a:r>
            <a:r>
              <a:rPr lang="en-US" dirty="0" smtClean="0"/>
              <a:t>(CSA) </a:t>
            </a:r>
            <a:r>
              <a:rPr lang="en-US" dirty="0"/>
              <a:t>filtering</a:t>
            </a:r>
          </a:p>
        </p:txBody>
      </p:sp>
      <p:sp>
        <p:nvSpPr>
          <p:cNvPr id="6" name="Content Placeholder 2">
            <a:extLst>
              <a:ext uri="{FF2B5EF4-FFF2-40B4-BE49-F238E27FC236}">
                <a16:creationId xmlns:a16="http://schemas.microsoft.com/office/drawing/2014/main" xmlns="" id="{8C22977F-F466-4801-91E8-F3F1763E24F1}"/>
              </a:ext>
            </a:extLst>
          </p:cNvPr>
          <p:cNvSpPr>
            <a:spLocks noGrp="1"/>
          </p:cNvSpPr>
          <p:nvPr>
            <p:ph sz="quarter" idx="4294967295"/>
          </p:nvPr>
        </p:nvSpPr>
        <p:spPr>
          <a:xfrm>
            <a:off x="228600" y="1676400"/>
            <a:ext cx="8521918" cy="3838831"/>
          </a:xfrm>
          <a:prstGeom prst="rect">
            <a:avLst/>
          </a:prstGeom>
        </p:spPr>
        <p:txBody>
          <a:bodyPr/>
          <a:lstStyle/>
          <a:p>
            <a:r>
              <a:rPr lang="en-US" sz="2800" dirty="0"/>
              <a:t>Under section 18 (1) m of the ICT Act 2001 of Mauritius, one of the functions of the ICT Authority is to "take steps to regulate or curtail harmful and illegal content on Internet and other information and communication services". </a:t>
            </a:r>
          </a:p>
          <a:p>
            <a:r>
              <a:rPr lang="en-US" sz="2800" dirty="0"/>
              <a:t>Under the child protection act of Mauritius, it is provided that any material in any form that exhibits contents of child sexual abuse in whatever form shall be deemed to be illegal</a:t>
            </a:r>
          </a:p>
          <a:p>
            <a:r>
              <a:rPr lang="en-US" sz="2800" dirty="0"/>
              <a:t>The legal mandate </a:t>
            </a:r>
            <a:r>
              <a:rPr lang="en-US" sz="2800" dirty="0">
                <a:sym typeface="Wingdings" panose="05000000000000000000" pitchFamily="2" charset="2"/>
              </a:rPr>
              <a:t></a:t>
            </a:r>
            <a:endParaRPr lang="en-US" sz="2800" dirty="0"/>
          </a:p>
          <a:p>
            <a:endParaRPr lang="en-US" sz="2800" dirty="0"/>
          </a:p>
        </p:txBody>
      </p:sp>
    </p:spTree>
    <p:extLst>
      <p:ext uri="{BB962C8B-B14F-4D97-AF65-F5344CB8AC3E}">
        <p14:creationId xmlns:p14="http://schemas.microsoft.com/office/powerpoint/2010/main" val="3804004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16</a:t>
            </a:fld>
            <a:endParaRPr lang="en-US"/>
          </a:p>
        </p:txBody>
      </p:sp>
      <p:sp>
        <p:nvSpPr>
          <p:cNvPr id="3" name="Title 1">
            <a:extLst>
              <a:ext uri="{FF2B5EF4-FFF2-40B4-BE49-F238E27FC236}">
                <a16:creationId xmlns:a16="http://schemas.microsoft.com/office/drawing/2014/main" xmlns="" id="{DB9B5B5C-BE99-44CD-9F60-0F22F7632D32}"/>
              </a:ext>
            </a:extLst>
          </p:cNvPr>
          <p:cNvSpPr>
            <a:spLocks noGrp="1"/>
          </p:cNvSpPr>
          <p:nvPr>
            <p:ph type="title"/>
          </p:nvPr>
        </p:nvSpPr>
        <p:spPr>
          <a:xfrm>
            <a:off x="152401" y="-6129"/>
            <a:ext cx="9144000" cy="1596177"/>
          </a:xfrm>
        </p:spPr>
        <p:txBody>
          <a:bodyPr/>
          <a:lstStyle/>
          <a:p>
            <a:r>
              <a:rPr lang="en-US" dirty="0"/>
              <a:t>CSA filtering – aim and object</a:t>
            </a:r>
          </a:p>
        </p:txBody>
      </p:sp>
      <p:sp>
        <p:nvSpPr>
          <p:cNvPr id="5" name="Content Placeholder 2">
            <a:extLst>
              <a:ext uri="{FF2B5EF4-FFF2-40B4-BE49-F238E27FC236}">
                <a16:creationId xmlns:a16="http://schemas.microsoft.com/office/drawing/2014/main" xmlns="" id="{16DA30DF-0794-45EF-BBAF-DBB3A6B0C66B}"/>
              </a:ext>
            </a:extLst>
          </p:cNvPr>
          <p:cNvSpPr>
            <a:spLocks noGrp="1"/>
          </p:cNvSpPr>
          <p:nvPr>
            <p:ph sz="quarter" idx="4294967295"/>
          </p:nvPr>
        </p:nvSpPr>
        <p:spPr>
          <a:xfrm>
            <a:off x="304800" y="1447800"/>
            <a:ext cx="8458826" cy="3987113"/>
          </a:xfrm>
          <a:prstGeom prst="rect">
            <a:avLst/>
          </a:prstGeom>
        </p:spPr>
        <p:txBody>
          <a:bodyPr>
            <a:normAutofit fontScale="77500" lnSpcReduction="20000"/>
          </a:bodyPr>
          <a:lstStyle/>
          <a:p>
            <a:r>
              <a:rPr lang="en-US" dirty="0"/>
              <a:t>In fulfilling its statutory mandate, the ICT Authority has launched on the 8th of February 2011, a </a:t>
            </a:r>
            <a:r>
              <a:rPr lang="en-US" dirty="0" err="1"/>
              <a:t>centralised</a:t>
            </a:r>
            <a:r>
              <a:rPr lang="en-US" dirty="0"/>
              <a:t> online content filtering solution to filter access to child sexual abuse (CSA) sites for Internet users in Mauritius. </a:t>
            </a:r>
          </a:p>
          <a:p>
            <a:r>
              <a:rPr lang="en-US" dirty="0"/>
              <a:t>The deployment of this filtering system was intended to reduce the availability and circulation of child abuse images in Mauritius - and limit the trauma experienced by victims' when their images circulate on the Internet </a:t>
            </a:r>
            <a:r>
              <a:rPr lang="en-US" b="1" dirty="0"/>
              <a:t>(social regulation</a:t>
            </a:r>
            <a:r>
              <a:rPr lang="en-US" dirty="0"/>
              <a:t>) </a:t>
            </a:r>
          </a:p>
          <a:p>
            <a:r>
              <a:rPr lang="en-US" dirty="0"/>
              <a:t>At the same time, it is intended to protect against accidental viewing, thus giving people in Mauritius, the confidence in the Internet they deserve </a:t>
            </a:r>
            <a:r>
              <a:rPr lang="en-US" b="1" dirty="0"/>
              <a:t>(quality of service regulation)</a:t>
            </a:r>
          </a:p>
          <a:p>
            <a:endParaRPr lang="en-US" dirty="0"/>
          </a:p>
        </p:txBody>
      </p:sp>
    </p:spTree>
    <p:extLst>
      <p:ext uri="{BB962C8B-B14F-4D97-AF65-F5344CB8AC3E}">
        <p14:creationId xmlns:p14="http://schemas.microsoft.com/office/powerpoint/2010/main" val="3721975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17</a:t>
            </a:fld>
            <a:endParaRPr lang="en-US"/>
          </a:p>
        </p:txBody>
      </p:sp>
      <p:sp>
        <p:nvSpPr>
          <p:cNvPr id="3" name="Title 1">
            <a:extLst>
              <a:ext uri="{FF2B5EF4-FFF2-40B4-BE49-F238E27FC236}">
                <a16:creationId xmlns:a16="http://schemas.microsoft.com/office/drawing/2014/main" xmlns="" id="{3C9C2782-FDC4-4EF9-95CB-226546F595BF}"/>
              </a:ext>
            </a:extLst>
          </p:cNvPr>
          <p:cNvSpPr>
            <a:spLocks noGrp="1"/>
          </p:cNvSpPr>
          <p:nvPr>
            <p:ph type="title"/>
          </p:nvPr>
        </p:nvSpPr>
        <p:spPr>
          <a:xfrm>
            <a:off x="1" y="1"/>
            <a:ext cx="9067800" cy="1219200"/>
          </a:xfrm>
        </p:spPr>
        <p:txBody>
          <a:bodyPr/>
          <a:lstStyle/>
          <a:p>
            <a:r>
              <a:rPr lang="en-US" dirty="0" smtClean="0"/>
              <a:t>CSA </a:t>
            </a:r>
            <a:r>
              <a:rPr lang="en-US" dirty="0"/>
              <a:t>filtering – the process</a:t>
            </a:r>
          </a:p>
        </p:txBody>
      </p:sp>
      <p:sp>
        <p:nvSpPr>
          <p:cNvPr id="5" name="Content Placeholder 2">
            <a:extLst>
              <a:ext uri="{FF2B5EF4-FFF2-40B4-BE49-F238E27FC236}">
                <a16:creationId xmlns:a16="http://schemas.microsoft.com/office/drawing/2014/main" xmlns="" id="{783813AA-2CA2-4F75-B87D-7C17FED53957}"/>
              </a:ext>
            </a:extLst>
          </p:cNvPr>
          <p:cNvSpPr>
            <a:spLocks noGrp="1"/>
          </p:cNvSpPr>
          <p:nvPr>
            <p:ph sz="quarter" idx="4294967295"/>
          </p:nvPr>
        </p:nvSpPr>
        <p:spPr>
          <a:xfrm>
            <a:off x="304800" y="1143000"/>
            <a:ext cx="8305800" cy="4324865"/>
          </a:xfrm>
          <a:prstGeom prst="rect">
            <a:avLst/>
          </a:prstGeom>
        </p:spPr>
        <p:txBody>
          <a:bodyPr>
            <a:normAutofit fontScale="77500" lnSpcReduction="20000"/>
          </a:bodyPr>
          <a:lstStyle/>
          <a:p>
            <a:r>
              <a:rPr lang="en-US" dirty="0"/>
              <a:t>Consultations with operators</a:t>
            </a:r>
          </a:p>
          <a:p>
            <a:r>
              <a:rPr lang="en-US" dirty="0"/>
              <a:t>Consultations with government, ministries and ombudsperson for children</a:t>
            </a:r>
          </a:p>
          <a:p>
            <a:r>
              <a:rPr lang="en-US" dirty="0"/>
              <a:t>Consultations with academia, civil society representatives, consumers’ association, the police department</a:t>
            </a:r>
          </a:p>
          <a:p>
            <a:r>
              <a:rPr lang="en-US" dirty="0"/>
              <a:t>Engagement with international potential partners </a:t>
            </a:r>
            <a:r>
              <a:rPr lang="en-US" dirty="0" smtClean="0"/>
              <a:t>(Internet </a:t>
            </a:r>
            <a:r>
              <a:rPr lang="en-US" dirty="0"/>
              <a:t>watch foundation)</a:t>
            </a:r>
          </a:p>
          <a:p>
            <a:r>
              <a:rPr lang="en-US" dirty="0"/>
              <a:t>Engagement with technology providers</a:t>
            </a:r>
          </a:p>
          <a:p>
            <a:r>
              <a:rPr lang="en-US" dirty="0"/>
              <a:t>Creation of a multi-stakeholder platform</a:t>
            </a:r>
          </a:p>
          <a:p>
            <a:r>
              <a:rPr lang="en-US" dirty="0"/>
              <a:t>Assessment of technical solutions </a:t>
            </a:r>
          </a:p>
          <a:p>
            <a:r>
              <a:rPr lang="en-US" dirty="0"/>
              <a:t>Presentation of solution and obtain stakeholders’ buy-in </a:t>
            </a:r>
          </a:p>
        </p:txBody>
      </p:sp>
    </p:spTree>
    <p:extLst>
      <p:ext uri="{BB962C8B-B14F-4D97-AF65-F5344CB8AC3E}">
        <p14:creationId xmlns:p14="http://schemas.microsoft.com/office/powerpoint/2010/main" val="2416434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18</a:t>
            </a:fld>
            <a:endParaRPr lang="en-US"/>
          </a:p>
        </p:txBody>
      </p:sp>
      <p:sp>
        <p:nvSpPr>
          <p:cNvPr id="3" name="Title 1">
            <a:extLst>
              <a:ext uri="{FF2B5EF4-FFF2-40B4-BE49-F238E27FC236}">
                <a16:creationId xmlns:a16="http://schemas.microsoft.com/office/drawing/2014/main" xmlns="" id="{7358B811-697E-4617-86C3-60E2AD27A33C}"/>
              </a:ext>
            </a:extLst>
          </p:cNvPr>
          <p:cNvSpPr>
            <a:spLocks noGrp="1"/>
          </p:cNvSpPr>
          <p:nvPr>
            <p:ph type="title"/>
          </p:nvPr>
        </p:nvSpPr>
        <p:spPr>
          <a:xfrm>
            <a:off x="-381000" y="-34849"/>
            <a:ext cx="10364451" cy="1066800"/>
          </a:xfrm>
        </p:spPr>
        <p:txBody>
          <a:bodyPr/>
          <a:lstStyle/>
          <a:p>
            <a:r>
              <a:rPr lang="en-US" dirty="0"/>
              <a:t>CSA filtering – the system</a:t>
            </a:r>
          </a:p>
        </p:txBody>
      </p:sp>
      <p:sp>
        <p:nvSpPr>
          <p:cNvPr id="5" name="Content Placeholder 2">
            <a:extLst>
              <a:ext uri="{FF2B5EF4-FFF2-40B4-BE49-F238E27FC236}">
                <a16:creationId xmlns:a16="http://schemas.microsoft.com/office/drawing/2014/main" xmlns="" id="{E169016F-6C39-4FD9-AA39-225D3166F1FE}"/>
              </a:ext>
            </a:extLst>
          </p:cNvPr>
          <p:cNvSpPr>
            <a:spLocks noGrp="1"/>
          </p:cNvSpPr>
          <p:nvPr>
            <p:ph sz="quarter" idx="4294967295"/>
          </p:nvPr>
        </p:nvSpPr>
        <p:spPr>
          <a:xfrm>
            <a:off x="381000" y="990600"/>
            <a:ext cx="9220200" cy="3777048"/>
          </a:xfrm>
          <a:prstGeom prst="rect">
            <a:avLst/>
          </a:prstGeom>
        </p:spPr>
        <p:txBody>
          <a:bodyPr/>
          <a:lstStyle/>
          <a:p>
            <a:r>
              <a:rPr lang="en-US" sz="2800" dirty="0"/>
              <a:t>In order to implement this </a:t>
            </a:r>
            <a:r>
              <a:rPr lang="en-US" sz="2800" dirty="0" err="1"/>
              <a:t>centralised</a:t>
            </a:r>
            <a:r>
              <a:rPr lang="en-US" sz="2800" dirty="0"/>
              <a:t> online content filtering solution, the ICT Authority had chosen the </a:t>
            </a:r>
            <a:r>
              <a:rPr lang="en-US" sz="2800" dirty="0" err="1"/>
              <a:t>Netclean</a:t>
            </a:r>
            <a:r>
              <a:rPr lang="en-US" sz="2800" dirty="0"/>
              <a:t> </a:t>
            </a:r>
            <a:r>
              <a:rPr lang="en-US" sz="2800" dirty="0" err="1"/>
              <a:t>Whitebox</a:t>
            </a:r>
            <a:r>
              <a:rPr lang="en-US" sz="2800" dirty="0"/>
              <a:t> technology which has been developed specifically for this task in 2006. </a:t>
            </a:r>
          </a:p>
          <a:p>
            <a:r>
              <a:rPr lang="en-US" sz="2800" dirty="0"/>
              <a:t>This CSA filtering set up was initially hosted at the data </a:t>
            </a:r>
            <a:r>
              <a:rPr lang="en-US" sz="2800" dirty="0" err="1"/>
              <a:t>centre</a:t>
            </a:r>
            <a:r>
              <a:rPr lang="en-US" sz="2800" dirty="0"/>
              <a:t> of the ICT Authority and was connected to all local ISPs providing Internet access to the public in Mauritius until June 2014.</a:t>
            </a:r>
          </a:p>
          <a:p>
            <a:r>
              <a:rPr lang="en-US" sz="2800" dirty="0"/>
              <a:t>A</a:t>
            </a:r>
            <a:r>
              <a:rPr lang="en-US" sz="2800" dirty="0" smtClean="0"/>
              <a:t>fter </a:t>
            </a:r>
            <a:r>
              <a:rPr lang="en-US" sz="2800" dirty="0"/>
              <a:t>that period the CSA filtering set up has been shifted on a cloud-based mode whereby no hardware is required at the ICTA premises. </a:t>
            </a:r>
          </a:p>
          <a:p>
            <a:endParaRPr lang="en-US" sz="2800" dirty="0"/>
          </a:p>
          <a:p>
            <a:endParaRPr lang="en-US" sz="2800" dirty="0"/>
          </a:p>
        </p:txBody>
      </p:sp>
    </p:spTree>
    <p:extLst>
      <p:ext uri="{BB962C8B-B14F-4D97-AF65-F5344CB8AC3E}">
        <p14:creationId xmlns:p14="http://schemas.microsoft.com/office/powerpoint/2010/main" val="2683992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19</a:t>
            </a:fld>
            <a:endParaRPr lang="en-US"/>
          </a:p>
        </p:txBody>
      </p:sp>
      <p:sp>
        <p:nvSpPr>
          <p:cNvPr id="3" name="Title 1">
            <a:extLst>
              <a:ext uri="{FF2B5EF4-FFF2-40B4-BE49-F238E27FC236}">
                <a16:creationId xmlns:a16="http://schemas.microsoft.com/office/drawing/2014/main" xmlns="" id="{7E723057-7984-4FD5-B7C1-A0F4D8C49E14}"/>
              </a:ext>
            </a:extLst>
          </p:cNvPr>
          <p:cNvSpPr>
            <a:spLocks noGrp="1"/>
          </p:cNvSpPr>
          <p:nvPr>
            <p:ph type="title"/>
          </p:nvPr>
        </p:nvSpPr>
        <p:spPr>
          <a:xfrm>
            <a:off x="152401" y="0"/>
            <a:ext cx="9144000" cy="839580"/>
          </a:xfrm>
        </p:spPr>
        <p:txBody>
          <a:bodyPr/>
          <a:lstStyle/>
          <a:p>
            <a:r>
              <a:rPr lang="en-US" dirty="0" smtClean="0"/>
              <a:t>CSA </a:t>
            </a:r>
            <a:r>
              <a:rPr lang="en-US" dirty="0"/>
              <a:t>filtering – the operation</a:t>
            </a:r>
          </a:p>
        </p:txBody>
      </p:sp>
      <p:sp>
        <p:nvSpPr>
          <p:cNvPr id="5" name="Content Placeholder 2">
            <a:extLst>
              <a:ext uri="{FF2B5EF4-FFF2-40B4-BE49-F238E27FC236}">
                <a16:creationId xmlns:a16="http://schemas.microsoft.com/office/drawing/2014/main" xmlns="" id="{6801CD4F-09F6-448D-9FF5-A3ED6DC17A49}"/>
              </a:ext>
            </a:extLst>
          </p:cNvPr>
          <p:cNvSpPr>
            <a:spLocks noGrp="1"/>
          </p:cNvSpPr>
          <p:nvPr>
            <p:ph sz="quarter" idx="4294967295"/>
          </p:nvPr>
        </p:nvSpPr>
        <p:spPr>
          <a:xfrm>
            <a:off x="457200" y="1066800"/>
            <a:ext cx="8230226" cy="4868562"/>
          </a:xfrm>
          <a:prstGeom prst="rect">
            <a:avLst/>
          </a:prstGeom>
        </p:spPr>
        <p:txBody>
          <a:bodyPr>
            <a:normAutofit fontScale="70000" lnSpcReduction="20000"/>
          </a:bodyPr>
          <a:lstStyle/>
          <a:p>
            <a:r>
              <a:rPr lang="en-US" dirty="0"/>
              <a:t>The system is based on a hybrid Border Gateway Protocol (BGP) and Uniform Resource Locator (URL) filtering system. </a:t>
            </a:r>
          </a:p>
          <a:p>
            <a:r>
              <a:rPr lang="en-US" dirty="0"/>
              <a:t>The first step is where a server containing the list of blocked sites (blacklist) checks the IP addresses of these sites and advertises the routes for these sites to go to a filtering server hosted at the ICT Authority rather than the destination web site. </a:t>
            </a:r>
          </a:p>
          <a:p>
            <a:r>
              <a:rPr lang="en-US" dirty="0"/>
              <a:t>The second step is where the filtering server checks the URL against the blacklist using packet inspection and if blocked then the request is not passed on to the destination web site but redirected to a blocking server and displays a block page. </a:t>
            </a:r>
          </a:p>
          <a:p>
            <a:r>
              <a:rPr lang="en-US" dirty="0"/>
              <a:t>If the site is not on the list, the filter passes the request as normal and the site is accessed by the ISP customer ("clean traffic"). </a:t>
            </a:r>
          </a:p>
          <a:p>
            <a:r>
              <a:rPr lang="en-US" dirty="0"/>
              <a:t>The URL filtering list for this component will be the list provided by the Internet Watch Foundation (IWF), that is widely </a:t>
            </a:r>
            <a:r>
              <a:rPr lang="en-US" dirty="0" err="1"/>
              <a:t>recognised</a:t>
            </a:r>
            <a:r>
              <a:rPr lang="en-US" dirty="0"/>
              <a:t> as one of the best in the world at managing a URL list of CSA sites coupled with the Interpol blacklist. </a:t>
            </a:r>
          </a:p>
          <a:p>
            <a:endParaRPr lang="en-US" dirty="0"/>
          </a:p>
        </p:txBody>
      </p:sp>
    </p:spTree>
    <p:extLst>
      <p:ext uri="{BB962C8B-B14F-4D97-AF65-F5344CB8AC3E}">
        <p14:creationId xmlns:p14="http://schemas.microsoft.com/office/powerpoint/2010/main" val="2620995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2</a:t>
            </a:fld>
            <a:endParaRPr lang="en-US"/>
          </a:p>
        </p:txBody>
      </p:sp>
      <p:sp>
        <p:nvSpPr>
          <p:cNvPr id="3" name="Title 1">
            <a:extLst>
              <a:ext uri="{FF2B5EF4-FFF2-40B4-BE49-F238E27FC236}">
                <a16:creationId xmlns:a16="http://schemas.microsoft.com/office/drawing/2014/main" xmlns="" id="{39BEBEBE-B03B-4F13-94B5-D1DAEA899054}"/>
              </a:ext>
            </a:extLst>
          </p:cNvPr>
          <p:cNvSpPr>
            <a:spLocks noGrp="1"/>
          </p:cNvSpPr>
          <p:nvPr>
            <p:ph type="title"/>
          </p:nvPr>
        </p:nvSpPr>
        <p:spPr>
          <a:xfrm>
            <a:off x="1" y="0"/>
            <a:ext cx="9144000" cy="1596177"/>
          </a:xfrm>
        </p:spPr>
        <p:txBody>
          <a:bodyPr/>
          <a:lstStyle/>
          <a:p>
            <a:r>
              <a:rPr lang="en-US" dirty="0"/>
              <a:t>Outline</a:t>
            </a:r>
          </a:p>
        </p:txBody>
      </p:sp>
      <p:sp>
        <p:nvSpPr>
          <p:cNvPr id="5" name="Content Placeholder 2">
            <a:extLst>
              <a:ext uri="{FF2B5EF4-FFF2-40B4-BE49-F238E27FC236}">
                <a16:creationId xmlns:a16="http://schemas.microsoft.com/office/drawing/2014/main" xmlns="" id="{5962CD82-118A-4192-A721-ED0436E7052E}"/>
              </a:ext>
            </a:extLst>
          </p:cNvPr>
          <p:cNvSpPr>
            <a:spLocks noGrp="1"/>
          </p:cNvSpPr>
          <p:nvPr>
            <p:ph sz="quarter" idx="4294967295"/>
          </p:nvPr>
        </p:nvSpPr>
        <p:spPr>
          <a:xfrm>
            <a:off x="304800" y="1828800"/>
            <a:ext cx="10363826" cy="3999469"/>
          </a:xfrm>
          <a:prstGeom prst="rect">
            <a:avLst/>
          </a:prstGeom>
        </p:spPr>
        <p:txBody>
          <a:bodyPr/>
          <a:lstStyle/>
          <a:p>
            <a:r>
              <a:rPr lang="en-US" sz="3200" dirty="0"/>
              <a:t>The context</a:t>
            </a:r>
          </a:p>
          <a:p>
            <a:r>
              <a:rPr lang="en-US" sz="3200" dirty="0"/>
              <a:t>Role and responsibility of the regulator</a:t>
            </a:r>
          </a:p>
          <a:p>
            <a:r>
              <a:rPr lang="en-US" sz="3200" dirty="0"/>
              <a:t>Technical solutions </a:t>
            </a:r>
          </a:p>
          <a:p>
            <a:r>
              <a:rPr lang="en-US" sz="3200" dirty="0"/>
              <a:t>Case study </a:t>
            </a:r>
          </a:p>
          <a:p>
            <a:r>
              <a:rPr lang="en-US" sz="3200" dirty="0"/>
              <a:t>Lessons learnt and </a:t>
            </a:r>
            <a:r>
              <a:rPr lang="en-US" dirty="0"/>
              <a:t>r</a:t>
            </a:r>
            <a:r>
              <a:rPr lang="en-US" sz="3200" dirty="0" smtClean="0"/>
              <a:t>ecommendations</a:t>
            </a:r>
            <a:endParaRPr lang="en-US" sz="3200" dirty="0"/>
          </a:p>
          <a:p>
            <a:endParaRPr lang="en-US" dirty="0"/>
          </a:p>
        </p:txBody>
      </p:sp>
    </p:spTree>
    <p:extLst>
      <p:ext uri="{BB962C8B-B14F-4D97-AF65-F5344CB8AC3E}">
        <p14:creationId xmlns:p14="http://schemas.microsoft.com/office/powerpoint/2010/main" val="694238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20</a:t>
            </a:fld>
            <a:endParaRPr lang="en-US"/>
          </a:p>
        </p:txBody>
      </p:sp>
      <p:sp>
        <p:nvSpPr>
          <p:cNvPr id="3" name="Title 1">
            <a:extLst>
              <a:ext uri="{FF2B5EF4-FFF2-40B4-BE49-F238E27FC236}">
                <a16:creationId xmlns:a16="http://schemas.microsoft.com/office/drawing/2014/main" xmlns="" id="{7C2F5003-6FCA-4DFC-884E-01335E31577A}"/>
              </a:ext>
            </a:extLst>
          </p:cNvPr>
          <p:cNvSpPr>
            <a:spLocks noGrp="1"/>
          </p:cNvSpPr>
          <p:nvPr>
            <p:ph type="title"/>
          </p:nvPr>
        </p:nvSpPr>
        <p:spPr>
          <a:xfrm>
            <a:off x="-304800" y="-76200"/>
            <a:ext cx="10269090" cy="926751"/>
          </a:xfrm>
        </p:spPr>
        <p:txBody>
          <a:bodyPr/>
          <a:lstStyle/>
          <a:p>
            <a:r>
              <a:rPr lang="en-US" dirty="0" smtClean="0"/>
              <a:t>CSA </a:t>
            </a:r>
            <a:r>
              <a:rPr lang="en-US" dirty="0"/>
              <a:t>filtering – technical setup </a:t>
            </a:r>
          </a:p>
        </p:txBody>
      </p:sp>
      <p:pic>
        <p:nvPicPr>
          <p:cNvPr id="5" name="Picture 4" descr="https://www.icta.mu/images/clip_imageCSA.gif">
            <a:extLst>
              <a:ext uri="{FF2B5EF4-FFF2-40B4-BE49-F238E27FC236}">
                <a16:creationId xmlns:a16="http://schemas.microsoft.com/office/drawing/2014/main" xmlns="" id="{F9E07A0D-8E84-482D-AF34-B2AA838C12B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19200"/>
            <a:ext cx="5812880" cy="4800601"/>
          </a:xfrm>
          <a:prstGeom prst="rect">
            <a:avLst/>
          </a:prstGeom>
          <a:noFill/>
          <a:ln>
            <a:noFill/>
          </a:ln>
        </p:spPr>
      </p:pic>
    </p:spTree>
    <p:extLst>
      <p:ext uri="{BB962C8B-B14F-4D97-AF65-F5344CB8AC3E}">
        <p14:creationId xmlns:p14="http://schemas.microsoft.com/office/powerpoint/2010/main" val="3781615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21</a:t>
            </a:fld>
            <a:endParaRPr lang="en-US"/>
          </a:p>
        </p:txBody>
      </p:sp>
      <p:sp>
        <p:nvSpPr>
          <p:cNvPr id="3" name="Title 1">
            <a:extLst>
              <a:ext uri="{FF2B5EF4-FFF2-40B4-BE49-F238E27FC236}">
                <a16:creationId xmlns:a16="http://schemas.microsoft.com/office/drawing/2014/main" xmlns="" id="{7A6F7854-6D8B-4243-BA2F-B6E06AAE33FC}"/>
              </a:ext>
            </a:extLst>
          </p:cNvPr>
          <p:cNvSpPr>
            <a:spLocks noGrp="1"/>
          </p:cNvSpPr>
          <p:nvPr>
            <p:ph type="title"/>
          </p:nvPr>
        </p:nvSpPr>
        <p:spPr>
          <a:xfrm>
            <a:off x="34345" y="152400"/>
            <a:ext cx="10364451" cy="1148501"/>
          </a:xfrm>
        </p:spPr>
        <p:txBody>
          <a:bodyPr/>
          <a:lstStyle/>
          <a:p>
            <a:r>
              <a:rPr lang="en-US" sz="4000" dirty="0" smtClean="0"/>
              <a:t>CSA </a:t>
            </a:r>
            <a:r>
              <a:rPr lang="en-US" sz="4000" dirty="0"/>
              <a:t>filtering - evaluation</a:t>
            </a:r>
          </a:p>
        </p:txBody>
      </p:sp>
      <p:sp>
        <p:nvSpPr>
          <p:cNvPr id="5" name="Content Placeholder 2">
            <a:extLst>
              <a:ext uri="{FF2B5EF4-FFF2-40B4-BE49-F238E27FC236}">
                <a16:creationId xmlns:a16="http://schemas.microsoft.com/office/drawing/2014/main" xmlns="" id="{CB7EF828-A808-4ECC-9281-DF3067088C09}"/>
              </a:ext>
            </a:extLst>
          </p:cNvPr>
          <p:cNvSpPr>
            <a:spLocks noGrp="1"/>
          </p:cNvSpPr>
          <p:nvPr>
            <p:ph sz="quarter" idx="4294967295"/>
          </p:nvPr>
        </p:nvSpPr>
        <p:spPr>
          <a:xfrm>
            <a:off x="304800" y="1447800"/>
            <a:ext cx="8610600" cy="4648200"/>
          </a:xfrm>
          <a:prstGeom prst="rect">
            <a:avLst/>
          </a:prstGeom>
        </p:spPr>
        <p:txBody>
          <a:bodyPr>
            <a:normAutofit fontScale="85000" lnSpcReduction="20000"/>
          </a:bodyPr>
          <a:lstStyle/>
          <a:p>
            <a:r>
              <a:rPr lang="en-US" dirty="0"/>
              <a:t>This system has the following advantages: </a:t>
            </a:r>
          </a:p>
          <a:p>
            <a:pPr lvl="1"/>
            <a:r>
              <a:rPr lang="en-US" dirty="0"/>
              <a:t>It has very little effect on the passage of most network traffic so has little effect on performance. </a:t>
            </a:r>
          </a:p>
          <a:p>
            <a:pPr lvl="1"/>
            <a:r>
              <a:rPr lang="en-US" dirty="0"/>
              <a:t>It has a lower cost than one-step filters that need to filter all of the ISP’s traffic. </a:t>
            </a:r>
          </a:p>
          <a:p>
            <a:pPr lvl="1"/>
            <a:r>
              <a:rPr lang="en-US" dirty="0"/>
              <a:t>As it does not have a proxy server it does not suffer from the potential problem of requests being changed to the proxy IP address from the customer’s original one. </a:t>
            </a:r>
          </a:p>
          <a:p>
            <a:pPr lvl="1"/>
            <a:r>
              <a:rPr lang="en-US" dirty="0"/>
              <a:t>As it uses external BGP it can be hosted external to the ISP and is ideal for country gateway implementations </a:t>
            </a:r>
          </a:p>
          <a:p>
            <a:pPr lvl="1"/>
            <a:r>
              <a:rPr lang="en-US" dirty="0"/>
              <a:t>The </a:t>
            </a:r>
            <a:r>
              <a:rPr lang="en-US" dirty="0" smtClean="0"/>
              <a:t>centralized </a:t>
            </a:r>
            <a:r>
              <a:rPr lang="en-US" dirty="0"/>
              <a:t>system can be used as  a cyber security infrastructure shared among ISPs and managed by the regulator</a:t>
            </a:r>
          </a:p>
          <a:p>
            <a:endParaRPr lang="en-US" dirty="0"/>
          </a:p>
        </p:txBody>
      </p:sp>
    </p:spTree>
    <p:extLst>
      <p:ext uri="{BB962C8B-B14F-4D97-AF65-F5344CB8AC3E}">
        <p14:creationId xmlns:p14="http://schemas.microsoft.com/office/powerpoint/2010/main" val="3033354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22</a:t>
            </a:fld>
            <a:endParaRPr lang="en-US"/>
          </a:p>
        </p:txBody>
      </p:sp>
      <p:sp>
        <p:nvSpPr>
          <p:cNvPr id="3" name="Title 1">
            <a:extLst>
              <a:ext uri="{FF2B5EF4-FFF2-40B4-BE49-F238E27FC236}">
                <a16:creationId xmlns:a16="http://schemas.microsoft.com/office/drawing/2014/main" xmlns="" id="{DC072BC2-FBE1-4C7F-9ED3-1AFCB0BD32E0}"/>
              </a:ext>
            </a:extLst>
          </p:cNvPr>
          <p:cNvSpPr>
            <a:spLocks noGrp="1"/>
          </p:cNvSpPr>
          <p:nvPr>
            <p:ph type="title"/>
          </p:nvPr>
        </p:nvSpPr>
        <p:spPr>
          <a:xfrm>
            <a:off x="21089" y="0"/>
            <a:ext cx="9122912" cy="1596177"/>
          </a:xfrm>
        </p:spPr>
        <p:txBody>
          <a:bodyPr/>
          <a:lstStyle/>
          <a:p>
            <a:r>
              <a:rPr lang="en-US" sz="4000" dirty="0" smtClean="0"/>
              <a:t>CSA </a:t>
            </a:r>
            <a:r>
              <a:rPr lang="en-US" sz="4000" dirty="0"/>
              <a:t>filtering – </a:t>
            </a:r>
            <a:r>
              <a:rPr lang="en-US" sz="4000" dirty="0" smtClean="0"/>
              <a:t>Post </a:t>
            </a:r>
            <a:r>
              <a:rPr lang="en-US" sz="4000" dirty="0"/>
              <a:t>implementation </a:t>
            </a:r>
            <a:r>
              <a:rPr lang="en-US" sz="4000" dirty="0" smtClean="0"/>
              <a:t>review</a:t>
            </a:r>
            <a:endParaRPr lang="en-US" sz="4000" dirty="0"/>
          </a:p>
        </p:txBody>
      </p:sp>
      <p:sp>
        <p:nvSpPr>
          <p:cNvPr id="5" name="Content Placeholder 2">
            <a:extLst>
              <a:ext uri="{FF2B5EF4-FFF2-40B4-BE49-F238E27FC236}">
                <a16:creationId xmlns:a16="http://schemas.microsoft.com/office/drawing/2014/main" xmlns="" id="{6A4EB4B3-A70F-4866-8BA1-5841725A52BC}"/>
              </a:ext>
            </a:extLst>
          </p:cNvPr>
          <p:cNvSpPr>
            <a:spLocks noGrp="1"/>
          </p:cNvSpPr>
          <p:nvPr>
            <p:ph sz="quarter" idx="4294967295"/>
          </p:nvPr>
        </p:nvSpPr>
        <p:spPr>
          <a:xfrm>
            <a:off x="152400" y="1524000"/>
            <a:ext cx="8610600" cy="3900615"/>
          </a:xfrm>
          <a:prstGeom prst="rect">
            <a:avLst/>
          </a:prstGeom>
        </p:spPr>
        <p:txBody>
          <a:bodyPr/>
          <a:lstStyle/>
          <a:p>
            <a:r>
              <a:rPr lang="en-US" sz="2800" dirty="0"/>
              <a:t>With the implementation of this CSA filtering solution, the regulator is ensuring that ISPs are supplying their customers with an Internet connection which is clean from access to CSA websites in the same way that a water company makes sure that the water provided in its pipes is uncontaminated</a:t>
            </a:r>
          </a:p>
          <a:p>
            <a:r>
              <a:rPr lang="en-US" sz="2800" dirty="0"/>
              <a:t>The regulator collects data about the number of hits on </a:t>
            </a:r>
            <a:r>
              <a:rPr lang="en-US" sz="2800" dirty="0" smtClean="0"/>
              <a:t>CSA </a:t>
            </a:r>
            <a:r>
              <a:rPr lang="en-US" sz="2800" dirty="0"/>
              <a:t>website contents</a:t>
            </a:r>
          </a:p>
          <a:p>
            <a:r>
              <a:rPr lang="en-US" sz="2800" dirty="0"/>
              <a:t>This figure has been on the constant decrease </a:t>
            </a:r>
          </a:p>
          <a:p>
            <a:endParaRPr lang="en-US" sz="2800" dirty="0"/>
          </a:p>
        </p:txBody>
      </p:sp>
    </p:spTree>
    <p:extLst>
      <p:ext uri="{BB962C8B-B14F-4D97-AF65-F5344CB8AC3E}">
        <p14:creationId xmlns:p14="http://schemas.microsoft.com/office/powerpoint/2010/main" val="1183796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23</a:t>
            </a:fld>
            <a:endParaRPr lang="en-US"/>
          </a:p>
        </p:txBody>
      </p:sp>
      <p:sp>
        <p:nvSpPr>
          <p:cNvPr id="3" name="Title 1">
            <a:extLst>
              <a:ext uri="{FF2B5EF4-FFF2-40B4-BE49-F238E27FC236}">
                <a16:creationId xmlns:a16="http://schemas.microsoft.com/office/drawing/2014/main" xmlns="" id="{A916C9F0-8104-40D2-8DD2-F4D1028DB50C}"/>
              </a:ext>
            </a:extLst>
          </p:cNvPr>
          <p:cNvSpPr>
            <a:spLocks noGrp="1"/>
          </p:cNvSpPr>
          <p:nvPr>
            <p:ph type="title"/>
          </p:nvPr>
        </p:nvSpPr>
        <p:spPr>
          <a:xfrm>
            <a:off x="152401" y="228600"/>
            <a:ext cx="8458200" cy="685800"/>
          </a:xfrm>
        </p:spPr>
        <p:txBody>
          <a:bodyPr/>
          <a:lstStyle/>
          <a:p>
            <a:r>
              <a:rPr lang="en-US" dirty="0"/>
              <a:t>Lessons learnt – recommendations </a:t>
            </a:r>
          </a:p>
        </p:txBody>
      </p:sp>
      <p:sp>
        <p:nvSpPr>
          <p:cNvPr id="5" name="Content Placeholder 2">
            <a:extLst>
              <a:ext uri="{FF2B5EF4-FFF2-40B4-BE49-F238E27FC236}">
                <a16:creationId xmlns:a16="http://schemas.microsoft.com/office/drawing/2014/main" xmlns="" id="{1B733E83-B538-47E1-B1E7-37617A0E0AE1}"/>
              </a:ext>
            </a:extLst>
          </p:cNvPr>
          <p:cNvSpPr>
            <a:spLocks noGrp="1"/>
          </p:cNvSpPr>
          <p:nvPr>
            <p:ph sz="quarter" idx="4294967295"/>
          </p:nvPr>
        </p:nvSpPr>
        <p:spPr>
          <a:xfrm>
            <a:off x="228600" y="914400"/>
            <a:ext cx="8763000" cy="5029200"/>
          </a:xfrm>
          <a:prstGeom prst="rect">
            <a:avLst/>
          </a:prstGeom>
        </p:spPr>
        <p:txBody>
          <a:bodyPr/>
          <a:lstStyle/>
          <a:p>
            <a:r>
              <a:rPr lang="en-US" sz="2400" dirty="0"/>
              <a:t>Security, blocking… should not be taken in isolation or stand alone activity</a:t>
            </a:r>
          </a:p>
          <a:p>
            <a:r>
              <a:rPr lang="en-US" sz="2400" dirty="0"/>
              <a:t>It should form part of a national cybersecurity strategy that is put in place</a:t>
            </a:r>
          </a:p>
          <a:p>
            <a:r>
              <a:rPr lang="en-US" sz="2400" dirty="0"/>
              <a:t>Especially that telecom itself is moving more and more towards </a:t>
            </a:r>
            <a:r>
              <a:rPr lang="en-US" sz="2400" dirty="0" err="1"/>
              <a:t>ip</a:t>
            </a:r>
            <a:r>
              <a:rPr lang="en-US" sz="2400" dirty="0"/>
              <a:t>-based network, cyber security strategy becomes more important</a:t>
            </a:r>
          </a:p>
          <a:p>
            <a:r>
              <a:rPr lang="en-US" sz="2400" dirty="0"/>
              <a:t>It will provide more resilience to the critical information infrastructure</a:t>
            </a:r>
          </a:p>
          <a:p>
            <a:r>
              <a:rPr lang="en-US" sz="2400" dirty="0"/>
              <a:t>The advantage we have today is global framework exists </a:t>
            </a:r>
          </a:p>
          <a:p>
            <a:r>
              <a:rPr lang="en-US" sz="2400" dirty="0"/>
              <a:t>The </a:t>
            </a:r>
            <a:r>
              <a:rPr lang="en-US" sz="2400" dirty="0" smtClean="0"/>
              <a:t>ITU-GCA </a:t>
            </a:r>
            <a:r>
              <a:rPr lang="en-US" sz="2400" dirty="0"/>
              <a:t>is a very good reference model to adopt and develop locally</a:t>
            </a:r>
          </a:p>
          <a:p>
            <a:r>
              <a:rPr lang="en-US" sz="2400" dirty="0"/>
              <a:t>The regulator is ideally placed to play the ecosystem manager role    </a:t>
            </a:r>
          </a:p>
        </p:txBody>
      </p:sp>
    </p:spTree>
    <p:extLst>
      <p:ext uri="{BB962C8B-B14F-4D97-AF65-F5344CB8AC3E}">
        <p14:creationId xmlns:p14="http://schemas.microsoft.com/office/powerpoint/2010/main" val="2225216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24</a:t>
            </a:fld>
            <a:endParaRPr lang="en-US"/>
          </a:p>
        </p:txBody>
      </p:sp>
      <p:sp>
        <p:nvSpPr>
          <p:cNvPr id="3" name="Title 1">
            <a:extLst>
              <a:ext uri="{FF2B5EF4-FFF2-40B4-BE49-F238E27FC236}">
                <a16:creationId xmlns:a16="http://schemas.microsoft.com/office/drawing/2014/main" xmlns="" id="{04459D72-63FB-4281-9C74-AC71F30848DB}"/>
              </a:ext>
            </a:extLst>
          </p:cNvPr>
          <p:cNvSpPr>
            <a:spLocks noGrp="1"/>
          </p:cNvSpPr>
          <p:nvPr>
            <p:ph type="title"/>
          </p:nvPr>
        </p:nvSpPr>
        <p:spPr>
          <a:xfrm>
            <a:off x="1" y="19526"/>
            <a:ext cx="9144000" cy="971073"/>
          </a:xfrm>
        </p:spPr>
        <p:txBody>
          <a:bodyPr/>
          <a:lstStyle/>
          <a:p>
            <a:r>
              <a:rPr lang="en-US" dirty="0"/>
              <a:t>Lessons learnt – recommendations</a:t>
            </a:r>
          </a:p>
        </p:txBody>
      </p:sp>
      <p:sp>
        <p:nvSpPr>
          <p:cNvPr id="5" name="Content Placeholder 2">
            <a:extLst>
              <a:ext uri="{FF2B5EF4-FFF2-40B4-BE49-F238E27FC236}">
                <a16:creationId xmlns:a16="http://schemas.microsoft.com/office/drawing/2014/main" xmlns="" id="{20879D76-6641-4EA4-BC07-B45D410EF4A8}"/>
              </a:ext>
            </a:extLst>
          </p:cNvPr>
          <p:cNvSpPr>
            <a:spLocks noGrp="1"/>
          </p:cNvSpPr>
          <p:nvPr>
            <p:ph sz="quarter" idx="4294967295"/>
          </p:nvPr>
        </p:nvSpPr>
        <p:spPr>
          <a:xfrm>
            <a:off x="457200" y="1219201"/>
            <a:ext cx="8686800" cy="4038600"/>
          </a:xfrm>
          <a:prstGeom prst="rect">
            <a:avLst/>
          </a:prstGeom>
        </p:spPr>
        <p:txBody>
          <a:bodyPr/>
          <a:lstStyle/>
          <a:p>
            <a:r>
              <a:rPr lang="en-US" sz="2400" dirty="0"/>
              <a:t>“Cybersecurity is an ecosystem where laws, organizations, skills, cooperation and technical implementation need to be in harmony to be most effective,” – Global cybersecurity index report </a:t>
            </a:r>
            <a:r>
              <a:rPr lang="en-US" sz="2400" dirty="0" smtClean="0"/>
              <a:t>(</a:t>
            </a:r>
            <a:r>
              <a:rPr lang="en-US" sz="2400" dirty="0"/>
              <a:t>J</a:t>
            </a:r>
            <a:r>
              <a:rPr lang="en-US" sz="2400" dirty="0" smtClean="0"/>
              <a:t>uly </a:t>
            </a:r>
            <a:r>
              <a:rPr lang="en-US" sz="2400" dirty="0"/>
              <a:t>2017) released by </a:t>
            </a:r>
            <a:r>
              <a:rPr lang="en-US" sz="2400" dirty="0" smtClean="0"/>
              <a:t>ITU</a:t>
            </a:r>
            <a:endParaRPr lang="en-US" sz="2400" dirty="0"/>
          </a:p>
          <a:p>
            <a:r>
              <a:rPr lang="en-US" sz="2400" dirty="0"/>
              <a:t>F</a:t>
            </a:r>
            <a:r>
              <a:rPr lang="en-US" sz="2400" dirty="0" smtClean="0"/>
              <a:t>ive </a:t>
            </a:r>
            <a:r>
              <a:rPr lang="en-US" sz="2400" dirty="0"/>
              <a:t>pillars of the ITU Global Cybersecurity Agenda: legal, technical, organizational, capacity building and international cooperation</a:t>
            </a:r>
          </a:p>
          <a:p>
            <a:r>
              <a:rPr lang="en-US" sz="2400" dirty="0"/>
              <a:t>From experience:</a:t>
            </a:r>
          </a:p>
          <a:p>
            <a:pPr lvl="1"/>
            <a:r>
              <a:rPr lang="en-US" sz="2000" b="1" dirty="0"/>
              <a:t>Legal:</a:t>
            </a:r>
            <a:r>
              <a:rPr lang="en-US" sz="2000" dirty="0"/>
              <a:t> Computer misuse and cybercrime act, data protection act, electronic transactions act, </a:t>
            </a:r>
            <a:r>
              <a:rPr lang="en-US" sz="2000" dirty="0" err="1"/>
              <a:t>ict</a:t>
            </a:r>
            <a:r>
              <a:rPr lang="en-US" sz="2000" dirty="0"/>
              <a:t> act</a:t>
            </a:r>
          </a:p>
          <a:p>
            <a:pPr lvl="1"/>
            <a:r>
              <a:rPr lang="en-US" sz="2000" b="1" dirty="0"/>
              <a:t>Technical: </a:t>
            </a:r>
            <a:r>
              <a:rPr lang="en-US" sz="2000" dirty="0"/>
              <a:t>the required set up for filtering if required, threat monitoring </a:t>
            </a:r>
            <a:r>
              <a:rPr lang="en-US" sz="2000" dirty="0" err="1"/>
              <a:t>centre</a:t>
            </a:r>
            <a:r>
              <a:rPr lang="en-US" sz="2000" dirty="0"/>
              <a:t>, computer incident reporting team (CERT/CIRT)</a:t>
            </a:r>
            <a:endParaRPr lang="en-US" sz="2000" b="1" dirty="0"/>
          </a:p>
          <a:p>
            <a:endParaRPr lang="en-US" sz="2400" dirty="0"/>
          </a:p>
        </p:txBody>
      </p:sp>
    </p:spTree>
    <p:extLst>
      <p:ext uri="{BB962C8B-B14F-4D97-AF65-F5344CB8AC3E}">
        <p14:creationId xmlns:p14="http://schemas.microsoft.com/office/powerpoint/2010/main" val="765697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25</a:t>
            </a:fld>
            <a:endParaRPr lang="en-US"/>
          </a:p>
        </p:txBody>
      </p:sp>
      <p:sp>
        <p:nvSpPr>
          <p:cNvPr id="3" name="Title 1">
            <a:extLst>
              <a:ext uri="{FF2B5EF4-FFF2-40B4-BE49-F238E27FC236}">
                <a16:creationId xmlns:a16="http://schemas.microsoft.com/office/drawing/2014/main" xmlns="" id="{FABD1616-0935-4190-B6B8-D6E57DD5376B}"/>
              </a:ext>
            </a:extLst>
          </p:cNvPr>
          <p:cNvSpPr>
            <a:spLocks noGrp="1"/>
          </p:cNvSpPr>
          <p:nvPr>
            <p:ph type="title"/>
          </p:nvPr>
        </p:nvSpPr>
        <p:spPr>
          <a:xfrm>
            <a:off x="1" y="228601"/>
            <a:ext cx="8763000" cy="1142999"/>
          </a:xfrm>
        </p:spPr>
        <p:txBody>
          <a:bodyPr/>
          <a:lstStyle/>
          <a:p>
            <a:r>
              <a:rPr lang="en-US" dirty="0"/>
              <a:t>Lessons learnt – recommendations </a:t>
            </a:r>
          </a:p>
        </p:txBody>
      </p:sp>
      <p:sp>
        <p:nvSpPr>
          <p:cNvPr id="5" name="Content Placeholder 2">
            <a:extLst>
              <a:ext uri="{FF2B5EF4-FFF2-40B4-BE49-F238E27FC236}">
                <a16:creationId xmlns:a16="http://schemas.microsoft.com/office/drawing/2014/main" xmlns="" id="{2E1F458C-E9D2-45C4-98BF-995578DF3621}"/>
              </a:ext>
            </a:extLst>
          </p:cNvPr>
          <p:cNvSpPr>
            <a:spLocks noGrp="1"/>
          </p:cNvSpPr>
          <p:nvPr>
            <p:ph sz="quarter" idx="4294967295"/>
          </p:nvPr>
        </p:nvSpPr>
        <p:spPr>
          <a:xfrm>
            <a:off x="381000" y="2286000"/>
            <a:ext cx="7773026" cy="3352799"/>
          </a:xfrm>
          <a:prstGeom prst="rect">
            <a:avLst/>
          </a:prstGeom>
        </p:spPr>
        <p:txBody>
          <a:bodyPr/>
          <a:lstStyle/>
          <a:p>
            <a:pPr lvl="1"/>
            <a:r>
              <a:rPr lang="en-US" b="1" dirty="0"/>
              <a:t>Organizational: </a:t>
            </a:r>
            <a:r>
              <a:rPr lang="en-US" dirty="0"/>
              <a:t>the regulator, the </a:t>
            </a:r>
            <a:r>
              <a:rPr lang="en-US" dirty="0" smtClean="0"/>
              <a:t>CERT </a:t>
            </a:r>
            <a:r>
              <a:rPr lang="en-US" dirty="0"/>
              <a:t>team, the police cybercrime unit, national cybercrime committee being a multi-stakeholder forum</a:t>
            </a:r>
          </a:p>
          <a:p>
            <a:pPr lvl="1"/>
            <a:r>
              <a:rPr lang="en-US" b="1" dirty="0"/>
              <a:t>C</a:t>
            </a:r>
            <a:r>
              <a:rPr lang="en-US" b="1" dirty="0" smtClean="0"/>
              <a:t>apacity </a:t>
            </a:r>
            <a:r>
              <a:rPr lang="en-US" b="1" dirty="0"/>
              <a:t>building/international cooperation: </a:t>
            </a:r>
            <a:r>
              <a:rPr lang="en-US" dirty="0"/>
              <a:t>GLACY, impact</a:t>
            </a:r>
            <a:endParaRPr lang="en-US" b="1" dirty="0"/>
          </a:p>
        </p:txBody>
      </p:sp>
    </p:spTree>
    <p:extLst>
      <p:ext uri="{BB962C8B-B14F-4D97-AF65-F5344CB8AC3E}">
        <p14:creationId xmlns:p14="http://schemas.microsoft.com/office/powerpoint/2010/main" val="2234526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26</a:t>
            </a:fld>
            <a:endParaRPr lang="en-US"/>
          </a:p>
        </p:txBody>
      </p:sp>
      <p:sp>
        <p:nvSpPr>
          <p:cNvPr id="3" name="Title 3">
            <a:extLst>
              <a:ext uri="{FF2B5EF4-FFF2-40B4-BE49-F238E27FC236}">
                <a16:creationId xmlns:a16="http://schemas.microsoft.com/office/drawing/2014/main" xmlns="" id="{F857CD98-BD9D-473A-9289-40A335BD90FF}"/>
              </a:ext>
            </a:extLst>
          </p:cNvPr>
          <p:cNvSpPr txBox="1">
            <a:spLocks/>
          </p:cNvSpPr>
          <p:nvPr/>
        </p:nvSpPr>
        <p:spPr bwMode="auto">
          <a:xfrm>
            <a:off x="418370" y="914400"/>
            <a:ext cx="8689976" cy="25092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pitchFamily="34" charset="-128"/>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mtClean="0"/>
              <a:t>Thank you for your attention</a:t>
            </a:r>
            <a:endParaRPr lang="en-US" dirty="0"/>
          </a:p>
        </p:txBody>
      </p:sp>
      <p:sp>
        <p:nvSpPr>
          <p:cNvPr id="5" name="Subtitle 4">
            <a:extLst>
              <a:ext uri="{FF2B5EF4-FFF2-40B4-BE49-F238E27FC236}">
                <a16:creationId xmlns:a16="http://schemas.microsoft.com/office/drawing/2014/main" xmlns="" id="{3AF866B8-3230-4475-82FE-9011E46E88C5}"/>
              </a:ext>
            </a:extLst>
          </p:cNvPr>
          <p:cNvSpPr txBox="1">
            <a:spLocks/>
          </p:cNvSpPr>
          <p:nvPr/>
        </p:nvSpPr>
        <p:spPr bwMode="auto">
          <a:xfrm>
            <a:off x="1751012" y="3886200"/>
            <a:ext cx="8689976" cy="13715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p>
          <a:p>
            <a:r>
              <a:rPr lang="en-US" dirty="0" err="1" smtClean="0"/>
              <a:t>Krishna.oolun@intnet.mu</a:t>
            </a:r>
            <a:endParaRPr lang="en-US" dirty="0"/>
          </a:p>
        </p:txBody>
      </p:sp>
    </p:spTree>
    <p:extLst>
      <p:ext uri="{BB962C8B-B14F-4D97-AF65-F5344CB8AC3E}">
        <p14:creationId xmlns:p14="http://schemas.microsoft.com/office/powerpoint/2010/main" val="147174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3</a:t>
            </a:fld>
            <a:endParaRPr lang="en-US"/>
          </a:p>
        </p:txBody>
      </p:sp>
      <p:pic>
        <p:nvPicPr>
          <p:cNvPr id="3" name="Content Placeholder 4" descr="about image">
            <a:extLst>
              <a:ext uri="{FF2B5EF4-FFF2-40B4-BE49-F238E27FC236}">
                <a16:creationId xmlns:a16="http://schemas.microsoft.com/office/drawing/2014/main" xmlns="" id="{B51C034D-C57F-4C6D-962C-C94387E151D2}"/>
              </a:ext>
            </a:extLst>
          </p:cNvPr>
          <p:cNvPicPr>
            <a:picLocks noGrp="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bwMode="auto">
          <a:xfrm>
            <a:off x="1447800" y="457200"/>
            <a:ext cx="5715798" cy="3334215"/>
          </a:xfrm>
          <a:prstGeom prst="rect">
            <a:avLst/>
          </a:prstGeom>
          <a:noFill/>
          <a:ln>
            <a:noFill/>
          </a:ln>
        </p:spPr>
      </p:pic>
      <p:sp>
        <p:nvSpPr>
          <p:cNvPr id="5" name="TextBox 4">
            <a:extLst>
              <a:ext uri="{FF2B5EF4-FFF2-40B4-BE49-F238E27FC236}">
                <a16:creationId xmlns:a16="http://schemas.microsoft.com/office/drawing/2014/main" xmlns="" id="{DCB1681D-A1EE-4348-A8D6-A56FF447C5A1}"/>
              </a:ext>
            </a:extLst>
          </p:cNvPr>
          <p:cNvSpPr txBox="1"/>
          <p:nvPr/>
        </p:nvSpPr>
        <p:spPr>
          <a:xfrm>
            <a:off x="762000" y="3962400"/>
            <a:ext cx="7804483" cy="1815882"/>
          </a:xfrm>
          <a:prstGeom prst="rect">
            <a:avLst/>
          </a:prstGeom>
          <a:noFill/>
        </p:spPr>
        <p:txBody>
          <a:bodyPr wrap="square" rtlCol="0">
            <a:spAutoFit/>
          </a:bodyPr>
          <a:lstStyle/>
          <a:p>
            <a:pPr marL="457200" indent="-457200">
              <a:buFont typeface="Arial" panose="020B0604020202020204" pitchFamily="34" charset="0"/>
              <a:buChar char="•"/>
            </a:pPr>
            <a:r>
              <a:rPr lang="en-US" sz="2800" dirty="0"/>
              <a:t>The converging platform for Telecommunications, IT, Media (broadcast) and Entertainment – TIME</a:t>
            </a:r>
          </a:p>
          <a:p>
            <a:pPr marL="457200" indent="-457200">
              <a:buFont typeface="Arial" panose="020B0604020202020204" pitchFamily="34" charset="0"/>
              <a:buChar char="•"/>
            </a:pPr>
            <a:r>
              <a:rPr lang="en-US" sz="2800" dirty="0"/>
              <a:t>Critical Information Infrastructure </a:t>
            </a:r>
          </a:p>
        </p:txBody>
      </p:sp>
    </p:spTree>
    <p:extLst>
      <p:ext uri="{BB962C8B-B14F-4D97-AF65-F5344CB8AC3E}">
        <p14:creationId xmlns:p14="http://schemas.microsoft.com/office/powerpoint/2010/main" val="1153826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4</a:t>
            </a:fld>
            <a:endParaRPr lang="en-US"/>
          </a:p>
        </p:txBody>
      </p:sp>
      <p:sp>
        <p:nvSpPr>
          <p:cNvPr id="3" name="Title 1">
            <a:extLst>
              <a:ext uri="{FF2B5EF4-FFF2-40B4-BE49-F238E27FC236}">
                <a16:creationId xmlns:a16="http://schemas.microsoft.com/office/drawing/2014/main" xmlns="" id="{6570D317-CA63-4C1E-A25A-68AABF5DFDC7}"/>
              </a:ext>
            </a:extLst>
          </p:cNvPr>
          <p:cNvSpPr>
            <a:spLocks noGrp="1"/>
          </p:cNvSpPr>
          <p:nvPr>
            <p:ph type="title"/>
          </p:nvPr>
        </p:nvSpPr>
        <p:spPr>
          <a:xfrm>
            <a:off x="-381000" y="0"/>
            <a:ext cx="10364451" cy="1596177"/>
          </a:xfrm>
        </p:spPr>
        <p:txBody>
          <a:bodyPr/>
          <a:lstStyle/>
          <a:p>
            <a:r>
              <a:rPr lang="en-US" dirty="0"/>
              <a:t>The regulator revisited</a:t>
            </a:r>
          </a:p>
        </p:txBody>
      </p:sp>
      <p:sp>
        <p:nvSpPr>
          <p:cNvPr id="5" name="Content Placeholder 2">
            <a:extLst>
              <a:ext uri="{FF2B5EF4-FFF2-40B4-BE49-F238E27FC236}">
                <a16:creationId xmlns:a16="http://schemas.microsoft.com/office/drawing/2014/main" xmlns="" id="{8899362E-E1F9-4182-B4E4-44F800CCFD64}"/>
              </a:ext>
            </a:extLst>
          </p:cNvPr>
          <p:cNvSpPr>
            <a:spLocks noGrp="1"/>
          </p:cNvSpPr>
          <p:nvPr>
            <p:ph sz="quarter" idx="4294967295"/>
          </p:nvPr>
        </p:nvSpPr>
        <p:spPr>
          <a:xfrm>
            <a:off x="381000" y="1447800"/>
            <a:ext cx="8763000" cy="3801761"/>
          </a:xfrm>
          <a:prstGeom prst="rect">
            <a:avLst/>
          </a:prstGeom>
        </p:spPr>
        <p:txBody>
          <a:bodyPr>
            <a:normAutofit fontScale="70000" lnSpcReduction="20000"/>
          </a:bodyPr>
          <a:lstStyle/>
          <a:p>
            <a:r>
              <a:rPr lang="en-US" dirty="0"/>
              <a:t>E</a:t>
            </a:r>
            <a:r>
              <a:rPr lang="en-US" dirty="0" smtClean="0"/>
              <a:t>mbark </a:t>
            </a:r>
            <a:r>
              <a:rPr lang="en-US" dirty="0"/>
              <a:t>on a process of consolidating regulation across sectors that are converging and to bring regulation up-to-date</a:t>
            </a:r>
          </a:p>
          <a:p>
            <a:r>
              <a:rPr lang="en-US" dirty="0"/>
              <a:t>The very first step is to create the enabling instrument:-</a:t>
            </a:r>
          </a:p>
          <a:p>
            <a:pPr lvl="1"/>
            <a:r>
              <a:rPr lang="en-US" dirty="0"/>
              <a:t>take steps to regulate or curtail the harmful and illegal content on the Internet and other information and communication services; </a:t>
            </a:r>
            <a:endParaRPr lang="en-US" sz="3400" dirty="0"/>
          </a:p>
          <a:p>
            <a:pPr lvl="1"/>
            <a:r>
              <a:rPr lang="en-US" dirty="0"/>
              <a:t>ensure the safety and quality of every information and communication services including telecommunication service and, for that purpose, determine technical standards for telecommunication network, the connection of customer equipment to telecommunication networks; </a:t>
            </a:r>
            <a:endParaRPr lang="en-US" sz="3400" dirty="0"/>
          </a:p>
          <a:p>
            <a:pPr lvl="1"/>
            <a:r>
              <a:rPr lang="en-US" dirty="0"/>
              <a:t>entertain complaints from consumers in relation to any information and communication service and, where necessary, refer them to the appropriate authorities; </a:t>
            </a:r>
            <a:endParaRPr lang="en-US" sz="3400" dirty="0"/>
          </a:p>
          <a:p>
            <a:pPr lvl="1"/>
            <a:endParaRPr lang="en-US" dirty="0"/>
          </a:p>
          <a:p>
            <a:endParaRPr lang="en-US" dirty="0"/>
          </a:p>
        </p:txBody>
      </p:sp>
    </p:spTree>
    <p:extLst>
      <p:ext uri="{BB962C8B-B14F-4D97-AF65-F5344CB8AC3E}">
        <p14:creationId xmlns:p14="http://schemas.microsoft.com/office/powerpoint/2010/main" val="3481539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5</a:t>
            </a:fld>
            <a:endParaRPr lang="en-US"/>
          </a:p>
        </p:txBody>
      </p:sp>
      <p:sp>
        <p:nvSpPr>
          <p:cNvPr id="3" name="Title 1">
            <a:extLst>
              <a:ext uri="{FF2B5EF4-FFF2-40B4-BE49-F238E27FC236}">
                <a16:creationId xmlns:a16="http://schemas.microsoft.com/office/drawing/2014/main" xmlns="" id="{6317EC4E-A28E-4BE7-A0BC-49107605656F}"/>
              </a:ext>
            </a:extLst>
          </p:cNvPr>
          <p:cNvSpPr>
            <a:spLocks noGrp="1"/>
          </p:cNvSpPr>
          <p:nvPr>
            <p:ph type="title"/>
          </p:nvPr>
        </p:nvSpPr>
        <p:spPr>
          <a:xfrm>
            <a:off x="-381000" y="0"/>
            <a:ext cx="10364451" cy="1596177"/>
          </a:xfrm>
        </p:spPr>
        <p:txBody>
          <a:bodyPr/>
          <a:lstStyle/>
          <a:p>
            <a:r>
              <a:rPr lang="en-US" dirty="0"/>
              <a:t>Steps to be taken by regulator</a:t>
            </a:r>
          </a:p>
        </p:txBody>
      </p:sp>
      <p:sp>
        <p:nvSpPr>
          <p:cNvPr id="5" name="Content Placeholder 2">
            <a:extLst>
              <a:ext uri="{FF2B5EF4-FFF2-40B4-BE49-F238E27FC236}">
                <a16:creationId xmlns:a16="http://schemas.microsoft.com/office/drawing/2014/main" xmlns="" id="{10CE4009-B1CB-4BB0-8BA0-325210FA1774}"/>
              </a:ext>
            </a:extLst>
          </p:cNvPr>
          <p:cNvSpPr>
            <a:spLocks noGrp="1"/>
          </p:cNvSpPr>
          <p:nvPr>
            <p:ph sz="quarter" idx="4294967295"/>
          </p:nvPr>
        </p:nvSpPr>
        <p:spPr>
          <a:xfrm>
            <a:off x="457200" y="1447800"/>
            <a:ext cx="8230226" cy="4291914"/>
          </a:xfrm>
          <a:prstGeom prst="rect">
            <a:avLst/>
          </a:prstGeom>
        </p:spPr>
        <p:txBody>
          <a:bodyPr>
            <a:normAutofit fontScale="85000" lnSpcReduction="10000"/>
          </a:bodyPr>
          <a:lstStyle/>
          <a:p>
            <a:r>
              <a:rPr lang="en-US" dirty="0"/>
              <a:t>License conditions to be imposed on </a:t>
            </a:r>
            <a:r>
              <a:rPr lang="en-US" dirty="0" smtClean="0"/>
              <a:t>ISPs </a:t>
            </a:r>
            <a:r>
              <a:rPr lang="en-US" dirty="0"/>
              <a:t>requiring them to put up the relevant filtering mechanism</a:t>
            </a:r>
          </a:p>
          <a:p>
            <a:r>
              <a:rPr lang="en-US" dirty="0"/>
              <a:t>regulator may also act as a trusted neutral entity in facilitating filtering of national interest</a:t>
            </a:r>
          </a:p>
          <a:p>
            <a:r>
              <a:rPr lang="en-US" dirty="0"/>
              <a:t>Regulator may set up a multi-stakeholder platform that provide consumer support in matters relating to inappropriate contents of the internet or any other </a:t>
            </a:r>
            <a:r>
              <a:rPr lang="en-US" dirty="0" smtClean="0"/>
              <a:t>ICT </a:t>
            </a:r>
            <a:r>
              <a:rPr lang="en-US" dirty="0"/>
              <a:t>platform</a:t>
            </a:r>
          </a:p>
          <a:p>
            <a:r>
              <a:rPr lang="en-US" dirty="0"/>
              <a:t>Regulator may also advise the policymaker of the need to have an overarching cybersecurity strategy  </a:t>
            </a:r>
          </a:p>
        </p:txBody>
      </p:sp>
    </p:spTree>
    <p:extLst>
      <p:ext uri="{BB962C8B-B14F-4D97-AF65-F5344CB8AC3E}">
        <p14:creationId xmlns:p14="http://schemas.microsoft.com/office/powerpoint/2010/main" val="272048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6</a:t>
            </a:fld>
            <a:endParaRPr lang="en-US"/>
          </a:p>
        </p:txBody>
      </p:sp>
      <p:sp>
        <p:nvSpPr>
          <p:cNvPr id="3" name="Title 1">
            <a:extLst>
              <a:ext uri="{FF2B5EF4-FFF2-40B4-BE49-F238E27FC236}">
                <a16:creationId xmlns:a16="http://schemas.microsoft.com/office/drawing/2014/main" xmlns="" id="{33256218-68F0-4EC1-A9F3-6FF0144CB889}"/>
              </a:ext>
            </a:extLst>
          </p:cNvPr>
          <p:cNvSpPr>
            <a:spLocks noGrp="1"/>
          </p:cNvSpPr>
          <p:nvPr>
            <p:ph type="title"/>
          </p:nvPr>
        </p:nvSpPr>
        <p:spPr>
          <a:xfrm>
            <a:off x="1" y="32355"/>
            <a:ext cx="9296400" cy="882045"/>
          </a:xfrm>
        </p:spPr>
        <p:txBody>
          <a:bodyPr/>
          <a:lstStyle/>
          <a:p>
            <a:r>
              <a:rPr lang="en-US" dirty="0"/>
              <a:t>Technical solutions - principle</a:t>
            </a:r>
          </a:p>
        </p:txBody>
      </p:sp>
      <p:sp>
        <p:nvSpPr>
          <p:cNvPr id="5" name="Content Placeholder 2">
            <a:extLst>
              <a:ext uri="{FF2B5EF4-FFF2-40B4-BE49-F238E27FC236}">
                <a16:creationId xmlns:a16="http://schemas.microsoft.com/office/drawing/2014/main" xmlns="" id="{AE62CD8B-1629-4F65-AC1B-D07B462C340B}"/>
              </a:ext>
            </a:extLst>
          </p:cNvPr>
          <p:cNvSpPr>
            <a:spLocks noGrp="1"/>
          </p:cNvSpPr>
          <p:nvPr>
            <p:ph sz="quarter" idx="4294967295"/>
          </p:nvPr>
        </p:nvSpPr>
        <p:spPr>
          <a:xfrm>
            <a:off x="304800" y="914400"/>
            <a:ext cx="8610600" cy="4349578"/>
          </a:xfrm>
          <a:prstGeom prst="rect">
            <a:avLst/>
          </a:prstGeom>
        </p:spPr>
        <p:txBody>
          <a:bodyPr/>
          <a:lstStyle/>
          <a:p>
            <a:r>
              <a:rPr lang="en-US" sz="2800" dirty="0"/>
              <a:t>Blocking and filtering can be based on relatively static </a:t>
            </a:r>
            <a:r>
              <a:rPr lang="en-US" sz="2800" u="sng" dirty="0" smtClean="0"/>
              <a:t>blacklist </a:t>
            </a:r>
            <a:r>
              <a:rPr lang="en-US" sz="2800" dirty="0"/>
              <a:t>or be determined more dynamically based on a real-time examination of the information being exchanged. </a:t>
            </a:r>
          </a:p>
          <a:p>
            <a:r>
              <a:rPr lang="en-US" sz="2800" dirty="0"/>
              <a:t>Blacklists may be produced manually or automatically and are often not available to non-customers of the blocking software. </a:t>
            </a:r>
          </a:p>
          <a:p>
            <a:r>
              <a:rPr lang="en-US" sz="2800" dirty="0"/>
              <a:t>Blocking or filtering can be done at a centralized national level, at a decentralized sub-national level, or at an institutional level.</a:t>
            </a:r>
          </a:p>
          <a:p>
            <a:r>
              <a:rPr lang="en-US" sz="2800" dirty="0"/>
              <a:t>Blocking and filtering may also vary within a country across different ISPs</a:t>
            </a:r>
          </a:p>
        </p:txBody>
      </p:sp>
    </p:spTree>
    <p:extLst>
      <p:ext uri="{BB962C8B-B14F-4D97-AF65-F5344CB8AC3E}">
        <p14:creationId xmlns:p14="http://schemas.microsoft.com/office/powerpoint/2010/main" val="348716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7</a:t>
            </a:fld>
            <a:endParaRPr lang="en-US"/>
          </a:p>
        </p:txBody>
      </p:sp>
      <p:sp>
        <p:nvSpPr>
          <p:cNvPr id="3" name="Title 1">
            <a:extLst>
              <a:ext uri="{FF2B5EF4-FFF2-40B4-BE49-F238E27FC236}">
                <a16:creationId xmlns:a16="http://schemas.microsoft.com/office/drawing/2014/main" xmlns="" id="{8565BAF5-DFC3-4C7A-9CBF-677C559447DE}"/>
              </a:ext>
            </a:extLst>
          </p:cNvPr>
          <p:cNvSpPr>
            <a:spLocks noGrp="1"/>
          </p:cNvSpPr>
          <p:nvPr>
            <p:ph type="title"/>
          </p:nvPr>
        </p:nvSpPr>
        <p:spPr>
          <a:xfrm>
            <a:off x="0" y="228600"/>
            <a:ext cx="9144000" cy="990599"/>
          </a:xfrm>
        </p:spPr>
        <p:txBody>
          <a:bodyPr/>
          <a:lstStyle/>
          <a:p>
            <a:r>
              <a:rPr lang="en-US" sz="4000" dirty="0"/>
              <a:t>Technical solutions – terminologies </a:t>
            </a:r>
          </a:p>
        </p:txBody>
      </p:sp>
      <p:sp>
        <p:nvSpPr>
          <p:cNvPr id="5" name="Content Placeholder 2">
            <a:extLst>
              <a:ext uri="{FF2B5EF4-FFF2-40B4-BE49-F238E27FC236}">
                <a16:creationId xmlns:a16="http://schemas.microsoft.com/office/drawing/2014/main" xmlns="" id="{EFD0B21F-5C6A-4CA0-AD25-13B6D41F113B}"/>
              </a:ext>
            </a:extLst>
          </p:cNvPr>
          <p:cNvSpPr>
            <a:spLocks noGrp="1"/>
          </p:cNvSpPr>
          <p:nvPr>
            <p:ph sz="quarter" idx="4294967295"/>
          </p:nvPr>
        </p:nvSpPr>
        <p:spPr>
          <a:xfrm>
            <a:off x="304800" y="1447800"/>
            <a:ext cx="8839200" cy="3801761"/>
          </a:xfrm>
          <a:prstGeom prst="rect">
            <a:avLst/>
          </a:prstGeom>
        </p:spPr>
        <p:txBody>
          <a:bodyPr>
            <a:normAutofit fontScale="70000" lnSpcReduction="20000"/>
          </a:bodyPr>
          <a:lstStyle/>
          <a:p>
            <a:r>
              <a:rPr lang="en-US" b="1" dirty="0"/>
              <a:t>Blacklisting</a:t>
            </a:r>
            <a:r>
              <a:rPr lang="en-US" dirty="0"/>
              <a:t> is the action of a group or authority, that compile a </a:t>
            </a:r>
            <a:r>
              <a:rPr lang="en-US" b="1" dirty="0"/>
              <a:t>blacklist</a:t>
            </a:r>
            <a:r>
              <a:rPr lang="en-US" dirty="0"/>
              <a:t> of people, contents or other entities in general to be avoided or distrusted as not being acceptable</a:t>
            </a:r>
          </a:p>
          <a:p>
            <a:r>
              <a:rPr lang="en-US" b="1" dirty="0"/>
              <a:t>Protocol</a:t>
            </a:r>
            <a:r>
              <a:rPr lang="en-US" dirty="0"/>
              <a:t> is a set of rules that any two or more devices that need to communicate to each other have to follow to enable proper communication</a:t>
            </a:r>
          </a:p>
          <a:p>
            <a:r>
              <a:rPr lang="en-US" b="1" dirty="0"/>
              <a:t>Internet protocol (IP) </a:t>
            </a:r>
            <a:r>
              <a:rPr lang="en-US" dirty="0"/>
              <a:t>is the set of rules that connecting entities need to use when using the internet as the means of communication </a:t>
            </a:r>
          </a:p>
          <a:p>
            <a:r>
              <a:rPr lang="en-US" b="1" dirty="0"/>
              <a:t>IP address</a:t>
            </a:r>
            <a:r>
              <a:rPr lang="en-US" dirty="0"/>
              <a:t> is a numerical label assigned to each device connected to a computer network that uses the Internet Protocol for communication. it serves two principal functions: host or network interface identification and location addressing</a:t>
            </a:r>
          </a:p>
        </p:txBody>
      </p:sp>
    </p:spTree>
    <p:extLst>
      <p:ext uri="{BB962C8B-B14F-4D97-AF65-F5344CB8AC3E}">
        <p14:creationId xmlns:p14="http://schemas.microsoft.com/office/powerpoint/2010/main" val="411443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8</a:t>
            </a:fld>
            <a:endParaRPr lang="en-US"/>
          </a:p>
        </p:txBody>
      </p:sp>
      <p:sp>
        <p:nvSpPr>
          <p:cNvPr id="3" name="Title 1">
            <a:extLst>
              <a:ext uri="{FF2B5EF4-FFF2-40B4-BE49-F238E27FC236}">
                <a16:creationId xmlns:a16="http://schemas.microsoft.com/office/drawing/2014/main" xmlns="" id="{68816AC4-40B4-4D21-9857-61148A9D70D4}"/>
              </a:ext>
            </a:extLst>
          </p:cNvPr>
          <p:cNvSpPr>
            <a:spLocks noGrp="1"/>
          </p:cNvSpPr>
          <p:nvPr>
            <p:ph type="title"/>
          </p:nvPr>
        </p:nvSpPr>
        <p:spPr>
          <a:xfrm>
            <a:off x="-8793" y="-30252"/>
            <a:ext cx="8847993" cy="1630452"/>
          </a:xfrm>
        </p:spPr>
        <p:txBody>
          <a:bodyPr/>
          <a:lstStyle/>
          <a:p>
            <a:r>
              <a:rPr lang="en-US" dirty="0"/>
              <a:t>Technical solution - methodology</a:t>
            </a:r>
          </a:p>
        </p:txBody>
      </p:sp>
      <p:sp>
        <p:nvSpPr>
          <p:cNvPr id="5" name="Content Placeholder 2">
            <a:extLst>
              <a:ext uri="{FF2B5EF4-FFF2-40B4-BE49-F238E27FC236}">
                <a16:creationId xmlns:a16="http://schemas.microsoft.com/office/drawing/2014/main" xmlns="" id="{5D3ECEDD-5EBD-4E93-BC10-A3B379708062}"/>
              </a:ext>
            </a:extLst>
          </p:cNvPr>
          <p:cNvSpPr>
            <a:spLocks noGrp="1"/>
          </p:cNvSpPr>
          <p:nvPr>
            <p:ph sz="quarter" idx="4294967295"/>
          </p:nvPr>
        </p:nvSpPr>
        <p:spPr>
          <a:xfrm>
            <a:off x="457200" y="1524000"/>
            <a:ext cx="8001626" cy="3576508"/>
          </a:xfrm>
          <a:prstGeom prst="rect">
            <a:avLst/>
          </a:prstGeom>
        </p:spPr>
        <p:txBody>
          <a:bodyPr>
            <a:normAutofit fontScale="77500" lnSpcReduction="20000"/>
          </a:bodyPr>
          <a:lstStyle/>
          <a:p>
            <a:r>
              <a:rPr lang="en-US" b="1" dirty="0"/>
              <a:t>Internet Protocol (IP) address blocking</a:t>
            </a:r>
            <a:r>
              <a:rPr lang="en-US" dirty="0"/>
              <a:t>: </a:t>
            </a:r>
            <a:r>
              <a:rPr lang="en-US" dirty="0" smtClean="0"/>
              <a:t>By denying access </a:t>
            </a:r>
            <a:r>
              <a:rPr lang="en-US" dirty="0"/>
              <a:t>to a certain IP address. </a:t>
            </a:r>
          </a:p>
          <a:p>
            <a:pPr lvl="1"/>
            <a:r>
              <a:rPr lang="en-US" dirty="0"/>
              <a:t>If the target Web site is hosted in a shared hosting server, all websites on the same server will be blocked. </a:t>
            </a:r>
          </a:p>
          <a:p>
            <a:pPr lvl="1"/>
            <a:r>
              <a:rPr lang="en-US" dirty="0"/>
              <a:t>This affects IP-based protocols such as </a:t>
            </a:r>
            <a:r>
              <a:rPr lang="en-US" u="sng" dirty="0"/>
              <a:t>HTTP</a:t>
            </a:r>
            <a:r>
              <a:rPr lang="en-US" dirty="0"/>
              <a:t>, </a:t>
            </a:r>
            <a:r>
              <a:rPr lang="en-US" u="sng" dirty="0"/>
              <a:t>FTP</a:t>
            </a:r>
            <a:r>
              <a:rPr lang="en-US" dirty="0"/>
              <a:t> and </a:t>
            </a:r>
            <a:r>
              <a:rPr lang="en-US" u="sng" dirty="0"/>
              <a:t>POP</a:t>
            </a:r>
            <a:r>
              <a:rPr lang="en-US" dirty="0"/>
              <a:t>. </a:t>
            </a:r>
            <a:r>
              <a:rPr lang="en-US" dirty="0" smtClean="0"/>
              <a:t/>
            </a:r>
            <a:br>
              <a:rPr lang="en-US" dirty="0" smtClean="0"/>
            </a:br>
            <a:endParaRPr lang="en-US" dirty="0"/>
          </a:p>
          <a:p>
            <a:r>
              <a:rPr lang="en-US" dirty="0" smtClean="0"/>
              <a:t>Limitation: </a:t>
            </a:r>
            <a:endParaRPr lang="en-US" dirty="0"/>
          </a:p>
          <a:p>
            <a:pPr lvl="1"/>
            <a:r>
              <a:rPr lang="en-US" dirty="0" smtClean="0"/>
              <a:t>Can use </a:t>
            </a:r>
            <a:r>
              <a:rPr lang="en-US" u="sng" dirty="0"/>
              <a:t>proxies</a:t>
            </a:r>
            <a:r>
              <a:rPr lang="en-US" dirty="0"/>
              <a:t> </a:t>
            </a:r>
            <a:r>
              <a:rPr lang="en-US" dirty="0" smtClean="0"/>
              <a:t>to </a:t>
            </a:r>
            <a:r>
              <a:rPr lang="en-US" dirty="0"/>
              <a:t>access the target websites </a:t>
            </a:r>
          </a:p>
          <a:p>
            <a:pPr lvl="1"/>
            <a:r>
              <a:rPr lang="en-US" dirty="0"/>
              <a:t>but proxies may be jammed or blocked</a:t>
            </a:r>
          </a:p>
          <a:p>
            <a:pPr lvl="1"/>
            <a:r>
              <a:rPr lang="en-US" dirty="0" smtClean="0"/>
              <a:t>To get over that </a:t>
            </a:r>
            <a:r>
              <a:rPr lang="en-US" dirty="0"/>
              <a:t>s</a:t>
            </a:r>
            <a:r>
              <a:rPr lang="en-US" dirty="0" smtClean="0"/>
              <a:t>ome </a:t>
            </a:r>
            <a:r>
              <a:rPr lang="en-US" dirty="0"/>
              <a:t>large websites such as Google have allocated additional IP addresses to circumvent the block, </a:t>
            </a:r>
          </a:p>
        </p:txBody>
      </p:sp>
    </p:spTree>
    <p:extLst>
      <p:ext uri="{BB962C8B-B14F-4D97-AF65-F5344CB8AC3E}">
        <p14:creationId xmlns:p14="http://schemas.microsoft.com/office/powerpoint/2010/main" val="2572929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CD979D-1878-46F1-AE88-BCADFF98E737}" type="slidenum">
              <a:rPr lang="en-US" smtClean="0"/>
              <a:pPr/>
              <a:t>9</a:t>
            </a:fld>
            <a:endParaRPr lang="en-US"/>
          </a:p>
        </p:txBody>
      </p:sp>
      <p:sp>
        <p:nvSpPr>
          <p:cNvPr id="3" name="Title 1">
            <a:extLst>
              <a:ext uri="{FF2B5EF4-FFF2-40B4-BE49-F238E27FC236}">
                <a16:creationId xmlns:a16="http://schemas.microsoft.com/office/drawing/2014/main" xmlns="" id="{B226FCE6-3337-41EF-BDD0-DA304C8C99FB}"/>
              </a:ext>
            </a:extLst>
          </p:cNvPr>
          <p:cNvSpPr>
            <a:spLocks noGrp="1"/>
          </p:cNvSpPr>
          <p:nvPr>
            <p:ph type="title"/>
          </p:nvPr>
        </p:nvSpPr>
        <p:spPr>
          <a:xfrm>
            <a:off x="163492" y="5737"/>
            <a:ext cx="8991600" cy="1600200"/>
          </a:xfrm>
        </p:spPr>
        <p:txBody>
          <a:bodyPr/>
          <a:lstStyle/>
          <a:p>
            <a:r>
              <a:rPr lang="en-US" sz="4000" dirty="0"/>
              <a:t>Technical solution - methodology</a:t>
            </a:r>
          </a:p>
        </p:txBody>
      </p:sp>
      <p:sp>
        <p:nvSpPr>
          <p:cNvPr id="5" name="Content Placeholder 2">
            <a:extLst>
              <a:ext uri="{FF2B5EF4-FFF2-40B4-BE49-F238E27FC236}">
                <a16:creationId xmlns:a16="http://schemas.microsoft.com/office/drawing/2014/main" xmlns="" id="{4E3E3EF0-5379-4331-A1F3-8BAF6AFFDCFA}"/>
              </a:ext>
            </a:extLst>
          </p:cNvPr>
          <p:cNvSpPr>
            <a:spLocks noGrp="1"/>
          </p:cNvSpPr>
          <p:nvPr>
            <p:ph sz="quarter" idx="4294967295"/>
          </p:nvPr>
        </p:nvSpPr>
        <p:spPr>
          <a:xfrm>
            <a:off x="152400" y="1600200"/>
            <a:ext cx="8915400" cy="4267200"/>
          </a:xfrm>
          <a:prstGeom prst="rect">
            <a:avLst/>
          </a:prstGeom>
        </p:spPr>
        <p:txBody>
          <a:bodyPr>
            <a:normAutofit fontScale="85000" lnSpcReduction="20000"/>
          </a:bodyPr>
          <a:lstStyle/>
          <a:p>
            <a:r>
              <a:rPr lang="en-US" b="1" dirty="0"/>
              <a:t>Domain </a:t>
            </a:r>
            <a:r>
              <a:rPr lang="en-US" b="1" dirty="0" smtClean="0"/>
              <a:t>Name </a:t>
            </a:r>
            <a:r>
              <a:rPr lang="en-US" b="1" dirty="0"/>
              <a:t>S</a:t>
            </a:r>
            <a:r>
              <a:rPr lang="en-US" b="1" dirty="0" smtClean="0"/>
              <a:t>ystem </a:t>
            </a:r>
            <a:r>
              <a:rPr lang="en-US" b="1" dirty="0"/>
              <a:t>(DNS) filtering and redirection</a:t>
            </a:r>
            <a:r>
              <a:rPr lang="en-US" dirty="0"/>
              <a:t>: Blocked domain </a:t>
            </a:r>
            <a:r>
              <a:rPr lang="en-US" dirty="0" smtClean="0"/>
              <a:t>names </a:t>
            </a:r>
            <a:r>
              <a:rPr lang="en-US" dirty="0"/>
              <a:t>are not resolved, or an incorrect IP address is returned. </a:t>
            </a:r>
          </a:p>
          <a:p>
            <a:pPr lvl="1"/>
            <a:r>
              <a:rPr lang="en-US" dirty="0"/>
              <a:t>This affects all IP-based protocols such as HTTP, FTP and POP. </a:t>
            </a:r>
          </a:p>
          <a:p>
            <a:pPr lvl="1"/>
            <a:r>
              <a:rPr lang="en-US" dirty="0"/>
              <a:t>A typical circumvention method is to find an alternative DNS resolver that resolves domain names correctly, but domain name servers are subject to blockage as well, especially IP address blocking. </a:t>
            </a:r>
          </a:p>
          <a:p>
            <a:pPr lvl="1"/>
            <a:r>
              <a:rPr lang="en-US" dirty="0"/>
              <a:t>Another workaround is to bypass DNS if the IP address is obtainable from other sources and is not itself blocked. </a:t>
            </a:r>
          </a:p>
          <a:p>
            <a:pPr lvl="2"/>
            <a:r>
              <a:rPr lang="en-US" dirty="0"/>
              <a:t>Examples are modifying the Hosts file or typing the IP address instead of the domain name as part of a URL given to a Web browser.</a:t>
            </a:r>
          </a:p>
          <a:p>
            <a:endParaRPr lang="en-US" dirty="0"/>
          </a:p>
        </p:txBody>
      </p:sp>
    </p:spTree>
    <p:extLst>
      <p:ext uri="{BB962C8B-B14F-4D97-AF65-F5344CB8AC3E}">
        <p14:creationId xmlns:p14="http://schemas.microsoft.com/office/powerpoint/2010/main" val="391396871"/>
      </p:ext>
    </p:extLst>
  </p:cSld>
  <p:clrMapOvr>
    <a:masterClrMapping/>
  </p:clrMapOvr>
</p:sld>
</file>

<file path=ppt/theme/theme1.xml><?xml version="1.0" encoding="utf-8"?>
<a:theme xmlns:a="http://schemas.openxmlformats.org/drawingml/2006/main" name="LIRNEasia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7246</TotalTime>
  <Words>1961</Words>
  <Application>Microsoft Office PowerPoint</Application>
  <PresentationFormat>On-screen Show (4:3)</PresentationFormat>
  <Paragraphs>150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LIRNEasia presentation template</vt:lpstr>
      <vt:lpstr>Security, blocking of websites, shutting down networks and related issues </vt:lpstr>
      <vt:lpstr>Outline</vt:lpstr>
      <vt:lpstr>PowerPoint Presentation</vt:lpstr>
      <vt:lpstr>The regulator revisited</vt:lpstr>
      <vt:lpstr>Steps to be taken by regulator</vt:lpstr>
      <vt:lpstr>Technical solutions - principle</vt:lpstr>
      <vt:lpstr>Technical solutions – terminologies </vt:lpstr>
      <vt:lpstr>Technical solution - methodology</vt:lpstr>
      <vt:lpstr>Technical solution - methodology</vt:lpstr>
      <vt:lpstr>Technical solution - methodology</vt:lpstr>
      <vt:lpstr>Technical solution - methodology</vt:lpstr>
      <vt:lpstr>Technical solution - methodology</vt:lpstr>
      <vt:lpstr>Technical solution - methodology</vt:lpstr>
      <vt:lpstr>Technical solution - methodology</vt:lpstr>
      <vt:lpstr>Case study – child sexual abuse (CSA) filtering</vt:lpstr>
      <vt:lpstr>CSA filtering – aim and object</vt:lpstr>
      <vt:lpstr>CSA filtering – the process</vt:lpstr>
      <vt:lpstr>CSA filtering – the system</vt:lpstr>
      <vt:lpstr>CSA filtering – the operation</vt:lpstr>
      <vt:lpstr>CSA filtering – technical setup </vt:lpstr>
      <vt:lpstr>CSA filtering - evaluation</vt:lpstr>
      <vt:lpstr>CSA filtering – Post implementation review</vt:lpstr>
      <vt:lpstr>Lessons learnt – recommendations </vt:lpstr>
      <vt:lpstr>Lessons learnt – recommendations</vt:lpstr>
      <vt:lpstr>Lessons learnt – recommendations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Gayani</dc:creator>
  <cp:lastModifiedBy>EVENT</cp:lastModifiedBy>
  <cp:revision>173</cp:revision>
  <dcterms:created xsi:type="dcterms:W3CDTF">2013-11-13T06:16:48Z</dcterms:created>
  <dcterms:modified xsi:type="dcterms:W3CDTF">2017-09-05T04:52:10Z</dcterms:modified>
</cp:coreProperties>
</file>