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1" r:id="rId3"/>
    <p:sldId id="282" r:id="rId4"/>
    <p:sldId id="283" r:id="rId5"/>
    <p:sldId id="271" r:id="rId6"/>
    <p:sldId id="272" r:id="rId7"/>
    <p:sldId id="273" r:id="rId8"/>
    <p:sldId id="274" r:id="rId9"/>
    <p:sldId id="287" r:id="rId10"/>
    <p:sldId id="289" r:id="rId11"/>
    <p:sldId id="313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3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9" autoAdjust="0"/>
    <p:restoredTop sz="94660"/>
  </p:normalViewPr>
  <p:slideViewPr>
    <p:cSldViewPr>
      <p:cViewPr varScale="1">
        <p:scale>
          <a:sx n="90" d="100"/>
          <a:sy n="90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yani:Documents:Myanmar:Regulation%20course:Mobile%20subs%20per%20100_25.08.2017.xls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Mobile</a:t>
            </a:r>
            <a:r>
              <a:rPr lang="en-US" baseline="0" dirty="0" smtClean="0"/>
              <a:t> subscriptions per 100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622835827953938"/>
          <c:y val="0.0166666666666667"/>
          <c:w val="0.933211912700102"/>
          <c:h val="0.76524321959755"/>
        </c:manualLayout>
      </c:layout>
      <c:lineChart>
        <c:grouping val="standard"/>
        <c:varyColors val="0"/>
        <c:ser>
          <c:idx val="0"/>
          <c:order val="0"/>
          <c:tx>
            <c:strRef>
              <c:f>'Mobile subs per 100'!$A$2</c:f>
              <c:strCache>
                <c:ptCount val="1"/>
                <c:pt idx="0">
                  <c:v>Brunei Darassalam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100'!$B$2:$R$2</c:f>
              <c:numCache>
                <c:formatCode>0</c:formatCode>
                <c:ptCount val="17"/>
                <c:pt idx="0">
                  <c:v>28.73963104364188</c:v>
                </c:pt>
                <c:pt idx="1">
                  <c:v>42.42510546645543</c:v>
                </c:pt>
                <c:pt idx="2">
                  <c:v>44.7450805660152</c:v>
                </c:pt>
                <c:pt idx="3">
                  <c:v>50.73993654825965</c:v>
                </c:pt>
                <c:pt idx="4">
                  <c:v>56.91706494236714</c:v>
                </c:pt>
                <c:pt idx="5">
                  <c:v>64.35675027425535</c:v>
                </c:pt>
                <c:pt idx="6">
                  <c:v>81.86880347684368</c:v>
                </c:pt>
                <c:pt idx="7">
                  <c:v>97.77786086060158</c:v>
                </c:pt>
                <c:pt idx="8">
                  <c:v>104.745710188925</c:v>
                </c:pt>
                <c:pt idx="9">
                  <c:v>106.6658055182391</c:v>
                </c:pt>
                <c:pt idx="10">
                  <c:v>110.6284737936751</c:v>
                </c:pt>
                <c:pt idx="11">
                  <c:v>110.9447405512176</c:v>
                </c:pt>
                <c:pt idx="12">
                  <c:v>115.8387421334016</c:v>
                </c:pt>
                <c:pt idx="13">
                  <c:v>113.928344904848</c:v>
                </c:pt>
                <c:pt idx="14">
                  <c:v>111.5892897358371</c:v>
                </c:pt>
                <c:pt idx="15">
                  <c:v>110.8870484885353</c:v>
                </c:pt>
                <c:pt idx="16">
                  <c:v>123.5833987088725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'Mobile subs per 100'!$A$3</c:f>
              <c:strCache>
                <c:ptCount val="1"/>
                <c:pt idx="0">
                  <c:v>Cambodia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100'!$B$3:$R$3</c:f>
              <c:numCache>
                <c:formatCode>0</c:formatCode>
                <c:ptCount val="17"/>
                <c:pt idx="0">
                  <c:v>1.070241160264816</c:v>
                </c:pt>
                <c:pt idx="1">
                  <c:v>1.795004707652037</c:v>
                </c:pt>
                <c:pt idx="2">
                  <c:v>2.996376592179899</c:v>
                </c:pt>
                <c:pt idx="3">
                  <c:v>3.863108418376344</c:v>
                </c:pt>
                <c:pt idx="4">
                  <c:v>6.570149906187564</c:v>
                </c:pt>
                <c:pt idx="5">
                  <c:v>7.972938255974561</c:v>
                </c:pt>
                <c:pt idx="6">
                  <c:v>12.72905120455204</c:v>
                </c:pt>
                <c:pt idx="7">
                  <c:v>18.81691638683925</c:v>
                </c:pt>
                <c:pt idx="8">
                  <c:v>30.40837798539652</c:v>
                </c:pt>
                <c:pt idx="9">
                  <c:v>44.31455500529999</c:v>
                </c:pt>
                <c:pt idx="10">
                  <c:v>56.74602428669274</c:v>
                </c:pt>
                <c:pt idx="11">
                  <c:v>94.27058639155395</c:v>
                </c:pt>
                <c:pt idx="12">
                  <c:v>128.8078919894514</c:v>
                </c:pt>
                <c:pt idx="13">
                  <c:v>134.3928639358496</c:v>
                </c:pt>
                <c:pt idx="14">
                  <c:v>133.427717499375</c:v>
                </c:pt>
                <c:pt idx="15">
                  <c:v>134.3632583186807</c:v>
                </c:pt>
                <c:pt idx="16">
                  <c:v>126.3452133150028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'Mobile subs per 100'!$A$4</c:f>
              <c:strCache>
                <c:ptCount val="1"/>
                <c:pt idx="0">
                  <c:v>Indonesia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100'!$B$4:$R$4</c:f>
              <c:numCache>
                <c:formatCode>0</c:formatCode>
                <c:ptCount val="17"/>
                <c:pt idx="0">
                  <c:v>1.734574820847011</c:v>
                </c:pt>
                <c:pt idx="1">
                  <c:v>3.040801428405814</c:v>
                </c:pt>
                <c:pt idx="2">
                  <c:v>5.382550095543253</c:v>
                </c:pt>
                <c:pt idx="3">
                  <c:v>8.39518630045474</c:v>
                </c:pt>
                <c:pt idx="4">
                  <c:v>13.58749335318553</c:v>
                </c:pt>
                <c:pt idx="5">
                  <c:v>20.73325830491135</c:v>
                </c:pt>
                <c:pt idx="6">
                  <c:v>27.8294981182827</c:v>
                </c:pt>
                <c:pt idx="7">
                  <c:v>40.20153051593515</c:v>
                </c:pt>
                <c:pt idx="8">
                  <c:v>59.72883500782298</c:v>
                </c:pt>
                <c:pt idx="9">
                  <c:v>68.63768173435311</c:v>
                </c:pt>
                <c:pt idx="10">
                  <c:v>87.44981636469536</c:v>
                </c:pt>
                <c:pt idx="11">
                  <c:v>102.0413384427798</c:v>
                </c:pt>
                <c:pt idx="12">
                  <c:v>113.6776752377388</c:v>
                </c:pt>
                <c:pt idx="13">
                  <c:v>124.6583607713375</c:v>
                </c:pt>
                <c:pt idx="14">
                  <c:v>127.9531166830752</c:v>
                </c:pt>
                <c:pt idx="15">
                  <c:v>131.2926966940343</c:v>
                </c:pt>
                <c:pt idx="16">
                  <c:v>147.6637981935469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'Mobile subs per 100'!$A$5</c:f>
              <c:strCache>
                <c:ptCount val="1"/>
                <c:pt idx="0">
                  <c:v>Lao P.D.R.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100'!$B$5:$R$5</c:f>
              <c:numCache>
                <c:formatCode>0</c:formatCode>
                <c:ptCount val="17"/>
                <c:pt idx="0">
                  <c:v>0.237343948833578</c:v>
                </c:pt>
                <c:pt idx="1">
                  <c:v>0.544638312784428</c:v>
                </c:pt>
                <c:pt idx="2">
                  <c:v>1.002482580138632</c:v>
                </c:pt>
                <c:pt idx="3">
                  <c:v>2.012456347487177</c:v>
                </c:pt>
                <c:pt idx="4">
                  <c:v>3.608319929654099</c:v>
                </c:pt>
                <c:pt idx="5">
                  <c:v>11.44519802569603</c:v>
                </c:pt>
                <c:pt idx="6">
                  <c:v>17.29051521732838</c:v>
                </c:pt>
                <c:pt idx="7">
                  <c:v>24.89057406567476</c:v>
                </c:pt>
                <c:pt idx="8">
                  <c:v>33.4489025528171</c:v>
                </c:pt>
                <c:pt idx="9">
                  <c:v>52.56885372426137</c:v>
                </c:pt>
                <c:pt idx="10">
                  <c:v>63.94643979820283</c:v>
                </c:pt>
                <c:pt idx="11">
                  <c:v>86.08338834432845</c:v>
                </c:pt>
                <c:pt idx="12">
                  <c:v>66.42927213601006</c:v>
                </c:pt>
                <c:pt idx="13">
                  <c:v>70.10064612609297</c:v>
                </c:pt>
                <c:pt idx="14">
                  <c:v>69.04438431524971</c:v>
                </c:pt>
                <c:pt idx="15">
                  <c:v>55.92764790101749</c:v>
                </c:pt>
                <c:pt idx="16">
                  <c:v>58.56456447303063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'Mobile subs per 100'!$A$6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100'!$B$6:$R$6</c:f>
              <c:numCache>
                <c:formatCode>0</c:formatCode>
                <c:ptCount val="17"/>
                <c:pt idx="0">
                  <c:v>21.86841916384321</c:v>
                </c:pt>
                <c:pt idx="1">
                  <c:v>30.87250291721115</c:v>
                </c:pt>
                <c:pt idx="2">
                  <c:v>37.0994530484149</c:v>
                </c:pt>
                <c:pt idx="3">
                  <c:v>44.72962641714686</c:v>
                </c:pt>
                <c:pt idx="4">
                  <c:v>57.67797648715504</c:v>
                </c:pt>
                <c:pt idx="5">
                  <c:v>75.76719665326466</c:v>
                </c:pt>
                <c:pt idx="6">
                  <c:v>74.11067443504653</c:v>
                </c:pt>
                <c:pt idx="7">
                  <c:v>87.34182504722022</c:v>
                </c:pt>
                <c:pt idx="8">
                  <c:v>101.8956982646037</c:v>
                </c:pt>
                <c:pt idx="9">
                  <c:v>108.9764703879109</c:v>
                </c:pt>
                <c:pt idx="10">
                  <c:v>120.4100357403226</c:v>
                </c:pt>
                <c:pt idx="11">
                  <c:v>128.30762780348</c:v>
                </c:pt>
                <c:pt idx="12">
                  <c:v>142.3912391797378</c:v>
                </c:pt>
                <c:pt idx="13">
                  <c:v>145.9509827332233</c:v>
                </c:pt>
                <c:pt idx="14">
                  <c:v>150.2528409724608</c:v>
                </c:pt>
                <c:pt idx="15">
                  <c:v>145.4137817342564</c:v>
                </c:pt>
                <c:pt idx="16">
                  <c:v>140.8010609458701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'Mobile subs per 100'!$A$7</c:f>
              <c:strCache>
                <c:ptCount val="1"/>
                <c:pt idx="0">
                  <c:v>Myanmar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100'!$B$7:$R$7</c:f>
              <c:numCache>
                <c:formatCode>0</c:formatCode>
                <c:ptCount val="17"/>
                <c:pt idx="0">
                  <c:v>0.0281037523323733</c:v>
                </c:pt>
                <c:pt idx="1">
                  <c:v>0.047039481792602</c:v>
                </c:pt>
                <c:pt idx="2">
                  <c:v>0.0985459997988907</c:v>
                </c:pt>
                <c:pt idx="3">
                  <c:v>0.135329298580537</c:v>
                </c:pt>
                <c:pt idx="4">
                  <c:v>0.18646000501263</c:v>
                </c:pt>
                <c:pt idx="5">
                  <c:v>0.257478767904677</c:v>
                </c:pt>
                <c:pt idx="6">
                  <c:v>0.425402883522751</c:v>
                </c:pt>
                <c:pt idx="7">
                  <c:v>0.488455213173231</c:v>
                </c:pt>
                <c:pt idx="8">
                  <c:v>0.719945045665877</c:v>
                </c:pt>
                <c:pt idx="9">
                  <c:v>0.977239025515515</c:v>
                </c:pt>
                <c:pt idx="10">
                  <c:v>1.148202985973386</c:v>
                </c:pt>
                <c:pt idx="11">
                  <c:v>2.385820996212385</c:v>
                </c:pt>
                <c:pt idx="12">
                  <c:v>7.098104990078665</c:v>
                </c:pt>
                <c:pt idx="13">
                  <c:v>12.89521752004748</c:v>
                </c:pt>
                <c:pt idx="14">
                  <c:v>56.38270471925777</c:v>
                </c:pt>
                <c:pt idx="15">
                  <c:v>78.22543875696945</c:v>
                </c:pt>
                <c:pt idx="16">
                  <c:v>92.13915955313263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'Mobile subs per 100'!$A$8</c:f>
              <c:strCache>
                <c:ptCount val="1"/>
                <c:pt idx="0">
                  <c:v>Philippines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100'!$B$8:$R$8</c:f>
              <c:numCache>
                <c:formatCode>0</c:formatCode>
                <c:ptCount val="17"/>
                <c:pt idx="0">
                  <c:v>8.282013221048277</c:v>
                </c:pt>
                <c:pt idx="1">
                  <c:v>15.2744590286627</c:v>
                </c:pt>
                <c:pt idx="2">
                  <c:v>18.92258896427008</c:v>
                </c:pt>
                <c:pt idx="3">
                  <c:v>27.12919076754501</c:v>
                </c:pt>
                <c:pt idx="4">
                  <c:v>38.93302054089893</c:v>
                </c:pt>
                <c:pt idx="5">
                  <c:v>40.37432163984661</c:v>
                </c:pt>
                <c:pt idx="6">
                  <c:v>48.94108025811543</c:v>
                </c:pt>
                <c:pt idx="7">
                  <c:v>64.45735688936886</c:v>
                </c:pt>
                <c:pt idx="8">
                  <c:v>75.43670359789455</c:v>
                </c:pt>
                <c:pt idx="9">
                  <c:v>82.48046108961906</c:v>
                </c:pt>
                <c:pt idx="10">
                  <c:v>89.37136639897149</c:v>
                </c:pt>
                <c:pt idx="11">
                  <c:v>99.67044027880567</c:v>
                </c:pt>
                <c:pt idx="12">
                  <c:v>106.208278752036</c:v>
                </c:pt>
                <c:pt idx="13">
                  <c:v>105.3825999668182</c:v>
                </c:pt>
                <c:pt idx="14">
                  <c:v>112.2932378872466</c:v>
                </c:pt>
                <c:pt idx="15">
                  <c:v>117.0188679245283</c:v>
                </c:pt>
                <c:pt idx="16">
                  <c:v>109.3687158357054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'Mobile subs per 100'!$A$9</c:f>
              <c:strCache>
                <c:ptCount val="1"/>
                <c:pt idx="0">
                  <c:v>Singapore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100'!$B$9:$R$9</c:f>
              <c:numCache>
                <c:formatCode>0</c:formatCode>
                <c:ptCount val="17"/>
                <c:pt idx="0">
                  <c:v>68.20946069241763</c:v>
                </c:pt>
                <c:pt idx="1">
                  <c:v>72.2955854163787</c:v>
                </c:pt>
                <c:pt idx="2">
                  <c:v>79.33524108286737</c:v>
                </c:pt>
                <c:pt idx="3">
                  <c:v>86.92955668113307</c:v>
                </c:pt>
                <c:pt idx="4">
                  <c:v>95.77686129719122</c:v>
                </c:pt>
                <c:pt idx="5">
                  <c:v>102.7858563135965</c:v>
                </c:pt>
                <c:pt idx="6">
                  <c:v>108.7980660545081</c:v>
                </c:pt>
                <c:pt idx="7">
                  <c:v>129.1047659645132</c:v>
                </c:pt>
                <c:pt idx="8">
                  <c:v>132.553731911999</c:v>
                </c:pt>
                <c:pt idx="9">
                  <c:v>138.039082335236</c:v>
                </c:pt>
                <c:pt idx="10">
                  <c:v>145.4597169990458</c:v>
                </c:pt>
                <c:pt idx="11">
                  <c:v>150.3620588276146</c:v>
                </c:pt>
                <c:pt idx="12">
                  <c:v>151.8625067930217</c:v>
                </c:pt>
                <c:pt idx="13">
                  <c:v>156.2853642843093</c:v>
                </c:pt>
                <c:pt idx="14">
                  <c:v>148.157384175143</c:v>
                </c:pt>
                <c:pt idx="15">
                  <c:v>147.0178571428572</c:v>
                </c:pt>
                <c:pt idx="16">
                  <c:v>149.7873390731304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'Mobile subs per 100'!$A$10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100'!$B$10:$R$10</c:f>
              <c:numCache>
                <c:formatCode>0</c:formatCode>
                <c:ptCount val="17"/>
                <c:pt idx="0">
                  <c:v>4.874522361408764</c:v>
                </c:pt>
                <c:pt idx="1">
                  <c:v>11.90566787690277</c:v>
                </c:pt>
                <c:pt idx="2">
                  <c:v>27.20735309780432</c:v>
                </c:pt>
                <c:pt idx="3">
                  <c:v>33.35054891402835</c:v>
                </c:pt>
                <c:pt idx="4">
                  <c:v>41.22887405246994</c:v>
                </c:pt>
                <c:pt idx="5">
                  <c:v>46.24719192083964</c:v>
                </c:pt>
                <c:pt idx="6">
                  <c:v>60.63586198463256</c:v>
                </c:pt>
                <c:pt idx="7">
                  <c:v>79.83593407752033</c:v>
                </c:pt>
                <c:pt idx="8">
                  <c:v>93.0536269442332</c:v>
                </c:pt>
                <c:pt idx="9">
                  <c:v>99.10458280334777</c:v>
                </c:pt>
                <c:pt idx="10">
                  <c:v>107.5485428362468</c:v>
                </c:pt>
                <c:pt idx="11">
                  <c:v>115.7631924137046</c:v>
                </c:pt>
                <c:pt idx="12">
                  <c:v>126.5735147615252</c:v>
                </c:pt>
                <c:pt idx="13">
                  <c:v>139.1356879029178</c:v>
                </c:pt>
                <c:pt idx="14">
                  <c:v>143.3659600550034</c:v>
                </c:pt>
                <c:pt idx="15">
                  <c:v>151.4743967039435</c:v>
                </c:pt>
                <c:pt idx="16">
                  <c:v>169.3291457650564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'Mobile subs per 100'!$A$11</c:f>
              <c:strCache>
                <c:ptCount val="1"/>
                <c:pt idx="0">
                  <c:v>Viet Nam</c:v>
                </c:pt>
              </c:strCache>
            </c:strRef>
          </c:tx>
          <c:marker>
            <c:symbol val="none"/>
          </c:marker>
          <c:cat>
            <c:numRef>
              <c:f>'Mobile subs per 100'!$B$1:$R$1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'Mobile subs per 100'!$B$11:$R$11</c:f>
              <c:numCache>
                <c:formatCode>0</c:formatCode>
                <c:ptCount val="17"/>
                <c:pt idx="0">
                  <c:v>1.015779799023327</c:v>
                </c:pt>
                <c:pt idx="1">
                  <c:v>1.591436075832639</c:v>
                </c:pt>
                <c:pt idx="2">
                  <c:v>2.391806652694257</c:v>
                </c:pt>
                <c:pt idx="3">
                  <c:v>3.407591148713641</c:v>
                </c:pt>
                <c:pt idx="4">
                  <c:v>6.090642513667106</c:v>
                </c:pt>
                <c:pt idx="5">
                  <c:v>11.64334930169276</c:v>
                </c:pt>
                <c:pt idx="6">
                  <c:v>22.6769990109373</c:v>
                </c:pt>
                <c:pt idx="7">
                  <c:v>53.46099491204426</c:v>
                </c:pt>
                <c:pt idx="8">
                  <c:v>87.96223391569654</c:v>
                </c:pt>
                <c:pt idx="9">
                  <c:v>114.1807381575124</c:v>
                </c:pt>
                <c:pt idx="10">
                  <c:v>128.3411854024674</c:v>
                </c:pt>
                <c:pt idx="11">
                  <c:v>144.9096406454337</c:v>
                </c:pt>
                <c:pt idx="12">
                  <c:v>148.2658598433495</c:v>
                </c:pt>
                <c:pt idx="13">
                  <c:v>137.8523242665122</c:v>
                </c:pt>
                <c:pt idx="14">
                  <c:v>150.060371061481</c:v>
                </c:pt>
                <c:pt idx="15">
                  <c:v>131.1958025717099</c:v>
                </c:pt>
                <c:pt idx="16">
                  <c:v>130.0955436343258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159496"/>
        <c:axId val="2109162472"/>
      </c:lineChart>
      <c:catAx>
        <c:axId val="210915949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109162472"/>
        <c:crosses val="autoZero"/>
        <c:auto val="1"/>
        <c:lblAlgn val="ctr"/>
        <c:lblOffset val="100"/>
        <c:noMultiLvlLbl val="0"/>
      </c:catAx>
      <c:valAx>
        <c:axId val="21091624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09159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0.06306</cdr:x>
      <cdr:y>0.74603</cdr:y>
    </cdr:from>
    <cdr:to>
      <cdr:x>1</cdr:x>
      <cdr:y>0.74603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533400" y="3581400"/>
          <a:ext cx="79248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382D2-575D-4549-9D46-F50E104F31CE}" type="datetimeFigureOut">
              <a:rPr lang="en-US"/>
              <a:pPr/>
              <a:t>9/9/17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E8F2AD-CE28-40E4-B049-EA256243F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19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CA69B5-A504-40DA-920E-C169E8BF9D92}" type="datetimeFigureOut">
              <a:rPr lang="en-US"/>
              <a:pPr/>
              <a:t>9/9/17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FD691F4-709F-41F7-9A24-E8FBD61FA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2FE103-A313-4747-A784-A8BBDA20370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85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841187-8318-4852-A593-94E17065B27B}" type="slidenum">
              <a:rPr lang="en-US">
                <a:latin typeface="Arial" panose="020B0604020202020204" pitchFamily="34" charset="0"/>
              </a:rPr>
              <a:pPr eaLnBrk="1" hangingPunct="1"/>
              <a:t>19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03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5D7626-E0B6-4A01-BBC4-1C0E9AB697C1}" type="slidenum">
              <a:rPr lang="en-US">
                <a:latin typeface="Arial" panose="020B0604020202020204" pitchFamily="34" charset="0"/>
              </a:rPr>
              <a:pPr eaLnBrk="1" hangingPunct="1"/>
              <a:t>20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84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AF97D5-42C9-49F2-9F95-68BB8F7D973B}" type="slidenum">
              <a:rPr lang="en-US">
                <a:latin typeface="Arial" panose="020B0604020202020204" pitchFamily="34" charset="0"/>
              </a:rPr>
              <a:pPr eaLnBrk="1" hangingPunct="1"/>
              <a:t>21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28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AC1A6C-DD7E-4BEC-A501-EA66C32389F1}" type="slidenum">
              <a:rPr lang="en-US">
                <a:latin typeface="Arial" panose="020B0604020202020204" pitchFamily="34" charset="0"/>
              </a:rPr>
              <a:pPr eaLnBrk="1" hangingPunct="1"/>
              <a:t>22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01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F33EA9-570A-4F1F-AC5C-46071D29139A}" type="slidenum">
              <a:rPr lang="en-US">
                <a:latin typeface="Arial" panose="020B0604020202020204" pitchFamily="34" charset="0"/>
              </a:rPr>
              <a:pPr eaLnBrk="1" hangingPunct="1"/>
              <a:t>23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93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3173E7-7F4E-4EFC-AFA0-5D04BBFE14AC}" type="slidenum">
              <a:rPr lang="en-US">
                <a:latin typeface="Arial" panose="020B0604020202020204" pitchFamily="34" charset="0"/>
              </a:rPr>
              <a:pPr eaLnBrk="1" hangingPunct="1"/>
              <a:t>24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65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6495D6-BA01-4022-85BD-D96B4275049B}" type="slidenum">
              <a:rPr lang="en-US">
                <a:latin typeface="Arial" panose="020B0604020202020204" pitchFamily="34" charset="0"/>
              </a:rPr>
              <a:pPr eaLnBrk="1" hangingPunct="1"/>
              <a:t>25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3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2987F9-C3AB-41D5-B815-09564A0831CE}" type="slidenum">
              <a:rPr lang="en-US">
                <a:latin typeface="Arial" panose="020B0604020202020204" pitchFamily="34" charset="0"/>
              </a:rPr>
              <a:pPr eaLnBrk="1" hangingPunct="1"/>
              <a:t>10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5F0B2A-78BB-4A70-B599-8036EACEAE84}" type="slidenum">
              <a:rPr lang="en-US">
                <a:latin typeface="Arial" panose="020B0604020202020204" pitchFamily="34" charset="0"/>
              </a:rPr>
              <a:pPr eaLnBrk="1" hangingPunct="1"/>
              <a:t>12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658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A088B1-5C84-4303-B9D1-31EEE5FE7570}" type="slidenum">
              <a:rPr lang="en-US">
                <a:latin typeface="Arial" panose="020B0604020202020204" pitchFamily="34" charset="0"/>
              </a:rPr>
              <a:pPr eaLnBrk="1" hangingPunct="1"/>
              <a:t>13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1E663C-EAA8-4055-903A-F9DE122BDCDE}" type="slidenum">
              <a:rPr lang="en-US">
                <a:latin typeface="Arial" panose="020B0604020202020204" pitchFamily="34" charset="0"/>
              </a:rPr>
              <a:pPr eaLnBrk="1" hangingPunct="1"/>
              <a:t>14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75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04A9DB-5802-47F9-8B87-C70FF7448693}" type="slidenum">
              <a:rPr lang="en-US">
                <a:latin typeface="Arial" panose="020B0604020202020204" pitchFamily="34" charset="0"/>
              </a:rPr>
              <a:pPr eaLnBrk="1" hangingPunct="1"/>
              <a:t>15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27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02D6AD-7052-4582-868C-1C2756DFD672}" type="slidenum">
              <a:rPr lang="en-US">
                <a:latin typeface="Arial" panose="020B0604020202020204" pitchFamily="34" charset="0"/>
              </a:rPr>
              <a:pPr eaLnBrk="1" hangingPunct="1"/>
              <a:t>16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16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09AE60-BF33-4215-B95B-5C9F130C0AF5}" type="slidenum">
              <a:rPr lang="en-US">
                <a:latin typeface="Arial" panose="020B0604020202020204" pitchFamily="34" charset="0"/>
              </a:rPr>
              <a:pPr eaLnBrk="1" hangingPunct="1"/>
              <a:t>17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876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7401CE-E261-4158-8AED-49BF3F7E8AE0}" type="slidenum">
              <a:rPr lang="en-US">
                <a:latin typeface="Arial" panose="020B0604020202020204" pitchFamily="34" charset="0"/>
              </a:rPr>
              <a:pPr eaLnBrk="1" hangingPunct="1"/>
              <a:t>18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11D9F-55FB-48E9-8910-2FA91A762ED3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F61D9-F708-4887-AFEE-B1DFB01FC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4619B-FC64-45FE-B57B-D4DD2C9DA952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D735-5FD1-44F9-99A9-623B8613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92354-0D18-40F2-A711-6E8E42D343CE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9A0A3-2CCB-4F54-9DED-664FC2EAD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3F978-7043-4F7D-B045-E749E7CF07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7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LIRNEasia\2012-13\IDRC\LIRNEasia-sma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72200"/>
            <a:ext cx="1600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643C3-127C-468D-8D2A-B41FCF8F93BF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979D-1878-46F1-AE88-BCADFF98E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9B423-D311-4A74-8BDD-06A038352143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70EB-A845-4354-8FB2-C00B357FF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8ADA9-1A1B-4CCE-8DC7-B704B57CFDBC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7F31-19FE-41C1-9602-15B9C98BF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1636E-BDBF-4D25-B254-377373734676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17C-FA17-4B8F-A34A-F30E9CD4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DA4F8-B953-4A23-9A47-95E5487715B9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AB0B-A43B-46D1-BBAF-10E0CD550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4D09A-6AF6-44A6-BED1-3DFA99C6EF01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474E-9C3D-4A9C-B853-01152DB2E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B116B-7890-41EB-BB56-67C7A3C76738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5D09D-CD2C-45C3-BA88-CC5A09804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4E1A3-DAD9-4BB0-B683-753CE9BBF17A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70ED-888D-4CE7-A4C4-EF093F92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DA3E48B-4016-419B-BBF4-44136EA3BE99}" type="datetime1">
              <a:rPr lang="en-SG"/>
              <a:pPr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3FA03A-2602-4E05-93DB-07C0EB000C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0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z="4000" dirty="0"/>
              <a:t>Health concerns &amp; regulatory role in disaster risk reduction &amp; management</a:t>
            </a:r>
            <a:endParaRPr lang="en-US" altLang="en-US" sz="4000" b="1" dirty="0" smtClean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sz="2400" dirty="0"/>
              <a:t>Rohan Samarajiva</a:t>
            </a:r>
          </a:p>
          <a:p>
            <a:pPr>
              <a:defRPr/>
            </a:pPr>
            <a:r>
              <a:rPr lang="en-GB" sz="2400" dirty="0"/>
              <a:t>Course on Regulatory Design and Practice</a:t>
            </a:r>
          </a:p>
          <a:p>
            <a:pPr>
              <a:defRPr/>
            </a:pPr>
            <a:r>
              <a:rPr lang="en-GB" sz="2400" dirty="0"/>
              <a:t>Nay </a:t>
            </a:r>
            <a:r>
              <a:rPr lang="en-GB" sz="2400" dirty="0" err="1"/>
              <a:t>Pyi</a:t>
            </a:r>
            <a:r>
              <a:rPr lang="en-GB" sz="2400" dirty="0"/>
              <a:t> Taw, September 2017</a:t>
            </a:r>
            <a:endParaRPr lang="en-US" sz="2400" dirty="0">
              <a:ea typeface="+mn-ea"/>
            </a:endParaRP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431800" y="6386513"/>
            <a:ext cx="8269288" cy="320675"/>
            <a:chOff x="554855" y="6156233"/>
            <a:chExt cx="8183247" cy="320767"/>
          </a:xfrm>
        </p:grpSpPr>
        <p:sp>
          <p:nvSpPr>
            <p:cNvPr id="3077" name="TextBox 5"/>
            <p:cNvSpPr txBox="1">
              <a:spLocks noChangeArrowheads="1"/>
            </p:cNvSpPr>
            <p:nvPr/>
          </p:nvSpPr>
          <p:spPr bwMode="auto">
            <a:xfrm>
              <a:off x="2190707" y="6235343"/>
              <a:ext cx="5503887" cy="228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en-US" sz="900">
                  <a:latin typeface="Calibri" pitchFamily="34" charset="0"/>
                </a:rPr>
                <a:t>This work was carried out with the aid of a grant from the International Development Research Centre, Canada. </a:t>
              </a:r>
            </a:p>
          </p:txBody>
        </p:sp>
        <p:pic>
          <p:nvPicPr>
            <p:cNvPr id="3078" name="Picture 5" descr="Canada_wordmark_red_flag_300 (2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59521" y="6220939"/>
              <a:ext cx="678581" cy="188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6" descr="blu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855" y="6156233"/>
              <a:ext cx="1484898" cy="32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6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5" cstate="print"/>
          <a:srcRect l="1772" r="1965" b="4761"/>
          <a:stretch>
            <a:fillRect/>
          </a:stretch>
        </p:blipFill>
        <p:spPr bwMode="auto">
          <a:xfrm>
            <a:off x="431801" y="5124450"/>
            <a:ext cx="3225799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7205" y="5273281"/>
            <a:ext cx="2591025" cy="920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Regulators’ roles in disaster risk reduction</a:t>
            </a:r>
            <a:endParaRPr lang="en-SG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85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43001"/>
            <a:ext cx="7239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7239000" y="2743200"/>
            <a:ext cx="1752600" cy="1676400"/>
          </a:xfrm>
          <a:prstGeom prst="ellipse">
            <a:avLst/>
          </a:prstGeom>
          <a:solidFill>
            <a:srgbClr val="6699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590800" y="3200400"/>
            <a:ext cx="5562600" cy="25146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Physical world where</a:t>
            </a:r>
          </a:p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hazards occur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6324600" y="3505200"/>
            <a:ext cx="1828800" cy="914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tx2"/>
                </a:solidFill>
              </a:rPr>
              <a:t>Symbolic world</a:t>
            </a:r>
          </a:p>
          <a:p>
            <a:pPr algn="ctr" eaLnBrk="1" hangingPunct="1"/>
            <a:r>
              <a:rPr lang="en-US" sz="1600" dirty="0">
                <a:solidFill>
                  <a:schemeClr val="tx2"/>
                </a:solidFill>
              </a:rPr>
              <a:t>where action</a:t>
            </a:r>
          </a:p>
          <a:p>
            <a:pPr algn="ctr" eaLnBrk="1" hangingPunct="1"/>
            <a:r>
              <a:rPr lang="en-US" sz="1600" dirty="0">
                <a:solidFill>
                  <a:schemeClr val="tx2"/>
                </a:solidFill>
              </a:rPr>
              <a:t>originates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299325" y="2895600"/>
            <a:ext cx="1693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Mediated</a:t>
            </a:r>
          </a:p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interpersonal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8313" y="304800"/>
            <a:ext cx="8107362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500">
                <a:solidFill>
                  <a:srgbClr val="E40000"/>
                </a:solidFill>
              </a:rPr>
              <a:t>Physical and symbolic worlds, absent linking technologies</a:t>
            </a:r>
            <a:r>
              <a:rPr lang="en-US" sz="3400">
                <a:solidFill>
                  <a:srgbClr val="E4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6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4876800" y="2971800"/>
            <a:ext cx="2438400" cy="2209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SG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7235825" y="2708275"/>
            <a:ext cx="1752600" cy="1676400"/>
          </a:xfrm>
          <a:prstGeom prst="ellipse">
            <a:avLst/>
          </a:prstGeom>
          <a:solidFill>
            <a:srgbClr val="66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066800" y="2286000"/>
            <a:ext cx="2438400" cy="29718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Physical world where</a:t>
            </a:r>
          </a:p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hazards occur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324600" y="3505200"/>
            <a:ext cx="1828800" cy="914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tx2"/>
                </a:solidFill>
              </a:rPr>
              <a:t>Symbolic world</a:t>
            </a:r>
          </a:p>
          <a:p>
            <a:pPr algn="ctr" eaLnBrk="1" hangingPunct="1"/>
            <a:r>
              <a:rPr lang="en-US" sz="1600" dirty="0">
                <a:solidFill>
                  <a:schemeClr val="tx2"/>
                </a:solidFill>
              </a:rPr>
              <a:t>where action</a:t>
            </a:r>
          </a:p>
          <a:p>
            <a:pPr algn="ctr" eaLnBrk="1" hangingPunct="1"/>
            <a:r>
              <a:rPr lang="en-US" sz="1600" dirty="0">
                <a:solidFill>
                  <a:schemeClr val="tx2"/>
                </a:solidFill>
              </a:rPr>
              <a:t>originates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32325" y="3200400"/>
            <a:ext cx="17399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/>
              <a:t>TV, Radio &amp; Cell broadcasts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299325" y="2895600"/>
            <a:ext cx="1693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tx2"/>
                </a:solidFill>
              </a:rPr>
              <a:t>Mediated</a:t>
            </a:r>
          </a:p>
          <a:p>
            <a:pPr eaLnBrk="1" hangingPunct="1"/>
            <a:r>
              <a:rPr lang="en-US" sz="1800" dirty="0">
                <a:solidFill>
                  <a:schemeClr val="tx2"/>
                </a:solidFill>
              </a:rPr>
              <a:t>interpersonal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971800" y="45720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95600" y="28956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413125" y="4603750"/>
            <a:ext cx="245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Warnings (telecom)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60725" y="2470150"/>
            <a:ext cx="245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Warnings (telecom)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68313" y="188913"/>
            <a:ext cx="8107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500">
                <a:solidFill>
                  <a:srgbClr val="E40000"/>
                </a:solidFill>
              </a:rPr>
              <a:t>The physical, the symbolic &amp; their linking through ICTs, simplified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6629400" y="3200400"/>
            <a:ext cx="914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346325" y="5602288"/>
            <a:ext cx="521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latin typeface="Arial" panose="020B0604020202020204" pitchFamily="34" charset="0"/>
              </a:rPr>
              <a:t>More time to run; more lives saved</a:t>
            </a:r>
          </a:p>
        </p:txBody>
      </p:sp>
    </p:spTree>
    <p:extLst>
      <p:ext uri="{BB962C8B-B14F-4D97-AF65-F5344CB8AC3E}">
        <p14:creationId xmlns:p14="http://schemas.microsoft.com/office/powerpoint/2010/main" val="126409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hazards</a:t>
            </a:r>
            <a:endParaRPr lang="en-SG" smtClean="0"/>
          </a:p>
        </p:txBody>
      </p:sp>
      <p:graphicFrame>
        <p:nvGraphicFramePr>
          <p:cNvPr id="388121" name="Group 25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47847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Rapid onset (60 mts &lt; t &lt; 3 days)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Slow onset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Large geographical effect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Tsunamis, cyclones, dam breaks (cascaded), floods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Drought, climate change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Local geographical effect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Dam breaks (single), land slides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Erosion</a:t>
                      </a:r>
                      <a:endParaRPr kumimoji="0" lang="en-SG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5487988" y="276225"/>
            <a:ext cx="3169329" cy="40011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/>
              <a:t>Optimum effect of ICTs</a:t>
            </a:r>
            <a:endParaRPr lang="en-SG" sz="2000" dirty="0"/>
          </a:p>
        </p:txBody>
      </p:sp>
      <p:sp>
        <p:nvSpPr>
          <p:cNvPr id="10262" name="Line 27"/>
          <p:cNvSpPr>
            <a:spLocks noChangeShapeType="1"/>
          </p:cNvSpPr>
          <p:nvPr/>
        </p:nvSpPr>
        <p:spPr bwMode="auto">
          <a:xfrm flipH="1">
            <a:off x="5364163" y="692150"/>
            <a:ext cx="2016125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6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Early warning is a chain; A chain is as strong as its weakest link </a:t>
            </a:r>
            <a:endParaRPr lang="en-SG" sz="3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Detection and monitoring of rapid-onset, large-scale hazards (cyclones, tsunamis, etc.) quite advanced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National warning systems can be improved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Getting the message to the people-at-risk (“last mile”) is the weakest link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Failed in Myanmar; Bangladesh; Indonesia, etc.</a:t>
            </a: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Risk reduction also requires that people know what to do and can do it (e.g., orderly evacuations)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False warnings and unnecessary evacuations can have serious consequences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High cyclone deaths in Bangladesh in 2007 were caused by false tsunami evacuation of 12 September 2007</a:t>
            </a:r>
            <a:r>
              <a:rPr lang="en-US" sz="1800" dirty="0" smtClean="0"/>
              <a:t> 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328695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400">
                <a:solidFill>
                  <a:srgbClr val="E40000"/>
                </a:solidFill>
              </a:rPr>
              <a:t>Early warning chain (standard form)</a:t>
            </a:r>
            <a:endParaRPr lang="en-SG" sz="3400">
              <a:solidFill>
                <a:srgbClr val="E40000"/>
              </a:solidFill>
            </a:endParaRPr>
          </a:p>
        </p:txBody>
      </p: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827088" y="2205038"/>
            <a:ext cx="8001000" cy="3733800"/>
            <a:chOff x="528" y="1392"/>
            <a:chExt cx="5040" cy="2352"/>
          </a:xfrm>
        </p:grpSpPr>
        <p:sp>
          <p:nvSpPr>
            <p:cNvPr id="12292" name="Oval 6"/>
            <p:cNvSpPr>
              <a:spLocks noChangeArrowheads="1"/>
            </p:cNvSpPr>
            <p:nvPr/>
          </p:nvSpPr>
          <p:spPr bwMode="auto">
            <a:xfrm>
              <a:off x="4080" y="1440"/>
              <a:ext cx="1488" cy="2304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Citizens</a:t>
              </a:r>
            </a:p>
          </p:txBody>
        </p:sp>
        <p:sp>
          <p:nvSpPr>
            <p:cNvPr id="12293" name="Rectangle 7"/>
            <p:cNvSpPr>
              <a:spLocks noChangeArrowheads="1"/>
            </p:cNvSpPr>
            <p:nvPr/>
          </p:nvSpPr>
          <p:spPr bwMode="auto">
            <a:xfrm>
              <a:off x="528" y="2304"/>
              <a:ext cx="1056" cy="624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Arial" panose="020B0604020202020204" pitchFamily="34" charset="0"/>
                </a:rPr>
                <a:t>National early warning center</a:t>
              </a:r>
            </a:p>
          </p:txBody>
        </p:sp>
        <p:sp>
          <p:nvSpPr>
            <p:cNvPr id="12294" name="Rectangle 8"/>
            <p:cNvSpPr>
              <a:spLocks noChangeArrowheads="1"/>
            </p:cNvSpPr>
            <p:nvPr/>
          </p:nvSpPr>
          <p:spPr bwMode="auto">
            <a:xfrm>
              <a:off x="2304" y="2304"/>
              <a:ext cx="1056" cy="624"/>
            </a:xfrm>
            <a:prstGeom prst="rect">
              <a:avLst/>
            </a:prstGeom>
            <a:solidFill>
              <a:srgbClr val="FF7C8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Arial" panose="020B0604020202020204" pitchFamily="34" charset="0"/>
                </a:rPr>
                <a:t>First responders</a:t>
              </a:r>
            </a:p>
          </p:txBody>
        </p:sp>
        <p:sp>
          <p:nvSpPr>
            <p:cNvPr id="12295" name="Rectangle 9"/>
            <p:cNvSpPr>
              <a:spLocks noChangeArrowheads="1"/>
            </p:cNvSpPr>
            <p:nvPr/>
          </p:nvSpPr>
          <p:spPr bwMode="auto">
            <a:xfrm>
              <a:off x="2256" y="1392"/>
              <a:ext cx="1152" cy="72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Arial" panose="020B0604020202020204" pitchFamily="34" charset="0"/>
                </a:rPr>
                <a:t>Media &amp; Telecom</a:t>
              </a:r>
            </a:p>
            <a:p>
              <a:pPr algn="ctr" eaLnBrk="1" hangingPunct="1"/>
              <a:r>
                <a:rPr lang="en-US" sz="1800" dirty="0">
                  <a:latin typeface="Arial" panose="020B0604020202020204" pitchFamily="34" charset="0"/>
                </a:rPr>
                <a:t>Operators</a:t>
              </a:r>
            </a:p>
          </p:txBody>
        </p:sp>
        <p:sp>
          <p:nvSpPr>
            <p:cNvPr id="12296" name="AutoShape 10"/>
            <p:cNvSpPr>
              <a:spLocks noChangeArrowheads="1"/>
            </p:cNvSpPr>
            <p:nvPr/>
          </p:nvSpPr>
          <p:spPr bwMode="auto">
            <a:xfrm>
              <a:off x="1728" y="2448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297" name="AutoShape 11"/>
            <p:cNvSpPr>
              <a:spLocks noChangeArrowheads="1"/>
            </p:cNvSpPr>
            <p:nvPr/>
          </p:nvSpPr>
          <p:spPr bwMode="auto">
            <a:xfrm rot="-6441113">
              <a:off x="1397" y="1579"/>
              <a:ext cx="850" cy="1148"/>
            </a:xfrm>
            <a:custGeom>
              <a:avLst/>
              <a:gdLst>
                <a:gd name="T0" fmla="*/ 797 w 21600"/>
                <a:gd name="T1" fmla="*/ 297 h 21600"/>
                <a:gd name="T2" fmla="*/ 578 w 21600"/>
                <a:gd name="T3" fmla="*/ 102 h 21600"/>
                <a:gd name="T4" fmla="*/ 721 w 21600"/>
                <a:gd name="T5" fmla="*/ 354 h 21600"/>
                <a:gd name="T6" fmla="*/ 950 w 21600"/>
                <a:gd name="T7" fmla="*/ 682 h 21600"/>
                <a:gd name="T8" fmla="*/ 780 w 21600"/>
                <a:gd name="T9" fmla="*/ 851 h 21600"/>
                <a:gd name="T10" fmla="*/ 654 w 21600"/>
                <a:gd name="T11" fmla="*/ 62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1 w 21600"/>
                <a:gd name="T19" fmla="*/ 3161 h 21600"/>
                <a:gd name="T20" fmla="*/ 1844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288" y="12088"/>
                  </a:moveTo>
                  <a:cubicBezTo>
                    <a:pt x="19353" y="11662"/>
                    <a:pt x="19386" y="11231"/>
                    <a:pt x="19386" y="10800"/>
                  </a:cubicBezTo>
                  <a:cubicBezTo>
                    <a:pt x="19386" y="7393"/>
                    <a:pt x="17371" y="4308"/>
                    <a:pt x="14252" y="2938"/>
                  </a:cubicBezTo>
                  <a:lnTo>
                    <a:pt x="15142" y="911"/>
                  </a:lnTo>
                  <a:cubicBezTo>
                    <a:pt x="19066" y="2634"/>
                    <a:pt x="21600" y="6514"/>
                    <a:pt x="21600" y="10800"/>
                  </a:cubicBezTo>
                  <a:cubicBezTo>
                    <a:pt x="21600" y="11342"/>
                    <a:pt x="21559" y="11884"/>
                    <a:pt x="21477" y="12421"/>
                  </a:cubicBezTo>
                  <a:lnTo>
                    <a:pt x="24147" y="12826"/>
                  </a:lnTo>
                  <a:lnTo>
                    <a:pt x="19811" y="16019"/>
                  </a:lnTo>
                  <a:lnTo>
                    <a:pt x="16619" y="11683"/>
                  </a:lnTo>
                  <a:lnTo>
                    <a:pt x="19288" y="12088"/>
                  </a:lnTo>
                  <a:close/>
                </a:path>
              </a:pathLst>
            </a:custGeom>
            <a:solidFill>
              <a:srgbClr val="0066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AutoShape 12"/>
            <p:cNvSpPr>
              <a:spLocks noChangeArrowheads="1"/>
            </p:cNvSpPr>
            <p:nvPr/>
          </p:nvSpPr>
          <p:spPr bwMode="auto">
            <a:xfrm>
              <a:off x="3504" y="2448"/>
              <a:ext cx="672" cy="288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299" name="AutoShape 13"/>
            <p:cNvSpPr>
              <a:spLocks noChangeArrowheads="1"/>
            </p:cNvSpPr>
            <p:nvPr/>
          </p:nvSpPr>
          <p:spPr bwMode="auto">
            <a:xfrm rot="-2495869">
              <a:off x="3456" y="1636"/>
              <a:ext cx="850" cy="1148"/>
            </a:xfrm>
            <a:custGeom>
              <a:avLst/>
              <a:gdLst>
                <a:gd name="T0" fmla="*/ 797 w 21600"/>
                <a:gd name="T1" fmla="*/ 296 h 21600"/>
                <a:gd name="T2" fmla="*/ 577 w 21600"/>
                <a:gd name="T3" fmla="*/ 101 h 21600"/>
                <a:gd name="T4" fmla="*/ 721 w 21600"/>
                <a:gd name="T5" fmla="*/ 353 h 21600"/>
                <a:gd name="T6" fmla="*/ 950 w 21600"/>
                <a:gd name="T7" fmla="*/ 682 h 21600"/>
                <a:gd name="T8" fmla="*/ 780 w 21600"/>
                <a:gd name="T9" fmla="*/ 851 h 21600"/>
                <a:gd name="T10" fmla="*/ 654 w 21600"/>
                <a:gd name="T11" fmla="*/ 62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1 w 21600"/>
                <a:gd name="T19" fmla="*/ 3161 h 21600"/>
                <a:gd name="T20" fmla="*/ 1844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288" y="12088"/>
                  </a:moveTo>
                  <a:cubicBezTo>
                    <a:pt x="19353" y="11662"/>
                    <a:pt x="19386" y="11231"/>
                    <a:pt x="19386" y="10800"/>
                  </a:cubicBezTo>
                  <a:cubicBezTo>
                    <a:pt x="19386" y="7380"/>
                    <a:pt x="17356" y="4286"/>
                    <a:pt x="14220" y="2924"/>
                  </a:cubicBezTo>
                  <a:lnTo>
                    <a:pt x="15101" y="893"/>
                  </a:lnTo>
                  <a:cubicBezTo>
                    <a:pt x="19047" y="2607"/>
                    <a:pt x="21600" y="6498"/>
                    <a:pt x="21600" y="10800"/>
                  </a:cubicBezTo>
                  <a:cubicBezTo>
                    <a:pt x="21600" y="11342"/>
                    <a:pt x="21559" y="11884"/>
                    <a:pt x="21477" y="12421"/>
                  </a:cubicBezTo>
                  <a:lnTo>
                    <a:pt x="24147" y="12826"/>
                  </a:lnTo>
                  <a:lnTo>
                    <a:pt x="19811" y="16019"/>
                  </a:lnTo>
                  <a:lnTo>
                    <a:pt x="16619" y="11683"/>
                  </a:lnTo>
                  <a:lnTo>
                    <a:pt x="19288" y="12088"/>
                  </a:lnTo>
                  <a:close/>
                </a:path>
              </a:pathLst>
            </a:custGeom>
            <a:solidFill>
              <a:srgbClr val="0066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406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Two easy ways to strengthen the early warning chain</a:t>
            </a:r>
            <a:endParaRPr lang="en-SG" sz="3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communication from National Early Warning Center (NEWC) to media and first responders using SMS+ (or </a:t>
            </a:r>
            <a:r>
              <a:rPr lang="en-US" dirty="0" err="1" smtClean="0"/>
              <a:t>Whatsapp</a:t>
            </a:r>
            <a:r>
              <a:rPr lang="en-US" dirty="0" smtClean="0"/>
              <a:t>, </a:t>
            </a:r>
            <a:r>
              <a:rPr lang="en-US" dirty="0" err="1" smtClean="0"/>
              <a:t>Viber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Add cell broadcasting to public warning provided by electronic media</a:t>
            </a: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174476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SMS+ for first responders &amp; media</a:t>
            </a:r>
            <a:endParaRPr lang="en-SG" sz="3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SMS is a point-to-point technology that is inherently susceptible to congestion if too many people come on the network at the same time</a:t>
            </a:r>
          </a:p>
          <a:p>
            <a:pPr lvl="1" eaLnBrk="1" hangingPunct="1"/>
            <a:r>
              <a:rPr lang="en-US" sz="2000" smtClean="0"/>
              <a:t>Unsuited for public warning and in immediate aftermath of disaster</a:t>
            </a:r>
          </a:p>
          <a:p>
            <a:pPr lvl="1" eaLnBrk="1" hangingPunct="1"/>
            <a:r>
              <a:rPr lang="en-US" sz="2000" smtClean="0"/>
              <a:t>Useful to alert small numbers before the news is widespread</a:t>
            </a:r>
          </a:p>
          <a:p>
            <a:pPr eaLnBrk="1" hangingPunct="1"/>
            <a:r>
              <a:rPr lang="en-US" sz="2200" smtClean="0"/>
              <a:t>SMS module of Sahana suite allows one-touch dissemination of 140-character message to pre-registered first responders and journalists</a:t>
            </a:r>
          </a:p>
          <a:p>
            <a:pPr lvl="1" eaLnBrk="1" hangingPunct="1"/>
            <a:r>
              <a:rPr lang="en-US" sz="2000" smtClean="0"/>
              <a:t>Additional information provided through a robust website capable of handling a spike of use</a:t>
            </a:r>
            <a:endParaRPr lang="en-SG" sz="2000" smtClean="0"/>
          </a:p>
        </p:txBody>
      </p:sp>
    </p:spTree>
    <p:extLst>
      <p:ext uri="{BB962C8B-B14F-4D97-AF65-F5344CB8AC3E}">
        <p14:creationId xmlns:p14="http://schemas.microsoft.com/office/powerpoint/2010/main" val="185654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SMS+</a:t>
            </a:r>
            <a:endParaRPr lang="en-SG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Immediately implementable solution that is part of widely implemented open-source disaster-management software suite, Sahana</a:t>
            </a:r>
          </a:p>
          <a:p>
            <a:pPr eaLnBrk="1" hangingPunct="1"/>
            <a:r>
              <a:rPr lang="en-US" smtClean="0"/>
              <a:t>Principal advantage is that it reaches mobile handsets that are highly likely to be within immediate reach of intended recipients </a:t>
            </a:r>
            <a:endParaRPr lang="en-SG" smtClean="0"/>
          </a:p>
        </p:txBody>
      </p:sp>
    </p:spTree>
    <p:extLst>
      <p:ext uri="{BB962C8B-B14F-4D97-AF65-F5344CB8AC3E}">
        <p14:creationId xmlns:p14="http://schemas.microsoft.com/office/powerpoint/2010/main" val="51764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people in Myanmar are experiencing is rapid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530810"/>
              </p:ext>
            </p:extLst>
          </p:nvPr>
        </p:nvGraphicFramePr>
        <p:xfrm>
          <a:off x="304800" y="17526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7543800" y="3505200"/>
            <a:ext cx="1371600" cy="12954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3886200"/>
            <a:ext cx="807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4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Cell broadcasting for public warning</a:t>
            </a:r>
            <a:endParaRPr lang="en-SG" sz="3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As a broadcast mode (point-to-multipoint) CB is inherently immune to congestion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No pre-registration required, reaches all handsets within a base station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 be targeted to specific areas, unlike national radio and TV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Negative is that audible alert may not be possible on all handsets yet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Now practical for Myanmar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All operators must install additional software modules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SG" sz="2000" dirty="0" smtClean="0"/>
          </a:p>
        </p:txBody>
      </p:sp>
    </p:spTree>
    <p:extLst>
      <p:ext uri="{BB962C8B-B14F-4D97-AF65-F5344CB8AC3E}">
        <p14:creationId xmlns:p14="http://schemas.microsoft.com/office/powerpoint/2010/main" val="167876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regulators can 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Ensure reliable, redundant communication links needed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Hazard detection &amp; monitoring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Linking warning center to media and to first responders (police, etc.)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Mandate cell broadcasting capability; work with ASEAN and others to ensure common standards, so visitors will also be protected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reate platform for interaction between operators and disaster warning entities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Standards for disaster-resilient infrastructure, including load factors and tower locations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Best arrived at/implemented with operators </a:t>
            </a:r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400" dirty="0" smtClean="0"/>
              <a:t>Efficient management of short codes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3217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response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Requirements for quick response to disaster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Contact persons/numbers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Emergency kits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Mutual support arrangements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Interface between operators and government agencies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smtClean="0"/>
              <a:t>Regulatory agency to be 24/7 contactable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Tampere Convention on Provision of Telecom Resources for Disaster Mitigation &amp; Relief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smtClean="0"/>
              <a:t>National authority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Preparation of inventory can assist preparedness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314168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Regulatory role at time of disaster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“State of exception”</a:t>
            </a:r>
          </a:p>
          <a:p>
            <a:pPr lvl="1" eaLnBrk="1" hangingPunct="1"/>
            <a:r>
              <a:rPr lang="en-US" sz="2000" smtClean="0"/>
              <a:t>Procedures for approvals/licenses/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2000" smtClean="0"/>
              <a:t>	authorizations</a:t>
            </a:r>
          </a:p>
          <a:p>
            <a:pPr lvl="1" eaLnBrk="1" hangingPunct="1"/>
            <a:r>
              <a:rPr lang="en-US" sz="2000" smtClean="0"/>
              <a:t>Customs clearance of emergency equipment</a:t>
            </a:r>
          </a:p>
          <a:p>
            <a:pPr eaLnBrk="1" hangingPunct="1"/>
            <a:r>
              <a:rPr lang="en-US" sz="2200" smtClean="0"/>
              <a:t>Survivors need to contact families/people need to locate loved ones</a:t>
            </a:r>
          </a:p>
          <a:p>
            <a:pPr lvl="1" eaLnBrk="1" hangingPunct="1"/>
            <a:r>
              <a:rPr lang="en-US" sz="2000" smtClean="0"/>
              <a:t>Prior arrangements re </a:t>
            </a:r>
          </a:p>
          <a:p>
            <a:pPr lvl="2" eaLnBrk="1" hangingPunct="1"/>
            <a:r>
              <a:rPr lang="en-US" sz="1900" smtClean="0"/>
              <a:t>Databases</a:t>
            </a:r>
          </a:p>
          <a:p>
            <a:pPr lvl="2" eaLnBrk="1" hangingPunct="1"/>
            <a:r>
              <a:rPr lang="en-US" sz="1900" smtClean="0"/>
              <a:t>BPO/Call centers</a:t>
            </a:r>
          </a:p>
          <a:p>
            <a:pPr lvl="1" eaLnBrk="1" hangingPunct="1"/>
            <a:endParaRPr lang="en-US" sz="200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03686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Regulatory role in recovery phase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Post-disaster assessments</a:t>
            </a:r>
          </a:p>
          <a:p>
            <a:pPr lvl="1" eaLnBrk="1" hangingPunct="1"/>
            <a:r>
              <a:rPr lang="en-US" sz="2400" dirty="0" smtClean="0"/>
              <a:t>Requirements to preserve data</a:t>
            </a:r>
          </a:p>
          <a:p>
            <a:pPr lvl="1" eaLnBrk="1" hangingPunct="1"/>
            <a:r>
              <a:rPr lang="en-US" sz="2400" dirty="0" smtClean="0"/>
              <a:t>Bring operators together to improve procedures</a:t>
            </a:r>
          </a:p>
          <a:p>
            <a:pPr eaLnBrk="1" hangingPunct="1"/>
            <a:r>
              <a:rPr lang="en-US" sz="2800" dirty="0" smtClean="0"/>
              <a:t>Who is to pay for damage?</a:t>
            </a:r>
          </a:p>
          <a:p>
            <a:pPr lvl="1" eaLnBrk="1" hangingPunct="1"/>
            <a:r>
              <a:rPr lang="en-US" sz="2400" dirty="0" smtClean="0"/>
              <a:t>If government pays, wrong incentives</a:t>
            </a:r>
          </a:p>
          <a:p>
            <a:pPr lvl="2" eaLnBrk="1" hangingPunct="1"/>
            <a:r>
              <a:rPr lang="en-US" sz="2000" dirty="0" smtClean="0"/>
              <a:t>If government does pay, use matching funds</a:t>
            </a:r>
          </a:p>
          <a:p>
            <a:pPr lvl="1" eaLnBrk="1" hangingPunct="1"/>
            <a:r>
              <a:rPr lang="en-US" sz="2400" dirty="0" smtClean="0"/>
              <a:t>Insurance requirements</a:t>
            </a:r>
          </a:p>
          <a:p>
            <a:pPr lvl="1" eaLnBrk="1" hangingPunct="1"/>
            <a:r>
              <a:rPr lang="en-US" sz="2400" dirty="0" smtClean="0"/>
              <a:t>Deal with the immediate problem but also ensure incentives for robust network planning are not affected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3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Regulatory role in recovery phase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Restoring service</a:t>
            </a:r>
          </a:p>
          <a:p>
            <a:pPr lvl="1" eaLnBrk="1" hangingPunct="1"/>
            <a:r>
              <a:rPr lang="en-US" sz="2000" smtClean="0"/>
              <a:t>Temptation to fall back to command and control mindset</a:t>
            </a:r>
          </a:p>
          <a:p>
            <a:pPr lvl="1" eaLnBrk="1" hangingPunct="1"/>
            <a:r>
              <a:rPr lang="en-US" sz="2000" smtClean="0"/>
              <a:t>Regulator can balance the political needs of government with avoidance of administrative expropriation</a:t>
            </a:r>
          </a:p>
          <a:p>
            <a:pPr lvl="2" eaLnBrk="1" hangingPunct="1"/>
            <a:r>
              <a:rPr lang="en-US" sz="1900" smtClean="0"/>
              <a:t>Provide neutral ground to work out restoration schedule</a:t>
            </a:r>
          </a:p>
          <a:p>
            <a:pPr lvl="1" eaLnBrk="1" hangingPunct="1"/>
            <a:r>
              <a:rPr lang="en-US" sz="2000" smtClean="0"/>
              <a:t>If government wants to give people free service, it should pay for it</a:t>
            </a:r>
          </a:p>
          <a:p>
            <a:pPr lvl="2" eaLnBrk="1" hangingPunct="1"/>
            <a:r>
              <a:rPr lang="en-US" sz="1900" smtClean="0"/>
              <a:t>Corporate Social Responsibility is voluntary</a:t>
            </a:r>
          </a:p>
        </p:txBody>
      </p:sp>
    </p:spTree>
    <p:extLst>
      <p:ext uri="{BB962C8B-B14F-4D97-AF65-F5344CB8AC3E}">
        <p14:creationId xmlns:p14="http://schemas.microsoft.com/office/powerpoint/2010/main" val="262430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2925762"/>
          </a:xfrm>
        </p:spPr>
        <p:txBody>
          <a:bodyPr/>
          <a:lstStyle/>
          <a:p>
            <a:r>
              <a:rPr lang="en-US" dirty="0" smtClean="0"/>
              <a:t>It’s natural to worry . . .. </a:t>
            </a:r>
            <a:r>
              <a:rPr lang="en-US" dirty="0"/>
              <a:t>And for worry to be concentrated on </a:t>
            </a:r>
            <a:r>
              <a:rPr lang="en-US" dirty="0" smtClean="0"/>
              <a:t>cancer, the scariest of all diseases.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AB0B-A43B-46D1-BBAF-10E0CD5500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 us look at evidence from an expert: </a:t>
            </a:r>
            <a:r>
              <a:rPr lang="en-US" dirty="0" err="1" smtClean="0"/>
              <a:t>Dr</a:t>
            </a:r>
            <a:r>
              <a:rPr lang="en-US" dirty="0" smtClean="0"/>
              <a:t> Siddhartha </a:t>
            </a:r>
            <a:r>
              <a:rPr lang="en-US" dirty="0"/>
              <a:t>Mukherjee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dirty="0"/>
              <a:t> A</a:t>
            </a:r>
            <a:r>
              <a:rPr lang="en-US" sz="1600" dirty="0" smtClean="0"/>
              <a:t>ssistant </a:t>
            </a:r>
            <a:r>
              <a:rPr lang="en-US" sz="1600" dirty="0"/>
              <a:t>professor of medicine at Columbia University and staff physician at Columbia University Medical Center in New York City. </a:t>
            </a:r>
          </a:p>
          <a:p>
            <a:r>
              <a:rPr lang="en-US" sz="1600" dirty="0" smtClean="0"/>
              <a:t>His </a:t>
            </a:r>
            <a:r>
              <a:rPr lang="en-US" sz="1600" dirty="0"/>
              <a:t>2010 book, </a:t>
            </a:r>
            <a:r>
              <a:rPr lang="en-US" sz="1600" i="1" dirty="0"/>
              <a:t>The Emperor of All Maladies: A Biography of </a:t>
            </a:r>
            <a:r>
              <a:rPr lang="en-US" sz="1600" i="1" dirty="0" smtClean="0"/>
              <a:t>Cancer </a:t>
            </a:r>
            <a:r>
              <a:rPr lang="en-US" sz="1600" dirty="0" smtClean="0"/>
              <a:t>was </a:t>
            </a:r>
          </a:p>
          <a:p>
            <a:pPr lvl="1"/>
            <a:r>
              <a:rPr lang="en-US" sz="1200" dirty="0"/>
              <a:t>A</a:t>
            </a:r>
            <a:r>
              <a:rPr lang="en-US" sz="1200" dirty="0" smtClean="0"/>
              <a:t>warded </a:t>
            </a:r>
            <a:r>
              <a:rPr lang="en-US" sz="1200" dirty="0"/>
              <a:t>the 2011 Pulitzer Prize for General </a:t>
            </a:r>
            <a:r>
              <a:rPr lang="en-US" sz="1200" dirty="0" smtClean="0"/>
              <a:t>Non-Fiction</a:t>
            </a:r>
          </a:p>
          <a:p>
            <a:pPr lvl="1"/>
            <a:r>
              <a:rPr lang="en-US" sz="1200" dirty="0" smtClean="0"/>
              <a:t>Named </a:t>
            </a:r>
            <a:r>
              <a:rPr lang="en-US" sz="1200" dirty="0"/>
              <a:t>one of the 100 most influential books written in English since 1923 by the magazine </a:t>
            </a:r>
            <a:r>
              <a:rPr lang="en-US" sz="1200" i="1" dirty="0" smtClean="0"/>
              <a:t>Time</a:t>
            </a:r>
            <a:endParaRPr lang="en-US" sz="1200" dirty="0"/>
          </a:p>
          <a:p>
            <a:pPr lvl="1"/>
            <a:r>
              <a:rPr lang="en-US" sz="1200" dirty="0"/>
              <a:t>O</a:t>
            </a:r>
            <a:r>
              <a:rPr lang="en-US" sz="1200" dirty="0" smtClean="0"/>
              <a:t>ne </a:t>
            </a:r>
            <a:r>
              <a:rPr lang="en-US" sz="1200" dirty="0"/>
              <a:t>of the 100 notable books of 2010 by </a:t>
            </a:r>
            <a:r>
              <a:rPr lang="en-US" sz="1200" i="1" dirty="0"/>
              <a:t>The New York Times </a:t>
            </a:r>
            <a:r>
              <a:rPr lang="en-US" sz="1200" i="1" dirty="0" smtClean="0"/>
              <a:t>Magazine</a:t>
            </a:r>
            <a:r>
              <a:rPr lang="en-US" sz="1200" dirty="0" smtClean="0"/>
              <a:t>.</a:t>
            </a:r>
            <a:endParaRPr lang="en-US" sz="1050" dirty="0"/>
          </a:p>
          <a:p>
            <a:r>
              <a:rPr lang="en-US" sz="1600" dirty="0"/>
              <a:t>A </a:t>
            </a:r>
            <a:r>
              <a:rPr lang="en-US" sz="1600" dirty="0" smtClean="0"/>
              <a:t>hematologist</a:t>
            </a:r>
            <a:r>
              <a:rPr lang="en-US" sz="1600" dirty="0"/>
              <a:t> and oncologist, Mukherjee is also known for his work on the formation of blood and the interactions between the micro-environment ("niche") and cancer cells. </a:t>
            </a:r>
            <a:endParaRPr lang="en-US" sz="1600" dirty="0" smtClean="0"/>
          </a:p>
          <a:p>
            <a:r>
              <a:rPr lang="en-US" sz="1600" dirty="0" smtClean="0"/>
              <a:t>Awarded fourth </a:t>
            </a:r>
            <a:r>
              <a:rPr lang="en-US" sz="1600" dirty="0"/>
              <a:t>highest civilian </a:t>
            </a:r>
            <a:r>
              <a:rPr lang="en-US" sz="1600" dirty="0" smtClean="0"/>
              <a:t>award of India, </a:t>
            </a:r>
            <a:r>
              <a:rPr lang="en-US" sz="1600" dirty="0"/>
              <a:t>the Padma Shri</a:t>
            </a:r>
            <a:r>
              <a:rPr lang="en-US" sz="1600" dirty="0" smtClean="0"/>
              <a:t>, in 2014.</a:t>
            </a:r>
            <a:endParaRPr lang="en-US" sz="1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00200"/>
            <a:ext cx="3810000" cy="48768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AB0B-A43B-46D1-BBAF-10E0CD5500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3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Mukherjee</a:t>
            </a:r>
            <a:r>
              <a:rPr lang="fr-FR" dirty="0" smtClean="0"/>
              <a:t> (2011), Do </a:t>
            </a:r>
            <a:r>
              <a:rPr lang="fr-FR" dirty="0" err="1"/>
              <a:t>Cellphones</a:t>
            </a:r>
            <a:r>
              <a:rPr lang="fr-FR" dirty="0"/>
              <a:t> Cause Brain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cancer-causing agent </a:t>
            </a:r>
            <a:r>
              <a:rPr lang="en-US" dirty="0" smtClean="0"/>
              <a:t>increases </a:t>
            </a:r>
            <a:r>
              <a:rPr lang="en-US" dirty="0"/>
              <a:t>incidence of a particular cancer in a </a:t>
            </a:r>
            <a:r>
              <a:rPr lang="en-US" dirty="0" smtClean="0"/>
              <a:t>population then </a:t>
            </a:r>
            <a:r>
              <a:rPr lang="en-US" dirty="0"/>
              <a:t>overall incidence of that cancer will </a:t>
            </a:r>
            <a:r>
              <a:rPr lang="en-US" dirty="0" smtClean="0"/>
              <a:t>rise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aging population will seem more cancer-afflicted, even if </a:t>
            </a:r>
            <a:r>
              <a:rPr lang="en-US" dirty="0" smtClean="0"/>
              <a:t>real </a:t>
            </a:r>
            <a:r>
              <a:rPr lang="en-US" dirty="0"/>
              <a:t>cancer incidence has not </a:t>
            </a:r>
            <a:r>
              <a:rPr lang="en-US" dirty="0" smtClean="0"/>
              <a:t>changed </a:t>
            </a:r>
            <a:r>
              <a:rPr lang="en-US" dirty="0" smtClean="0">
                <a:sym typeface="Wingdings" panose="05000000000000000000" pitchFamily="2" charset="2"/>
              </a:rPr>
              <a:t> need for age adjustment</a:t>
            </a:r>
            <a:endParaRPr lang="en-US" dirty="0" smtClean="0"/>
          </a:p>
          <a:p>
            <a:pPr lvl="1"/>
            <a:r>
              <a:rPr lang="en-US" dirty="0"/>
              <a:t>From 1990 to 2002 — the 12-year period during which cellphone users grew </a:t>
            </a:r>
            <a:r>
              <a:rPr lang="en-US" dirty="0" smtClean="0"/>
              <a:t>from </a:t>
            </a:r>
            <a:r>
              <a:rPr lang="en-US" dirty="0"/>
              <a:t>4 million to 135 </a:t>
            </a:r>
            <a:r>
              <a:rPr lang="en-US" dirty="0" smtClean="0"/>
              <a:t>million in US — </a:t>
            </a:r>
            <a:r>
              <a:rPr lang="en-US" dirty="0"/>
              <a:t>the age-adjusted incidence rate for overall brain cancer remained nearly </a:t>
            </a:r>
            <a:r>
              <a:rPr lang="en-US" dirty="0" smtClean="0"/>
              <a:t>flat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2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without a causal mechanism?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2010, a larger study updated these results, examining </a:t>
            </a:r>
            <a:r>
              <a:rPr lang="en-US" sz="2400" dirty="0" smtClean="0"/>
              <a:t>1992- 2006 trends and found no </a:t>
            </a:r>
            <a:r>
              <a:rPr lang="en-US" sz="2400" dirty="0"/>
              <a:t>increase in overall incidence in brain </a:t>
            </a:r>
            <a:r>
              <a:rPr lang="en-US" sz="2400" dirty="0" smtClean="0"/>
              <a:t>cancer </a:t>
            </a:r>
          </a:p>
          <a:p>
            <a:r>
              <a:rPr lang="en-US" sz="2400" dirty="0" smtClean="0"/>
              <a:t>But if </a:t>
            </a:r>
            <a:r>
              <a:rPr lang="en-US" sz="2400" dirty="0"/>
              <a:t>population </a:t>
            </a:r>
            <a:r>
              <a:rPr lang="en-US" sz="2400" dirty="0" smtClean="0"/>
              <a:t>sub-divided into groups</a:t>
            </a:r>
          </a:p>
          <a:p>
            <a:pPr lvl="1"/>
            <a:r>
              <a:rPr lang="en-US" sz="2000" dirty="0" smtClean="0"/>
              <a:t>In females </a:t>
            </a:r>
            <a:r>
              <a:rPr lang="en-US" sz="2000" dirty="0"/>
              <a:t>ages 20 to 29 (but not in males</a:t>
            </a:r>
            <a:r>
              <a:rPr lang="en-US" sz="2000" dirty="0" smtClean="0"/>
              <a:t>) </a:t>
            </a:r>
            <a:r>
              <a:rPr lang="en-US" sz="2000" dirty="0"/>
              <a:t>age-adjusted risk of cancer </a:t>
            </a:r>
            <a:r>
              <a:rPr lang="en-US" sz="2000" dirty="0" smtClean="0"/>
              <a:t>in </a:t>
            </a:r>
            <a:r>
              <a:rPr lang="en-US" sz="2000" dirty="0"/>
              <a:t>front </a:t>
            </a:r>
            <a:r>
              <a:rPr lang="en-US" sz="2000" dirty="0" smtClean="0"/>
              <a:t>of </a:t>
            </a:r>
            <a:r>
              <a:rPr lang="en-US" sz="2000" dirty="0"/>
              <a:t>brain grew slightly, from 2.5 cases per 100,000 to </a:t>
            </a:r>
            <a:r>
              <a:rPr lang="en-US" sz="2000" dirty="0" smtClean="0"/>
              <a:t>2.6</a:t>
            </a:r>
          </a:p>
          <a:p>
            <a:pPr lvl="1"/>
            <a:r>
              <a:rPr lang="en-US" sz="2000" dirty="0" smtClean="0"/>
              <a:t>These </a:t>
            </a:r>
            <a:r>
              <a:rPr lang="en-US" sz="2000" dirty="0"/>
              <a:t>cancers appear in the frontal lobe — a knuckle-shaped area immediately behind the forehead and the </a:t>
            </a:r>
            <a:r>
              <a:rPr lang="en-US" sz="2000" dirty="0" smtClean="0"/>
              <a:t>eye</a:t>
            </a:r>
          </a:p>
          <a:p>
            <a:pPr lvl="1"/>
            <a:r>
              <a:rPr lang="en-US" sz="2000" dirty="0" smtClean="0"/>
              <a:t>How</a:t>
            </a:r>
            <a:r>
              <a:rPr lang="en-US" sz="2000" dirty="0"/>
              <a:t>, or why, would a phone’s toxicity have skipped over the area nearest to it and caused a tumor in a distant site? </a:t>
            </a:r>
            <a:endParaRPr lang="en-US" sz="2000" dirty="0" smtClean="0"/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epidemiologists and biologists do not find such a tissue-skipping mechanism plausible and most doubt that there is any causal link between frontal tumors and </a:t>
            </a:r>
            <a:r>
              <a:rPr lang="en-US" sz="2000" dirty="0" smtClean="0"/>
              <a:t>phones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Confusing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/>
              <a:t>In 2010, </a:t>
            </a:r>
            <a:r>
              <a:rPr lang="en-US" sz="2800" dirty="0" smtClean="0"/>
              <a:t>Interphone</a:t>
            </a:r>
            <a:r>
              <a:rPr lang="en-US" sz="2800" dirty="0"/>
              <a:t>, </a:t>
            </a:r>
            <a:r>
              <a:rPr lang="en-US" sz="2800" dirty="0" smtClean="0"/>
              <a:t>a </a:t>
            </a:r>
            <a:r>
              <a:rPr lang="en-US" sz="2800" dirty="0"/>
              <a:t>study </a:t>
            </a:r>
            <a:r>
              <a:rPr lang="en-US" sz="2800" dirty="0" smtClean="0"/>
              <a:t>with 5000+ cases and controls from 13 countries ran for 10 years, raised even more puzzling issues 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/>
              <a:t>evidence for </a:t>
            </a:r>
            <a:r>
              <a:rPr lang="en-US" sz="2400" dirty="0" smtClean="0"/>
              <a:t>association </a:t>
            </a:r>
            <a:r>
              <a:rPr lang="en-US" sz="2400" dirty="0"/>
              <a:t>between brain tumors and </a:t>
            </a:r>
            <a:r>
              <a:rPr lang="en-US" sz="2400" dirty="0" smtClean="0"/>
              <a:t>cellphones</a:t>
            </a:r>
          </a:p>
          <a:p>
            <a:pPr lvl="1"/>
            <a:r>
              <a:rPr lang="en-US" sz="2400" dirty="0" smtClean="0"/>
              <a:t>But when </a:t>
            </a:r>
            <a:r>
              <a:rPr lang="en-US" sz="2400" dirty="0"/>
              <a:t>cancer and no </a:t>
            </a:r>
            <a:r>
              <a:rPr lang="en-US" sz="2400" dirty="0" smtClean="0"/>
              <a:t>cancer cohorts were subdivided </a:t>
            </a:r>
            <a:r>
              <a:rPr lang="en-US" sz="2400" dirty="0"/>
              <a:t>according to </a:t>
            </a:r>
            <a:r>
              <a:rPr lang="en-US" sz="2400" dirty="0" smtClean="0"/>
              <a:t> </a:t>
            </a:r>
            <a:r>
              <a:rPr lang="en-US" sz="2400" dirty="0"/>
              <a:t>frequency of </a:t>
            </a:r>
            <a:r>
              <a:rPr lang="en-US" sz="2400" dirty="0" smtClean="0"/>
              <a:t>mobile use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was an apparently </a:t>
            </a:r>
            <a:r>
              <a:rPr lang="en-US" sz="2000" i="1" dirty="0"/>
              <a:t>decreased</a:t>
            </a:r>
            <a:r>
              <a:rPr lang="en-US" sz="2000" dirty="0"/>
              <a:t> risk of brain tumors in regular phone users, compared with rare users or </a:t>
            </a:r>
            <a:r>
              <a:rPr lang="en-US" sz="2000" dirty="0" smtClean="0"/>
              <a:t>nonusers; regular </a:t>
            </a:r>
            <a:r>
              <a:rPr lang="en-US" sz="2000" dirty="0"/>
              <a:t>cellphone use seemed to reduce the risk of brain </a:t>
            </a:r>
            <a:r>
              <a:rPr lang="en-US" sz="2000" dirty="0" smtClean="0"/>
              <a:t>tumors </a:t>
            </a:r>
          </a:p>
          <a:p>
            <a:pPr lvl="2"/>
            <a:r>
              <a:rPr lang="en-US" sz="2000" dirty="0" smtClean="0"/>
              <a:t>In </a:t>
            </a:r>
            <a:r>
              <a:rPr lang="en-US" sz="2000" dirty="0"/>
              <a:t>stark contrast, very high cellphone use (measured as a user’s cumulative call time) seemed to increase the risk of a particular subtype of brain </a:t>
            </a:r>
            <a:r>
              <a:rPr lang="en-US" sz="2000" dirty="0" smtClean="0"/>
              <a:t>tumor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6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Mukherjee’s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400" dirty="0" smtClean="0"/>
              <a:t>“</a:t>
            </a:r>
            <a:r>
              <a:rPr lang="en-US" sz="2400" dirty="0"/>
              <a:t> </a:t>
            </a:r>
            <a:r>
              <a:rPr lang="en-US" sz="2400" dirty="0" smtClean="0"/>
              <a:t>. . little </a:t>
            </a:r>
            <a:r>
              <a:rPr lang="en-US" sz="2400" dirty="0"/>
              <a:t>theoretical basis for anticipating that RF energy </a:t>
            </a:r>
            <a:r>
              <a:rPr lang="en-US" sz="2400" dirty="0" smtClean="0"/>
              <a:t>would </a:t>
            </a:r>
            <a:r>
              <a:rPr lang="en-US" sz="2400" dirty="0"/>
              <a:t>have significant biological effects </a:t>
            </a:r>
            <a:r>
              <a:rPr lang="en-US" sz="2400" dirty="0" smtClean="0"/>
              <a:t>at </a:t>
            </a:r>
            <a:r>
              <a:rPr lang="en-US" sz="2400" dirty="0"/>
              <a:t>power levels used by modern mobile phones and their base station antennas. The epidemiological evidence for a </a:t>
            </a:r>
            <a:r>
              <a:rPr lang="en-US" sz="2400" dirty="0">
                <a:solidFill>
                  <a:srgbClr val="C00000"/>
                </a:solidFill>
              </a:rPr>
              <a:t>causal association </a:t>
            </a:r>
            <a:r>
              <a:rPr lang="en-US" sz="2400" dirty="0"/>
              <a:t>between cancer and RF energy is weak and limited. Animal studies have provided no consistent evidence that exposure to RF energy at </a:t>
            </a:r>
            <a:r>
              <a:rPr lang="en-US" sz="2400" dirty="0" smtClean="0"/>
              <a:t>non-thermal </a:t>
            </a:r>
            <a:r>
              <a:rPr lang="en-US" sz="2400" dirty="0"/>
              <a:t>intensities </a:t>
            </a:r>
            <a:r>
              <a:rPr lang="en-US" sz="2400" dirty="0">
                <a:solidFill>
                  <a:srgbClr val="C00000"/>
                </a:solidFill>
              </a:rPr>
              <a:t>causes or promotes</a:t>
            </a:r>
            <a:r>
              <a:rPr lang="en-US" sz="2400" dirty="0"/>
              <a:t> cancer. Extensive in vitro studies have found no consistent evidence of [DNA damage] potential, but in vitro studies assessing the epigenetic potential of RF energy are limited. Over all, a weight-of-evidence evaluation shows that the </a:t>
            </a:r>
            <a:r>
              <a:rPr lang="en-US" sz="2400" dirty="0">
                <a:solidFill>
                  <a:srgbClr val="C00000"/>
                </a:solidFill>
              </a:rPr>
              <a:t>current evidence for a causal association between cancer and exposure to RF energy is weak and unconvincing</a:t>
            </a:r>
            <a:r>
              <a:rPr lang="en-US" sz="2400" dirty="0"/>
              <a:t>.”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1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evidence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use does not cause cancer, according to</a:t>
            </a:r>
          </a:p>
          <a:p>
            <a:pPr lvl="1"/>
            <a:r>
              <a:rPr lang="en-US" dirty="0" smtClean="0"/>
              <a:t>Two USA studies, 1992-2010</a:t>
            </a:r>
          </a:p>
          <a:p>
            <a:pPr lvl="1"/>
            <a:r>
              <a:rPr lang="en-US" dirty="0" smtClean="0"/>
              <a:t>13 country 10-year Interphone study</a:t>
            </a:r>
          </a:p>
          <a:p>
            <a:pPr lvl="1"/>
            <a:r>
              <a:rPr lang="en-US" dirty="0" smtClean="0"/>
              <a:t>20-year Australian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RNEasi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LIRNEasia presentation template</Template>
  <TotalTime>7509</TotalTime>
  <Words>1235</Words>
  <Application>Microsoft Macintosh PowerPoint</Application>
  <PresentationFormat>On-screen Show (4:3)</PresentationFormat>
  <Paragraphs>174</Paragraphs>
  <Slides>25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LIRNEasia presentation template</vt:lpstr>
      <vt:lpstr>Health concerns &amp; regulatory role in disaster risk reduction &amp; management</vt:lpstr>
      <vt:lpstr>What people in Myanmar are experiencing is rapid change</vt:lpstr>
      <vt:lpstr>It’s natural to worry . . .. And for worry to be concentrated on cancer, the scariest of all diseases.</vt:lpstr>
      <vt:lpstr>So let us look at evidence from an expert: Dr Siddhartha Mukherjee</vt:lpstr>
      <vt:lpstr>Mukherjee (2011), Do Cellphones Cause Brain Cancer?</vt:lpstr>
      <vt:lpstr>Correlation without a causal mechanism?</vt:lpstr>
      <vt:lpstr>Confusing correlations</vt:lpstr>
      <vt:lpstr>Mukherjee’s conclusion</vt:lpstr>
      <vt:lpstr>What the evidence says</vt:lpstr>
      <vt:lpstr>Regulators’ roles in disaster risk reduction</vt:lpstr>
      <vt:lpstr>PowerPoint Presentation</vt:lpstr>
      <vt:lpstr>PowerPoint Presentation</vt:lpstr>
      <vt:lpstr>PowerPoint Presentation</vt:lpstr>
      <vt:lpstr>Types of hazards</vt:lpstr>
      <vt:lpstr>Early warning is a chain; A chain is as strong as its weakest link </vt:lpstr>
      <vt:lpstr>PowerPoint Presentation</vt:lpstr>
      <vt:lpstr>Two easy ways to strengthen the early warning chain</vt:lpstr>
      <vt:lpstr>SMS+ for first responders &amp; media</vt:lpstr>
      <vt:lpstr>SMS+</vt:lpstr>
      <vt:lpstr>Cell broadcasting for public warning</vt:lpstr>
      <vt:lpstr>What regulators can do</vt:lpstr>
      <vt:lpstr>Regulatory response</vt:lpstr>
      <vt:lpstr>Regulatory role at time of disaster</vt:lpstr>
      <vt:lpstr>Regulatory role in recovery phase</vt:lpstr>
      <vt:lpstr>Regulatory role in recovery phase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Roshanthi</dc:creator>
  <cp:lastModifiedBy>Azamat</cp:lastModifiedBy>
  <cp:revision>72</cp:revision>
  <dcterms:created xsi:type="dcterms:W3CDTF">2013-11-13T06:16:48Z</dcterms:created>
  <dcterms:modified xsi:type="dcterms:W3CDTF">2017-09-09T03:14:49Z</dcterms:modified>
</cp:coreProperties>
</file>