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9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35" name="Picture 34"/>
          <p:cNvPicPr/>
          <p:nvPr/>
        </p:nvPicPr>
        <p:blipFill>
          <a:blip r:embed="rId2"/>
          <a:stretch/>
        </p:blipFill>
        <p:spPr>
          <a:xfrm>
            <a:off x="2079000" y="1604520"/>
            <a:ext cx="4984920" cy="3977280"/>
          </a:xfrm>
          <a:prstGeom prst="rect">
            <a:avLst/>
          </a:prstGeom>
          <a:ln>
            <a:noFill/>
          </a:ln>
        </p:spPr>
      </p:pic>
      <p:pic>
        <p:nvPicPr>
          <p:cNvPr id="36" name="Picture 35"/>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1"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2"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7"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8" name="PlaceHolder 5"/>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72" name="Picture 71"/>
          <p:cNvPicPr/>
          <p:nvPr/>
        </p:nvPicPr>
        <p:blipFill>
          <a:blip r:embed="rId2"/>
          <a:stretch/>
        </p:blipFill>
        <p:spPr>
          <a:xfrm>
            <a:off x="2079000" y="1604520"/>
            <a:ext cx="4984920" cy="3977280"/>
          </a:xfrm>
          <a:prstGeom prst="rect">
            <a:avLst/>
          </a:prstGeom>
          <a:ln>
            <a:noFill/>
          </a:ln>
        </p:spPr>
      </p:pic>
      <p:pic>
        <p:nvPicPr>
          <p:cNvPr id="73" name="Picture 72"/>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45720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467424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0" y="0"/>
            <a:ext cx="9142200" cy="6856560"/>
          </a:xfrm>
          <a:prstGeom prst="rect">
            <a:avLst/>
          </a:prstGeom>
          <a:ln>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7" name="Picture 36"/>
          <p:cNvPicPr/>
          <p:nvPr/>
        </p:nvPicPr>
        <p:blipFill>
          <a:blip r:embed="rId14"/>
          <a:stretch/>
        </p:blipFill>
        <p:spPr>
          <a:xfrm>
            <a:off x="0" y="0"/>
            <a:ext cx="9142200" cy="6856560"/>
          </a:xfrm>
          <a:prstGeom prst="rect">
            <a:avLst/>
          </a:prstGeom>
          <a:ln>
            <a:noFill/>
          </a:ln>
        </p:spPr>
      </p:pic>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3124080" y="6248520"/>
            <a:ext cx="289188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75" name="CustomShape 2"/>
          <p:cNvSpPr/>
          <p:nvPr/>
        </p:nvSpPr>
        <p:spPr>
          <a:xfrm>
            <a:off x="6553080" y="6243480"/>
            <a:ext cx="212976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76" name="CustomShape 3"/>
          <p:cNvSpPr/>
          <p:nvPr/>
        </p:nvSpPr>
        <p:spPr>
          <a:xfrm>
            <a:off x="304920" y="914400"/>
            <a:ext cx="8530200" cy="144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chorCtr="1"/>
          <a:lstStyle/>
          <a:p>
            <a:pPr algn="ctr">
              <a:lnSpc>
                <a:spcPct val="100000"/>
              </a:lnSpc>
            </a:pPr>
            <a:r>
              <a:rPr lang="en-US" sz="4800" b="0" strike="noStrike" spc="-1">
                <a:solidFill>
                  <a:srgbClr val="FFFFCC"/>
                </a:solidFill>
                <a:uFill>
                  <a:solidFill>
                    <a:srgbClr val="FFFFFF"/>
                  </a:solidFill>
                </a:uFill>
                <a:latin typeface="Arial"/>
                <a:ea typeface="DejaVu Sans"/>
              </a:rPr>
              <a:t>ICT:FOR PERSON WITH DISABILITY</a:t>
            </a:r>
            <a:endParaRPr lang="en-US" sz="1800" b="0" strike="noStrike" spc="-1">
              <a:solidFill>
                <a:srgbClr val="000000"/>
              </a:solidFill>
              <a:uFill>
                <a:solidFill>
                  <a:srgbClr val="FFFFFF"/>
                </a:solidFill>
              </a:uFill>
              <a:latin typeface="Arial"/>
            </a:endParaRPr>
          </a:p>
        </p:txBody>
      </p:sp>
      <p:sp>
        <p:nvSpPr>
          <p:cNvPr id="77" name="CustomShape 4"/>
          <p:cNvSpPr/>
          <p:nvPr/>
        </p:nvSpPr>
        <p:spPr>
          <a:xfrm>
            <a:off x="2438280" y="3809520"/>
            <a:ext cx="6396840" cy="1748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3600" b="0" strike="noStrike" spc="-1">
                <a:solidFill>
                  <a:srgbClr val="660033"/>
                </a:solidFill>
                <a:uFill>
                  <a:solidFill>
                    <a:srgbClr val="FFFFFF"/>
                  </a:solidFill>
                </a:uFill>
                <a:latin typeface="Verdana"/>
                <a:ea typeface="DejaVu Sans"/>
              </a:rPr>
              <a:t>- Umesh Kishor Mahato</a:t>
            </a:r>
            <a:endParaRPr lang="en-US" sz="1800" b="0" strike="noStrike" spc="-1">
              <a:solidFill>
                <a:srgbClr val="000000"/>
              </a:solidFill>
              <a:uFill>
                <a:solidFill>
                  <a:srgbClr val="FFFFFF"/>
                </a:solidFill>
              </a:uFill>
              <a:latin typeface="Arial"/>
            </a:endParaRPr>
          </a:p>
          <a:p>
            <a:pPr algn="r">
              <a:lnSpc>
                <a:spcPct val="100000"/>
              </a:lnSpc>
            </a:pPr>
            <a:r>
              <a:rPr lang="en-US" sz="3600" b="0" strike="noStrike" spc="-1">
                <a:solidFill>
                  <a:srgbClr val="660033"/>
                </a:solidFill>
                <a:uFill>
                  <a:solidFill>
                    <a:srgbClr val="FFFFFF"/>
                  </a:solidFill>
                </a:uFill>
                <a:latin typeface="Verdana"/>
                <a:ea typeface="DejaVu Sans"/>
              </a:rPr>
              <a:t>Nepal Hemophilia Society</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6553080" y="6243480"/>
            <a:ext cx="2131560" cy="4550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03" name="CustomShape 2"/>
          <p:cNvSpPr/>
          <p:nvPr/>
        </p:nvSpPr>
        <p:spPr>
          <a:xfrm>
            <a:off x="0" y="0"/>
            <a:ext cx="6779520" cy="113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lstStyle/>
          <a:p>
            <a:pPr marL="216000" indent="-213840" algn="ctr">
              <a:lnSpc>
                <a:spcPct val="100000"/>
              </a:lnSpc>
              <a:buClr>
                <a:srgbClr val="000000"/>
              </a:buClr>
              <a:buSzPct val="45000"/>
              <a:buFont typeface="Wingdings" charset="2"/>
              <a:buChar char=""/>
            </a:pPr>
            <a:r>
              <a:rPr lang="en-US" sz="4400" b="1" strike="noStrike" spc="-1">
                <a:solidFill>
                  <a:srgbClr val="000000"/>
                </a:solidFill>
                <a:uFill>
                  <a:solidFill>
                    <a:srgbClr val="FFFFFF"/>
                  </a:solidFill>
                </a:uFill>
                <a:latin typeface="Arial"/>
                <a:ea typeface="DejaVu Sans"/>
              </a:rPr>
              <a:t>What is hemophilia?</a:t>
            </a:r>
            <a:endParaRPr lang="en-US" sz="1800" b="0" strike="noStrike" spc="-1">
              <a:solidFill>
                <a:srgbClr val="000000"/>
              </a:solidFill>
              <a:uFill>
                <a:solidFill>
                  <a:srgbClr val="FFFFFF"/>
                </a:solidFill>
              </a:uFill>
              <a:latin typeface="Arial"/>
            </a:endParaRPr>
          </a:p>
        </p:txBody>
      </p:sp>
      <p:sp>
        <p:nvSpPr>
          <p:cNvPr id="104" name="CustomShape 3"/>
          <p:cNvSpPr/>
          <p:nvPr/>
        </p:nvSpPr>
        <p:spPr>
          <a:xfrm>
            <a:off x="0" y="1599840"/>
            <a:ext cx="9141840" cy="479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32000" indent="-32184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Arial"/>
                <a:ea typeface="DejaVu Sans"/>
              </a:rPr>
              <a:t>The lack of clotting factor causes people with hemophilia to bleed for longer periods of time than people whose blood factor levels are normal. </a:t>
            </a:r>
            <a:endParaRPr lang="en-US" sz="1800" b="0" strike="noStrike" spc="-1">
              <a:solidFill>
                <a:srgbClr val="000000"/>
              </a:solidFill>
              <a:uFill>
                <a:solidFill>
                  <a:srgbClr val="FFFFFF"/>
                </a:solidFill>
              </a:uFill>
              <a:latin typeface="Arial"/>
            </a:endParaRPr>
          </a:p>
          <a:p>
            <a:pPr marL="432000" indent="-32184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Arial"/>
                <a:ea typeface="DejaVu Sans"/>
              </a:rPr>
              <a:t>People with hemophilia do not bleed faster than other people, and will not bleed to death from a minor cut or injury. </a:t>
            </a:r>
            <a:endParaRPr lang="en-US" sz="1800" b="0" strike="noStrike" spc="-1">
              <a:solidFill>
                <a:srgbClr val="000000"/>
              </a:solidFill>
              <a:uFill>
                <a:solidFill>
                  <a:srgbClr val="FFFFFF"/>
                </a:solidFill>
              </a:uFill>
              <a:latin typeface="Arial"/>
            </a:endParaRPr>
          </a:p>
          <a:p>
            <a:pPr marL="432000" indent="-32184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Arial"/>
                <a:ea typeface="DejaVu Sans"/>
              </a:rPr>
              <a:t>The main problem for people with hemophilia is bleeding internally, mainly into muscles and joints. </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childTnLst>
                  <p:par>
                    <p:cTn id="3" fill="freeze">
                      <p:stCondLst>
                        <p:cond delay="indefinite"/>
                      </p:stCondLst>
                      <p:childTnLst>
                        <p:par>
                          <p:cTn id="4" fill="freeze">
                            <p:stCondLst>
                              <p:cond delay="0"/>
                            </p:stCondLst>
                            <p:childTnLst>
                              <p:par>
                                <p:cTn id="5" presetID="2" presetClass="entr" presetSubtype="4" fill="hold" nodeType="clickEffect">
                                  <p:stCondLst>
                                    <p:cond delay="0"/>
                                  </p:stCondLst>
                                  <p:childTnLst>
                                    <p:set>
                                      <p:cBhvr>
                                        <p:cTn id="6" dur="1" fill="hold">
                                          <p:stCondLst>
                                            <p:cond delay="0"/>
                                          </p:stCondLst>
                                        </p:cTn>
                                        <p:tgtEl>
                                          <p:spTgt spid="104">
                                            <p:txEl>
                                              <p:pRg st="365" end="365"/>
                                            </p:txEl>
                                          </p:spTgt>
                                        </p:tgtEl>
                                        <p:attrNameLst>
                                          <p:attrName>style.visibility</p:attrName>
                                        </p:attrNameLst>
                                      </p:cBhvr>
                                      <p:to>
                                        <p:strVal val="visible"/>
                                      </p:to>
                                    </p:set>
                                    <p:anim calcmode="lin" valueType="num">
                                      <p:cBhvr additive="repl">
                                        <p:cTn id="7" dur="500" fill="hold"/>
                                        <p:tgtEl>
                                          <p:spTgt spid="104">
                                            <p:txEl>
                                              <p:pRg st="365" end="365"/>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04">
                                            <p:txEl>
                                              <p:pRg st="365" end="365"/>
                                            </p:txEl>
                                          </p:spTgt>
                                        </p:tgtEl>
                                        <p:attrNameLst>
                                          <p:attrName>ppt_y</p:attrName>
                                        </p:attrNameLst>
                                      </p:cBhvr>
                                      <p:tavLst>
                                        <p:tav tm="0">
                                          <p:val>
                                            <p:strVal val="1+#ppt_h/2"/>
                                          </p:val>
                                        </p:tav>
                                        <p:tav tm="100000">
                                          <p:val>
                                            <p:strVal val="#ppt_y"/>
                                          </p:val>
                                        </p:tav>
                                      </p:tavLst>
                                    </p:anim>
                                  </p:childTnLst>
                                </p:cTn>
                              </p:par>
                            </p:childTnLst>
                          </p:cTn>
                        </p:par>
                      </p:childTnLst>
                    </p:cTn>
                  </p:par>
                  <p:par>
                    <p:cTn id="9" fill="freeze">
                      <p:stCondLst>
                        <p:cond delay="indefinite"/>
                      </p:stCondLst>
                      <p:childTnLst>
                        <p:par>
                          <p:cTn id="10" fill="freeze">
                            <p:stCondLst>
                              <p:cond delay="0"/>
                            </p:stCondLst>
                            <p:childTnLst>
                              <p:par>
                                <p:cTn id="11" presetID="2" presetClass="entr" presetSubtype="4" fill="hold" nodeType="clickEffect">
                                  <p:stCondLst>
                                    <p:cond delay="0"/>
                                  </p:stCondLst>
                                  <p:childTnLst>
                                    <p:set>
                                      <p:cBhvr>
                                        <p:cTn id="12" dur="1" fill="hold">
                                          <p:stCondLst>
                                            <p:cond delay="0"/>
                                          </p:stCondLst>
                                        </p:cTn>
                                        <p:tgtEl>
                                          <p:spTgt spid="104">
                                            <p:txEl>
                                              <p:pRg st="365" end="365"/>
                                            </p:txEl>
                                          </p:spTgt>
                                        </p:tgtEl>
                                        <p:attrNameLst>
                                          <p:attrName>style.visibility</p:attrName>
                                        </p:attrNameLst>
                                      </p:cBhvr>
                                      <p:to>
                                        <p:strVal val="visible"/>
                                      </p:to>
                                    </p:set>
                                    <p:anim calcmode="lin" valueType="num">
                                      <p:cBhvr additive="repl">
                                        <p:cTn id="13" dur="500" fill="hold"/>
                                        <p:tgtEl>
                                          <p:spTgt spid="104">
                                            <p:txEl>
                                              <p:pRg st="365" end="365"/>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04">
                                            <p:txEl>
                                              <p:pRg st="365" end="36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6553080" y="6243480"/>
            <a:ext cx="2131560" cy="4550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06" name="CustomShape 2"/>
          <p:cNvSpPr/>
          <p:nvPr/>
        </p:nvSpPr>
        <p:spPr>
          <a:xfrm>
            <a:off x="0" y="228600"/>
            <a:ext cx="8684640" cy="113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lstStyle/>
          <a:p>
            <a:pPr marL="216000" indent="-213840" algn="ctr">
              <a:lnSpc>
                <a:spcPct val="100000"/>
              </a:lnSpc>
              <a:buClr>
                <a:srgbClr val="000000"/>
              </a:buClr>
              <a:buSzPct val="45000"/>
              <a:buFont typeface="Wingdings" charset="2"/>
              <a:buChar char=""/>
            </a:pPr>
            <a:r>
              <a:rPr lang="en-US" sz="4000" b="1" strike="noStrike" spc="-1">
                <a:solidFill>
                  <a:srgbClr val="000000"/>
                </a:solidFill>
                <a:uFill>
                  <a:solidFill>
                    <a:srgbClr val="FFFFFF"/>
                  </a:solidFill>
                </a:uFill>
                <a:latin typeface="Arial"/>
                <a:ea typeface="DejaVu Sans"/>
              </a:rPr>
              <a:t>What are the signs of hemophilia?</a:t>
            </a:r>
            <a:endParaRPr lang="en-US" sz="1800" b="0" strike="noStrike" spc="-1">
              <a:solidFill>
                <a:srgbClr val="000000"/>
              </a:solidFill>
              <a:uFill>
                <a:solidFill>
                  <a:srgbClr val="FFFFFF"/>
                </a:solidFill>
              </a:uFill>
              <a:latin typeface="Arial"/>
            </a:endParaRPr>
          </a:p>
        </p:txBody>
      </p:sp>
      <p:sp>
        <p:nvSpPr>
          <p:cNvPr id="107" name="CustomShape 3"/>
          <p:cNvSpPr/>
          <p:nvPr/>
        </p:nvSpPr>
        <p:spPr>
          <a:xfrm>
            <a:off x="0" y="1599840"/>
            <a:ext cx="9141840" cy="479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32000" indent="-321840">
              <a:lnSpc>
                <a:spcPct val="100000"/>
              </a:lnSpc>
              <a:buClr>
                <a:srgbClr val="000000"/>
              </a:buClr>
              <a:buSzPct val="45000"/>
              <a:buFont typeface="Wingdings" charset="2"/>
              <a:buChar char=""/>
            </a:pPr>
            <a:r>
              <a:rPr lang="en-US" sz="2800" b="1" strike="noStrike" spc="-1">
                <a:solidFill>
                  <a:srgbClr val="660033"/>
                </a:solidFill>
                <a:uFill>
                  <a:solidFill>
                    <a:srgbClr val="FFFFFF"/>
                  </a:solidFill>
                </a:uFill>
                <a:latin typeface="Arial"/>
                <a:ea typeface="DejaVu Sans"/>
              </a:rPr>
              <a:t>Big bruises </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2800" b="1" strike="noStrike" spc="-1">
                <a:solidFill>
                  <a:srgbClr val="660033"/>
                </a:solidFill>
                <a:uFill>
                  <a:solidFill>
                    <a:srgbClr val="FFFFFF"/>
                  </a:solidFill>
                </a:uFill>
                <a:latin typeface="Arial"/>
                <a:ea typeface="DejaVu Sans"/>
              </a:rPr>
              <a:t>Bleeding into muscles and joints, especially the knees, elbow, and ankles </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2800" b="1" strike="noStrike" spc="-1">
                <a:solidFill>
                  <a:srgbClr val="660033"/>
                </a:solidFill>
                <a:uFill>
                  <a:solidFill>
                    <a:srgbClr val="FFFFFF"/>
                  </a:solidFill>
                </a:uFill>
                <a:latin typeface="Arial"/>
                <a:ea typeface="DejaVu Sans"/>
              </a:rPr>
              <a:t>Spontaneous bleeding (sudden bleeding inside the body for no clear reason) </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2800" b="1" strike="noStrike" spc="-1">
                <a:solidFill>
                  <a:srgbClr val="660033"/>
                </a:solidFill>
                <a:uFill>
                  <a:solidFill>
                    <a:srgbClr val="FFFFFF"/>
                  </a:solidFill>
                </a:uFill>
                <a:latin typeface="Arial"/>
                <a:ea typeface="DejaVu Sans"/>
              </a:rPr>
              <a:t>Bleeding for a long time after getting a cut, removing a tooth, or having surgery </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2800" b="1" strike="noStrike" spc="-1">
                <a:solidFill>
                  <a:srgbClr val="660033"/>
                </a:solidFill>
                <a:uFill>
                  <a:solidFill>
                    <a:srgbClr val="FFFFFF"/>
                  </a:solidFill>
                </a:uFill>
                <a:latin typeface="Arial"/>
                <a:ea typeface="DejaVu Sans"/>
              </a:rPr>
              <a:t>Serious internal bleeding into vital organs, most commonly after a serious trauma</a:t>
            </a:r>
            <a:r>
              <a:rPr lang="en-US" sz="2800" b="0" strike="noStrike" spc="-1">
                <a:solidFill>
                  <a:srgbClr val="660033"/>
                </a:solidFill>
                <a:uFill>
                  <a:solidFill>
                    <a:srgbClr val="FFFFFF"/>
                  </a:solidFill>
                </a:uFill>
                <a:latin typeface="Arial"/>
                <a:ea typeface="DejaVu Sans"/>
              </a:rPr>
              <a:t> </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childTnLst>
                  <p:par>
                    <p:cTn id="3" fill="freeze">
                      <p:stCondLst>
                        <p:cond delay="indefinite"/>
                      </p:stCondLst>
                      <p:childTnLst>
                        <p:par>
                          <p:cTn id="4" fill="freeze">
                            <p:stCondLst>
                              <p:cond delay="0"/>
                            </p:stCondLst>
                            <p:childTnLst>
                              <p:par>
                                <p:cTn id="5" presetID="2" presetClass="entr" presetSubtype="1" fill="hold" nodeType="clickEffect">
                                  <p:stCondLst>
                                    <p:cond delay="0"/>
                                  </p:stCondLst>
                                  <p:childTnLst>
                                    <p:set>
                                      <p:cBhvr>
                                        <p:cTn id="6" dur="1" fill="hold">
                                          <p:stCondLst>
                                            <p:cond delay="0"/>
                                          </p:stCondLst>
                                        </p:cTn>
                                        <p:tgtEl>
                                          <p:spTgt spid="107">
                                            <p:txEl>
                                              <p:pRg st="330" end="330"/>
                                            </p:txEl>
                                          </p:spTgt>
                                        </p:tgtEl>
                                        <p:attrNameLst>
                                          <p:attrName>style.visibility</p:attrName>
                                        </p:attrNameLst>
                                      </p:cBhvr>
                                      <p:to>
                                        <p:strVal val="visible"/>
                                      </p:to>
                                    </p:set>
                                    <p:anim calcmode="lin" valueType="num">
                                      <p:cBhvr additive="repl">
                                        <p:cTn id="7" dur="500" fill="hold"/>
                                        <p:tgtEl>
                                          <p:spTgt spid="107">
                                            <p:txEl>
                                              <p:pRg st="330" end="33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07">
                                            <p:txEl>
                                              <p:pRg st="330" end="330"/>
                                            </p:txEl>
                                          </p:spTgt>
                                        </p:tgtEl>
                                        <p:attrNameLst>
                                          <p:attrName>ppt_y</p:attrName>
                                        </p:attrNameLst>
                                      </p:cBhvr>
                                      <p:tavLst>
                                        <p:tav tm="0">
                                          <p:val>
                                            <p:strVal val="0-#ppt_h/2"/>
                                          </p:val>
                                        </p:tav>
                                        <p:tav tm="100000">
                                          <p:val>
                                            <p:strVal val="#ppt_y"/>
                                          </p:val>
                                        </p:tav>
                                      </p:tavLst>
                                    </p:anim>
                                  </p:childTnLst>
                                </p:cTn>
                              </p:par>
                            </p:childTnLst>
                          </p:cTn>
                        </p:par>
                      </p:childTnLst>
                    </p:cTn>
                  </p:par>
                  <p:par>
                    <p:cTn id="9" fill="freeze">
                      <p:stCondLst>
                        <p:cond delay="indefinite"/>
                      </p:stCondLst>
                      <p:childTnLst>
                        <p:par>
                          <p:cTn id="10" fill="freeze">
                            <p:stCondLst>
                              <p:cond delay="0"/>
                            </p:stCondLst>
                            <p:childTnLst>
                              <p:par>
                                <p:cTn id="11" presetID="2" presetClass="entr" presetSubtype="1" fill="hold" nodeType="clickEffect">
                                  <p:stCondLst>
                                    <p:cond delay="0"/>
                                  </p:stCondLst>
                                  <p:childTnLst>
                                    <p:set>
                                      <p:cBhvr>
                                        <p:cTn id="12" dur="1" fill="hold">
                                          <p:stCondLst>
                                            <p:cond delay="0"/>
                                          </p:stCondLst>
                                        </p:cTn>
                                        <p:tgtEl>
                                          <p:spTgt spid="107">
                                            <p:txEl>
                                              <p:pRg st="330" end="330"/>
                                            </p:txEl>
                                          </p:spTgt>
                                        </p:tgtEl>
                                        <p:attrNameLst>
                                          <p:attrName>style.visibility</p:attrName>
                                        </p:attrNameLst>
                                      </p:cBhvr>
                                      <p:to>
                                        <p:strVal val="visible"/>
                                      </p:to>
                                    </p:set>
                                    <p:anim calcmode="lin" valueType="num">
                                      <p:cBhvr additive="repl">
                                        <p:cTn id="13" dur="500" fill="hold"/>
                                        <p:tgtEl>
                                          <p:spTgt spid="107">
                                            <p:txEl>
                                              <p:pRg st="330" end="330"/>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07">
                                            <p:txEl>
                                              <p:pRg st="330" end="330"/>
                                            </p:txEl>
                                          </p:spTgt>
                                        </p:tgtEl>
                                        <p:attrNameLst>
                                          <p:attrName>ppt_y</p:attrName>
                                        </p:attrNameLst>
                                      </p:cBhvr>
                                      <p:tavLst>
                                        <p:tav tm="0">
                                          <p:val>
                                            <p:strVal val="0-#ppt_h/2"/>
                                          </p:val>
                                        </p:tav>
                                        <p:tav tm="100000">
                                          <p:val>
                                            <p:strVal val="#ppt_y"/>
                                          </p:val>
                                        </p:tav>
                                      </p:tavLst>
                                    </p:anim>
                                  </p:childTnLst>
                                </p:cTn>
                              </p:par>
                            </p:childTnLst>
                          </p:cTn>
                        </p:par>
                      </p:childTnLst>
                    </p:cTn>
                  </p:par>
                  <p:par>
                    <p:cTn id="15" fill="freeze">
                      <p:stCondLst>
                        <p:cond delay="indefinite"/>
                      </p:stCondLst>
                      <p:childTnLst>
                        <p:par>
                          <p:cTn id="16" fill="freeze">
                            <p:stCondLst>
                              <p:cond delay="0"/>
                            </p:stCondLst>
                            <p:childTnLst>
                              <p:par>
                                <p:cTn id="17" presetID="2" presetClass="entr" presetSubtype="1" fill="hold" nodeType="clickEffect">
                                  <p:stCondLst>
                                    <p:cond delay="0"/>
                                  </p:stCondLst>
                                  <p:childTnLst>
                                    <p:set>
                                      <p:cBhvr>
                                        <p:cTn id="18" dur="1" fill="hold">
                                          <p:stCondLst>
                                            <p:cond delay="0"/>
                                          </p:stCondLst>
                                        </p:cTn>
                                        <p:tgtEl>
                                          <p:spTgt spid="107">
                                            <p:txEl>
                                              <p:pRg st="330" end="330"/>
                                            </p:txEl>
                                          </p:spTgt>
                                        </p:tgtEl>
                                        <p:attrNameLst>
                                          <p:attrName>style.visibility</p:attrName>
                                        </p:attrNameLst>
                                      </p:cBhvr>
                                      <p:to>
                                        <p:strVal val="visible"/>
                                      </p:to>
                                    </p:set>
                                    <p:anim calcmode="lin" valueType="num">
                                      <p:cBhvr additive="repl">
                                        <p:cTn id="19" dur="500" fill="hold"/>
                                        <p:tgtEl>
                                          <p:spTgt spid="107">
                                            <p:txEl>
                                              <p:pRg st="330" end="330"/>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07">
                                            <p:txEl>
                                              <p:pRg st="330" end="330"/>
                                            </p:txEl>
                                          </p:spTgt>
                                        </p:tgtEl>
                                        <p:attrNameLst>
                                          <p:attrName>ppt_y</p:attrName>
                                        </p:attrNameLst>
                                      </p:cBhvr>
                                      <p:tavLst>
                                        <p:tav tm="0">
                                          <p:val>
                                            <p:strVal val="0-#ppt_h/2"/>
                                          </p:val>
                                        </p:tav>
                                        <p:tav tm="100000">
                                          <p:val>
                                            <p:strVal val="#ppt_y"/>
                                          </p:val>
                                        </p:tav>
                                      </p:tavLst>
                                    </p:anim>
                                  </p:childTnLst>
                                </p:cTn>
                              </p:par>
                            </p:childTnLst>
                          </p:cTn>
                        </p:par>
                      </p:childTnLst>
                    </p:cTn>
                  </p:par>
                  <p:par>
                    <p:cTn id="21" fill="freeze">
                      <p:stCondLst>
                        <p:cond delay="indefinite"/>
                      </p:stCondLst>
                      <p:childTnLst>
                        <p:par>
                          <p:cTn id="22" fill="freeze">
                            <p:stCondLst>
                              <p:cond delay="0"/>
                            </p:stCondLst>
                            <p:childTnLst>
                              <p:par>
                                <p:cTn id="23" presetID="2" presetClass="entr" presetSubtype="1" fill="hold" nodeType="clickEffect">
                                  <p:stCondLst>
                                    <p:cond delay="0"/>
                                  </p:stCondLst>
                                  <p:childTnLst>
                                    <p:set>
                                      <p:cBhvr>
                                        <p:cTn id="24" dur="1" fill="hold">
                                          <p:stCondLst>
                                            <p:cond delay="0"/>
                                          </p:stCondLst>
                                        </p:cTn>
                                        <p:tgtEl>
                                          <p:spTgt spid="107">
                                            <p:txEl>
                                              <p:pRg st="330" end="330"/>
                                            </p:txEl>
                                          </p:spTgt>
                                        </p:tgtEl>
                                        <p:attrNameLst>
                                          <p:attrName>style.visibility</p:attrName>
                                        </p:attrNameLst>
                                      </p:cBhvr>
                                      <p:to>
                                        <p:strVal val="visible"/>
                                      </p:to>
                                    </p:set>
                                    <p:anim calcmode="lin" valueType="num">
                                      <p:cBhvr additive="repl">
                                        <p:cTn id="25" dur="500" fill="hold"/>
                                        <p:tgtEl>
                                          <p:spTgt spid="107">
                                            <p:txEl>
                                              <p:pRg st="330" end="330"/>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07">
                                            <p:txEl>
                                              <p:pRg st="330" end="33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7187040" y="138600"/>
            <a:ext cx="1199880" cy="1335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r>
              <a:rPr lang="en-US" sz="600" b="0" strike="noStrike" spc="-1">
                <a:solidFill>
                  <a:srgbClr val="82786F"/>
                </a:solidFill>
                <a:uFill>
                  <a:solidFill>
                    <a:srgbClr val="FFFFFF"/>
                  </a:solidFill>
                </a:uFill>
                <a:latin typeface="Verdana"/>
                <a:ea typeface="DejaVu Sans"/>
              </a:rPr>
              <a:t>Slide No.   •  Footer  •  </a:t>
            </a:r>
            <a:endParaRPr lang="en-US" sz="1800" b="0" strike="noStrike" spc="-1">
              <a:solidFill>
                <a:srgbClr val="000000"/>
              </a:solidFill>
              <a:uFill>
                <a:solidFill>
                  <a:srgbClr val="FFFFFF"/>
                </a:solidFill>
              </a:uFill>
              <a:latin typeface="Arial"/>
            </a:endParaRPr>
          </a:p>
        </p:txBody>
      </p:sp>
      <p:sp>
        <p:nvSpPr>
          <p:cNvPr id="109" name="CustomShape 2"/>
          <p:cNvSpPr/>
          <p:nvPr/>
        </p:nvSpPr>
        <p:spPr>
          <a:xfrm>
            <a:off x="565200" y="271080"/>
            <a:ext cx="8015040" cy="1151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400" b="1" strike="noStrike" spc="-1">
                <a:solidFill>
                  <a:srgbClr val="001965"/>
                </a:solidFill>
                <a:uFill>
                  <a:solidFill>
                    <a:srgbClr val="FFFFFF"/>
                  </a:solidFill>
                </a:uFill>
                <a:latin typeface="Verdana"/>
                <a:ea typeface="DejaVu Sans"/>
              </a:rPr>
              <a:t>Effects of bleeding</a:t>
            </a:r>
            <a:endParaRPr lang="en-US" sz="1800" b="0" strike="noStrike" spc="-1">
              <a:solidFill>
                <a:srgbClr val="000000"/>
              </a:solidFill>
              <a:uFill>
                <a:solidFill>
                  <a:srgbClr val="FFFFFF"/>
                </a:solidFill>
              </a:uFill>
              <a:latin typeface="Arial"/>
            </a:endParaRPr>
          </a:p>
        </p:txBody>
      </p:sp>
      <p:sp>
        <p:nvSpPr>
          <p:cNvPr id="110" name="CustomShape 3"/>
          <p:cNvSpPr/>
          <p:nvPr/>
        </p:nvSpPr>
        <p:spPr>
          <a:xfrm>
            <a:off x="569880" y="1428120"/>
            <a:ext cx="8015040" cy="4299120"/>
          </a:xfrm>
          <a:prstGeom prst="rect">
            <a:avLst/>
          </a:prstGeom>
          <a:noFill/>
          <a:ln>
            <a:noFill/>
          </a:ln>
        </p:spPr>
        <p:style>
          <a:lnRef idx="0">
            <a:scrgbClr r="0" g="0" b="0"/>
          </a:lnRef>
          <a:fillRef idx="0">
            <a:scrgbClr r="0" g="0" b="0"/>
          </a:fillRef>
          <a:effectRef idx="0">
            <a:scrgbClr r="0" g="0" b="0"/>
          </a:effectRef>
          <a:fontRef idx="minor"/>
        </p:style>
        <p:txBody>
          <a:bodyPr lIns="0" tIns="0" rIns="216000" bIns="0"/>
          <a:lstStyle/>
          <a:p>
            <a:pPr>
              <a:lnSpc>
                <a:spcPct val="150000"/>
              </a:lnSpc>
            </a:pPr>
            <a:r>
              <a:rPr lang="en-US" sz="1800" b="0" strike="noStrike" spc="-1">
                <a:solidFill>
                  <a:srgbClr val="001965"/>
                </a:solidFill>
                <a:uFill>
                  <a:solidFill>
                    <a:srgbClr val="FFFFFF"/>
                  </a:solidFill>
                </a:uFill>
                <a:latin typeface="Verdana"/>
                <a:ea typeface="DejaVu Sans"/>
              </a:rPr>
              <a:t>1) Joint damage</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2) Chronic Synovitis</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3) Neuropathy</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4) Compartmental Syndrome</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5) Tumour</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6) Deformity</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7) Handicapped</a:t>
            </a:r>
            <a:endParaRPr lang="en-US" sz="1800" b="0" strike="noStrike" spc="-1">
              <a:solidFill>
                <a:srgbClr val="000000"/>
              </a:solidFill>
              <a:uFill>
                <a:solidFill>
                  <a:srgbClr val="FFFFFF"/>
                </a:solidFill>
              </a:uFill>
              <a:latin typeface="Arial"/>
            </a:endParaRPr>
          </a:p>
          <a:p>
            <a:pPr>
              <a:lnSpc>
                <a:spcPct val="150000"/>
              </a:lnSpc>
            </a:pPr>
            <a:r>
              <a:rPr lang="en-US" sz="1800" b="0" strike="noStrike" spc="-1">
                <a:solidFill>
                  <a:srgbClr val="001965"/>
                </a:solidFill>
                <a:uFill>
                  <a:solidFill>
                    <a:srgbClr val="FFFFFF"/>
                  </a:solidFill>
                </a:uFill>
                <a:latin typeface="Verdana"/>
                <a:ea typeface="DejaVu Sans"/>
              </a:rPr>
              <a:t>8) Reduced quality of life</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457200" y="332640"/>
            <a:ext cx="8225640" cy="6522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216000" indent="-212400" algn="ctr">
              <a:lnSpc>
                <a:spcPct val="100000"/>
              </a:lnSpc>
              <a:buClr>
                <a:srgbClr val="EEC85E"/>
              </a:buClr>
              <a:buFont typeface="StarSymbol"/>
              <a:buAutoNum type="arabicParenR"/>
            </a:pPr>
            <a:r>
              <a:rPr lang="en-US" sz="3600" b="1" strike="noStrike" spc="-1">
                <a:solidFill>
                  <a:srgbClr val="EAEAEA"/>
                </a:solidFill>
                <a:uFill>
                  <a:solidFill>
                    <a:srgbClr val="FFFFFF"/>
                  </a:solidFill>
                </a:uFill>
                <a:latin typeface="Verdana"/>
                <a:ea typeface="DejaVu Sans"/>
              </a:rPr>
              <a:t>Group members</a:t>
            </a:r>
            <a:endParaRPr lang="en-US" sz="1800" b="0" strike="noStrike" spc="-1">
              <a:solidFill>
                <a:srgbClr val="000000"/>
              </a:solidFill>
              <a:uFill>
                <a:solidFill>
                  <a:srgbClr val="FFFFFF"/>
                </a:solidFill>
              </a:uFill>
              <a:latin typeface="Arial"/>
            </a:endParaRPr>
          </a:p>
          <a:p>
            <a:pPr marL="216000" indent="-212400" algn="ctr">
              <a:lnSpc>
                <a:spcPct val="100000"/>
              </a:lnSpc>
              <a:buClr>
                <a:srgbClr val="000000"/>
              </a:buClr>
              <a:buFont typeface="Wingdings" charset="2"/>
              <a:buChar char=""/>
            </a:pPr>
            <a:r>
              <a:rPr lang="en-US" sz="3200" b="0" strike="noStrike" spc="-1">
                <a:solidFill>
                  <a:srgbClr val="EAEAEA"/>
                </a:solidFill>
                <a:uFill>
                  <a:solidFill>
                    <a:srgbClr val="FFFFFF"/>
                  </a:solidFill>
                </a:uFill>
                <a:latin typeface="Verdana"/>
                <a:ea typeface="DejaVu Sans"/>
              </a:rPr>
              <a:t>Umesh Kishor Mahato (Nepal hemophilia society.)</a:t>
            </a:r>
            <a:endParaRPr lang="en-US" sz="1800" b="0" strike="noStrike" spc="-1">
              <a:solidFill>
                <a:srgbClr val="000000"/>
              </a:solidFill>
              <a:uFill>
                <a:solidFill>
                  <a:srgbClr val="FFFFFF"/>
                </a:solidFill>
              </a:uFill>
              <a:latin typeface="Arial"/>
            </a:endParaRPr>
          </a:p>
          <a:p>
            <a:pPr marL="216000" indent="-212400" algn="ctr">
              <a:lnSpc>
                <a:spcPct val="100000"/>
              </a:lnSpc>
              <a:buClr>
                <a:srgbClr val="000000"/>
              </a:buClr>
              <a:buFont typeface="Wingdings" charset="2"/>
              <a:buChar char=""/>
            </a:pPr>
            <a:r>
              <a:rPr lang="en-US" sz="3200" b="0" strike="noStrike" spc="-1">
                <a:solidFill>
                  <a:srgbClr val="EAEAEA"/>
                </a:solidFill>
                <a:uFill>
                  <a:solidFill>
                    <a:srgbClr val="FFFFFF"/>
                  </a:solidFill>
                </a:uFill>
                <a:latin typeface="Verdana"/>
                <a:ea typeface="DejaVu Sans"/>
              </a:rPr>
              <a:t>Bharat Khadka (Nepal hemohilia society)</a:t>
            </a:r>
            <a:endParaRPr lang="en-US" sz="1800" b="0" strike="noStrike" spc="-1">
              <a:solidFill>
                <a:srgbClr val="000000"/>
              </a:solidFill>
              <a:uFill>
                <a:solidFill>
                  <a:srgbClr val="FFFFFF"/>
                </a:solidFill>
              </a:uFill>
              <a:latin typeface="Arial"/>
            </a:endParaRPr>
          </a:p>
          <a:p>
            <a:pPr marL="216000" indent="-212400" algn="ctr">
              <a:lnSpc>
                <a:spcPct val="100000"/>
              </a:lnSpc>
              <a:buClr>
                <a:srgbClr val="000000"/>
              </a:buClr>
              <a:buFont typeface="Wingdings" charset="2"/>
              <a:buChar char=""/>
            </a:pPr>
            <a:r>
              <a:rPr lang="en-US" sz="3200" b="0" strike="noStrike" spc="-1">
                <a:solidFill>
                  <a:srgbClr val="EAEAEA"/>
                </a:solidFill>
                <a:uFill>
                  <a:solidFill>
                    <a:srgbClr val="FFFFFF"/>
                  </a:solidFill>
                </a:uFill>
                <a:latin typeface="Verdana"/>
                <a:ea typeface="DejaVu Sans"/>
              </a:rPr>
              <a:t>Amara Aryal (women group for disability right)</a:t>
            </a:r>
            <a:endParaRPr lang="en-US" sz="1800" b="0" strike="noStrike" spc="-1">
              <a:solidFill>
                <a:srgbClr val="000000"/>
              </a:solidFill>
              <a:uFill>
                <a:solidFill>
                  <a:srgbClr val="FFFFFF"/>
                </a:solidFill>
              </a:uFill>
              <a:latin typeface="Arial"/>
            </a:endParaRPr>
          </a:p>
          <a:p>
            <a:pPr marL="216000" indent="-212400" algn="ctr">
              <a:lnSpc>
                <a:spcPct val="100000"/>
              </a:lnSpc>
              <a:buClr>
                <a:srgbClr val="000000"/>
              </a:buClr>
              <a:buFont typeface="Wingdings" charset="2"/>
              <a:buChar char=""/>
            </a:pPr>
            <a:r>
              <a:rPr lang="en-US" sz="3200" b="0" strike="noStrike" spc="-1">
                <a:solidFill>
                  <a:srgbClr val="EAEAEA"/>
                </a:solidFill>
                <a:uFill>
                  <a:solidFill>
                    <a:srgbClr val="FFFFFF"/>
                  </a:solidFill>
                </a:uFill>
                <a:latin typeface="Verdana"/>
                <a:ea typeface="DejaVu Sans"/>
              </a:rPr>
              <a:t>Pratiksha Bhattarai (Blind women association)</a:t>
            </a:r>
            <a:endParaRPr lang="en-US" sz="1800" b="0" strike="noStrike" spc="-1">
              <a:solidFill>
                <a:srgbClr val="000000"/>
              </a:solidFill>
              <a:uFill>
                <a:solidFill>
                  <a:srgbClr val="FFFFFF"/>
                </a:solidFill>
              </a:uFill>
              <a:latin typeface="Arial"/>
            </a:endParaRPr>
          </a:p>
          <a:p>
            <a:pPr marL="216000" indent="-212400" algn="ctr">
              <a:lnSpc>
                <a:spcPct val="100000"/>
              </a:lnSpc>
              <a:buClr>
                <a:srgbClr val="000000"/>
              </a:buClr>
              <a:buFont typeface="Wingdings" charset="2"/>
              <a:buChar char=""/>
            </a:pPr>
            <a:r>
              <a:rPr lang="en-US" sz="3200" b="0" strike="noStrike" spc="-1">
                <a:solidFill>
                  <a:srgbClr val="EAEAEA"/>
                </a:solidFill>
                <a:uFill>
                  <a:solidFill>
                    <a:srgbClr val="FFFFFF"/>
                  </a:solidFill>
                </a:uFill>
                <a:latin typeface="Verdana"/>
                <a:ea typeface="DejaVu Sans"/>
              </a:rPr>
              <a:t>Shrijana k.c. (Mother society of intellectual disability)</a:t>
            </a:r>
            <a:endParaRPr lang="en-US" sz="1800" b="0" strike="noStrike" spc="-1">
              <a:solidFill>
                <a:srgbClr val="000000"/>
              </a:solidFill>
              <a:uFill>
                <a:solidFill>
                  <a:srgbClr val="FFFFFF"/>
                </a:solidFill>
              </a:uFill>
              <a:latin typeface="Arial"/>
            </a:endParaRPr>
          </a:p>
          <a:p>
            <a:pPr marL="216000" indent="-212400" algn="ctr">
              <a:lnSpc>
                <a:spcPct val="100000"/>
              </a:lnSpc>
              <a:buClr>
                <a:srgbClr val="EEC85E"/>
              </a:buClr>
              <a:buFont typeface="StarSymbol"/>
              <a:buAutoNum type="arabicParenR"/>
            </a:pPr>
            <a:r>
              <a:rPr lang="en-US" sz="3200" b="0" strike="noStrike" spc="-1">
                <a:solidFill>
                  <a:srgbClr val="EAEAEA"/>
                </a:solidFill>
                <a:uFill>
                  <a:solidFill>
                    <a:srgbClr val="FFFFFF"/>
                  </a:solidFill>
                </a:uFill>
                <a:latin typeface="Verdana"/>
                <a:ea typeface="DejaVu Sans"/>
              </a:rPr>
              <a:t> </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3124080" y="6248520"/>
            <a:ext cx="289188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13" name="CustomShape 2"/>
          <p:cNvSpPr/>
          <p:nvPr/>
        </p:nvSpPr>
        <p:spPr>
          <a:xfrm>
            <a:off x="6553080" y="6243480"/>
            <a:ext cx="212976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14" name="CustomShape 3"/>
          <p:cNvSpPr/>
          <p:nvPr/>
        </p:nvSpPr>
        <p:spPr>
          <a:xfrm>
            <a:off x="685800" y="1294920"/>
            <a:ext cx="7768440" cy="2129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chorCtr="1"/>
          <a:lstStyle/>
          <a:p>
            <a:pPr algn="ctr">
              <a:lnSpc>
                <a:spcPct val="100000"/>
              </a:lnSpc>
            </a:pPr>
            <a:r>
              <a:rPr lang="en-US" sz="7200" b="0" strike="noStrike" spc="-1">
                <a:solidFill>
                  <a:srgbClr val="FFFFCC"/>
                </a:solidFill>
                <a:uFill>
                  <a:solidFill>
                    <a:srgbClr val="FFFFFF"/>
                  </a:solidFill>
                </a:uFill>
                <a:latin typeface="Arial"/>
                <a:ea typeface="DejaVu Sans"/>
              </a:rPr>
              <a:t>Thank You!</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3124080" y="6248520"/>
            <a:ext cx="289188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ctr">
              <a:lnSpc>
                <a:spcPct val="100000"/>
              </a:lnSpc>
            </a:pPr>
            <a:r>
              <a:rPr lang="en-US" sz="1200" b="0" strike="noStrike" spc="-1">
                <a:solidFill>
                  <a:srgbClr val="EAEAEA"/>
                </a:solidFill>
                <a:uFill>
                  <a:solidFill>
                    <a:srgbClr val="FFFFFF"/>
                  </a:solidFill>
                </a:uFill>
                <a:latin typeface="Verdana"/>
                <a:ea typeface="DejaVu Sans"/>
              </a:rPr>
              <a:t> </a:t>
            </a:r>
            <a:endParaRPr lang="en-US" sz="1800" b="0" strike="noStrike" spc="-1">
              <a:solidFill>
                <a:srgbClr val="000000"/>
              </a:solidFill>
              <a:uFill>
                <a:solidFill>
                  <a:srgbClr val="FFFFFF"/>
                </a:solidFill>
              </a:uFill>
              <a:latin typeface="Arial"/>
            </a:endParaRPr>
          </a:p>
          <a:p>
            <a:pPr algn="ctr">
              <a:lnSpc>
                <a:spcPct val="100000"/>
              </a:lnSpc>
            </a:pPr>
            <a:r>
              <a:rPr lang="en-US" sz="1200" b="0" strike="noStrike" spc="-1">
                <a:solidFill>
                  <a:srgbClr val="EAEAEA"/>
                </a:solidFill>
                <a:uFill>
                  <a:solidFill>
                    <a:srgbClr val="FFFFFF"/>
                  </a:solidFill>
                </a:uFill>
                <a:latin typeface="Verdana"/>
                <a:ea typeface="DejaVu Sans"/>
              </a:rPr>
              <a:t> </a:t>
            </a:r>
            <a:endParaRPr lang="en-US" sz="1800" b="0" strike="noStrike" spc="-1">
              <a:solidFill>
                <a:srgbClr val="000000"/>
              </a:solidFill>
              <a:uFill>
                <a:solidFill>
                  <a:srgbClr val="FFFFFF"/>
                </a:solidFill>
              </a:uFill>
              <a:latin typeface="Arial"/>
            </a:endParaRPr>
          </a:p>
        </p:txBody>
      </p:sp>
      <p:sp>
        <p:nvSpPr>
          <p:cNvPr id="79" name="CustomShape 2"/>
          <p:cNvSpPr/>
          <p:nvPr/>
        </p:nvSpPr>
        <p:spPr>
          <a:xfrm>
            <a:off x="6553080" y="6243480"/>
            <a:ext cx="212976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80" name="CustomShape 3"/>
          <p:cNvSpPr/>
          <p:nvPr/>
        </p:nvSpPr>
        <p:spPr>
          <a:xfrm>
            <a:off x="380880" y="228600"/>
            <a:ext cx="7311240" cy="113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lstStyle/>
          <a:p>
            <a:pPr>
              <a:lnSpc>
                <a:spcPct val="100000"/>
              </a:lnSpc>
            </a:pPr>
            <a:r>
              <a:rPr lang="en-US" sz="4400" b="1" strike="noStrike" spc="-1">
                <a:solidFill>
                  <a:srgbClr val="FFFFCC"/>
                </a:solidFill>
                <a:uFill>
                  <a:solidFill>
                    <a:srgbClr val="FFFFFF"/>
                  </a:solidFill>
                </a:uFill>
                <a:latin typeface="Arial"/>
                <a:ea typeface="DejaVu Sans"/>
              </a:rPr>
              <a:t>What is ICT?</a:t>
            </a:r>
            <a:r>
              <a:rPr lang="en-US" sz="4400" b="0" strike="noStrike" spc="-1">
                <a:solidFill>
                  <a:srgbClr val="FFFFCC"/>
                </a:solidFill>
                <a:uFill>
                  <a:solidFill>
                    <a:srgbClr val="FFFFFF"/>
                  </a:solidFill>
                </a:uFill>
                <a:latin typeface="Arial"/>
                <a:ea typeface="DejaVu Sans"/>
              </a:rPr>
              <a:t> </a:t>
            </a:r>
            <a:endParaRPr lang="en-US" sz="1800" b="0" strike="noStrike" spc="-1">
              <a:solidFill>
                <a:srgbClr val="000000"/>
              </a:solidFill>
              <a:uFill>
                <a:solidFill>
                  <a:srgbClr val="FFFFFF"/>
                </a:solidFill>
              </a:uFill>
              <a:latin typeface="Arial"/>
            </a:endParaRPr>
          </a:p>
        </p:txBody>
      </p:sp>
      <p:sp>
        <p:nvSpPr>
          <p:cNvPr id="81" name="CustomShape 4"/>
          <p:cNvSpPr/>
          <p:nvPr/>
        </p:nvSpPr>
        <p:spPr>
          <a:xfrm>
            <a:off x="304560" y="1447560"/>
            <a:ext cx="8835120" cy="452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38760">
              <a:lnSpc>
                <a:spcPct val="100000"/>
              </a:lnSpc>
              <a:buClr>
                <a:srgbClr val="EEC85E"/>
              </a:buClr>
              <a:buSzPct val="70000"/>
              <a:buFont typeface="Wingdings" charset="2"/>
              <a:buChar char=""/>
            </a:pPr>
            <a:r>
              <a:rPr lang="en-US" sz="3600" b="0" strike="noStrike" spc="-1">
                <a:solidFill>
                  <a:srgbClr val="660033"/>
                </a:solidFill>
                <a:uFill>
                  <a:solidFill>
                    <a:srgbClr val="FFFFFF"/>
                  </a:solidFill>
                </a:uFill>
                <a:latin typeface="Verdana"/>
                <a:ea typeface="DejaVu Sans"/>
              </a:rPr>
              <a:t>Information-(or data) in paper or electronic formate.</a:t>
            </a:r>
            <a:endParaRPr lang="en-US" sz="1800" b="0" strike="noStrike" spc="-1">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3600" b="0" strike="noStrike" spc="-1">
                <a:solidFill>
                  <a:srgbClr val="660033"/>
                </a:solidFill>
                <a:uFill>
                  <a:solidFill>
                    <a:srgbClr val="FFFFFF"/>
                  </a:solidFill>
                </a:uFill>
                <a:latin typeface="Verdana"/>
                <a:ea typeface="DejaVu Sans"/>
              </a:rPr>
              <a:t>Communication-in person or electronically(electronic communication),in writing or voice,telecommunication,and broadcasting. </a:t>
            </a:r>
            <a:endParaRPr lang="en-US" sz="1800" b="0" strike="noStrike" spc="-1">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3600" b="0" strike="noStrike" spc="-1">
                <a:solidFill>
                  <a:srgbClr val="660033"/>
                </a:solidFill>
                <a:uFill>
                  <a:solidFill>
                    <a:srgbClr val="FFFFFF"/>
                  </a:solidFill>
                </a:uFill>
                <a:latin typeface="Verdana"/>
                <a:ea typeface="DejaVu Sans"/>
              </a:rPr>
              <a:t>Communication technology-including software,hardware and electronics.</a:t>
            </a:r>
            <a:endParaRPr lang="en-US" sz="1800" b="0" strike="noStrike" spc="-1">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3600" b="0" strike="noStrike" spc="-1">
                <a:solidFill>
                  <a:srgbClr val="660033"/>
                </a:solidFill>
                <a:uFill>
                  <a:solidFill>
                    <a:srgbClr val="FFFFFF"/>
                  </a:solidFill>
                </a:uFill>
                <a:latin typeface="Verdana"/>
                <a:ea typeface="DejaVu Sans"/>
              </a:rPr>
              <a:t> </a:t>
            </a:r>
            <a:endParaRPr lang="en-US" sz="1800" b="0" strike="noStrike" spc="-1">
              <a:solidFill>
                <a:srgbClr val="000000"/>
              </a:solidFill>
              <a:uFill>
                <a:solidFill>
                  <a:srgbClr val="FFFFFF"/>
                </a:solidFill>
              </a:uFill>
              <a:latin typeface="Arial"/>
            </a:endParaRPr>
          </a:p>
        </p:txBody>
      </p:sp>
      <p:pic>
        <p:nvPicPr>
          <p:cNvPr id="82" name="Picture 5"/>
          <p:cNvPicPr/>
          <p:nvPr/>
        </p:nvPicPr>
        <p:blipFill>
          <a:blip r:embed="rId2"/>
          <a:stretch/>
        </p:blipFill>
        <p:spPr>
          <a:xfrm>
            <a:off x="7238880" y="0"/>
            <a:ext cx="1596240" cy="1596240"/>
          </a:xfrm>
          <a:prstGeom prst="rect">
            <a:avLst/>
          </a:prstGeom>
          <a:ln>
            <a:noFill/>
          </a:ln>
        </p:spPr>
      </p:pic>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childTnLst>
                  <p:par>
                    <p:cTn id="3" fill="freeze">
                      <p:stCondLst>
                        <p:cond delay="0"/>
                      </p:stCondLst>
                      <p:childTnLst>
                        <p:par>
                          <p:cTn id="4" fill="freeze">
                            <p:stCondLst>
                              <p:cond delay="0"/>
                            </p:stCondLst>
                            <p:childTnLst>
                              <p:par>
                                <p:cTn id="5" presetID="1" presetClass="entr" fill="hold" nodeType="withEffect">
                                  <p:stCondLst>
                                    <p:cond delay="0"/>
                                  </p:stCondLst>
                                  <p:childTnLst>
                                    <p:set>
                                      <p:cBhvr>
                                        <p:cTn id="6" dur="1" fill="hold">
                                          <p:stCondLst>
                                            <p:cond delay="499"/>
                                          </p:stCondLst>
                                        </p:cTn>
                                        <p:tgtEl>
                                          <p:spTgt spid="81">
                                            <p:txEl>
                                              <p:pRg st="251" end="251"/>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499"/>
                                          </p:stCondLst>
                                        </p:cTn>
                                        <p:tgtEl>
                                          <p:spTgt spid="81">
                                            <p:txEl>
                                              <p:pRg st="251" end="251"/>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499"/>
                                          </p:stCondLst>
                                        </p:cTn>
                                        <p:tgtEl>
                                          <p:spTgt spid="81">
                                            <p:txEl>
                                              <p:pRg st="251" end="25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57200" y="221040"/>
            <a:ext cx="8228160" cy="12492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US" sz="4400" b="0" strike="noStrike" spc="-1">
                <a:solidFill>
                  <a:srgbClr val="000000"/>
                </a:solidFill>
                <a:uFill>
                  <a:solidFill>
                    <a:srgbClr val="FFFFFF"/>
                  </a:solidFill>
                </a:uFill>
                <a:latin typeface="Arial"/>
                <a:ea typeface="DejaVu Sans"/>
              </a:rPr>
              <a:t>What is ICT?….</a:t>
            </a:r>
            <a:endParaRPr lang="en-US" sz="1800" b="0" strike="noStrike" spc="-1">
              <a:solidFill>
                <a:srgbClr val="000000"/>
              </a:solidFill>
              <a:uFill>
                <a:solidFill>
                  <a:srgbClr val="FFFFFF"/>
                </a:solidFill>
              </a:uFill>
              <a:latin typeface="Arial"/>
            </a:endParaRPr>
          </a:p>
          <a:p>
            <a:pPr algn="ctr">
              <a:lnSpc>
                <a:spcPct val="100000"/>
              </a:lnSpc>
            </a:pPr>
            <a:endParaRPr lang="en-US" sz="1800" b="0" strike="noStrike" spc="-1">
              <a:solidFill>
                <a:srgbClr val="000000"/>
              </a:solidFill>
              <a:uFill>
                <a:solidFill>
                  <a:srgbClr val="FFFFFF"/>
                </a:solidFill>
              </a:uFill>
              <a:latin typeface="Arial"/>
            </a:endParaRPr>
          </a:p>
        </p:txBody>
      </p:sp>
      <p:sp>
        <p:nvSpPr>
          <p:cNvPr id="84" name="CustomShape 2"/>
          <p:cNvSpPr/>
          <p:nvPr/>
        </p:nvSpPr>
        <p:spPr>
          <a:xfrm>
            <a:off x="457200" y="858600"/>
            <a:ext cx="8228160" cy="5468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200" b="0" strike="noStrike" spc="-1">
                <a:solidFill>
                  <a:srgbClr val="000000"/>
                </a:solidFill>
                <a:uFill>
                  <a:solidFill>
                    <a:srgbClr val="FFFFFF"/>
                  </a:solidFill>
                </a:uFill>
                <a:latin typeface="Arial"/>
                <a:ea typeface="DejaVu Sans"/>
              </a:rPr>
              <a:t>Information is power and key to progress. It is an important resource for people to take decisions about machine ,money and materials in terms of production in any organization.</a:t>
            </a:r>
            <a:endParaRPr lang="en-US" sz="1800" b="0" strike="noStrike" spc="-1">
              <a:solidFill>
                <a:srgbClr val="000000"/>
              </a:solidFill>
              <a:uFill>
                <a:solidFill>
                  <a:srgbClr val="FFFFFF"/>
                </a:solidFill>
              </a:uFill>
              <a:latin typeface="Arial"/>
            </a:endParaRPr>
          </a:p>
          <a:p>
            <a:pPr algn="ctr">
              <a:lnSpc>
                <a:spcPct val="100000"/>
              </a:lnSpc>
            </a:pPr>
            <a:r>
              <a:rPr lang="en-US" sz="3200" b="0" strike="noStrike" spc="-1">
                <a:solidFill>
                  <a:srgbClr val="000000"/>
                </a:solidFill>
                <a:uFill>
                  <a:solidFill>
                    <a:srgbClr val="FFFFFF"/>
                  </a:solidFill>
                </a:uFill>
                <a:latin typeface="Arial"/>
                <a:ea typeface="DejaVu Sans"/>
              </a:rPr>
              <a:t>Similarly communication is the activity of exchange of meaningful information among concerned people. In other words,it is the transmission of idea(message) from one person to another person using proper channel to get proper feedback.</a:t>
            </a:r>
            <a:endParaRPr lang="en-US" sz="1800" b="0" strike="noStrike" spc="-1">
              <a:solidFill>
                <a:srgbClr val="000000"/>
              </a:solidFill>
              <a:uFill>
                <a:solidFill>
                  <a:srgbClr val="FFFFFF"/>
                </a:solidFill>
              </a:uFill>
              <a:latin typeface="Arial"/>
            </a:endParaRPr>
          </a:p>
          <a:p>
            <a:pPr algn="ctr">
              <a:lnSpc>
                <a:spcPct val="100000"/>
              </a:lnSpc>
            </a:pP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7200" y="273600"/>
            <a:ext cx="8228160" cy="1143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uFill>
                  <a:solidFill>
                    <a:srgbClr val="FFFFFF"/>
                  </a:solidFill>
                </a:uFill>
                <a:latin typeface="Arial"/>
                <a:ea typeface="DejaVu Sans"/>
              </a:rPr>
              <a:t>What is ICT?...</a:t>
            </a:r>
            <a:endParaRPr lang="en-US" sz="1800" b="0" strike="noStrike" spc="-1">
              <a:solidFill>
                <a:srgbClr val="000000"/>
              </a:solidFill>
              <a:uFill>
                <a:solidFill>
                  <a:srgbClr val="FFFFFF"/>
                </a:solidFill>
              </a:uFill>
              <a:latin typeface="Arial"/>
            </a:endParaRPr>
          </a:p>
        </p:txBody>
      </p:sp>
      <p:sp>
        <p:nvSpPr>
          <p:cNvPr id="86" name="CustomShape 2"/>
          <p:cNvSpPr/>
          <p:nvPr/>
        </p:nvSpPr>
        <p:spPr>
          <a:xfrm>
            <a:off x="457200" y="1086480"/>
            <a:ext cx="8228160" cy="50126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200" b="0" strike="noStrike" spc="-1">
                <a:solidFill>
                  <a:srgbClr val="000000"/>
                </a:solidFill>
                <a:uFill>
                  <a:solidFill>
                    <a:srgbClr val="FFFFFF"/>
                  </a:solidFill>
                </a:uFill>
                <a:latin typeface="Arial"/>
                <a:ea typeface="DejaVu Sans"/>
              </a:rPr>
              <a:t>Technology  is the set of various techniques,skills,methods,and processes to produce goods and services. It helps in scientific investigation for the development of machine,computers,factories,devices and the like. With the integration of information,communication and technology,ICT is formed.</a:t>
            </a:r>
            <a:endParaRPr lang="en-US" sz="1800" b="0" strike="noStrike" spc="-1">
              <a:solidFill>
                <a:srgbClr val="000000"/>
              </a:solidFill>
              <a:uFill>
                <a:solidFill>
                  <a:srgbClr val="FFFFFF"/>
                </a:solidFill>
              </a:uFill>
              <a:latin typeface="Arial"/>
            </a:endParaRPr>
          </a:p>
          <a:p>
            <a:pPr algn="ctr">
              <a:lnSpc>
                <a:spcPct val="100000"/>
              </a:lnSpc>
            </a:pPr>
            <a:r>
              <a:rPr lang="en-US" sz="3200" b="0" strike="noStrike" spc="-1">
                <a:solidFill>
                  <a:srgbClr val="000000"/>
                </a:solidFill>
                <a:uFill>
                  <a:solidFill>
                    <a:srgbClr val="FFFFFF"/>
                  </a:solidFill>
                </a:uFill>
                <a:latin typeface="Arial"/>
                <a:ea typeface="DejaVu Sans"/>
              </a:rPr>
              <a:t>Some examples of ICTs are Radio,Tv,Telephone,Newspaper,,Computer,video conference,e-classes,tutorial CD/DV etc.</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6553080" y="6243480"/>
            <a:ext cx="212976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88" name="CustomShape 2"/>
          <p:cNvSpPr/>
          <p:nvPr/>
        </p:nvSpPr>
        <p:spPr>
          <a:xfrm>
            <a:off x="0" y="0"/>
            <a:ext cx="6777720" cy="113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en-US" sz="4400" b="1" strike="noStrike" spc="-1">
                <a:solidFill>
                  <a:srgbClr val="FFFFCC"/>
                </a:solidFill>
                <a:uFill>
                  <a:solidFill>
                    <a:srgbClr val="FFFFFF"/>
                  </a:solidFill>
                </a:uFill>
                <a:latin typeface="Arial"/>
                <a:ea typeface="DejaVu Sans"/>
              </a:rPr>
              <a:t>Obstacles for using  ICT by disabled person.</a:t>
            </a:r>
            <a:endParaRPr lang="en-US" sz="1800" b="0" strike="noStrike" spc="-1">
              <a:solidFill>
                <a:srgbClr val="000000"/>
              </a:solidFill>
              <a:uFill>
                <a:solidFill>
                  <a:srgbClr val="FFFFFF"/>
                </a:solidFill>
              </a:uFill>
              <a:latin typeface="Arial"/>
            </a:endParaRPr>
          </a:p>
        </p:txBody>
      </p:sp>
      <p:sp>
        <p:nvSpPr>
          <p:cNvPr id="89" name="CustomShape 3"/>
          <p:cNvSpPr/>
          <p:nvPr/>
        </p:nvSpPr>
        <p:spPr>
          <a:xfrm>
            <a:off x="0" y="1599840"/>
            <a:ext cx="9140040" cy="479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3876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Verdana"/>
                <a:ea typeface="DejaVu Sans"/>
              </a:rPr>
              <a:t>Geographical-there is no internet connectivity in all rural region of Nepal.</a:t>
            </a:r>
            <a:endParaRPr lang="en-US" sz="1800" b="0" strike="noStrike" spc="-1">
              <a:solidFill>
                <a:srgbClr val="000000"/>
              </a:solidFill>
              <a:uFill>
                <a:solidFill>
                  <a:srgbClr val="FFFFFF"/>
                </a:solidFill>
              </a:uFill>
              <a:latin typeface="Arial"/>
            </a:endParaRPr>
          </a:p>
          <a:p>
            <a:pPr marL="342720" indent="-33876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Verdana"/>
                <a:ea typeface="DejaVu Sans"/>
              </a:rPr>
              <a:t>There is no accessibility to all pwds.</a:t>
            </a:r>
            <a:endParaRPr lang="en-US" sz="1800" b="0" strike="noStrike" spc="-1">
              <a:solidFill>
                <a:srgbClr val="000000"/>
              </a:solidFill>
              <a:uFill>
                <a:solidFill>
                  <a:srgbClr val="FFFFFF"/>
                </a:solidFill>
              </a:uFill>
              <a:latin typeface="Arial"/>
            </a:endParaRPr>
          </a:p>
          <a:p>
            <a:pPr marL="342720" indent="-33876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Verdana"/>
                <a:ea typeface="DejaVu Sans"/>
              </a:rPr>
              <a:t> All pwds can not afford to use ICT materials as needed.	</a:t>
            </a:r>
            <a:endParaRPr lang="en-US" sz="1800" b="0" strike="noStrike" spc="-1">
              <a:solidFill>
                <a:srgbClr val="000000"/>
              </a:solidFill>
              <a:uFill>
                <a:solidFill>
                  <a:srgbClr val="FFFFFF"/>
                </a:solidFill>
              </a:uFill>
              <a:latin typeface="Arial"/>
            </a:endParaRPr>
          </a:p>
          <a:p>
            <a:pPr marL="342720" indent="-33876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Verdana"/>
                <a:ea typeface="DejaVu Sans"/>
              </a:rPr>
              <a:t>ICT is not accessible to all pwds</a:t>
            </a:r>
            <a:endParaRPr lang="en-US" sz="1800" b="0" strike="noStrike" spc="-1">
              <a:solidFill>
                <a:srgbClr val="000000"/>
              </a:solidFill>
              <a:uFill>
                <a:solidFill>
                  <a:srgbClr val="FFFFFF"/>
                </a:solidFill>
              </a:uFill>
              <a:latin typeface="Arial"/>
            </a:endParaRPr>
          </a:p>
          <a:p>
            <a:pPr marL="342720" indent="-338760">
              <a:lnSpc>
                <a:spcPct val="90000"/>
              </a:lnSpc>
              <a:buClr>
                <a:srgbClr val="000000"/>
              </a:buClr>
              <a:buSzPct val="45000"/>
              <a:buFont typeface="Wingdings" charset="2"/>
              <a:buChar char=""/>
            </a:pPr>
            <a:r>
              <a:rPr lang="en-US" sz="3200" b="0" strike="noStrike" spc="-1">
                <a:solidFill>
                  <a:srgbClr val="660033"/>
                </a:solidFill>
                <a:uFill>
                  <a:solidFill>
                    <a:srgbClr val="FFFFFF"/>
                  </a:solidFill>
                </a:uFill>
                <a:latin typeface="Verdana"/>
                <a:ea typeface="DejaVu Sans"/>
              </a:rPr>
              <a:t>We don’t have ideas about any kinds ICT materials launched by government of Nepal. </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childTnLst>
                  <p:par>
                    <p:cTn id="3" fill="freeze">
                      <p:stCondLst>
                        <p:cond delay="indefinite"/>
                      </p:stCondLst>
                      <p:childTnLst>
                        <p:par>
                          <p:cTn id="4" fill="freeze">
                            <p:stCondLst>
                              <p:cond delay="0"/>
                            </p:stCondLst>
                            <p:childTnLst>
                              <p:par>
                                <p:cTn id="5" presetID="2" presetClass="entr" presetSubtype="4" fill="hold" nodeType="clickEffect">
                                  <p:stCondLst>
                                    <p:cond delay="0"/>
                                  </p:stCondLst>
                                  <p:childTnLst>
                                    <p:set>
                                      <p:cBhvr>
                                        <p:cTn id="6" dur="1" fill="hold">
                                          <p:stCondLst>
                                            <p:cond delay="0"/>
                                          </p:stCondLst>
                                        </p:cTn>
                                        <p:tgtEl>
                                          <p:spTgt spid="89">
                                            <p:txEl>
                                              <p:pRg st="292" end="292"/>
                                            </p:txEl>
                                          </p:spTgt>
                                        </p:tgtEl>
                                        <p:attrNameLst>
                                          <p:attrName>style.visibility</p:attrName>
                                        </p:attrNameLst>
                                      </p:cBhvr>
                                      <p:to>
                                        <p:strVal val="visible"/>
                                      </p:to>
                                    </p:set>
                                    <p:anim calcmode="lin" valueType="num">
                                      <p:cBhvr additive="repl">
                                        <p:cTn id="7" dur="500" fill="hold"/>
                                        <p:tgtEl>
                                          <p:spTgt spid="89">
                                            <p:txEl>
                                              <p:pRg st="292" end="292"/>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89">
                                            <p:txEl>
                                              <p:pRg st="292" end="292"/>
                                            </p:txEl>
                                          </p:spTgt>
                                        </p:tgtEl>
                                        <p:attrNameLst>
                                          <p:attrName>ppt_y</p:attrName>
                                        </p:attrNameLst>
                                      </p:cBhvr>
                                      <p:tavLst>
                                        <p:tav tm="0">
                                          <p:val>
                                            <p:strVal val="1+#ppt_h/2"/>
                                          </p:val>
                                        </p:tav>
                                        <p:tav tm="100000">
                                          <p:val>
                                            <p:strVal val="#ppt_y"/>
                                          </p:val>
                                        </p:tav>
                                      </p:tavLst>
                                    </p:anim>
                                  </p:childTnLst>
                                </p:cTn>
                              </p:par>
                            </p:childTnLst>
                          </p:cTn>
                        </p:par>
                      </p:childTnLst>
                    </p:cTn>
                  </p:par>
                  <p:par>
                    <p:cTn id="9" fill="freeze">
                      <p:stCondLst>
                        <p:cond delay="indefinite"/>
                      </p:stCondLst>
                      <p:childTnLst>
                        <p:par>
                          <p:cTn id="10" fill="freeze">
                            <p:stCondLst>
                              <p:cond delay="0"/>
                            </p:stCondLst>
                            <p:childTnLst>
                              <p:par>
                                <p:cTn id="11" presetID="2" presetClass="entr" presetSubtype="4" fill="hold" nodeType="clickEffect">
                                  <p:stCondLst>
                                    <p:cond delay="0"/>
                                  </p:stCondLst>
                                  <p:childTnLst>
                                    <p:set>
                                      <p:cBhvr>
                                        <p:cTn id="12" dur="1" fill="hold">
                                          <p:stCondLst>
                                            <p:cond delay="0"/>
                                          </p:stCondLst>
                                        </p:cTn>
                                        <p:tgtEl>
                                          <p:spTgt spid="89">
                                            <p:txEl>
                                              <p:pRg st="292" end="292"/>
                                            </p:txEl>
                                          </p:spTgt>
                                        </p:tgtEl>
                                        <p:attrNameLst>
                                          <p:attrName>style.visibility</p:attrName>
                                        </p:attrNameLst>
                                      </p:cBhvr>
                                      <p:to>
                                        <p:strVal val="visible"/>
                                      </p:to>
                                    </p:set>
                                    <p:anim calcmode="lin" valueType="num">
                                      <p:cBhvr additive="repl">
                                        <p:cTn id="13" dur="500" fill="hold"/>
                                        <p:tgtEl>
                                          <p:spTgt spid="89">
                                            <p:txEl>
                                              <p:pRg st="292" end="29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89">
                                            <p:txEl>
                                              <p:pRg st="292" end="29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221040"/>
            <a:ext cx="8226360" cy="1247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uFill>
                  <a:solidFill>
                    <a:srgbClr val="FFFFFF"/>
                  </a:solidFill>
                </a:uFill>
                <a:latin typeface="Arial"/>
                <a:ea typeface="DejaVu Sans"/>
              </a:rPr>
              <a:t>ICT should be developed for different categories of pwds</a:t>
            </a:r>
            <a:endParaRPr lang="en-US" sz="1800" b="0" strike="noStrike" spc="-1">
              <a:solidFill>
                <a:srgbClr val="000000"/>
              </a:solidFill>
              <a:uFill>
                <a:solidFill>
                  <a:srgbClr val="FFFFFF"/>
                </a:solidFill>
              </a:uFill>
              <a:latin typeface="Arial"/>
            </a:endParaRPr>
          </a:p>
        </p:txBody>
      </p:sp>
      <p:sp>
        <p:nvSpPr>
          <p:cNvPr id="91" name="CustomShape 2"/>
          <p:cNvSpPr/>
          <p:nvPr/>
        </p:nvSpPr>
        <p:spPr>
          <a:xfrm>
            <a:off x="366120" y="1514160"/>
            <a:ext cx="8226360" cy="4155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600" b="0" strike="noStrike" spc="-1">
                <a:solidFill>
                  <a:srgbClr val="000000"/>
                </a:solidFill>
                <a:uFill>
                  <a:solidFill>
                    <a:srgbClr val="FFFFFF"/>
                  </a:solidFill>
                </a:uFill>
                <a:latin typeface="Arial"/>
                <a:ea typeface="DejaVu Sans"/>
              </a:rPr>
              <a:t>For hemophilia</a:t>
            </a:r>
            <a:endParaRPr lang="en-US" sz="1800" b="0" strike="noStrike" spc="-1">
              <a:solidFill>
                <a:srgbClr val="000000"/>
              </a:solidFill>
              <a:uFill>
                <a:solidFill>
                  <a:srgbClr val="FFFFFF"/>
                </a:solidFill>
              </a:uFill>
              <a:latin typeface="Arial"/>
            </a:endParaRPr>
          </a:p>
          <a:p>
            <a:pPr marL="216000" indent="-213120" algn="ctr">
              <a:lnSpc>
                <a:spcPct val="100000"/>
              </a:lnSpc>
              <a:buClr>
                <a:srgbClr val="000000"/>
              </a:buClr>
              <a:buSzPct val="45000"/>
              <a:buFont typeface="Wingdings" charset="2"/>
              <a:buChar char=""/>
            </a:pPr>
            <a:r>
              <a:rPr lang="en-US" sz="3200" b="0" strike="noStrike" spc="-1">
                <a:solidFill>
                  <a:srgbClr val="000000"/>
                </a:solidFill>
                <a:uFill>
                  <a:solidFill>
                    <a:srgbClr val="FFFFFF"/>
                  </a:solidFill>
                </a:uFill>
                <a:latin typeface="Arial"/>
                <a:ea typeface="DejaVu Sans"/>
              </a:rPr>
              <a:t>Person with hemophilia might not be able to attend the class or work on occasions due to bleeding episodes.so </a:t>
            </a:r>
            <a:endParaRPr lang="en-US" sz="1800" b="0" strike="noStrike" spc="-1">
              <a:solidFill>
                <a:srgbClr val="000000"/>
              </a:solidFill>
              <a:uFill>
                <a:solidFill>
                  <a:srgbClr val="FFFFFF"/>
                </a:solidFill>
              </a:uFill>
              <a:latin typeface="Arial"/>
            </a:endParaRPr>
          </a:p>
          <a:p>
            <a:pPr marL="216000" indent="-213120" algn="ctr">
              <a:lnSpc>
                <a:spcPct val="100000"/>
              </a:lnSpc>
              <a:buClr>
                <a:srgbClr val="000000"/>
              </a:buClr>
              <a:buSzPct val="45000"/>
              <a:buFont typeface="Wingdings" charset="2"/>
              <a:buChar char=""/>
            </a:pPr>
            <a:r>
              <a:rPr lang="en-US" sz="3200" b="0" strike="noStrike" spc="-1">
                <a:solidFill>
                  <a:srgbClr val="000000"/>
                </a:solidFill>
                <a:uFill>
                  <a:solidFill>
                    <a:srgbClr val="FFFFFF"/>
                  </a:solidFill>
                </a:uFill>
                <a:latin typeface="Arial"/>
                <a:ea typeface="DejaVu Sans"/>
              </a:rPr>
              <a:t>online platform where teacher shares the days teaching marerials. It should discussion forum too where pwh can post his query/question.such queries can be answered by teacher or other students too. </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273600"/>
            <a:ext cx="8226360" cy="1141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uFill>
                  <a:solidFill>
                    <a:srgbClr val="FFFFFF"/>
                  </a:solidFill>
                </a:uFill>
                <a:latin typeface="Arial"/>
                <a:ea typeface="DejaVu Sans"/>
              </a:rPr>
              <a:t>Continued...for hemophilia</a:t>
            </a:r>
            <a:endParaRPr lang="en-US" sz="1800" b="0" strike="noStrike" spc="-1">
              <a:solidFill>
                <a:srgbClr val="000000"/>
              </a:solidFill>
              <a:uFill>
                <a:solidFill>
                  <a:srgbClr val="FFFFFF"/>
                </a:solidFill>
              </a:uFill>
              <a:latin typeface="Arial"/>
            </a:endParaRPr>
          </a:p>
        </p:txBody>
      </p:sp>
      <p:sp>
        <p:nvSpPr>
          <p:cNvPr id="93" name="CustomShape 2"/>
          <p:cNvSpPr/>
          <p:nvPr/>
        </p:nvSpPr>
        <p:spPr>
          <a:xfrm>
            <a:off x="457200" y="1604520"/>
            <a:ext cx="8226360" cy="3974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216000" indent="-213120" algn="ctr">
              <a:lnSpc>
                <a:spcPct val="100000"/>
              </a:lnSpc>
              <a:buClr>
                <a:srgbClr val="000000"/>
              </a:buClr>
              <a:buSzPct val="45000"/>
              <a:buFont typeface="Wingdings" charset="2"/>
              <a:buChar char=""/>
            </a:pPr>
            <a:r>
              <a:rPr lang="en-US" sz="3200" b="0" strike="noStrike" spc="-1">
                <a:solidFill>
                  <a:srgbClr val="000000"/>
                </a:solidFill>
                <a:uFill>
                  <a:solidFill>
                    <a:srgbClr val="FFFFFF"/>
                  </a:solidFill>
                </a:uFill>
                <a:latin typeface="Arial"/>
                <a:ea typeface="DejaVu Sans"/>
              </a:rPr>
              <a:t>App telling pwhs where/which hospitals does provide hemophilia specific services.</a:t>
            </a:r>
            <a:endParaRPr lang="en-US" sz="1800" b="0" strike="noStrike" spc="-1">
              <a:solidFill>
                <a:srgbClr val="000000"/>
              </a:solidFill>
              <a:uFill>
                <a:solidFill>
                  <a:srgbClr val="FFFFFF"/>
                </a:solidFill>
              </a:uFill>
              <a:latin typeface="Arial"/>
            </a:endParaRPr>
          </a:p>
          <a:p>
            <a:pPr marL="216000" indent="-213120" algn="ctr">
              <a:lnSpc>
                <a:spcPct val="100000"/>
              </a:lnSpc>
              <a:buClr>
                <a:srgbClr val="000000"/>
              </a:buClr>
              <a:buSzPct val="45000"/>
              <a:buFont typeface="Wingdings" charset="2"/>
              <a:buChar char=""/>
            </a:pPr>
            <a:r>
              <a:rPr lang="en-US" sz="3200" b="0" strike="noStrike" spc="-1">
                <a:solidFill>
                  <a:srgbClr val="000000"/>
                </a:solidFill>
                <a:uFill>
                  <a:solidFill>
                    <a:srgbClr val="FFFFFF"/>
                  </a:solidFill>
                </a:uFill>
                <a:latin typeface="Arial"/>
                <a:ea typeface="DejaVu Sans"/>
              </a:rPr>
              <a:t>MOH to run an app answering FAQs(frequently asked questions) like factor availability,cost of factor,types of physiotherapy which can help PWHs,sign and symptoms of hemophilia.</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3124080" y="6248520"/>
            <a:ext cx="289188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95" name="CustomShape 2"/>
          <p:cNvSpPr/>
          <p:nvPr/>
        </p:nvSpPr>
        <p:spPr>
          <a:xfrm>
            <a:off x="6553080" y="6243480"/>
            <a:ext cx="2129760" cy="453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96" name="CustomShape 3"/>
          <p:cNvSpPr/>
          <p:nvPr/>
        </p:nvSpPr>
        <p:spPr>
          <a:xfrm>
            <a:off x="456840" y="533160"/>
            <a:ext cx="6091920" cy="98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en-US" sz="4000" b="0" strike="noStrike" spc="-1">
                <a:solidFill>
                  <a:srgbClr val="FFFFCC"/>
                </a:solidFill>
                <a:uFill>
                  <a:solidFill>
                    <a:srgbClr val="FFFFFF"/>
                  </a:solidFill>
                </a:uFill>
                <a:latin typeface="Arial"/>
                <a:ea typeface="DejaVu Sans"/>
              </a:rPr>
              <a:t> </a:t>
            </a:r>
            <a:endParaRPr lang="en-US" sz="1800" b="0" strike="noStrike" spc="-1">
              <a:solidFill>
                <a:srgbClr val="000000"/>
              </a:solidFill>
              <a:uFill>
                <a:solidFill>
                  <a:srgbClr val="FFFFFF"/>
                </a:solidFill>
              </a:uFill>
              <a:latin typeface="Arial"/>
            </a:endParaRPr>
          </a:p>
        </p:txBody>
      </p:sp>
      <p:sp>
        <p:nvSpPr>
          <p:cNvPr id="97" name="CustomShape 4"/>
          <p:cNvSpPr/>
          <p:nvPr/>
        </p:nvSpPr>
        <p:spPr>
          <a:xfrm>
            <a:off x="36000" y="640080"/>
            <a:ext cx="9140040" cy="621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720" indent="-338760">
              <a:lnSpc>
                <a:spcPct val="100000"/>
              </a:lnSpc>
              <a:buClr>
                <a:srgbClr val="EEC85E"/>
              </a:buClr>
              <a:buSzPct val="70000"/>
              <a:buFont typeface="Wingdings" charset="2"/>
              <a:buChar char=""/>
            </a:pPr>
            <a:r>
              <a:rPr lang="en-US" sz="3200" b="0" strike="noStrike" spc="-1" dirty="0">
                <a:solidFill>
                  <a:srgbClr val="660033"/>
                </a:solidFill>
                <a:uFill>
                  <a:solidFill>
                    <a:srgbClr val="FFFFFF"/>
                  </a:solidFill>
                </a:uFill>
                <a:latin typeface="Verdana"/>
                <a:ea typeface="DejaVu Sans"/>
              </a:rPr>
              <a:t>For blind or vision impairment disability.</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Should be develop TTS</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Should be develop book reader as free of cost.</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 </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3200" b="0" strike="noStrike" spc="-1" dirty="0">
                <a:solidFill>
                  <a:srgbClr val="660033"/>
                </a:solidFill>
                <a:uFill>
                  <a:solidFill>
                    <a:srgbClr val="FFFFFF"/>
                  </a:solidFill>
                </a:uFill>
                <a:latin typeface="Verdana"/>
                <a:ea typeface="DejaVu Sans"/>
              </a:rPr>
              <a:t>For intellectual disability.</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Should be develop smart curriculum.</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Should be develop easy to read software.</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Should develop a software to </a:t>
            </a:r>
            <a:r>
              <a:rPr lang="en-US" sz="2800" b="0" strike="noStrike" spc="-1" dirty="0" err="1">
                <a:solidFill>
                  <a:srgbClr val="660033"/>
                </a:solidFill>
                <a:uFill>
                  <a:solidFill>
                    <a:srgbClr val="FFFFFF"/>
                  </a:solidFill>
                </a:uFill>
                <a:latin typeface="Verdana"/>
                <a:ea typeface="DejaVu Sans"/>
              </a:rPr>
              <a:t>cario</a:t>
            </a:r>
            <a:r>
              <a:rPr lang="en-US" sz="2800" b="0" strike="noStrike" spc="-1" dirty="0">
                <a:solidFill>
                  <a:srgbClr val="660033"/>
                </a:solidFill>
                <a:uFill>
                  <a:solidFill>
                    <a:srgbClr val="FFFFFF"/>
                  </a:solidFill>
                </a:uFill>
                <a:latin typeface="Verdana"/>
                <a:ea typeface="DejaVu Sans"/>
              </a:rPr>
              <a:t> typing test</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Should be develop communicating tools</a:t>
            </a:r>
            <a:endParaRPr lang="en-US" sz="1800" b="0" strike="noStrike" spc="-1" dirty="0">
              <a:solidFill>
                <a:srgbClr val="000000"/>
              </a:solidFill>
              <a:uFill>
                <a:solidFill>
                  <a:srgbClr val="FFFFFF"/>
                </a:solidFill>
              </a:uFill>
              <a:latin typeface="Arial"/>
            </a:endParaRPr>
          </a:p>
          <a:p>
            <a:pPr marL="342720" indent="-338760">
              <a:lnSpc>
                <a:spcPct val="100000"/>
              </a:lnSpc>
              <a:buClr>
                <a:srgbClr val="EEC85E"/>
              </a:buClr>
              <a:buSzPct val="70000"/>
              <a:buFont typeface="Wingdings" charset="2"/>
              <a:buChar char=""/>
            </a:pPr>
            <a:r>
              <a:rPr lang="en-US" sz="2800" b="0" strike="noStrike" spc="-1" dirty="0">
                <a:solidFill>
                  <a:srgbClr val="660033"/>
                </a:solidFill>
                <a:uFill>
                  <a:solidFill>
                    <a:srgbClr val="FFFFFF"/>
                  </a:solidFill>
                </a:uFill>
                <a:latin typeface="Verdana"/>
                <a:ea typeface="DejaVu Sans"/>
              </a:rPr>
              <a:t> </a:t>
            </a:r>
            <a:r>
              <a:rPr lang="en-US" sz="2800" b="0" strike="noStrike" spc="-1" dirty="0" smtClean="0">
                <a:solidFill>
                  <a:srgbClr val="660033"/>
                </a:solidFill>
                <a:uFill>
                  <a:solidFill>
                    <a:srgbClr val="FFFFFF"/>
                  </a:solidFill>
                </a:uFill>
                <a:latin typeface="Verdana"/>
                <a:ea typeface="DejaVu Sans"/>
              </a:rPr>
              <a:t>Should develop apps that help in legal procedure</a:t>
            </a:r>
            <a:endParaRPr lang="en-US" sz="1800" b="0" strike="noStrike" spc="-1" dirty="0">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3124080" y="6248520"/>
            <a:ext cx="2893680" cy="4550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99" name="CustomShape 2"/>
          <p:cNvSpPr/>
          <p:nvPr/>
        </p:nvSpPr>
        <p:spPr>
          <a:xfrm>
            <a:off x="6553080" y="6243480"/>
            <a:ext cx="2131560" cy="4550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
        <p:nvSpPr>
          <p:cNvPr id="100" name="CustomShape 3"/>
          <p:cNvSpPr/>
          <p:nvPr/>
        </p:nvSpPr>
        <p:spPr>
          <a:xfrm>
            <a:off x="380880" y="228600"/>
            <a:ext cx="7313040" cy="113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chorCtr="1"/>
          <a:lstStyle/>
          <a:p>
            <a:pPr marL="216000" indent="-213840">
              <a:lnSpc>
                <a:spcPct val="100000"/>
              </a:lnSpc>
              <a:buClr>
                <a:srgbClr val="000000"/>
              </a:buClr>
              <a:buSzPct val="45000"/>
              <a:buFont typeface="Wingdings" charset="2"/>
              <a:buChar char=""/>
            </a:pPr>
            <a:r>
              <a:rPr lang="en-US" sz="4400" b="1" strike="noStrike" spc="-1">
                <a:solidFill>
                  <a:srgbClr val="000000"/>
                </a:solidFill>
                <a:uFill>
                  <a:solidFill>
                    <a:srgbClr val="FFFFFF"/>
                  </a:solidFill>
                </a:uFill>
                <a:latin typeface="Arial"/>
                <a:ea typeface="DejaVu Sans"/>
              </a:rPr>
              <a:t>What is hemophilia?</a:t>
            </a:r>
            <a:r>
              <a:rPr lang="en-US" sz="4400" b="0" strike="noStrike" spc="-1">
                <a:solidFill>
                  <a:srgbClr val="000000"/>
                </a:solidFill>
                <a:uFill>
                  <a:solidFill>
                    <a:srgbClr val="FFFFFF"/>
                  </a:solidFill>
                </a:uFill>
                <a:latin typeface="Arial"/>
                <a:ea typeface="DejaVu Sans"/>
              </a:rPr>
              <a:t> </a:t>
            </a:r>
            <a:endParaRPr lang="en-US" sz="1800" b="0" strike="noStrike" spc="-1">
              <a:solidFill>
                <a:srgbClr val="000000"/>
              </a:solidFill>
              <a:uFill>
                <a:solidFill>
                  <a:srgbClr val="FFFFFF"/>
                </a:solidFill>
              </a:uFill>
              <a:latin typeface="Arial"/>
            </a:endParaRPr>
          </a:p>
        </p:txBody>
      </p:sp>
      <p:sp>
        <p:nvSpPr>
          <p:cNvPr id="101" name="CustomShape 4"/>
          <p:cNvSpPr/>
          <p:nvPr/>
        </p:nvSpPr>
        <p:spPr>
          <a:xfrm>
            <a:off x="304560" y="1447560"/>
            <a:ext cx="8836920" cy="4528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32000" indent="-321840">
              <a:lnSpc>
                <a:spcPct val="100000"/>
              </a:lnSpc>
              <a:buClr>
                <a:srgbClr val="000000"/>
              </a:buClr>
              <a:buSzPct val="45000"/>
              <a:buFont typeface="Wingdings" charset="2"/>
              <a:buChar char=""/>
            </a:pPr>
            <a:r>
              <a:rPr lang="en-US" sz="3600" b="0" strike="noStrike" spc="-1">
                <a:solidFill>
                  <a:srgbClr val="660033"/>
                </a:solidFill>
                <a:uFill>
                  <a:solidFill>
                    <a:srgbClr val="FFFFFF"/>
                  </a:solidFill>
                </a:uFill>
                <a:latin typeface="Arial"/>
                <a:ea typeface="DejaVu Sans"/>
              </a:rPr>
              <a:t>It is a genetic disorder.</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3600" b="0" strike="noStrike" spc="-1">
                <a:solidFill>
                  <a:srgbClr val="660033"/>
                </a:solidFill>
                <a:uFill>
                  <a:solidFill>
                    <a:srgbClr val="FFFFFF"/>
                  </a:solidFill>
                </a:uFill>
                <a:latin typeface="Arial"/>
                <a:ea typeface="DejaVu Sans"/>
              </a:rPr>
              <a:t>It is usually inherited. </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3600" b="0" strike="noStrike" spc="-1">
                <a:solidFill>
                  <a:srgbClr val="660033"/>
                </a:solidFill>
                <a:uFill>
                  <a:solidFill>
                    <a:srgbClr val="FFFFFF"/>
                  </a:solidFill>
                </a:uFill>
                <a:latin typeface="Arial"/>
                <a:ea typeface="DejaVu Sans"/>
              </a:rPr>
              <a:t>It cannot be caught or transmitted except through inheritance.</a:t>
            </a:r>
            <a:endParaRPr lang="en-US" sz="1800" b="0" strike="noStrike" spc="-1">
              <a:solidFill>
                <a:srgbClr val="000000"/>
              </a:solidFill>
              <a:uFill>
                <a:solidFill>
                  <a:srgbClr val="FFFFFF"/>
                </a:solidFill>
              </a:uFill>
              <a:latin typeface="Arial"/>
            </a:endParaRPr>
          </a:p>
          <a:p>
            <a:pPr marL="432000" indent="-321840">
              <a:lnSpc>
                <a:spcPct val="100000"/>
              </a:lnSpc>
              <a:buClr>
                <a:srgbClr val="000000"/>
              </a:buClr>
              <a:buSzPct val="45000"/>
              <a:buFont typeface="Wingdings" charset="2"/>
              <a:buChar char=""/>
            </a:pPr>
            <a:r>
              <a:rPr lang="en-US" sz="3600" b="0" strike="noStrike" spc="-1">
                <a:solidFill>
                  <a:srgbClr val="660033"/>
                </a:solidFill>
                <a:uFill>
                  <a:solidFill>
                    <a:srgbClr val="FFFFFF"/>
                  </a:solidFill>
                </a:uFill>
                <a:latin typeface="Arial"/>
                <a:ea typeface="DejaVu Sans"/>
              </a:rPr>
              <a:t>It is having a low level or absence of one of the clotting factors in the blood.</a:t>
            </a:r>
            <a:endParaRPr lang="en-US" sz="1800" b="0" strike="noStrike" spc="-1">
              <a:solidFill>
                <a:srgbClr val="000000"/>
              </a:solidFill>
              <a:uFill>
                <a:solidFill>
                  <a:srgbClr val="FFFFFF"/>
                </a:solidFill>
              </a:uFill>
              <a:latin typeface="Arial"/>
            </a:endParaRPr>
          </a:p>
        </p:txBody>
      </p:sp>
    </p:spTree>
  </p:cSld>
  <p:clrMapOvr>
    <a:masterClrMapping/>
  </p:clrMapOvr>
  <p:transition xmlns:p14="http://schemas.microsoft.com/office/powerpoint/2010/main" spd="med">
    <p:pull dir="d"/>
  </p:transition>
  <p:timing>
    <p:tnLst>
      <p:par>
        <p:cTn xmlns:p14="http://schemas.microsoft.com/office/powerpoint/2010/mai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499"/>
                                          </p:stCondLst>
                                        </p:cTn>
                                        <p:tgtEl>
                                          <p:spTgt spid="101">
                                            <p:txEl>
                                              <p:pRg st="196" end="196"/>
                                            </p:txEl>
                                          </p:spTgt>
                                        </p:tgtEl>
                                        <p:attrNameLst>
                                          <p:attrName>style.visibility</p:attrName>
                                        </p:attrNameLst>
                                      </p:cBhvr>
                                      <p:to>
                                        <p:strVal val="visible"/>
                                      </p:to>
                                    </p:set>
                                  </p:childTnLst>
                                </p:cTn>
                              </p:par>
                            </p:childTnLst>
                          </p:cTn>
                        </p:par>
                      </p:childTnLst>
                    </p:cTn>
                  </p:par>
                  <p:par>
                    <p:cTn id="7" fill="freeze">
                      <p:stCondLst>
                        <p:cond delay="indefinite"/>
                      </p:stCondLst>
                      <p:childTnLst>
                        <p:par>
                          <p:cTn id="8" fill="freeze">
                            <p:stCondLst>
                              <p:cond delay="0"/>
                            </p:stCondLst>
                            <p:childTnLst>
                              <p:par>
                                <p:cTn id="9" presetID="1" presetClass="entr" fill="hold" nodeType="clickEffect">
                                  <p:stCondLst>
                                    <p:cond delay="0"/>
                                  </p:stCondLst>
                                  <p:childTnLst>
                                    <p:set>
                                      <p:cBhvr>
                                        <p:cTn id="10" dur="1" fill="hold">
                                          <p:stCondLst>
                                            <p:cond delay="499"/>
                                          </p:stCondLst>
                                        </p:cTn>
                                        <p:tgtEl>
                                          <p:spTgt spid="101">
                                            <p:txEl>
                                              <p:pRg st="196" end="196"/>
                                            </p:txEl>
                                          </p:spTgt>
                                        </p:tgtEl>
                                        <p:attrNameLst>
                                          <p:attrName>style.visibility</p:attrName>
                                        </p:attrNameLst>
                                      </p:cBhvr>
                                      <p:to>
                                        <p:strVal val="visible"/>
                                      </p:to>
                                    </p:set>
                                  </p:childTnLst>
                                </p:cTn>
                              </p:par>
                            </p:childTnLst>
                          </p:cTn>
                        </p:par>
                      </p:childTnLst>
                    </p:cTn>
                  </p:par>
                  <p:par>
                    <p:cTn id="11" fill="freeze">
                      <p:stCondLst>
                        <p:cond delay="indefinite"/>
                      </p:stCondLst>
                      <p:childTnLst>
                        <p:par>
                          <p:cTn id="12" fill="freeze">
                            <p:stCondLst>
                              <p:cond delay="0"/>
                            </p:stCondLst>
                            <p:childTnLst>
                              <p:par>
                                <p:cTn id="13" presetID="1" presetClass="entr" fill="hold" nodeType="clickEffect">
                                  <p:stCondLst>
                                    <p:cond delay="0"/>
                                  </p:stCondLst>
                                  <p:childTnLst>
                                    <p:set>
                                      <p:cBhvr>
                                        <p:cTn id="14" dur="1" fill="hold">
                                          <p:stCondLst>
                                            <p:cond delay="499"/>
                                          </p:stCondLst>
                                        </p:cTn>
                                        <p:tgtEl>
                                          <p:spTgt spid="101">
                                            <p:txEl>
                                              <p:pRg st="196" end="19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719</Words>
  <Application>Microsoft Macintosh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manil</dc:creator>
  <dc:description/>
  <cp:lastModifiedBy>Laleema Senanayake</cp:lastModifiedBy>
  <cp:revision>106</cp:revision>
  <dcterms:created xsi:type="dcterms:W3CDTF">2006-11-20T15:34:10Z</dcterms:created>
  <dcterms:modified xsi:type="dcterms:W3CDTF">2018-03-17T07:08:37Z</dcterms:modified>
  <dc:language>en-US</dc:language>
</cp:coreProperties>
</file>