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8"/>
  </p:notesMasterIdLst>
  <p:handoutMasterIdLst>
    <p:handoutMasterId r:id="rId19"/>
  </p:handoutMasterIdLst>
  <p:sldIdLst>
    <p:sldId id="256" r:id="rId2"/>
    <p:sldId id="276" r:id="rId3"/>
    <p:sldId id="279" r:id="rId4"/>
    <p:sldId id="274" r:id="rId5"/>
    <p:sldId id="268" r:id="rId6"/>
    <p:sldId id="262" r:id="rId7"/>
    <p:sldId id="278" r:id="rId8"/>
    <p:sldId id="275" r:id="rId9"/>
    <p:sldId id="277" r:id="rId10"/>
    <p:sldId id="271" r:id="rId11"/>
    <p:sldId id="267" r:id="rId12"/>
    <p:sldId id="258" r:id="rId13"/>
    <p:sldId id="270" r:id="rId14"/>
    <p:sldId id="281" r:id="rId15"/>
    <p:sldId id="282" r:id="rId16"/>
    <p:sldId id="280"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Default Section" id="{BDB90F3C-EC74-6F4D-A9D6-AE81B9C92A39}">
          <p14:sldIdLst>
            <p14:sldId id="256"/>
            <p14:sldId id="276"/>
            <p14:sldId id="279"/>
            <p14:sldId id="274"/>
          </p14:sldIdLst>
        </p14:section>
        <p14:section name="Steps by operators" id="{D7737546-3242-0248-AF52-AD8C716857CB}">
          <p14:sldIdLst>
            <p14:sldId id="268"/>
            <p14:sldId id="262"/>
            <p14:sldId id="278"/>
            <p14:sldId id="275"/>
            <p14:sldId id="277"/>
          </p14:sldIdLst>
        </p14:section>
        <p14:section name="Steps being taken by regulators" id="{08C85DFE-0A0A-2546-8318-AD0DDA8E7478}">
          <p14:sldIdLst>
            <p14:sldId id="271"/>
            <p14:sldId id="267"/>
            <p14:sldId id="258"/>
            <p14:sldId id="270"/>
            <p14:sldId id="281"/>
            <p14:sldId id="282"/>
            <p14:sldId id="280"/>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820E00"/>
        </a:fontRef>
        <a:srgbClr val="820E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820E00"/>
        </a:fontRef>
        <a:srgbClr val="820E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820E00"/>
        </a:fontRef>
        <a:srgbClr val="820E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820E00"/>
        </a:fontRef>
        <a:srgbClr val="820E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820E00"/>
        </a:fontRef>
        <a:srgbClr val="820E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820E00"/>
        </a:fontRef>
        <a:srgbClr val="820E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820E00"/>
        </a:fontRef>
        <a:srgbClr val="820E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820E00"/>
        </a:fontRef>
        <a:srgbClr val="820E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snapToObjects="1">
      <p:cViewPr varScale="1">
        <p:scale>
          <a:sx n="46" d="100"/>
          <a:sy n="46" d="100"/>
        </p:scale>
        <p:origin x="1308" y="6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400" b="1" smtClean="0"/>
              <a:t>Type of mobile owned (% of mobile owners</a:t>
            </a:r>
            <a:r>
              <a:rPr lang="en-US" sz="2400" b="1" dirty="0"/>
              <a:t>)</a:t>
            </a:r>
          </a:p>
        </c:rich>
      </c:tx>
      <c:layout>
        <c:manualLayout>
          <c:xMode val="edge"/>
          <c:yMode val="edge"/>
          <c:x val="0.30773568296234999"/>
          <c:y val="0"/>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4.8847862332509803E-2"/>
          <c:y val="7.95185542255928E-2"/>
          <c:w val="0.93981777393745403"/>
          <c:h val="0.70598307861868004"/>
        </c:manualLayout>
      </c:layout>
      <c:barChart>
        <c:barDir val="col"/>
        <c:grouping val="clustered"/>
        <c:varyColors val="0"/>
        <c:ser>
          <c:idx val="0"/>
          <c:order val="0"/>
          <c:tx>
            <c:strRef>
              <c:f>Sheet1!$B$1</c:f>
              <c:strCache>
                <c:ptCount val="1"/>
                <c:pt idx="0">
                  <c:v>Basic</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Sheet1!$A$2:$A$10</c:f>
              <c:strCache>
                <c:ptCount val="4"/>
                <c:pt idx="0">
                  <c:v>India</c:v>
                </c:pt>
                <c:pt idx="1">
                  <c:v>Pakistan</c:v>
                </c:pt>
                <c:pt idx="2">
                  <c:v>Bangladesh</c:v>
                </c:pt>
                <c:pt idx="3">
                  <c:v>Cambodia</c:v>
                </c:pt>
              </c:strCache>
            </c:strRef>
          </c:cat>
          <c:val>
            <c:numRef>
              <c:f>Sheet1!$B$2:$B$10</c:f>
              <c:numCache>
                <c:formatCode>###0%</c:formatCode>
                <c:ptCount val="4"/>
                <c:pt idx="0">
                  <c:v>0.56343002552232191</c:v>
                </c:pt>
                <c:pt idx="1">
                  <c:v>0.54264319897210245</c:v>
                </c:pt>
                <c:pt idx="2">
                  <c:v>0.41846410327003569</c:v>
                </c:pt>
                <c:pt idx="3">
                  <c:v>0.48850099366250954</c:v>
                </c:pt>
              </c:numCache>
            </c:numRef>
          </c:val>
        </c:ser>
        <c:ser>
          <c:idx val="1"/>
          <c:order val="1"/>
          <c:tx>
            <c:strRef>
              <c:f>Sheet1!$C$1</c:f>
              <c:strCache>
                <c:ptCount val="1"/>
                <c:pt idx="0">
                  <c:v>Feature phone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Sheet1!$A$2:$A$10</c:f>
              <c:strCache>
                <c:ptCount val="4"/>
                <c:pt idx="0">
                  <c:v>India</c:v>
                </c:pt>
                <c:pt idx="1">
                  <c:v>Pakistan</c:v>
                </c:pt>
                <c:pt idx="2">
                  <c:v>Bangladesh</c:v>
                </c:pt>
                <c:pt idx="3">
                  <c:v>Cambodia</c:v>
                </c:pt>
              </c:strCache>
            </c:strRef>
          </c:cat>
          <c:val>
            <c:numRef>
              <c:f>Sheet1!$C$2:$C$10</c:f>
              <c:numCache>
                <c:formatCode>###0%</c:formatCode>
                <c:ptCount val="4"/>
                <c:pt idx="0">
                  <c:v>0.16363326524053715</c:v>
                </c:pt>
                <c:pt idx="1">
                  <c:v>0.25935517239951839</c:v>
                </c:pt>
                <c:pt idx="2">
                  <c:v>0.37201704236005689</c:v>
                </c:pt>
                <c:pt idx="3">
                  <c:v>0.11730186723551478</c:v>
                </c:pt>
              </c:numCache>
            </c:numRef>
          </c:val>
        </c:ser>
        <c:ser>
          <c:idx val="2"/>
          <c:order val="2"/>
          <c:tx>
            <c:strRef>
              <c:f>Sheet1!$D$1</c:f>
              <c:strCache>
                <c:ptCount val="1"/>
                <c:pt idx="0">
                  <c:v>Smartphone</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Sheet1!$A$2:$A$10</c:f>
              <c:strCache>
                <c:ptCount val="4"/>
                <c:pt idx="0">
                  <c:v>India</c:v>
                </c:pt>
                <c:pt idx="1">
                  <c:v>Pakistan</c:v>
                </c:pt>
                <c:pt idx="2">
                  <c:v>Bangladesh</c:v>
                </c:pt>
                <c:pt idx="3">
                  <c:v>Cambodia</c:v>
                </c:pt>
              </c:strCache>
            </c:strRef>
          </c:cat>
          <c:val>
            <c:numRef>
              <c:f>Sheet1!$D$2:$D$10</c:f>
              <c:numCache>
                <c:formatCode>###0%</c:formatCode>
                <c:ptCount val="4"/>
                <c:pt idx="0">
                  <c:v>0.28478569883446603</c:v>
                </c:pt>
                <c:pt idx="1">
                  <c:v>0.22389693514020434</c:v>
                </c:pt>
                <c:pt idx="2">
                  <c:v>0.23578979451125232</c:v>
                </c:pt>
                <c:pt idx="3">
                  <c:v>0.48446157606575768</c:v>
                </c:pt>
              </c:numCache>
            </c:numRef>
          </c:val>
        </c:ser>
        <c:dLbls>
          <c:dLblPos val="outEnd"/>
          <c:showLegendKey val="0"/>
          <c:showVal val="1"/>
          <c:showCatName val="0"/>
          <c:showSerName val="0"/>
          <c:showPercent val="0"/>
          <c:showBubbleSize val="0"/>
        </c:dLbls>
        <c:gapWidth val="145"/>
        <c:overlap val="-27"/>
        <c:axId val="239873344"/>
        <c:axId val="239871168"/>
      </c:barChart>
      <c:catAx>
        <c:axId val="23987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239871168"/>
        <c:crosses val="autoZero"/>
        <c:auto val="1"/>
        <c:lblAlgn val="ctr"/>
        <c:lblOffset val="100"/>
        <c:noMultiLvlLbl val="0"/>
      </c:catAx>
      <c:valAx>
        <c:axId val="239871168"/>
        <c:scaling>
          <c:orientation val="minMax"/>
          <c:max val="1"/>
        </c:scaling>
        <c:delete val="0"/>
        <c:axPos val="l"/>
        <c:numFmt formatCode="###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9873344"/>
        <c:crosses val="autoZero"/>
        <c:crossBetween val="between"/>
      </c:valAx>
      <c:spPr>
        <a:noFill/>
        <a:ln>
          <a:noFill/>
        </a:ln>
        <a:effectLst/>
      </c:spPr>
    </c:plotArea>
    <c:legend>
      <c:legendPos val="b"/>
      <c:layout>
        <c:manualLayout>
          <c:xMode val="edge"/>
          <c:yMode val="edge"/>
          <c:x val="0.30724531149216855"/>
          <c:y val="0.90495683655941717"/>
          <c:w val="0.38757017042112396"/>
          <c:h val="4.654157812192356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49B9CE-F199-6245-A529-BDB41073BA0A}" type="datetimeFigureOut">
              <a:rPr lang="en-US" smtClean="0"/>
              <a:t>3/15/2018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FA497C-5E05-7D46-ABDB-29AC2CFED404}" type="slidenum">
              <a:rPr lang="en-US" smtClean="0"/>
              <a:t>‹#›</a:t>
            </a:fld>
            <a:endParaRPr lang="en-US"/>
          </a:p>
        </p:txBody>
      </p:sp>
    </p:spTree>
    <p:extLst>
      <p:ext uri="{BB962C8B-B14F-4D97-AF65-F5344CB8AC3E}">
        <p14:creationId xmlns:p14="http://schemas.microsoft.com/office/powerpoint/2010/main" val="946744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08523401"/>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ireless.att.com/learn/articles-resources/disability-resources/advisory-panel.js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628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1143000" y="685800"/>
            <a:ext cx="4572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rPr lang="en-US" sz="2000" b="1" dirty="0" smtClean="0">
                <a:effectLst/>
                <a:latin typeface="Helvetica Neue"/>
                <a:ea typeface="Helvetica Neue"/>
                <a:cs typeface="Helvetica Neue"/>
                <a:sym typeface="Helvetica Neue"/>
              </a:rPr>
              <a:t>Basic phone</a:t>
            </a:r>
            <a:r>
              <a:rPr lang="en-US" sz="2000" dirty="0" smtClean="0">
                <a:effectLst/>
                <a:latin typeface="Helvetica Neue"/>
                <a:ea typeface="Helvetica Neue"/>
                <a:cs typeface="Helvetica Neue"/>
                <a:sym typeface="Helvetica Neue"/>
              </a:rPr>
              <a:t> = calls and texting only</a:t>
            </a:r>
          </a:p>
          <a:p>
            <a:r>
              <a:rPr lang="en-US" sz="2000" b="1" dirty="0" smtClean="0">
                <a:effectLst/>
                <a:latin typeface="Helvetica Neue"/>
                <a:ea typeface="Helvetica Neue"/>
                <a:cs typeface="Helvetica Neue"/>
                <a:sym typeface="Helvetica Neue"/>
              </a:rPr>
              <a:t>Feature phone</a:t>
            </a:r>
            <a:r>
              <a:rPr lang="en-US" sz="2000" dirty="0" smtClean="0">
                <a:effectLst/>
                <a:latin typeface="Helvetica Neue"/>
                <a:ea typeface="Helvetica Neue"/>
                <a:cs typeface="Helvetica Neue"/>
                <a:sym typeface="Helvetica Neue"/>
              </a:rPr>
              <a:t> = calls, texting, basic capabilities for multi-media (e.g., photos/music) and internet </a:t>
            </a:r>
          </a:p>
          <a:p>
            <a:r>
              <a:rPr lang="en-US" sz="2000" b="1" dirty="0" smtClean="0">
                <a:effectLst/>
                <a:latin typeface="Helvetica Neue"/>
                <a:ea typeface="Helvetica Neue"/>
                <a:cs typeface="Helvetica Neue"/>
                <a:sym typeface="Helvetica Neue"/>
              </a:rPr>
              <a:t>Smartphone</a:t>
            </a:r>
            <a:r>
              <a:rPr lang="en-US" sz="2000" dirty="0" smtClean="0">
                <a:effectLst/>
                <a:latin typeface="Helvetica Neue"/>
                <a:ea typeface="Helvetica Neue"/>
                <a:cs typeface="Helvetica Neue"/>
                <a:sym typeface="Helvetica Neue"/>
              </a:rPr>
              <a:t> = uses an op</a:t>
            </a:r>
            <a:r>
              <a:rPr lang="en-US" sz="2000" u="sng" dirty="0" smtClean="0">
                <a:effectLst/>
                <a:latin typeface="Helvetica Neue"/>
                <a:ea typeface="Helvetica Neue"/>
                <a:cs typeface="Helvetica Neue"/>
                <a:sym typeface="Helvetica Neue"/>
              </a:rPr>
              <a:t>e</a:t>
            </a:r>
            <a:r>
              <a:rPr lang="en-US" sz="2000" dirty="0" smtClean="0">
                <a:effectLst/>
                <a:latin typeface="Helvetica Neue"/>
                <a:ea typeface="Helvetica Neue"/>
                <a:cs typeface="Helvetica Neue"/>
                <a:sym typeface="Helvetica Neue"/>
              </a:rPr>
              <a:t>rating system such as Android, iOS, through which 3</a:t>
            </a:r>
            <a:r>
              <a:rPr lang="en-US" sz="2000" baseline="30000" dirty="0" smtClean="0">
                <a:effectLst/>
                <a:latin typeface="Helvetica Neue"/>
                <a:ea typeface="Helvetica Neue"/>
                <a:cs typeface="Helvetica Neue"/>
                <a:sym typeface="Helvetica Neue"/>
              </a:rPr>
              <a:t>rd</a:t>
            </a:r>
            <a:r>
              <a:rPr lang="en-US" sz="2000" dirty="0" smtClean="0">
                <a:effectLst/>
                <a:latin typeface="Helvetica Neue"/>
                <a:ea typeface="Helvetica Neue"/>
                <a:cs typeface="Helvetica Neue"/>
                <a:sym typeface="Helvetica Neue"/>
              </a:rPr>
              <a:t> party ‘apps’ can be run on the phone; usually with a touch screen (covering 75% of its front area) </a:t>
            </a:r>
          </a:p>
          <a:p>
            <a:endParaRPr lang="en-US" sz="2000" dirty="0" smtClean="0">
              <a:effectLst/>
              <a:latin typeface="Helvetica Neue"/>
              <a:ea typeface="Helvetica Neue"/>
              <a:cs typeface="Helvetica Neue"/>
              <a:sym typeface="Helvetica Neue"/>
            </a:endParaRPr>
          </a:p>
          <a:p>
            <a:r>
              <a:rPr lang="en-US" sz="2000" dirty="0" smtClean="0">
                <a:effectLst/>
                <a:latin typeface="Helvetica Neue"/>
                <a:ea typeface="Helvetica Neue"/>
                <a:cs typeface="Helvetica Neue"/>
                <a:sym typeface="Helvetica Neue"/>
              </a:rPr>
              <a:t>Africa single response</a:t>
            </a:r>
            <a:r>
              <a:rPr lang="en-US" sz="2000" baseline="0" dirty="0" smtClean="0">
                <a:effectLst/>
                <a:latin typeface="Helvetica Neue"/>
                <a:ea typeface="Helvetica Neue"/>
                <a:cs typeface="Helvetica Neue"/>
                <a:sym typeface="Helvetica Neue"/>
              </a:rPr>
              <a:t> Asia &amp; LATAM multiple response</a:t>
            </a:r>
            <a:endParaRPr lang="en-US" sz="2000"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5286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u="sng" dirty="0" smtClean="0">
                <a:hlinkClick r:id="rId3"/>
              </a:rPr>
              <a:t>https://www.wireless.att.com/learn/articles-resources/disability-resources/advisory-panel.jsp</a:t>
            </a:r>
            <a:r>
              <a:rPr lang="en-US" dirty="0" smtClean="0"/>
              <a:t> </a:t>
            </a:r>
          </a:p>
          <a:p>
            <a:endParaRPr dirty="0"/>
          </a:p>
        </p:txBody>
      </p:sp>
    </p:spTree>
    <p:extLst>
      <p:ext uri="{BB962C8B-B14F-4D97-AF65-F5344CB8AC3E}">
        <p14:creationId xmlns:p14="http://schemas.microsoft.com/office/powerpoint/2010/main" val="280993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dirty="0" smtClean="0"/>
              <a:t>https://</a:t>
            </a:r>
            <a:r>
              <a:rPr lang="en-US" sz="2400" dirty="0" err="1" smtClean="0"/>
              <a:t>www.att.com</a:t>
            </a:r>
            <a:r>
              <a:rPr lang="en-US" sz="2400" dirty="0" smtClean="0"/>
              <a:t>/</a:t>
            </a:r>
            <a:r>
              <a:rPr lang="en-US" sz="2400" dirty="0" err="1" smtClean="0"/>
              <a:t>esupport</a:t>
            </a:r>
            <a:r>
              <a:rPr lang="en-US" sz="2400" dirty="0" smtClean="0"/>
              <a:t>/</a:t>
            </a:r>
            <a:r>
              <a:rPr lang="en-US" sz="2400" dirty="0" err="1" smtClean="0"/>
              <a:t>article.html</a:t>
            </a:r>
            <a:r>
              <a:rPr lang="en-US" sz="2400" dirty="0" smtClean="0"/>
              <a:t>#!/wireless/KM1207491</a:t>
            </a:r>
          </a:p>
          <a:p>
            <a:endParaRPr dirty="0"/>
          </a:p>
        </p:txBody>
      </p:sp>
    </p:spTree>
    <p:extLst>
      <p:ext uri="{BB962C8B-B14F-4D97-AF65-F5344CB8AC3E}">
        <p14:creationId xmlns:p14="http://schemas.microsoft.com/office/powerpoint/2010/main" val="280993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0" marR="0" indent="0" algn="l" defTabSz="457200" eaLnBrk="1" fontAlgn="auto" latinLnBrk="0" hangingPunct="1">
              <a:lnSpc>
                <a:spcPct val="117999"/>
              </a:lnSpc>
              <a:spcBef>
                <a:spcPts val="0"/>
              </a:spcBef>
              <a:spcAft>
                <a:spcPts val="0"/>
              </a:spcAft>
              <a:buClrTx/>
              <a:buSzTx/>
              <a:buFontTx/>
              <a:buNone/>
              <a:tabLst/>
              <a:defRPr/>
            </a:pPr>
            <a:r>
              <a:rPr lang="en-US" sz="2400" dirty="0" smtClean="0"/>
              <a:t>https://</a:t>
            </a:r>
            <a:r>
              <a:rPr lang="en-US" sz="2400" dirty="0" err="1" smtClean="0"/>
              <a:t>www.fcc.gov</a:t>
            </a:r>
            <a:r>
              <a:rPr lang="en-US" sz="2400" dirty="0" smtClean="0"/>
              <a:t>/consumers/guides/telecommunications-access-people-disabilities</a:t>
            </a:r>
          </a:p>
          <a:p>
            <a:endParaRPr dirty="0"/>
          </a:p>
        </p:txBody>
      </p:sp>
    </p:spTree>
    <p:extLst>
      <p:ext uri="{BB962C8B-B14F-4D97-AF65-F5344CB8AC3E}">
        <p14:creationId xmlns:p14="http://schemas.microsoft.com/office/powerpoint/2010/main" val="280993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dirty="0" smtClean="0"/>
              <a:t>https://</a:t>
            </a:r>
            <a:r>
              <a:rPr lang="en-US" sz="2400" dirty="0" err="1" smtClean="0"/>
              <a:t>www.coms-auth.hk</a:t>
            </a:r>
            <a:r>
              <a:rPr lang="en-US" sz="2400" dirty="0" smtClean="0"/>
              <a:t>/</a:t>
            </a:r>
            <a:r>
              <a:rPr lang="en-US" sz="2400" dirty="0" err="1" smtClean="0"/>
              <a:t>filemanager</a:t>
            </a:r>
            <a:r>
              <a:rPr lang="en-US" sz="2400" dirty="0" smtClean="0"/>
              <a:t>/statement/en/upload/186/cop201302e.pdf</a:t>
            </a:r>
            <a:r>
              <a:rPr lang="en-US" sz="2400" b="1" dirty="0" smtClean="0"/>
              <a:t> </a:t>
            </a:r>
            <a:endParaRPr lang="en-US" sz="2400" dirty="0" smtClean="0"/>
          </a:p>
          <a:p>
            <a:endParaRPr dirty="0"/>
          </a:p>
        </p:txBody>
      </p:sp>
    </p:spTree>
    <p:extLst>
      <p:ext uri="{BB962C8B-B14F-4D97-AF65-F5344CB8AC3E}">
        <p14:creationId xmlns:p14="http://schemas.microsoft.com/office/powerpoint/2010/main" val="280993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0" marR="0" indent="0" algn="l" defTabSz="457200" eaLnBrk="1" fontAlgn="auto" latinLnBrk="0" hangingPunct="1">
              <a:lnSpc>
                <a:spcPct val="117999"/>
              </a:lnSpc>
              <a:spcBef>
                <a:spcPts val="0"/>
              </a:spcBef>
              <a:spcAft>
                <a:spcPts val="0"/>
              </a:spcAft>
              <a:buClrTx/>
              <a:buSzTx/>
              <a:buFontTx/>
              <a:buNone/>
              <a:tabLst/>
              <a:defRPr/>
            </a:pPr>
            <a:r>
              <a:rPr lang="en-US" sz="2400" dirty="0" smtClean="0"/>
              <a:t>https://</a:t>
            </a:r>
            <a:r>
              <a:rPr lang="en-US" sz="2400" dirty="0" err="1" smtClean="0"/>
              <a:t>www.skmm.gov.my</a:t>
            </a:r>
            <a:r>
              <a:rPr lang="en-US" sz="2400" dirty="0" smtClean="0"/>
              <a:t>/</a:t>
            </a:r>
            <a:r>
              <a:rPr lang="en-US" sz="2400" dirty="0" err="1" smtClean="0"/>
              <a:t>skmmgovmy</a:t>
            </a:r>
            <a:r>
              <a:rPr lang="en-US" sz="2400" dirty="0" smtClean="0"/>
              <a:t>/files/attachments/</a:t>
            </a:r>
            <a:r>
              <a:rPr lang="en-US" sz="2400" dirty="0" err="1" smtClean="0"/>
              <a:t>GeneralConsumerCode.pdf</a:t>
            </a:r>
            <a:endParaRPr lang="en-US" sz="2400" dirty="0" smtClean="0"/>
          </a:p>
          <a:p>
            <a:endParaRPr dirty="0"/>
          </a:p>
        </p:txBody>
      </p:sp>
    </p:spTree>
    <p:extLst>
      <p:ext uri="{BB962C8B-B14F-4D97-AF65-F5344CB8AC3E}">
        <p14:creationId xmlns:p14="http://schemas.microsoft.com/office/powerpoint/2010/main" val="280993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r>
              <a:rPr lang="en-US" dirty="0" smtClean="0"/>
              <a:t>https://</a:t>
            </a:r>
            <a:r>
              <a:rPr lang="en-US" dirty="0" err="1" smtClean="0"/>
              <a:t>www.ofcom.org.uk</a:t>
            </a:r>
            <a:r>
              <a:rPr lang="en-US" dirty="0" smtClean="0"/>
              <a:t>/__data/assets/</a:t>
            </a:r>
            <a:r>
              <a:rPr lang="en-US" dirty="0" err="1" smtClean="0"/>
              <a:t>pdf_file</a:t>
            </a:r>
            <a:r>
              <a:rPr lang="en-US" dirty="0" smtClean="0"/>
              <a:t>/0032/68549/</a:t>
            </a:r>
            <a:r>
              <a:rPr lang="en-US" dirty="0" err="1" smtClean="0"/>
              <a:t>disabilitiesmysteryshoppin.pdf</a:t>
            </a:r>
            <a:endParaRPr dirty="0"/>
          </a:p>
        </p:txBody>
      </p:sp>
    </p:spTree>
    <p:extLst>
      <p:ext uri="{BB962C8B-B14F-4D97-AF65-F5344CB8AC3E}">
        <p14:creationId xmlns:p14="http://schemas.microsoft.com/office/powerpoint/2010/main" val="280993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x-none"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37240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14393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8820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sz="7100">
                <a:solidFill>
                  <a:srgbClr val="011993"/>
                </a:solidFill>
              </a:defRPr>
            </a:lvl1p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565891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22025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x-none"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4782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650240"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6610773"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36193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x-none"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x-none"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13592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05139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8657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x-none"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x-none"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93255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x-none"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x-none"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33685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46" tIns="65023" rIns="130046" bIns="65023"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650240" y="2275841"/>
            <a:ext cx="11704320" cy="6436925"/>
          </a:xfrm>
          <a:prstGeom prst="rect">
            <a:avLst/>
          </a:prstGeom>
        </p:spPr>
        <p:txBody>
          <a:bodyPr vert="horz" lIns="130046" tIns="65023" rIns="130046" bIns="65023"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650240" y="9040143"/>
            <a:ext cx="3034453" cy="519289"/>
          </a:xfrm>
          <a:prstGeom prst="rect">
            <a:avLst/>
          </a:prstGeom>
        </p:spPr>
        <p:txBody>
          <a:bodyPr vert="horz" lIns="130046" tIns="65023" rIns="130046" bIns="65023" rtlCol="0" anchor="ctr"/>
          <a:lstStyle>
            <a:lvl1pPr algn="l">
              <a:defRPr sz="17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130046" tIns="65023" rIns="130046" bIns="65023"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130046" tIns="65023" rIns="130046" bIns="65023" rtlCol="0" anchor="ctr"/>
          <a:lstStyle>
            <a:lvl1pPr algn="r">
              <a:defRPr sz="1700">
                <a:solidFill>
                  <a:schemeClr val="tx1">
                    <a:tint val="75000"/>
                  </a:schemeClr>
                </a:solidFill>
              </a:defRPr>
            </a:lvl1pPr>
          </a:lstStyle>
          <a:p>
            <a:fld id="{86CB4B4D-7CA3-9044-876B-883B54F8677D}" type="slidenum">
              <a:rPr lang="uk-UA" smtClean="0"/>
              <a:t>‹#›</a:t>
            </a:fld>
            <a:endParaRPr lang="uk-UA"/>
          </a:p>
        </p:txBody>
      </p:sp>
    </p:spTree>
    <p:extLst>
      <p:ext uri="{BB962C8B-B14F-4D97-AF65-F5344CB8AC3E}">
        <p14:creationId xmlns:p14="http://schemas.microsoft.com/office/powerpoint/2010/main" val="23909050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ctr" defTabSz="650230" rtl="0" eaLnBrk="1" latinLnBrk="0" hangingPunct="1">
        <a:spcBef>
          <a:spcPct val="0"/>
        </a:spcBef>
        <a:buNone/>
        <a:defRPr sz="6300"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600"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4000"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00"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00"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00"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00"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00"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00"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446514" y="844415"/>
            <a:ext cx="12111772" cy="2489471"/>
          </a:xfrm>
          <a:prstGeom prst="rect">
            <a:avLst/>
          </a:prstGeom>
        </p:spPr>
        <p:txBody>
          <a:bodyPr>
            <a:normAutofit/>
          </a:bodyPr>
          <a:lstStyle>
            <a:lvl1pPr defTabSz="560831">
              <a:defRPr sz="7679"/>
            </a:lvl1pPr>
          </a:lstStyle>
          <a:p>
            <a:r>
              <a:rPr lang="en-US" sz="6000" b="1" dirty="0"/>
              <a:t>Pragmatic first steps in ensuring accessible ICTs</a:t>
            </a:r>
            <a:r>
              <a:rPr lang="en-US" sz="6000" dirty="0"/>
              <a:t> </a:t>
            </a:r>
            <a:endParaRPr sz="6000" dirty="0"/>
          </a:p>
        </p:txBody>
      </p:sp>
      <p:pic>
        <p:nvPicPr>
          <p:cNvPr id="120" name="pasted-image.pdf"/>
          <p:cNvPicPr>
            <a:picLocks noChangeAspect="1"/>
          </p:cNvPicPr>
          <p:nvPr/>
        </p:nvPicPr>
        <p:blipFill rotWithShape="1">
          <a:blip r:embed="rId2">
            <a:extLst/>
          </a:blip>
          <a:srcRect r="75659" b="-25219"/>
          <a:stretch/>
        </p:blipFill>
        <p:spPr>
          <a:xfrm>
            <a:off x="647701" y="8034997"/>
            <a:ext cx="2500642" cy="1229653"/>
          </a:xfrm>
          <a:prstGeom prst="rect">
            <a:avLst/>
          </a:prstGeom>
          <a:ln w="12700">
            <a:miter lim="400000"/>
          </a:ln>
        </p:spPr>
      </p:pic>
      <p:pic>
        <p:nvPicPr>
          <p:cNvPr id="121" name="pasted-image.pdf"/>
          <p:cNvPicPr>
            <a:picLocks noChangeAspect="1"/>
          </p:cNvPicPr>
          <p:nvPr/>
        </p:nvPicPr>
        <p:blipFill>
          <a:blip r:embed="rId3">
            <a:extLst/>
          </a:blip>
          <a:stretch>
            <a:fillRect/>
          </a:stretch>
        </p:blipFill>
        <p:spPr>
          <a:xfrm>
            <a:off x="11188700" y="8134350"/>
            <a:ext cx="1189790" cy="1130300"/>
          </a:xfrm>
          <a:prstGeom prst="rect">
            <a:avLst/>
          </a:prstGeom>
          <a:ln w="12700">
            <a:miter lim="400000"/>
          </a:ln>
        </p:spPr>
      </p:pic>
      <p:sp>
        <p:nvSpPr>
          <p:cNvPr id="2" name="Slide Number Placeholder 1"/>
          <p:cNvSpPr>
            <a:spLocks noGrp="1"/>
          </p:cNvSpPr>
          <p:nvPr>
            <p:ph type="sldNum" sz="quarter" idx="12"/>
          </p:nvPr>
        </p:nvSpPr>
        <p:spPr/>
        <p:txBody>
          <a:bodyPr/>
          <a:lstStyle/>
          <a:p>
            <a:fld id="{86CB4B4D-7CA3-9044-876B-883B54F8677D}" type="slidenum">
              <a:rPr lang="uk-UA" smtClean="0"/>
              <a:t>1</a:t>
            </a:fld>
            <a:endParaRPr lang="uk-UA"/>
          </a:p>
        </p:txBody>
      </p:sp>
      <p:pic>
        <p:nvPicPr>
          <p:cNvPr id="3" name="Picture 2"/>
          <p:cNvPicPr>
            <a:picLocks noChangeAspect="1"/>
          </p:cNvPicPr>
          <p:nvPr/>
        </p:nvPicPr>
        <p:blipFill>
          <a:blip r:embed="rId4"/>
          <a:stretch>
            <a:fillRect/>
          </a:stretch>
        </p:blipFill>
        <p:spPr>
          <a:xfrm>
            <a:off x="3649215" y="5656473"/>
            <a:ext cx="5455933" cy="2045975"/>
          </a:xfrm>
          <a:prstGeom prst="rect">
            <a:avLst/>
          </a:prstGeom>
        </p:spPr>
      </p:pic>
      <p:sp>
        <p:nvSpPr>
          <p:cNvPr id="4" name="TextBox 3"/>
          <p:cNvSpPr txBox="1"/>
          <p:nvPr/>
        </p:nvSpPr>
        <p:spPr>
          <a:xfrm>
            <a:off x="3023423" y="8166432"/>
            <a:ext cx="8014181" cy="1015663"/>
          </a:xfrm>
          <a:prstGeom prst="rect">
            <a:avLst/>
          </a:prstGeom>
          <a:noFill/>
        </p:spPr>
        <p:txBody>
          <a:bodyPr wrap="square" rtlCol="0">
            <a:spAutoFit/>
          </a:bodyPr>
          <a:lstStyle/>
          <a:p>
            <a:r>
              <a:rPr lang="en-US" sz="2000" dirty="0" smtClean="0"/>
              <a:t>This work was carried out with the aid of a grant from the International Development Research Centre, Canada and the Department for International Development, UK</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406401" y="444499"/>
            <a:ext cx="12462932" cy="1224000"/>
          </a:xfrm>
          <a:prstGeom prst="rect">
            <a:avLst/>
          </a:prstGeom>
        </p:spPr>
        <p:txBody>
          <a:bodyPr>
            <a:normAutofit fontScale="90000"/>
          </a:bodyPr>
          <a:lstStyle>
            <a:lvl1pPr>
              <a:defRPr sz="4000"/>
            </a:lvl1pPr>
          </a:lstStyle>
          <a:p>
            <a:r>
              <a:rPr lang="x-none" b="1" dirty="0" smtClean="0"/>
              <a:t>Use of consultative committees are encouraged by </a:t>
            </a:r>
            <a:r>
              <a:rPr lang="en-US" b="1" dirty="0" smtClean="0"/>
              <a:t>US </a:t>
            </a:r>
            <a:r>
              <a:rPr lang="x-none" b="1" dirty="0" smtClean="0"/>
              <a:t>regulator</a:t>
            </a:r>
            <a:endParaRPr b="1" dirty="0"/>
          </a:p>
        </p:txBody>
      </p:sp>
      <p:pic>
        <p:nvPicPr>
          <p:cNvPr id="126" name="pasted-image.pdf"/>
          <p:cNvPicPr>
            <a:picLocks noChangeAspect="1"/>
          </p:cNvPicPr>
          <p:nvPr/>
        </p:nvPicPr>
        <p:blipFill>
          <a:blip r:embed="rId3">
            <a:extLst/>
          </a:blip>
          <a:stretch>
            <a:fillRect/>
          </a:stretch>
        </p:blipFill>
        <p:spPr>
          <a:xfrm>
            <a:off x="209550" y="8812823"/>
            <a:ext cx="2577935" cy="76276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t>10</a:t>
            </a:fld>
            <a:endParaRPr lang="uk-UA"/>
          </a:p>
        </p:txBody>
      </p:sp>
      <p:sp>
        <p:nvSpPr>
          <p:cNvPr id="4" name="TextBox 3"/>
          <p:cNvSpPr txBox="1"/>
          <p:nvPr/>
        </p:nvSpPr>
        <p:spPr>
          <a:xfrm>
            <a:off x="952500" y="2181549"/>
            <a:ext cx="11379273" cy="5693867"/>
          </a:xfrm>
          <a:prstGeom prst="rect">
            <a:avLst/>
          </a:prstGeom>
          <a:noFill/>
        </p:spPr>
        <p:txBody>
          <a:bodyPr wrap="square" rtlCol="0">
            <a:spAutoFit/>
          </a:bodyPr>
          <a:lstStyle/>
          <a:p>
            <a:pPr algn="l"/>
            <a:r>
              <a:rPr lang="en-US" sz="2800" dirty="0" smtClean="0"/>
              <a:t>The Federal Communication Commission (FCC) Consumer </a:t>
            </a:r>
            <a:r>
              <a:rPr lang="en-US" sz="2800" dirty="0"/>
              <a:t>Guide- Telecommunications Access for People with Disabilities </a:t>
            </a:r>
            <a:r>
              <a:rPr lang="en-US" sz="2800" dirty="0" smtClean="0"/>
              <a:t/>
            </a:r>
            <a:br>
              <a:rPr lang="en-US" sz="2800" dirty="0" smtClean="0"/>
            </a:br>
            <a:r>
              <a:rPr lang="en-US" sz="2800" dirty="0" smtClean="0"/>
              <a:t>states </a:t>
            </a:r>
            <a:br>
              <a:rPr lang="en-US" sz="2800" dirty="0" smtClean="0"/>
            </a:br>
            <a:r>
              <a:rPr lang="en-US" sz="2800" dirty="0" smtClean="0"/>
              <a:t/>
            </a:r>
            <a:br>
              <a:rPr lang="en-US" sz="2800" dirty="0" smtClean="0"/>
            </a:br>
            <a:r>
              <a:rPr lang="en-US" sz="2800" dirty="0" smtClean="0"/>
              <a:t>“Companies </a:t>
            </a:r>
            <a:r>
              <a:rPr lang="en-US" sz="2800" dirty="0"/>
              <a:t>should engage in a number of activities to identify barriers to accessibility and usability. For example:</a:t>
            </a:r>
          </a:p>
          <a:p>
            <a:pPr marL="571500" indent="-571500" algn="l">
              <a:buFont typeface="Arial"/>
              <a:buChar char="•"/>
            </a:pPr>
            <a:r>
              <a:rPr lang="en-US" sz="2800" dirty="0"/>
              <a:t>When conducting market research, product design, testing, pilot demonstrations and product trials, companies should include individuals with disabilities in target groups for such activities.</a:t>
            </a:r>
          </a:p>
          <a:p>
            <a:pPr marL="571500" indent="-571500" algn="l">
              <a:buFont typeface="Arial"/>
              <a:buChar char="•"/>
            </a:pPr>
            <a:r>
              <a:rPr lang="en-US" sz="2800" dirty="0"/>
              <a:t>Companies should work cooperatively with disability-related organizations.</a:t>
            </a:r>
          </a:p>
          <a:p>
            <a:pPr marL="571500" indent="-571500" algn="l">
              <a:buFont typeface="Arial"/>
              <a:buChar char="•"/>
            </a:pPr>
            <a:r>
              <a:rPr lang="en-US" sz="2800" dirty="0"/>
              <a:t>Companies should undertake reasonable efforts to test access solutions with people with disabilities</a:t>
            </a:r>
            <a:r>
              <a:rPr lang="en-US" sz="2800" dirty="0" smtClean="0"/>
              <a:t>.”</a:t>
            </a:r>
            <a:endParaRPr lang="en-US" sz="2800" dirty="0"/>
          </a:p>
        </p:txBody>
      </p:sp>
      <p:sp>
        <p:nvSpPr>
          <p:cNvPr id="8" name="TextBox 7"/>
          <p:cNvSpPr txBox="1"/>
          <p:nvPr/>
        </p:nvSpPr>
        <p:spPr>
          <a:xfrm>
            <a:off x="3522132" y="8716977"/>
            <a:ext cx="8648701" cy="646331"/>
          </a:xfrm>
          <a:prstGeom prst="rect">
            <a:avLst/>
          </a:prstGeom>
          <a:noFill/>
        </p:spPr>
        <p:txBody>
          <a:bodyPr wrap="square" rtlCol="0">
            <a:spAutoFit/>
          </a:bodyPr>
          <a:lstStyle/>
          <a:p>
            <a:pPr algn="l"/>
            <a:r>
              <a:rPr lang="en-US" sz="1800" dirty="0" smtClean="0"/>
              <a:t>Source: Consumer Guide- Telecommunications </a:t>
            </a:r>
            <a:r>
              <a:rPr lang="en-US" sz="1800" dirty="0"/>
              <a:t>Access for People with </a:t>
            </a:r>
            <a:r>
              <a:rPr lang="en-US" sz="1800" dirty="0" smtClean="0"/>
              <a:t>Disabilities. Federal </a:t>
            </a:r>
            <a:r>
              <a:rPr lang="en-US" sz="1800" dirty="0"/>
              <a:t>Communications </a:t>
            </a:r>
            <a:r>
              <a:rPr lang="en-US" sz="1800" dirty="0" smtClean="0"/>
              <a:t>Commission</a:t>
            </a:r>
            <a:endParaRPr lang="en-US" sz="1800" dirty="0"/>
          </a:p>
        </p:txBody>
      </p:sp>
    </p:spTree>
    <p:extLst>
      <p:ext uri="{BB962C8B-B14F-4D97-AF65-F5344CB8AC3E}">
        <p14:creationId xmlns:p14="http://schemas.microsoft.com/office/powerpoint/2010/main" val="59339380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640927" y="444499"/>
            <a:ext cx="11713633" cy="1224000"/>
          </a:xfrm>
          <a:prstGeom prst="rect">
            <a:avLst/>
          </a:prstGeom>
        </p:spPr>
        <p:txBody>
          <a:bodyPr>
            <a:normAutofit fontScale="90000"/>
          </a:bodyPr>
          <a:lstStyle>
            <a:lvl1pPr>
              <a:defRPr sz="4000"/>
            </a:lvl1pPr>
          </a:lstStyle>
          <a:p>
            <a:r>
              <a:rPr lang="x-none" b="1" dirty="0" smtClean="0"/>
              <a:t>Hong Kong: Consultative approach and publicity also require</a:t>
            </a:r>
            <a:r>
              <a:rPr lang="en-US" b="1" dirty="0" smtClean="0"/>
              <a:t>d</a:t>
            </a:r>
            <a:r>
              <a:rPr lang="x-none" b="1" dirty="0" smtClean="0"/>
              <a:t> </a:t>
            </a:r>
            <a:endParaRPr b="1" dirty="0"/>
          </a:p>
        </p:txBody>
      </p:sp>
      <p:pic>
        <p:nvPicPr>
          <p:cNvPr id="126" name="pasted-image.pdf"/>
          <p:cNvPicPr>
            <a:picLocks noChangeAspect="1"/>
          </p:cNvPicPr>
          <p:nvPr/>
        </p:nvPicPr>
        <p:blipFill>
          <a:blip r:embed="rId3">
            <a:extLst/>
          </a:blip>
          <a:stretch>
            <a:fillRect/>
          </a:stretch>
        </p:blipFill>
        <p:spPr>
          <a:xfrm>
            <a:off x="209550" y="8812823"/>
            <a:ext cx="2577935" cy="76276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t>11</a:t>
            </a:fld>
            <a:endParaRPr lang="uk-UA"/>
          </a:p>
        </p:txBody>
      </p:sp>
      <p:sp>
        <p:nvSpPr>
          <p:cNvPr id="4" name="Rectangle 3"/>
          <p:cNvSpPr/>
          <p:nvPr/>
        </p:nvSpPr>
        <p:spPr>
          <a:xfrm>
            <a:off x="2983384" y="8754249"/>
            <a:ext cx="9371176" cy="400110"/>
          </a:xfrm>
          <a:prstGeom prst="rect">
            <a:avLst/>
          </a:prstGeom>
        </p:spPr>
        <p:txBody>
          <a:bodyPr wrap="square">
            <a:spAutoFit/>
          </a:bodyPr>
          <a:lstStyle/>
          <a:p>
            <a:r>
              <a:rPr lang="en-US" sz="2000" dirty="0" smtClean="0"/>
              <a:t>Source: </a:t>
            </a:r>
            <a:r>
              <a:rPr lang="en-US" sz="2000" dirty="0"/>
              <a:t>Guidelines given by the Office of the Communications </a:t>
            </a:r>
            <a:r>
              <a:rPr lang="en-US" sz="2000" dirty="0" smtClean="0"/>
              <a:t>Authority-Hong Kong</a:t>
            </a:r>
            <a:endParaRPr lang="en-US" sz="2000" dirty="0"/>
          </a:p>
        </p:txBody>
      </p:sp>
      <p:sp>
        <p:nvSpPr>
          <p:cNvPr id="5" name="Rectangle 4"/>
          <p:cNvSpPr/>
          <p:nvPr/>
        </p:nvSpPr>
        <p:spPr>
          <a:xfrm>
            <a:off x="573194" y="2176401"/>
            <a:ext cx="11781366" cy="5262979"/>
          </a:xfrm>
          <a:prstGeom prst="rect">
            <a:avLst/>
          </a:prstGeom>
        </p:spPr>
        <p:txBody>
          <a:bodyPr wrap="square">
            <a:spAutoFit/>
          </a:bodyPr>
          <a:lstStyle/>
          <a:p>
            <a:pPr algn="l"/>
            <a:r>
              <a:rPr lang="en-US" sz="2400" b="1" dirty="0" smtClean="0"/>
              <a:t>“Consultation </a:t>
            </a:r>
            <a:r>
              <a:rPr lang="en-US" sz="2400" b="1" dirty="0"/>
              <a:t>and Co-operation</a:t>
            </a:r>
          </a:p>
          <a:p>
            <a:pPr algn="l"/>
            <a:r>
              <a:rPr lang="en-US" sz="2400" dirty="0"/>
              <a:t>Obligatory Requirements</a:t>
            </a:r>
          </a:p>
          <a:p>
            <a:pPr algn="l"/>
            <a:r>
              <a:rPr lang="en-US" sz="2400" dirty="0"/>
              <a:t>20. Fixed operators, PSPs, mobile telephone operators, paging operators and internet service providers should consult and co-operate with the CA to ensure that the needs and interests of the elderly and people with a disability are fully taken into account in the development and provision of telecommunications services and apparatus specified in the Code</a:t>
            </a:r>
            <a:r>
              <a:rPr lang="en-US" sz="2400" dirty="0" smtClean="0"/>
              <a:t>.</a:t>
            </a:r>
            <a:br>
              <a:rPr lang="en-US" sz="2400" dirty="0" smtClean="0"/>
            </a:br>
            <a:endParaRPr lang="en-US" sz="2400" dirty="0"/>
          </a:p>
          <a:p>
            <a:pPr algn="l"/>
            <a:r>
              <a:rPr lang="en-US" sz="2400" b="1" dirty="0"/>
              <a:t>Publicity</a:t>
            </a:r>
          </a:p>
          <a:p>
            <a:pPr algn="l"/>
            <a:r>
              <a:rPr lang="en-US" sz="2400" dirty="0"/>
              <a:t>Obligatory Requirements</a:t>
            </a:r>
          </a:p>
          <a:p>
            <a:pPr algn="l"/>
            <a:r>
              <a:rPr lang="en-US" sz="2400" dirty="0"/>
              <a:t>21. Fixed operators, PSPs, mobile telephone operators, paging operators and internet service providers should ensure that the measures which they take in order to comply with the obligatory requirements of this Code are widely publicized, taking into consideration the need to disseminate information in appropriate formats and through appropriate channels for the elderly and people with a disability</a:t>
            </a:r>
            <a:r>
              <a:rPr lang="en-US" sz="2400" dirty="0" smtClean="0"/>
              <a:t>.”</a:t>
            </a:r>
            <a:endParaRPr lang="en-US" sz="2400" dirty="0"/>
          </a:p>
        </p:txBody>
      </p:sp>
    </p:spTree>
    <p:extLst>
      <p:ext uri="{BB962C8B-B14F-4D97-AF65-F5344CB8AC3E}">
        <p14:creationId xmlns:p14="http://schemas.microsoft.com/office/powerpoint/2010/main" val="58061819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209550" y="235139"/>
            <a:ext cx="12296140" cy="1224000"/>
          </a:xfrm>
          <a:prstGeom prst="rect">
            <a:avLst/>
          </a:prstGeom>
        </p:spPr>
        <p:txBody>
          <a:bodyPr>
            <a:normAutofit fontScale="90000"/>
          </a:bodyPr>
          <a:lstStyle>
            <a:lvl1pPr>
              <a:defRPr sz="4000"/>
            </a:lvl1pPr>
          </a:lstStyle>
          <a:p>
            <a:r>
              <a:rPr lang="x-none" b="1" dirty="0" smtClean="0"/>
              <a:t>Malaysia: Local call/toll free number for ease of making complaints for those with physical disabilites recommended</a:t>
            </a:r>
            <a:endParaRPr b="1" dirty="0"/>
          </a:p>
        </p:txBody>
      </p:sp>
      <p:pic>
        <p:nvPicPr>
          <p:cNvPr id="126" name="pasted-image.pdf"/>
          <p:cNvPicPr>
            <a:picLocks noChangeAspect="1"/>
          </p:cNvPicPr>
          <p:nvPr/>
        </p:nvPicPr>
        <p:blipFill>
          <a:blip r:embed="rId3">
            <a:extLst/>
          </a:blip>
          <a:stretch>
            <a:fillRect/>
          </a:stretch>
        </p:blipFill>
        <p:spPr>
          <a:xfrm>
            <a:off x="209550" y="8812823"/>
            <a:ext cx="2577935" cy="76276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t>12</a:t>
            </a:fld>
            <a:endParaRPr lang="uk-UA"/>
          </a:p>
        </p:txBody>
      </p:sp>
      <p:pic>
        <p:nvPicPr>
          <p:cNvPr id="3" name="Picture 2" descr="Screen Shot 2017-12-08 at 11.43.05 AM.png"/>
          <p:cNvPicPr>
            <a:picLocks noChangeAspect="1"/>
          </p:cNvPicPr>
          <p:nvPr/>
        </p:nvPicPr>
        <p:blipFill rotWithShape="1">
          <a:blip r:embed="rId4">
            <a:extLst>
              <a:ext uri="{28A0092B-C50C-407E-A947-70E740481C1C}">
                <a14:useLocalDpi xmlns:a14="http://schemas.microsoft.com/office/drawing/2010/main" val="0"/>
              </a:ext>
            </a:extLst>
          </a:blip>
          <a:srcRect l="12699" t="17643" r="8781" b="17444"/>
          <a:stretch/>
        </p:blipFill>
        <p:spPr>
          <a:xfrm>
            <a:off x="952500" y="1920390"/>
            <a:ext cx="10511367" cy="5438686"/>
          </a:xfrm>
          <a:prstGeom prst="rect">
            <a:avLst/>
          </a:prstGeom>
        </p:spPr>
      </p:pic>
      <p:sp>
        <p:nvSpPr>
          <p:cNvPr id="4" name="TextBox 3"/>
          <p:cNvSpPr txBox="1"/>
          <p:nvPr/>
        </p:nvSpPr>
        <p:spPr>
          <a:xfrm>
            <a:off x="3403599" y="8503566"/>
            <a:ext cx="8648701" cy="646331"/>
          </a:xfrm>
          <a:prstGeom prst="rect">
            <a:avLst/>
          </a:prstGeom>
          <a:noFill/>
        </p:spPr>
        <p:txBody>
          <a:bodyPr wrap="square" rtlCol="0">
            <a:spAutoFit/>
          </a:bodyPr>
          <a:lstStyle/>
          <a:p>
            <a:pPr algn="l"/>
            <a:r>
              <a:rPr lang="en-US" sz="1800" dirty="0" smtClean="0"/>
              <a:t>Source: General Consumer Code of Practice for the Communications and Multimedia Industry Malaysia (2003)  Communications and Multimedia Forum of Malaysia</a:t>
            </a:r>
            <a:r>
              <a:rPr lang="en-US" sz="1800" dirty="0"/>
              <a:t>, </a:t>
            </a:r>
            <a:r>
              <a:rPr lang="en-US" sz="1800" dirty="0" smtClean="0"/>
              <a:t>MCMC</a:t>
            </a:r>
            <a:endParaRPr lang="en-US" sz="1800" dirty="0"/>
          </a:p>
        </p:txBody>
      </p:sp>
      <p:sp>
        <p:nvSpPr>
          <p:cNvPr id="5" name="Rectangle 4"/>
          <p:cNvSpPr/>
          <p:nvPr/>
        </p:nvSpPr>
        <p:spPr>
          <a:xfrm>
            <a:off x="1761067" y="2692400"/>
            <a:ext cx="10007600" cy="194733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98846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817033" y="1803397"/>
            <a:ext cx="11099800" cy="651936"/>
          </a:xfrm>
          <a:prstGeom prst="rect">
            <a:avLst/>
          </a:prstGeom>
        </p:spPr>
        <p:txBody>
          <a:bodyPr>
            <a:noAutofit/>
          </a:bodyPr>
          <a:lstStyle>
            <a:lvl1pPr>
              <a:defRPr sz="4000"/>
            </a:lvl1pPr>
          </a:lstStyle>
          <a:p>
            <a:r>
              <a:rPr lang="en-US" sz="3200" dirty="0" smtClean="0"/>
              <a:t>35% mentioned services spontaneously, 75% after prompted</a:t>
            </a:r>
            <a:endParaRPr lang="en-US" sz="3200" dirty="0"/>
          </a:p>
        </p:txBody>
      </p:sp>
      <p:pic>
        <p:nvPicPr>
          <p:cNvPr id="126" name="pasted-image.pdf"/>
          <p:cNvPicPr>
            <a:picLocks noChangeAspect="1"/>
          </p:cNvPicPr>
          <p:nvPr/>
        </p:nvPicPr>
        <p:blipFill>
          <a:blip r:embed="rId3">
            <a:extLst/>
          </a:blip>
          <a:stretch>
            <a:fillRect/>
          </a:stretch>
        </p:blipFill>
        <p:spPr>
          <a:xfrm>
            <a:off x="209550" y="8812823"/>
            <a:ext cx="2577935" cy="76276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t>13</a:t>
            </a:fld>
            <a:endParaRPr lang="uk-UA"/>
          </a:p>
        </p:txBody>
      </p:sp>
      <p:sp>
        <p:nvSpPr>
          <p:cNvPr id="4" name="Rectangle 3"/>
          <p:cNvSpPr/>
          <p:nvPr/>
        </p:nvSpPr>
        <p:spPr>
          <a:xfrm>
            <a:off x="2973752" y="8851546"/>
            <a:ext cx="9798215" cy="400110"/>
          </a:xfrm>
          <a:prstGeom prst="rect">
            <a:avLst/>
          </a:prstGeom>
        </p:spPr>
        <p:txBody>
          <a:bodyPr wrap="square">
            <a:spAutoFit/>
          </a:bodyPr>
          <a:lstStyle/>
          <a:p>
            <a:pPr algn="l"/>
            <a:r>
              <a:rPr lang="en-US" sz="2000" dirty="0"/>
              <a:t>Source: </a:t>
            </a:r>
            <a:r>
              <a:rPr lang="en-US" sz="2000" dirty="0" err="1" smtClean="0"/>
              <a:t>Ofcom</a:t>
            </a:r>
            <a:r>
              <a:rPr lang="en-US" sz="2000" dirty="0"/>
              <a:t> </a:t>
            </a:r>
            <a:r>
              <a:rPr lang="en-US" sz="2000" dirty="0" smtClean="0"/>
              <a:t>(2010) Disabilities Mystery Report</a:t>
            </a:r>
            <a:endParaRPr lang="en-US" sz="2000" dirty="0"/>
          </a:p>
        </p:txBody>
      </p:sp>
      <p:sp>
        <p:nvSpPr>
          <p:cNvPr id="6" name="TextBox 5"/>
          <p:cNvSpPr txBox="1"/>
          <p:nvPr/>
        </p:nvSpPr>
        <p:spPr>
          <a:xfrm>
            <a:off x="132439" y="358465"/>
            <a:ext cx="12639528" cy="1200329"/>
          </a:xfrm>
          <a:prstGeom prst="rect">
            <a:avLst/>
          </a:prstGeom>
          <a:noFill/>
        </p:spPr>
        <p:txBody>
          <a:bodyPr wrap="square" rtlCol="0">
            <a:spAutoFit/>
          </a:bodyPr>
          <a:lstStyle/>
          <a:p>
            <a:r>
              <a:rPr lang="x-none" b="1" dirty="0"/>
              <a:t>Regulator commissoned studies to </a:t>
            </a:r>
            <a:r>
              <a:rPr lang="x-none" b="1" dirty="0" smtClean="0"/>
              <a:t>assess information provided to consumers with disabilities on products designed for them</a:t>
            </a:r>
            <a:endParaRPr lang="en-US" dirty="0"/>
          </a:p>
        </p:txBody>
      </p:sp>
      <p:pic>
        <p:nvPicPr>
          <p:cNvPr id="7" name="Picture 6" descr="Screen Shot 2017-12-09 at 4.40.04 PM.png"/>
          <p:cNvPicPr>
            <a:picLocks noChangeAspect="1"/>
          </p:cNvPicPr>
          <p:nvPr/>
        </p:nvPicPr>
        <p:blipFill rotWithShape="1">
          <a:blip r:embed="rId4">
            <a:extLst>
              <a:ext uri="{28A0092B-C50C-407E-A947-70E740481C1C}">
                <a14:useLocalDpi xmlns:a14="http://schemas.microsoft.com/office/drawing/2010/main" val="0"/>
              </a:ext>
            </a:extLst>
          </a:blip>
          <a:srcRect l="1018" t="21306" r="5001" b="9674"/>
          <a:stretch/>
        </p:blipFill>
        <p:spPr>
          <a:xfrm>
            <a:off x="378884" y="2699888"/>
            <a:ext cx="12222121" cy="5842001"/>
          </a:xfrm>
          <a:prstGeom prst="rect">
            <a:avLst/>
          </a:prstGeom>
        </p:spPr>
      </p:pic>
    </p:spTree>
    <p:extLst>
      <p:ext uri="{BB962C8B-B14F-4D97-AF65-F5344CB8AC3E}">
        <p14:creationId xmlns:p14="http://schemas.microsoft.com/office/powerpoint/2010/main" val="89353507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 from draft universal service strategy of Myanmar</a:t>
            </a:r>
            <a:endParaRPr lang="en-US" dirty="0"/>
          </a:p>
        </p:txBody>
      </p:sp>
      <p:sp>
        <p:nvSpPr>
          <p:cNvPr id="3" name="Content Placeholder 2"/>
          <p:cNvSpPr>
            <a:spLocks noGrp="1"/>
          </p:cNvSpPr>
          <p:nvPr>
            <p:ph idx="1"/>
          </p:nvPr>
        </p:nvSpPr>
        <p:spPr/>
        <p:txBody>
          <a:bodyPr>
            <a:normAutofit fontScale="92500" lnSpcReduction="10000"/>
          </a:bodyPr>
          <a:lstStyle/>
          <a:p>
            <a:r>
              <a:rPr lang="en-US" dirty="0"/>
              <a:t>Improved access and usability of various ICT services for disabled people: the USF will work with notable representative disability groups to identify specific barriers and requirements from persons with disabilities in regards to using ICT services; initial indications are that there are already, for example, several helpful applications for both blind and deaf people but that they only exist in English and need to be converted into the Burmese language.</a:t>
            </a:r>
          </a:p>
        </p:txBody>
      </p:sp>
      <p:sp>
        <p:nvSpPr>
          <p:cNvPr id="4" name="Slide Number Placeholder 3"/>
          <p:cNvSpPr>
            <a:spLocks noGrp="1"/>
          </p:cNvSpPr>
          <p:nvPr>
            <p:ph type="sldNum" sz="quarter" idx="12"/>
          </p:nvPr>
        </p:nvSpPr>
        <p:spPr/>
        <p:txBody>
          <a:bodyPr/>
          <a:lstStyle/>
          <a:p>
            <a:fld id="{86CB4B4D-7CA3-9044-876B-883B54F8677D}" type="slidenum">
              <a:rPr lang="uk-UA" smtClean="0"/>
              <a:t>14</a:t>
            </a:fld>
            <a:endParaRPr lang="uk-UA"/>
          </a:p>
        </p:txBody>
      </p:sp>
    </p:spTree>
    <p:extLst>
      <p:ext uri="{BB962C8B-B14F-4D97-AF65-F5344CB8AC3E}">
        <p14:creationId xmlns:p14="http://schemas.microsoft.com/office/powerpoint/2010/main" val="306810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Nepal’s unimpressive performance with universal service</a:t>
            </a:r>
            <a:endParaRPr lang="en-US" b="1" dirty="0"/>
          </a:p>
        </p:txBody>
      </p:sp>
      <p:sp>
        <p:nvSpPr>
          <p:cNvPr id="3" name="Content Placeholder 2"/>
          <p:cNvSpPr>
            <a:spLocks noGrp="1"/>
          </p:cNvSpPr>
          <p:nvPr>
            <p:ph idx="1"/>
          </p:nvPr>
        </p:nvSpPr>
        <p:spPr/>
        <p:txBody>
          <a:bodyPr>
            <a:normAutofit fontScale="62500" lnSpcReduction="20000"/>
          </a:bodyPr>
          <a:lstStyle/>
          <a:p>
            <a:r>
              <a:rPr lang="en-US" dirty="0"/>
              <a:t>The government has spent only 2.6 per cent of the money accumulated in Rural Telecommunications Development Fund (RTDF) in the last 17 years. This shows that a huge amount of resources has remained idle in the fund, which was supposed to be </a:t>
            </a:r>
            <a:r>
              <a:rPr lang="en-US" dirty="0" err="1"/>
              <a:t>utilised</a:t>
            </a:r>
            <a:r>
              <a:rPr lang="en-US" dirty="0"/>
              <a:t> for extending telecom services to rural areas.</a:t>
            </a:r>
          </a:p>
          <a:p>
            <a:endParaRPr lang="en-US" dirty="0"/>
          </a:p>
          <a:p>
            <a:r>
              <a:rPr lang="en-US" dirty="0"/>
              <a:t>As of March-end, Nepal </a:t>
            </a:r>
            <a:r>
              <a:rPr lang="en-US" dirty="0" smtClean="0"/>
              <a:t>Telecommunications </a:t>
            </a:r>
            <a:r>
              <a:rPr lang="en-US" dirty="0"/>
              <a:t>Authority (NTA) collected a total of </a:t>
            </a:r>
            <a:r>
              <a:rPr lang="en-US" dirty="0" err="1"/>
              <a:t>Rs</a:t>
            </a:r>
            <a:r>
              <a:rPr lang="en-US" dirty="0"/>
              <a:t> 10.22 billion for RTDF from income of its licensees till last fiscal. Each licensee of NTA contributes two per cent of their annual income from services in RTDF that was established as per a provision in Telecommunications Act 1997.</a:t>
            </a:r>
          </a:p>
          <a:p>
            <a:endParaRPr lang="en-US" dirty="0"/>
          </a:p>
          <a:p>
            <a:r>
              <a:rPr lang="en-US" dirty="0"/>
              <a:t>The Act says the fund has to be used for making telecom services available in ‘rural areas’. So far, </a:t>
            </a:r>
            <a:r>
              <a:rPr lang="en-US" dirty="0" err="1"/>
              <a:t>Rs</a:t>
            </a:r>
            <a:r>
              <a:rPr lang="en-US" dirty="0"/>
              <a:t> 265.69 million has been paid to Nepal Telecom (NT) and </a:t>
            </a:r>
            <a:r>
              <a:rPr lang="en-US" dirty="0" err="1"/>
              <a:t>Rs</a:t>
            </a:r>
            <a:r>
              <a:rPr lang="en-US" dirty="0"/>
              <a:t> 2.95 million to </a:t>
            </a:r>
            <a:r>
              <a:rPr lang="en-US" dirty="0" err="1"/>
              <a:t>Subisu</a:t>
            </a:r>
            <a:r>
              <a:rPr lang="en-US" dirty="0"/>
              <a:t> Cable Net from the fund for their involvement in service expansion to rural and remote areas.</a:t>
            </a:r>
          </a:p>
        </p:txBody>
      </p:sp>
      <p:sp>
        <p:nvSpPr>
          <p:cNvPr id="4" name="Slide Number Placeholder 3"/>
          <p:cNvSpPr>
            <a:spLocks noGrp="1"/>
          </p:cNvSpPr>
          <p:nvPr>
            <p:ph type="sldNum" sz="quarter" idx="12"/>
          </p:nvPr>
        </p:nvSpPr>
        <p:spPr/>
        <p:txBody>
          <a:bodyPr/>
          <a:lstStyle/>
          <a:p>
            <a:fld id="{86CB4B4D-7CA3-9044-876B-883B54F8677D}" type="slidenum">
              <a:rPr lang="uk-UA" smtClean="0"/>
              <a:t>15</a:t>
            </a:fld>
            <a:endParaRPr lang="uk-UA"/>
          </a:p>
        </p:txBody>
      </p:sp>
    </p:spTree>
    <p:extLst>
      <p:ext uri="{BB962C8B-B14F-4D97-AF65-F5344CB8AC3E}">
        <p14:creationId xmlns:p14="http://schemas.microsoft.com/office/powerpoint/2010/main" val="258246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The difference now</a:t>
            </a:r>
            <a:endParaRPr lang="en-US" b="1" dirty="0"/>
          </a:p>
        </p:txBody>
      </p:sp>
      <p:sp>
        <p:nvSpPr>
          <p:cNvPr id="9" name="Content Placeholder 8"/>
          <p:cNvSpPr>
            <a:spLocks noGrp="1"/>
          </p:cNvSpPr>
          <p:nvPr>
            <p:ph idx="1"/>
          </p:nvPr>
        </p:nvSpPr>
        <p:spPr/>
        <p:txBody>
          <a:bodyPr/>
          <a:lstStyle/>
          <a:p>
            <a:r>
              <a:rPr lang="en-US" dirty="0" smtClean="0"/>
              <a:t>In the old days, we had to rely on operators and regulators for everything</a:t>
            </a:r>
          </a:p>
          <a:p>
            <a:r>
              <a:rPr lang="en-US" dirty="0" smtClean="0"/>
              <a:t>Now we can do things on our own, with the help of well designed apps that can exploit the potential of the smartphone</a:t>
            </a:r>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322878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300" b="1" dirty="0" smtClean="0"/>
              <a:t>Smartphones and the disabled in Nepal</a:t>
            </a:r>
            <a:endParaRPr lang="en-US" b="1" dirty="0"/>
          </a:p>
        </p:txBody>
      </p:sp>
      <p:sp>
        <p:nvSpPr>
          <p:cNvPr id="7" name="Content Placeholder 6"/>
          <p:cNvSpPr>
            <a:spLocks noGrp="1"/>
          </p:cNvSpPr>
          <p:nvPr>
            <p:ph idx="1"/>
          </p:nvPr>
        </p:nvSpPr>
        <p:spPr/>
        <p:txBody>
          <a:bodyPr>
            <a:normAutofit/>
          </a:bodyPr>
          <a:lstStyle/>
          <a:p>
            <a:r>
              <a:rPr lang="en-US" dirty="0" smtClean="0"/>
              <a:t>Granular details not readily available</a:t>
            </a:r>
            <a:endParaRPr lang="en-US" dirty="0"/>
          </a:p>
          <a:p>
            <a:pPr lvl="1"/>
            <a:r>
              <a:rPr lang="en-US" dirty="0" smtClean="0"/>
              <a:t>Lots of different claims</a:t>
            </a:r>
          </a:p>
          <a:p>
            <a:pPr lvl="1"/>
            <a:r>
              <a:rPr lang="en-US" dirty="0" smtClean="0"/>
              <a:t>LIRNEasia is collecting disabled data through a large-sample survey in Nepal in 2018</a:t>
            </a:r>
          </a:p>
          <a:p>
            <a:r>
              <a:rPr lang="en-US" dirty="0"/>
              <a:t>S</a:t>
            </a:r>
            <a:r>
              <a:rPr lang="en-US" dirty="0" smtClean="0"/>
              <a:t>martphones are becoming cheaper </a:t>
            </a:r>
          </a:p>
          <a:p>
            <a:r>
              <a:rPr lang="en-US" dirty="0" smtClean="0"/>
              <a:t>Nepal’s take up will increase over time</a:t>
            </a:r>
          </a:p>
        </p:txBody>
      </p:sp>
      <p:sp>
        <p:nvSpPr>
          <p:cNvPr id="5" name="Slide Number Placeholder 4"/>
          <p:cNvSpPr>
            <a:spLocks noGrp="1"/>
          </p:cNvSpPr>
          <p:nvPr>
            <p:ph type="sldNum" sz="quarter" idx="12"/>
          </p:nvPr>
        </p:nvSpPr>
        <p:spPr/>
        <p:txBody>
          <a:bodyPr/>
          <a:lstStyle/>
          <a:p>
            <a:fld id="{86CB4B4D-7CA3-9044-876B-883B54F8677D}" type="slidenum">
              <a:rPr lang="en-US" smtClean="0"/>
              <a:t>2</a:t>
            </a:fld>
            <a:endParaRPr lang="en-US"/>
          </a:p>
        </p:txBody>
      </p:sp>
    </p:spTree>
    <p:extLst>
      <p:ext uri="{BB962C8B-B14F-4D97-AF65-F5344CB8AC3E}">
        <p14:creationId xmlns:p14="http://schemas.microsoft.com/office/powerpoint/2010/main" val="368898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Mobile most common ICT in the household"/>
          <p:cNvSpPr>
            <a:spLocks noGrp="1"/>
          </p:cNvSpPr>
          <p:nvPr>
            <p:ph type="title"/>
          </p:nvPr>
        </p:nvSpPr>
        <p:spPr>
          <a:xfrm>
            <a:off x="0" y="-33225"/>
            <a:ext cx="13004801" cy="1396781"/>
          </a:xfrm>
          <a:prstGeom prst="rect">
            <a:avLst/>
          </a:prstGeom>
          <a:solidFill>
            <a:schemeClr val="accent5"/>
          </a:solidFill>
          <a:effectLst>
            <a:outerShdw blurRad="38100" dist="25400" dir="5400000" rotWithShape="0">
              <a:srgbClr val="000000">
                <a:alpha val="50000"/>
              </a:srgbClr>
            </a:outerShdw>
          </a:effectLst>
        </p:spPr>
        <p:txBody>
          <a:bodyPr/>
          <a:lstStyle>
            <a:lvl1pPr>
              <a:defRPr sz="3500">
                <a:solidFill>
                  <a:srgbClr val="FFFFFF"/>
                </a:solidFill>
              </a:defRPr>
            </a:lvl1pPr>
          </a:lstStyle>
          <a:p>
            <a:r>
              <a:rPr lang="en-US" b="1" dirty="0" smtClean="0"/>
              <a:t>Data from the region. Smartphones are a crucial component of a good Internet experience</a:t>
            </a:r>
            <a:endParaRPr b="1" dirty="0"/>
          </a:p>
        </p:txBody>
      </p:sp>
      <p:sp>
        <p:nvSpPr>
          <p:cNvPr id="176" name="Slide Number"/>
          <p:cNvSpPr txBox="1">
            <a:spLocks noGrp="1"/>
          </p:cNvSpPr>
          <p:nvPr>
            <p:ph type="sldNum" sz="quarter" idx="4294967295"/>
          </p:nvPr>
        </p:nvSpPr>
        <p:spPr>
          <a:xfrm>
            <a:off x="6378517" y="9251951"/>
            <a:ext cx="230832" cy="37959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graphicFrame>
        <p:nvGraphicFramePr>
          <p:cNvPr id="5" name="Chart 4"/>
          <p:cNvGraphicFramePr/>
          <p:nvPr>
            <p:extLst/>
          </p:nvPr>
        </p:nvGraphicFramePr>
        <p:xfrm>
          <a:off x="190500" y="1583474"/>
          <a:ext cx="12325350" cy="706987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06948" y="8356927"/>
            <a:ext cx="13004801" cy="307777"/>
          </a:xfrm>
          <a:prstGeom prst="rect">
            <a:avLst/>
          </a:prstGeom>
          <a:solidFill>
            <a:srgbClr val="FFFFFF"/>
          </a:solidFill>
        </p:spPr>
        <p:txBody>
          <a:bodyPr wrap="square">
            <a:spAutoFit/>
          </a:bodyPr>
          <a:lstStyle/>
          <a:p>
            <a:pPr algn="l"/>
            <a:r>
              <a:rPr lang="en-US" sz="1400" dirty="0" smtClean="0">
                <a:solidFill>
                  <a:schemeClr val="tx1">
                    <a:lumMod val="65000"/>
                    <a:lumOff val="35000"/>
                  </a:schemeClr>
                </a:solidFill>
              </a:rPr>
              <a:t>Q: What type of mobile is it? Multiple responses allowed [1] basic phone [2] feature phone [3] smartphone (Multiple Response)</a:t>
            </a:r>
            <a:endParaRPr lang="en-US" sz="1400" dirty="0">
              <a:solidFill>
                <a:schemeClr val="tx1">
                  <a:lumMod val="65000"/>
                  <a:lumOff val="35000"/>
                </a:schemeClr>
              </a:solidFill>
            </a:endParaRPr>
          </a:p>
        </p:txBody>
      </p:sp>
      <p:graphicFrame>
        <p:nvGraphicFramePr>
          <p:cNvPr id="13" name="Table 12"/>
          <p:cNvGraphicFramePr>
            <a:graphicFrameLocks noGrp="1"/>
          </p:cNvGraphicFramePr>
          <p:nvPr>
            <p:extLst/>
          </p:nvPr>
        </p:nvGraphicFramePr>
        <p:xfrm>
          <a:off x="1457829" y="8804948"/>
          <a:ext cx="10276770" cy="638942"/>
        </p:xfrm>
        <a:graphic>
          <a:graphicData uri="http://schemas.openxmlformats.org/drawingml/2006/table">
            <a:tbl>
              <a:tblPr>
                <a:tableStyleId>{C7B018BB-80A7-4F77-B60F-C8B233D01FF8}</a:tableStyleId>
              </a:tblPr>
              <a:tblGrid>
                <a:gridCol w="1815150"/>
                <a:gridCol w="940180"/>
                <a:gridCol w="940180"/>
                <a:gridCol w="940180"/>
                <a:gridCol w="940180"/>
                <a:gridCol w="940180"/>
                <a:gridCol w="940180"/>
                <a:gridCol w="940180"/>
                <a:gridCol w="940180"/>
                <a:gridCol w="940180"/>
              </a:tblGrid>
              <a:tr h="319471">
                <a:tc>
                  <a:txBody>
                    <a:bodyPr/>
                    <a:lstStyle/>
                    <a:p>
                      <a:pPr algn="ctr" fontAlgn="b"/>
                      <a:r>
                        <a:rPr lang="en-US" sz="1200" u="none" strike="noStrike" dirty="0" smtClean="0">
                          <a:effectLst/>
                        </a:rPr>
                        <a:t>Base</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dirty="0">
                          <a:effectLst/>
                        </a:rPr>
                        <a:t>Argentina</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dirty="0" smtClean="0">
                          <a:effectLst/>
                        </a:rPr>
                        <a:t>South Africa</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Guatemala</a:t>
                      </a:r>
                      <a:endParaRPr lang="en-US"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dirty="0">
                          <a:effectLst/>
                        </a:rPr>
                        <a:t>India</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dirty="0">
                          <a:effectLst/>
                        </a:rPr>
                        <a:t>Nigeria</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dirty="0">
                          <a:effectLst/>
                        </a:rPr>
                        <a:t>Pakistan</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dirty="0">
                          <a:effectLst/>
                        </a:rPr>
                        <a:t>Bangladesh</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dirty="0">
                          <a:effectLst/>
                        </a:rPr>
                        <a:t>Cambodia</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Kenya</a:t>
                      </a:r>
                      <a:endParaRPr lang="en-US"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19471">
                <a:tc>
                  <a:txBody>
                    <a:bodyPr/>
                    <a:lstStyle/>
                    <a:p>
                      <a:pPr algn="ctr" fontAlgn="ctr"/>
                      <a:r>
                        <a:rPr lang="en-US" sz="1200" u="none" strike="noStrike" dirty="0" smtClean="0">
                          <a:effectLst/>
                        </a:rPr>
                        <a:t>All respondents</a:t>
                      </a:r>
                      <a:endParaRPr lang="en-US" sz="12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smtClean="0">
                          <a:effectLst/>
                        </a:rPr>
                        <a:t>1,500 </a:t>
                      </a:r>
                      <a:endParaRPr lang="en-US" sz="12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smtClean="0">
                          <a:effectLst/>
                        </a:rPr>
                        <a:t>1,208 </a:t>
                      </a:r>
                      <a:endParaRPr lang="en-US" sz="12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smtClean="0">
                          <a:effectLst/>
                        </a:rPr>
                        <a:t>1,517 </a:t>
                      </a:r>
                      <a:endParaRPr lang="en-US" sz="12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smtClean="0">
                          <a:effectLst/>
                        </a:rPr>
                        <a:t>5,069 </a:t>
                      </a:r>
                      <a:endParaRPr lang="en-US" sz="12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smtClean="0">
                          <a:effectLst/>
                        </a:rPr>
                        <a:t>1,808 </a:t>
                      </a:r>
                      <a:endParaRPr lang="en-US" sz="12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smtClean="0">
                          <a:effectLst/>
                        </a:rPr>
                        <a:t>2,002 </a:t>
                      </a:r>
                      <a:endParaRPr lang="en-US" sz="12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smtClean="0">
                          <a:effectLst/>
                        </a:rPr>
                        <a:t>2,020 </a:t>
                      </a:r>
                      <a:endParaRPr lang="en-US" sz="12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smtClean="0">
                          <a:effectLst/>
                        </a:rPr>
                        <a:t>2,123 </a:t>
                      </a:r>
                      <a:endParaRPr lang="en-US" sz="12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smtClean="0">
                          <a:effectLst/>
                        </a:rPr>
                        <a:t>1,208 </a:t>
                      </a:r>
                      <a:endParaRPr lang="en-US" sz="12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4214429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Examples of actions by operators</a:t>
            </a:r>
            <a:endParaRPr lang="en-US" dirty="0"/>
          </a:p>
        </p:txBody>
      </p:sp>
      <p:sp>
        <p:nvSpPr>
          <p:cNvPr id="7" name="Text Placeholder 6"/>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340322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952500" y="444499"/>
            <a:ext cx="11099800" cy="808568"/>
          </a:xfrm>
          <a:prstGeom prst="rect">
            <a:avLst/>
          </a:prstGeom>
        </p:spPr>
        <p:txBody>
          <a:bodyPr>
            <a:normAutofit/>
          </a:bodyPr>
          <a:lstStyle>
            <a:lvl1pPr>
              <a:defRPr sz="4000"/>
            </a:lvl1pPr>
          </a:lstStyle>
          <a:p>
            <a:r>
              <a:rPr lang="en-US" b="1" dirty="0" smtClean="0"/>
              <a:t>US: AT&amp;T set up advisory panel on access and aging </a:t>
            </a:r>
            <a:endParaRPr b="1" dirty="0"/>
          </a:p>
        </p:txBody>
      </p:sp>
      <p:sp>
        <p:nvSpPr>
          <p:cNvPr id="125" name="Shape 125"/>
          <p:cNvSpPr>
            <a:spLocks noGrp="1"/>
          </p:cNvSpPr>
          <p:nvPr>
            <p:ph type="body" sz="half" idx="1"/>
          </p:nvPr>
        </p:nvSpPr>
        <p:spPr>
          <a:xfrm>
            <a:off x="952499" y="1465299"/>
            <a:ext cx="11099801" cy="5295944"/>
          </a:xfrm>
          <a:prstGeom prst="rect">
            <a:avLst/>
          </a:prstGeom>
        </p:spPr>
        <p:txBody>
          <a:bodyPr>
            <a:noAutofit/>
          </a:bodyPr>
          <a:lstStyle/>
          <a:p>
            <a:pPr marL="0" indent="0">
              <a:buNone/>
            </a:pPr>
            <a:r>
              <a:rPr lang="en-US" sz="2100" dirty="0" smtClean="0"/>
              <a:t>“The panel composed </a:t>
            </a:r>
            <a:r>
              <a:rPr lang="en-US" sz="2100" dirty="0"/>
              <a:t>of national leaders in assistive technology, aging and cross-disability issues. It provides advice and counsel to AT&amp;T's subsidiaries, affiliates and leadership teams regarding issues of mutual interest.  AAPAA meets semiannually to discuss a specific area of the business with guest speakers &amp; corporate subject matter experts.</a:t>
            </a:r>
            <a:br>
              <a:rPr lang="en-US" sz="2100" dirty="0"/>
            </a:br>
            <a:r>
              <a:rPr lang="en-US" sz="2100" dirty="0"/>
              <a:t/>
            </a:r>
            <a:br>
              <a:rPr lang="en-US" sz="2100" dirty="0"/>
            </a:br>
            <a:r>
              <a:rPr lang="en-US" sz="2100" b="1" dirty="0"/>
              <a:t>Members</a:t>
            </a:r>
            <a:br>
              <a:rPr lang="en-US" sz="2100" b="1" dirty="0"/>
            </a:br>
            <a:r>
              <a:rPr lang="en-US" sz="2100" b="1" dirty="0"/>
              <a:t>John Anschutz</a:t>
            </a:r>
            <a:r>
              <a:rPr lang="en-US" sz="2100" dirty="0"/>
              <a:t>-Manager, Assistive Technology Center Shepherd Center</a:t>
            </a:r>
            <a:br>
              <a:rPr lang="en-US" sz="2100" dirty="0"/>
            </a:br>
            <a:r>
              <a:rPr lang="en-US" sz="2100" b="1" dirty="0"/>
              <a:t>Kelly Buckland</a:t>
            </a:r>
            <a:r>
              <a:rPr lang="en-US" sz="2100" dirty="0"/>
              <a:t> Executive Director, National Council on Independent Living (NCIL</a:t>
            </a:r>
            <a:r>
              <a:rPr lang="en-US" sz="2100" dirty="0" smtClean="0"/>
              <a:t>)</a:t>
            </a:r>
            <a:br>
              <a:rPr lang="en-US" sz="2100" dirty="0" smtClean="0"/>
            </a:br>
            <a:r>
              <a:rPr lang="en-US" sz="2100" b="1" dirty="0" err="1" smtClean="0"/>
              <a:t>Yanira</a:t>
            </a:r>
            <a:r>
              <a:rPr lang="en-US" sz="2100" b="1" dirty="0" smtClean="0"/>
              <a:t> </a:t>
            </a:r>
            <a:r>
              <a:rPr lang="en-US" sz="2100" b="1" dirty="0"/>
              <a:t>Cruz, </a:t>
            </a:r>
            <a:r>
              <a:rPr lang="en-US" sz="2100" b="1" dirty="0" smtClean="0"/>
              <a:t>PhD, </a:t>
            </a:r>
            <a:r>
              <a:rPr lang="en-US" sz="2100" dirty="0" smtClean="0"/>
              <a:t>President </a:t>
            </a:r>
            <a:r>
              <a:rPr lang="en-US" sz="2100" dirty="0"/>
              <a:t>&amp; CEO National Hispanic Council on Aging</a:t>
            </a:r>
            <a:br>
              <a:rPr lang="en-US" sz="2100" dirty="0"/>
            </a:br>
            <a:r>
              <a:rPr lang="en-US" sz="2100" b="1" dirty="0" err="1"/>
              <a:t>Lise</a:t>
            </a:r>
            <a:r>
              <a:rPr lang="en-US" sz="2100" b="1" dirty="0"/>
              <a:t> Hamlin</a:t>
            </a:r>
            <a:r>
              <a:rPr lang="en-US" sz="2100" dirty="0"/>
              <a:t>, Director of Public Policy Hearing Loss Association of America</a:t>
            </a:r>
            <a:r>
              <a:rPr lang="en-US" sz="2100" b="1" dirty="0"/>
              <a:t/>
            </a:r>
            <a:br>
              <a:rPr lang="en-US" sz="2100" b="1" dirty="0"/>
            </a:br>
            <a:r>
              <a:rPr lang="en-US" sz="2100" b="1" dirty="0"/>
              <a:t>Lee Huffman</a:t>
            </a:r>
            <a:r>
              <a:rPr lang="en-US" sz="2100" dirty="0"/>
              <a:t>, </a:t>
            </a:r>
            <a:r>
              <a:rPr lang="en-US" sz="2100" dirty="0" err="1"/>
              <a:t>AccessWorld</a:t>
            </a:r>
            <a:r>
              <a:rPr lang="en-US" sz="2100" dirty="0"/>
              <a:t> and Technology Information Editor American Foundation for the Blind</a:t>
            </a:r>
            <a:br>
              <a:rPr lang="en-US" sz="2100" dirty="0"/>
            </a:br>
            <a:r>
              <a:rPr lang="en-US" sz="2100" b="1" dirty="0"/>
              <a:t>Angela Jones</a:t>
            </a:r>
            <a:r>
              <a:rPr lang="en-US" sz="2100" dirty="0"/>
              <a:t>, SVP Business Development &amp; Lifestyle AARP Services Inc.</a:t>
            </a:r>
            <a:r>
              <a:rPr lang="en-US" sz="2100" b="1" dirty="0"/>
              <a:t/>
            </a:r>
            <a:br>
              <a:rPr lang="en-US" sz="2100" b="1" dirty="0"/>
            </a:br>
            <a:r>
              <a:rPr lang="en-US" sz="2100" b="1" dirty="0"/>
              <a:t>Ben Lippincott</a:t>
            </a:r>
            <a:r>
              <a:rPr lang="en-US" sz="2100" dirty="0"/>
              <a:t>, Manager, Industry Relations Wireless RERC</a:t>
            </a:r>
            <a:br>
              <a:rPr lang="en-US" sz="2100" dirty="0"/>
            </a:br>
            <a:r>
              <a:rPr lang="en-US" sz="2100" b="1" dirty="0"/>
              <a:t>Linda </a:t>
            </a:r>
            <a:r>
              <a:rPr lang="en-US" sz="2100" b="1" dirty="0" err="1"/>
              <a:t>Mastandrea</a:t>
            </a:r>
            <a:r>
              <a:rPr lang="en-US" sz="2100" dirty="0"/>
              <a:t> CEO Law Offices of Linda </a:t>
            </a:r>
            <a:r>
              <a:rPr lang="en-US" sz="2100" dirty="0" err="1"/>
              <a:t>Mastandrea</a:t>
            </a:r>
            <a:r>
              <a:rPr lang="en-US" sz="2100" b="1" dirty="0"/>
              <a:t/>
            </a:r>
            <a:br>
              <a:rPr lang="en-US" sz="2100" b="1" dirty="0"/>
            </a:br>
            <a:r>
              <a:rPr lang="en-US" sz="2100" b="1" dirty="0"/>
              <a:t>Alfred </a:t>
            </a:r>
            <a:r>
              <a:rPr lang="en-US" sz="2100" b="1" dirty="0" err="1"/>
              <a:t>Moye</a:t>
            </a:r>
            <a:r>
              <a:rPr lang="en-US" sz="2100" b="1" dirty="0"/>
              <a:t>'</a:t>
            </a:r>
            <a:r>
              <a:rPr lang="en-US" sz="2100" dirty="0"/>
              <a:t> Board of Directors </a:t>
            </a:r>
            <a:r>
              <a:rPr lang="en-US" sz="2100" dirty="0" err="1"/>
              <a:t>SeniorNet</a:t>
            </a:r>
            <a:r>
              <a:rPr lang="en-US" sz="2100" dirty="0"/>
              <a:t/>
            </a:r>
            <a:br>
              <a:rPr lang="en-US" sz="2100" dirty="0"/>
            </a:br>
            <a:r>
              <a:rPr lang="en-US" sz="2100" b="1" dirty="0"/>
              <a:t>Jason </a:t>
            </a:r>
            <a:r>
              <a:rPr lang="en-US" sz="2100" b="1" dirty="0" err="1"/>
              <a:t>Resendez</a:t>
            </a:r>
            <a:r>
              <a:rPr lang="en-US" sz="2100" dirty="0"/>
              <a:t> Executive Director, </a:t>
            </a:r>
            <a:r>
              <a:rPr lang="en-US" sz="2100" dirty="0" err="1"/>
              <a:t>UsAgainst</a:t>
            </a:r>
            <a:r>
              <a:rPr lang="en-US" sz="2100" dirty="0"/>
              <a:t> Alzheimer's Latino Network Latinos Against Alzheimer's </a:t>
            </a:r>
            <a:r>
              <a:rPr lang="en-US" sz="2100" dirty="0" smtClean="0"/>
              <a:t>Coalition</a:t>
            </a:r>
            <a:br>
              <a:rPr lang="en-US" sz="2100" dirty="0" smtClean="0"/>
            </a:br>
            <a:r>
              <a:rPr lang="en-US" sz="2100" b="1" dirty="0" smtClean="0"/>
              <a:t>Gloria </a:t>
            </a:r>
            <a:r>
              <a:rPr lang="en-US" sz="2100" b="1" dirty="0" err="1"/>
              <a:t>Satriale</a:t>
            </a:r>
            <a:r>
              <a:rPr lang="en-US" sz="2100" b="1" dirty="0"/>
              <a:t>, Esq.</a:t>
            </a:r>
            <a:r>
              <a:rPr lang="en-US" sz="2100" dirty="0"/>
              <a:t> Executive Director, Preparing Adolescents and Adults for Life (PAAL) President, Mission for Educating Citizens for </a:t>
            </a:r>
            <a:r>
              <a:rPr lang="en-US" sz="2100" dirty="0" smtClean="0"/>
              <a:t>Autism</a:t>
            </a:r>
            <a:br>
              <a:rPr lang="en-US" sz="2100" dirty="0" smtClean="0"/>
            </a:br>
            <a:r>
              <a:rPr lang="en-US" sz="2100" b="1" dirty="0" smtClean="0"/>
              <a:t>Claude </a:t>
            </a:r>
            <a:r>
              <a:rPr lang="en-US" sz="2100" b="1" dirty="0"/>
              <a:t>L. Stout</a:t>
            </a:r>
            <a:r>
              <a:rPr lang="en-US" sz="2100" dirty="0"/>
              <a:t> Executive Director Telecommunications for the Deaf and Hard of Hearing, Inc. (TDI)</a:t>
            </a:r>
            <a:br>
              <a:rPr lang="en-US" sz="2100" dirty="0"/>
            </a:br>
            <a:r>
              <a:rPr lang="en-US" sz="2100" b="1" dirty="0"/>
              <a:t>Amy </a:t>
            </a:r>
            <a:r>
              <a:rPr lang="en-US" sz="2100" b="1" dirty="0" err="1"/>
              <a:t>VanDeVelde</a:t>
            </a:r>
            <a:r>
              <a:rPr lang="en-US" sz="2100" dirty="0"/>
              <a:t> National Connections Program Manager The OASIS </a:t>
            </a:r>
            <a:r>
              <a:rPr lang="en-US" sz="2100" dirty="0" smtClean="0"/>
              <a:t>Institute”</a:t>
            </a:r>
            <a:endParaRPr lang="en-US" sz="2100" dirty="0"/>
          </a:p>
        </p:txBody>
      </p:sp>
      <p:pic>
        <p:nvPicPr>
          <p:cNvPr id="126" name="pasted-image.pdf"/>
          <p:cNvPicPr>
            <a:picLocks noChangeAspect="1"/>
          </p:cNvPicPr>
          <p:nvPr/>
        </p:nvPicPr>
        <p:blipFill>
          <a:blip r:embed="rId3">
            <a:extLst/>
          </a:blip>
          <a:stretch>
            <a:fillRect/>
          </a:stretch>
        </p:blipFill>
        <p:spPr>
          <a:xfrm>
            <a:off x="209550" y="8812823"/>
            <a:ext cx="2577935" cy="76276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t>5</a:t>
            </a:fld>
            <a:endParaRPr lang="uk-UA"/>
          </a:p>
        </p:txBody>
      </p:sp>
      <p:sp>
        <p:nvSpPr>
          <p:cNvPr id="3" name="Rectangle 2"/>
          <p:cNvSpPr/>
          <p:nvPr/>
        </p:nvSpPr>
        <p:spPr>
          <a:xfrm>
            <a:off x="4349369" y="8624503"/>
            <a:ext cx="8005191" cy="400110"/>
          </a:xfrm>
          <a:prstGeom prst="rect">
            <a:avLst/>
          </a:prstGeom>
        </p:spPr>
        <p:txBody>
          <a:bodyPr wrap="square">
            <a:spAutoFit/>
          </a:bodyPr>
          <a:lstStyle/>
          <a:p>
            <a:pPr algn="r"/>
            <a:r>
              <a:rPr lang="en-US" sz="2000" dirty="0"/>
              <a:t>Source: AT&amp;T website </a:t>
            </a:r>
          </a:p>
        </p:txBody>
      </p:sp>
    </p:spTree>
    <p:extLst>
      <p:ext uri="{BB962C8B-B14F-4D97-AF65-F5344CB8AC3E}">
        <p14:creationId xmlns:p14="http://schemas.microsoft.com/office/powerpoint/2010/main" val="40327399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209550" y="275166"/>
            <a:ext cx="12615333" cy="1224000"/>
          </a:xfrm>
          <a:prstGeom prst="rect">
            <a:avLst/>
          </a:prstGeom>
        </p:spPr>
        <p:txBody>
          <a:bodyPr>
            <a:normAutofit fontScale="90000"/>
          </a:bodyPr>
          <a:lstStyle>
            <a:lvl1pPr>
              <a:defRPr sz="4000"/>
            </a:lvl1pPr>
          </a:lstStyle>
          <a:p>
            <a:r>
              <a:rPr lang="x-none" b="1" dirty="0" smtClean="0"/>
              <a:t>AT&amp;T has accessibility plans for deaf</a:t>
            </a:r>
            <a:r>
              <a:rPr lang="en-US" b="1" dirty="0" smtClean="0"/>
              <a:t>/</a:t>
            </a:r>
            <a:r>
              <a:rPr lang="x-none" b="1" dirty="0" smtClean="0"/>
              <a:t>hard of hearing and </a:t>
            </a:r>
            <a:r>
              <a:rPr lang="en-US" b="1" dirty="0" smtClean="0"/>
              <a:t>for those </a:t>
            </a:r>
            <a:r>
              <a:rPr lang="x-none" b="1" dirty="0" smtClean="0"/>
              <a:t>with speech disability</a:t>
            </a:r>
            <a:endParaRPr b="1" dirty="0"/>
          </a:p>
        </p:txBody>
      </p:sp>
      <p:pic>
        <p:nvPicPr>
          <p:cNvPr id="126" name="pasted-image.pdf"/>
          <p:cNvPicPr>
            <a:picLocks noChangeAspect="1"/>
          </p:cNvPicPr>
          <p:nvPr/>
        </p:nvPicPr>
        <p:blipFill>
          <a:blip r:embed="rId3">
            <a:extLst/>
          </a:blip>
          <a:stretch>
            <a:fillRect/>
          </a:stretch>
        </p:blipFill>
        <p:spPr>
          <a:xfrm>
            <a:off x="209550" y="8812823"/>
            <a:ext cx="2577935" cy="76276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t>6</a:t>
            </a:fld>
            <a:endParaRPr lang="uk-UA"/>
          </a:p>
        </p:txBody>
      </p:sp>
      <p:pic>
        <p:nvPicPr>
          <p:cNvPr id="3" name="Picture 2" descr="Screen Shot 2017-12-09 at 3.12.42 PM.png"/>
          <p:cNvPicPr>
            <a:picLocks noChangeAspect="1"/>
          </p:cNvPicPr>
          <p:nvPr/>
        </p:nvPicPr>
        <p:blipFill rotWithShape="1">
          <a:blip r:embed="rId4">
            <a:extLst>
              <a:ext uri="{28A0092B-C50C-407E-A947-70E740481C1C}">
                <a14:useLocalDpi xmlns:a14="http://schemas.microsoft.com/office/drawing/2010/main" val="0"/>
              </a:ext>
            </a:extLst>
          </a:blip>
          <a:srcRect l="14444" t="53058" r="15347" b="3218"/>
          <a:stretch/>
        </p:blipFill>
        <p:spPr>
          <a:xfrm>
            <a:off x="1659468" y="3807962"/>
            <a:ext cx="9347200" cy="5111391"/>
          </a:xfrm>
          <a:prstGeom prst="rect">
            <a:avLst/>
          </a:prstGeom>
        </p:spPr>
      </p:pic>
      <p:sp>
        <p:nvSpPr>
          <p:cNvPr id="4" name="Rectangle 3"/>
          <p:cNvSpPr/>
          <p:nvPr/>
        </p:nvSpPr>
        <p:spPr>
          <a:xfrm>
            <a:off x="2918718" y="9040143"/>
            <a:ext cx="8981182" cy="400110"/>
          </a:xfrm>
          <a:prstGeom prst="rect">
            <a:avLst/>
          </a:prstGeom>
        </p:spPr>
        <p:txBody>
          <a:bodyPr wrap="square">
            <a:spAutoFit/>
          </a:bodyPr>
          <a:lstStyle/>
          <a:p>
            <a:pPr algn="r"/>
            <a:r>
              <a:rPr lang="en-US" sz="2000" dirty="0" smtClean="0"/>
              <a:t>Source: AT&amp;T website </a:t>
            </a:r>
            <a:endParaRPr lang="en-US" sz="2000" dirty="0"/>
          </a:p>
        </p:txBody>
      </p:sp>
      <p:sp>
        <p:nvSpPr>
          <p:cNvPr id="6" name="Rectangle 5"/>
          <p:cNvSpPr/>
          <p:nvPr/>
        </p:nvSpPr>
        <p:spPr>
          <a:xfrm>
            <a:off x="209551" y="1545754"/>
            <a:ext cx="12615332" cy="2308324"/>
          </a:xfrm>
          <a:prstGeom prst="rect">
            <a:avLst/>
          </a:prstGeom>
        </p:spPr>
        <p:txBody>
          <a:bodyPr wrap="square">
            <a:spAutoFit/>
          </a:bodyPr>
          <a:lstStyle/>
          <a:p>
            <a:pPr algn="l"/>
            <a:r>
              <a:rPr lang="en-US" sz="2400" dirty="0" smtClean="0"/>
              <a:t>“Voice </a:t>
            </a:r>
            <a:r>
              <a:rPr lang="en-US" sz="2400" dirty="0"/>
              <a:t>calling is not their primary mode of communication. These plans are for customers who mainly use text messaging or video calling. </a:t>
            </a:r>
            <a:endParaRPr lang="en-US" sz="2400" dirty="0" smtClean="0"/>
          </a:p>
          <a:p>
            <a:pPr algn="l"/>
            <a:r>
              <a:rPr lang="en-US" sz="2400" dirty="0" smtClean="0"/>
              <a:t>How </a:t>
            </a:r>
            <a:r>
              <a:rPr lang="en-US" sz="2400" dirty="0"/>
              <a:t>to apply for AT&amp;T Accessibility plans</a:t>
            </a:r>
          </a:p>
          <a:p>
            <a:pPr algn="l"/>
            <a:r>
              <a:rPr lang="en-US" sz="2400" dirty="0"/>
              <a:t>Customers interested in the AT&amp;T Text Accessibility plan (TAP) must qualify by completing the Text Accessibility Plan (TAP) Application and Certification Form (PDF, 342KB). TAP plans are available for all versions of iPhone</a:t>
            </a:r>
            <a:r>
              <a:rPr lang="en-US" sz="2400" dirty="0" smtClean="0"/>
              <a:t>.”</a:t>
            </a:r>
            <a:endParaRPr lang="en-US" sz="2400" dirty="0"/>
          </a:p>
        </p:txBody>
      </p:sp>
    </p:spTree>
    <p:extLst>
      <p:ext uri="{BB962C8B-B14F-4D97-AF65-F5344CB8AC3E}">
        <p14:creationId xmlns:p14="http://schemas.microsoft.com/office/powerpoint/2010/main" val="325524440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What’s in it for operators?</a:t>
            </a:r>
            <a:endParaRPr lang="en-US" b="1" dirty="0"/>
          </a:p>
        </p:txBody>
      </p:sp>
      <p:sp>
        <p:nvSpPr>
          <p:cNvPr id="7" name="Content Placeholder 6"/>
          <p:cNvSpPr>
            <a:spLocks noGrp="1"/>
          </p:cNvSpPr>
          <p:nvPr>
            <p:ph idx="1"/>
          </p:nvPr>
        </p:nvSpPr>
        <p:spPr/>
        <p:txBody>
          <a:bodyPr/>
          <a:lstStyle/>
          <a:p>
            <a:r>
              <a:rPr lang="en-US" dirty="0" smtClean="0"/>
              <a:t>Different markets segments have to be addressed:  disabled persons constitute different market segments</a:t>
            </a:r>
          </a:p>
          <a:p>
            <a:r>
              <a:rPr lang="en-US" dirty="0" smtClean="0"/>
              <a:t>Emotional payoff from assisting disabled communities</a:t>
            </a:r>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363883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Actions by </a:t>
            </a:r>
            <a:r>
              <a:rPr lang="en-US" dirty="0" smtClean="0"/>
              <a:t>regulator/government</a:t>
            </a:r>
            <a:endParaRPr lang="en-US" dirty="0"/>
          </a:p>
        </p:txBody>
      </p:sp>
      <p:sp>
        <p:nvSpPr>
          <p:cNvPr id="7" name="Text Placeholder 6"/>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8</a:t>
            </a:fld>
            <a:endParaRPr lang="en-US"/>
          </a:p>
        </p:txBody>
      </p:sp>
    </p:spTree>
    <p:extLst>
      <p:ext uri="{BB962C8B-B14F-4D97-AF65-F5344CB8AC3E}">
        <p14:creationId xmlns:p14="http://schemas.microsoft.com/office/powerpoint/2010/main" val="289067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focus</a:t>
            </a:r>
            <a:endParaRPr lang="en-US" b="1" dirty="0"/>
          </a:p>
        </p:txBody>
      </p:sp>
      <p:sp>
        <p:nvSpPr>
          <p:cNvPr id="3" name="Content Placeholder 2"/>
          <p:cNvSpPr>
            <a:spLocks noGrp="1"/>
          </p:cNvSpPr>
          <p:nvPr>
            <p:ph idx="1"/>
          </p:nvPr>
        </p:nvSpPr>
        <p:spPr/>
        <p:txBody>
          <a:bodyPr/>
          <a:lstStyle/>
          <a:p>
            <a:r>
              <a:rPr lang="en-US" dirty="0" smtClean="0"/>
              <a:t>Address the information asymmetry</a:t>
            </a:r>
          </a:p>
          <a:p>
            <a:pPr lvl="1"/>
            <a:r>
              <a:rPr lang="en-US" dirty="0" smtClean="0"/>
              <a:t>Executives in </a:t>
            </a:r>
            <a:r>
              <a:rPr lang="en-US" dirty="0" err="1" smtClean="0"/>
              <a:t>telcos</a:t>
            </a:r>
            <a:r>
              <a:rPr lang="en-US" dirty="0" smtClean="0"/>
              <a:t> know intuitively about the needs of abled individuals</a:t>
            </a:r>
          </a:p>
          <a:p>
            <a:pPr lvl="1"/>
            <a:r>
              <a:rPr lang="en-US" dirty="0" smtClean="0"/>
              <a:t>They need to learn about the needs of the disabled</a:t>
            </a:r>
          </a:p>
          <a:p>
            <a:r>
              <a:rPr lang="en-US" dirty="0" smtClean="0"/>
              <a:t>Special attention to mechanisms that improve communication between the disabled and operators</a:t>
            </a:r>
          </a:p>
          <a:p>
            <a:pPr lvl="1"/>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uk-UA" smtClean="0"/>
              <a:t>9</a:t>
            </a:fld>
            <a:endParaRPr lang="uk-UA"/>
          </a:p>
        </p:txBody>
      </p:sp>
    </p:spTree>
    <p:extLst>
      <p:ext uri="{BB962C8B-B14F-4D97-AF65-F5344CB8AC3E}">
        <p14:creationId xmlns:p14="http://schemas.microsoft.com/office/powerpoint/2010/main" val="110771875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4620</TotalTime>
  <Words>977</Words>
  <Application>Microsoft Office PowerPoint</Application>
  <PresentationFormat>Custom</PresentationFormat>
  <Paragraphs>106</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Light</vt:lpstr>
      <vt:lpstr>Helvetica Neue</vt:lpstr>
      <vt:lpstr>Office Theme</vt:lpstr>
      <vt:lpstr>Pragmatic first steps in ensuring accessible ICTs </vt:lpstr>
      <vt:lpstr>Smartphones and the disabled in Nepal</vt:lpstr>
      <vt:lpstr>Data from the region. Smartphones are a crucial component of a good Internet experience</vt:lpstr>
      <vt:lpstr>Examples of actions by operators</vt:lpstr>
      <vt:lpstr>US: AT&amp;T set up advisory panel on access and aging </vt:lpstr>
      <vt:lpstr>AT&amp;T has accessibility plans for deaf/hard of hearing and for those with speech disability</vt:lpstr>
      <vt:lpstr>What’s in it for operators?</vt:lpstr>
      <vt:lpstr>Actions by regulator/government</vt:lpstr>
      <vt:lpstr>Primary focus</vt:lpstr>
      <vt:lpstr>Use of consultative committees are encouraged by US regulator</vt:lpstr>
      <vt:lpstr>Hong Kong: Consultative approach and publicity also required </vt:lpstr>
      <vt:lpstr>Malaysia: Local call/toll free number for ease of making complaints for those with physical disabilites recommended</vt:lpstr>
      <vt:lpstr>35% mentioned services spontaneously, 75% after prompted</vt:lpstr>
      <vt:lpstr>Excerpt from draft universal service strategy of Myanmar</vt:lpstr>
      <vt:lpstr>Nepal’s unimpressive performance with universal service</vt:lpstr>
      <vt:lpstr>The difference 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for the visually disabled in Myanmar</dc:title>
  <dc:creator>User</dc:creator>
  <cp:lastModifiedBy>Rohan Samarajiva</cp:lastModifiedBy>
  <cp:revision>76</cp:revision>
  <cp:lastPrinted>2017-12-08T08:30:43Z</cp:lastPrinted>
  <dcterms:modified xsi:type="dcterms:W3CDTF">2018-03-15T06:21:17Z</dcterms:modified>
</cp:coreProperties>
</file>