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13"/>
  </p:notesMasterIdLst>
  <p:sldIdLst>
    <p:sldId id="256" r:id="rId2"/>
    <p:sldId id="302" r:id="rId3"/>
    <p:sldId id="1090" r:id="rId4"/>
    <p:sldId id="303" r:id="rId5"/>
    <p:sldId id="1089" r:id="rId6"/>
    <p:sldId id="305" r:id="rId7"/>
    <p:sldId id="304" r:id="rId8"/>
    <p:sldId id="1091" r:id="rId9"/>
    <p:sldId id="1092" r:id="rId10"/>
    <p:sldId id="1093" r:id="rId11"/>
    <p:sldId id="1094" r:id="rId12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an Samarajiva" initials="RS" lastIdx="5" clrIdx="0">
    <p:extLst>
      <p:ext uri="{19B8F6BF-5375-455C-9EA6-DF929625EA0E}">
        <p15:presenceInfo xmlns:p15="http://schemas.microsoft.com/office/powerpoint/2012/main" userId="Rohan Samaraji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51"/>
    <a:srgbClr val="7EF9FF"/>
    <a:srgbClr val="00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20"/>
    <p:restoredTop sz="95788"/>
  </p:normalViewPr>
  <p:slideViewPr>
    <p:cSldViewPr snapToGrid="0" showGuides="1">
      <p:cViewPr>
        <p:scale>
          <a:sx n="43" d="100"/>
          <a:sy n="43" d="100"/>
        </p:scale>
        <p:origin x="-336" y="0"/>
      </p:cViewPr>
      <p:guideLst>
        <p:guide orient="horz" pos="3049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jata:Desktop:wrking%20v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jata:Desktop:wrking%20v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</a:t>
            </a:r>
            <a:r>
              <a:rPr lang="en-US" baseline="0" dirty="0"/>
              <a:t> Monthly Income </a:t>
            </a:r>
            <a:r>
              <a:rPr lang="en-US" dirty="0"/>
              <a:t> (50$ - 150$) </a:t>
            </a:r>
          </a:p>
        </c:rich>
      </c:tx>
      <c:layout>
        <c:manualLayout>
          <c:xMode val="edge"/>
          <c:yMode val="edge"/>
          <c:x val="4.2294089744806002E-2"/>
          <c:y val="0.100000483959173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799049628600298E-2"/>
          <c:y val="0"/>
          <c:w val="0.87980947694038203"/>
          <c:h val="0.396533683289588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800000"/>
              </a:solidFill>
            </c:spPr>
          </c:marker>
          <c:xVal>
            <c:numRef>
              <c:f>Sheet2!$A$36:$A$50</c:f>
              <c:numCache>
                <c:formatCode>General</c:formatCode>
                <c:ptCount val="15"/>
                <c:pt idx="0">
                  <c:v>40</c:v>
                </c:pt>
                <c:pt idx="1">
                  <c:v>60</c:v>
                </c:pt>
                <c:pt idx="2">
                  <c:v>65</c:v>
                </c:pt>
                <c:pt idx="3">
                  <c:v>80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130</c:v>
                </c:pt>
                <c:pt idx="9">
                  <c:v>150</c:v>
                </c:pt>
                <c:pt idx="10">
                  <c:v>180</c:v>
                </c:pt>
                <c:pt idx="11">
                  <c:v>190</c:v>
                </c:pt>
                <c:pt idx="12">
                  <c:v>250</c:v>
                </c:pt>
                <c:pt idx="13">
                  <c:v>500</c:v>
                </c:pt>
                <c:pt idx="14">
                  <c:v>1500</c:v>
                </c:pt>
              </c:numCache>
            </c:numRef>
          </c:xVal>
          <c:yVal>
            <c:numRef>
              <c:f>Sheet2!$B$36:$B$50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6C-4479-A2FC-C605181C0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150560"/>
        <c:axId val="488153824"/>
      </c:scatterChart>
      <c:valAx>
        <c:axId val="488150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Average Monthly Earning in USD</a:t>
                </a:r>
              </a:p>
            </c:rich>
          </c:tx>
          <c:layout>
            <c:manualLayout>
              <c:xMode val="edge"/>
              <c:yMode val="edge"/>
              <c:x val="0.31289348635342101"/>
              <c:y val="0.689125109361329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 cmpd="sng"/>
        </c:spPr>
        <c:crossAx val="488153824"/>
        <c:crosses val="autoZero"/>
        <c:crossBetween val="midCat"/>
      </c:valAx>
      <c:valAx>
        <c:axId val="488153824"/>
        <c:scaling>
          <c:orientation val="minMax"/>
          <c:min val="1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8150560"/>
        <c:crosses val="autoZero"/>
        <c:crossBetween val="midCat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Most Frequent project values (5$ - 10$) </a:t>
            </a:r>
          </a:p>
        </c:rich>
      </c:tx>
      <c:layout>
        <c:manualLayout>
          <c:xMode val="edge"/>
          <c:yMode val="edge"/>
          <c:x val="4.3564177971729401E-2"/>
          <c:y val="0.236686390532544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421591879328301E-2"/>
          <c:y val="0.44040674649396599"/>
          <c:w val="0.90560402238876803"/>
          <c:h val="0.202099008457275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800000"/>
              </a:solidFill>
            </c:spPr>
          </c:marker>
          <c:xVal>
            <c:numRef>
              <c:f>Sheet2!$A$54:$A$68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15</c:v>
                </c:pt>
                <c:pt idx="12">
                  <c:v>45</c:v>
                </c:pt>
                <c:pt idx="13">
                  <c:v>100</c:v>
                </c:pt>
                <c:pt idx="14">
                  <c:v>200</c:v>
                </c:pt>
              </c:numCache>
            </c:numRef>
          </c:xVal>
          <c:yVal>
            <c:numRef>
              <c:f>Sheet2!$B$54:$B$68</c:f>
              <c:numCache>
                <c:formatCode>General</c:formatCode>
                <c:ptCount val="15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1.4</c:v>
                </c:pt>
                <c:pt idx="6">
                  <c:v>1.6</c:v>
                </c:pt>
                <c:pt idx="7">
                  <c:v>1.7</c:v>
                </c:pt>
                <c:pt idx="8">
                  <c:v>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5F-4D00-85D1-DAC4A6E40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149472"/>
        <c:axId val="488154368"/>
      </c:scatterChart>
      <c:valAx>
        <c:axId val="48814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Average Value of Each Project in USD </a:t>
                </a:r>
              </a:p>
            </c:rich>
          </c:tx>
          <c:layout>
            <c:manualLayout>
              <c:xMode val="edge"/>
              <c:yMode val="edge"/>
              <c:x val="0.30454852480789302"/>
              <c:y val="0.829881656804734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>
                <a:lumMod val="50000"/>
                <a:lumOff val="50000"/>
              </a:schemeClr>
            </a:solidFill>
          </a:ln>
        </c:spPr>
        <c:crossAx val="488154368"/>
        <c:crosses val="autoZero"/>
        <c:crossBetween val="midCat"/>
      </c:valAx>
      <c:valAx>
        <c:axId val="488154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149472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3T19:22:03.123" idx="2">
    <p:pos x="10" y="10"/>
    <p:text>Two quiz questions at end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3T19:24:04.028" idx="3">
    <p:pos x="10" y="10"/>
    <p:text>Two quiz questions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3T19:24:45.706" idx="4">
    <p:pos x="10" y="10"/>
    <p:text>Three questions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3T19:25:20.511" idx="5">
    <p:pos x="10" y="10"/>
    <p:text>Three questions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3T19:21:36.204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9789E-50C7-4E9E-BCF7-0B7C542F14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141753-A09A-489D-8896-C76AF9F62742}">
      <dgm:prSet/>
      <dgm:spPr/>
      <dgm:t>
        <a:bodyPr/>
        <a:lstStyle/>
        <a:p>
          <a:r>
            <a:rPr lang="en-US" dirty="0"/>
            <a:t>Entirely online</a:t>
          </a:r>
        </a:p>
      </dgm:t>
    </dgm:pt>
    <dgm:pt modelId="{CDF84772-4FA6-4B4A-8676-FE6059D1BB92}" type="parTrans" cxnId="{692AEAB5-7F14-46F6-B3A5-5C526AC846A1}">
      <dgm:prSet/>
      <dgm:spPr/>
      <dgm:t>
        <a:bodyPr/>
        <a:lstStyle/>
        <a:p>
          <a:endParaRPr lang="en-US"/>
        </a:p>
      </dgm:t>
    </dgm:pt>
    <dgm:pt modelId="{1DC1295A-B91D-4BEA-AEBB-222A8D871B36}" type="sibTrans" cxnId="{692AEAB5-7F14-46F6-B3A5-5C526AC846A1}">
      <dgm:prSet/>
      <dgm:spPr/>
      <dgm:t>
        <a:bodyPr/>
        <a:lstStyle/>
        <a:p>
          <a:endParaRPr lang="en-US"/>
        </a:p>
      </dgm:t>
    </dgm:pt>
    <dgm:pt modelId="{B76A7675-1268-456A-9E71-611B8923A6B1}">
      <dgm:prSet/>
      <dgm:spPr/>
      <dgm:t>
        <a:bodyPr/>
        <a:lstStyle/>
        <a:p>
          <a:r>
            <a:rPr lang="en-US"/>
            <a:t>Online &amp; face-to-face</a:t>
          </a:r>
        </a:p>
      </dgm:t>
    </dgm:pt>
    <dgm:pt modelId="{968B0F4A-6D47-4CB3-A6BA-DA6B65DD8233}" type="parTrans" cxnId="{016CA12E-C866-4DBE-8579-F7AEC07B2ABE}">
      <dgm:prSet/>
      <dgm:spPr/>
      <dgm:t>
        <a:bodyPr/>
        <a:lstStyle/>
        <a:p>
          <a:endParaRPr lang="en-US"/>
        </a:p>
      </dgm:t>
    </dgm:pt>
    <dgm:pt modelId="{A64CE325-BF8F-4B62-B538-153321407B68}" type="sibTrans" cxnId="{016CA12E-C866-4DBE-8579-F7AEC07B2ABE}">
      <dgm:prSet/>
      <dgm:spPr/>
      <dgm:t>
        <a:bodyPr/>
        <a:lstStyle/>
        <a:p>
          <a:endParaRPr lang="en-US"/>
        </a:p>
      </dgm:t>
    </dgm:pt>
    <dgm:pt modelId="{4C8D0391-3270-4330-BF61-CEC58E7C117E}">
      <dgm:prSet/>
      <dgm:spPr/>
      <dgm:t>
        <a:bodyPr/>
        <a:lstStyle/>
        <a:p>
          <a:r>
            <a:rPr lang="en-US"/>
            <a:t>Only face-to-face</a:t>
          </a:r>
        </a:p>
      </dgm:t>
    </dgm:pt>
    <dgm:pt modelId="{11947581-EDAE-47BA-AD09-913F7181CC2A}" type="parTrans" cxnId="{51AD598E-4D00-42D1-9CA0-B56B14039687}">
      <dgm:prSet/>
      <dgm:spPr/>
      <dgm:t>
        <a:bodyPr/>
        <a:lstStyle/>
        <a:p>
          <a:endParaRPr lang="en-US"/>
        </a:p>
      </dgm:t>
    </dgm:pt>
    <dgm:pt modelId="{A30C766C-24C7-4CD3-8C03-885183727B5D}" type="sibTrans" cxnId="{51AD598E-4D00-42D1-9CA0-B56B14039687}">
      <dgm:prSet/>
      <dgm:spPr/>
      <dgm:t>
        <a:bodyPr/>
        <a:lstStyle/>
        <a:p>
          <a:endParaRPr lang="en-US"/>
        </a:p>
      </dgm:t>
    </dgm:pt>
    <dgm:pt modelId="{FF2AAD40-7A65-4181-9AAF-8D7ECA761252}" type="pres">
      <dgm:prSet presAssocID="{9C09789E-50C7-4E9E-BCF7-0B7C542F1492}" presName="vert0" presStyleCnt="0">
        <dgm:presLayoutVars>
          <dgm:dir/>
          <dgm:animOne val="branch"/>
          <dgm:animLvl val="lvl"/>
        </dgm:presLayoutVars>
      </dgm:prSet>
      <dgm:spPr/>
    </dgm:pt>
    <dgm:pt modelId="{8D600BA6-F142-400F-9D55-850EBF99E504}" type="pres">
      <dgm:prSet presAssocID="{DE141753-A09A-489D-8896-C76AF9F62742}" presName="thickLine" presStyleLbl="alignNode1" presStyleIdx="0" presStyleCnt="3"/>
      <dgm:spPr/>
    </dgm:pt>
    <dgm:pt modelId="{AC268AB2-9D0D-477B-8C1C-D63089AB6FD2}" type="pres">
      <dgm:prSet presAssocID="{DE141753-A09A-489D-8896-C76AF9F62742}" presName="horz1" presStyleCnt="0"/>
      <dgm:spPr/>
    </dgm:pt>
    <dgm:pt modelId="{4C8350E9-76C9-439F-B62C-B9EC8ECEADAE}" type="pres">
      <dgm:prSet presAssocID="{DE141753-A09A-489D-8896-C76AF9F62742}" presName="tx1" presStyleLbl="revTx" presStyleIdx="0" presStyleCnt="3"/>
      <dgm:spPr/>
    </dgm:pt>
    <dgm:pt modelId="{1962A9D3-A667-4F4E-9517-8087E4A10CEC}" type="pres">
      <dgm:prSet presAssocID="{DE141753-A09A-489D-8896-C76AF9F62742}" presName="vert1" presStyleCnt="0"/>
      <dgm:spPr/>
    </dgm:pt>
    <dgm:pt modelId="{49F664AA-11C9-4061-9935-1BAD5F8CFAEC}" type="pres">
      <dgm:prSet presAssocID="{B76A7675-1268-456A-9E71-611B8923A6B1}" presName="thickLine" presStyleLbl="alignNode1" presStyleIdx="1" presStyleCnt="3"/>
      <dgm:spPr/>
    </dgm:pt>
    <dgm:pt modelId="{C58EA4D2-6326-4D85-9E26-64C3512C91DE}" type="pres">
      <dgm:prSet presAssocID="{B76A7675-1268-456A-9E71-611B8923A6B1}" presName="horz1" presStyleCnt="0"/>
      <dgm:spPr/>
    </dgm:pt>
    <dgm:pt modelId="{F46D26A5-ED6C-4D11-A4CD-40F37D0AAEB6}" type="pres">
      <dgm:prSet presAssocID="{B76A7675-1268-456A-9E71-611B8923A6B1}" presName="tx1" presStyleLbl="revTx" presStyleIdx="1" presStyleCnt="3"/>
      <dgm:spPr/>
    </dgm:pt>
    <dgm:pt modelId="{54541D05-1779-4DCA-ACEC-2AFD5D89E513}" type="pres">
      <dgm:prSet presAssocID="{B76A7675-1268-456A-9E71-611B8923A6B1}" presName="vert1" presStyleCnt="0"/>
      <dgm:spPr/>
    </dgm:pt>
    <dgm:pt modelId="{B4E068EC-9A8F-45B6-A9A0-9180867B8197}" type="pres">
      <dgm:prSet presAssocID="{4C8D0391-3270-4330-BF61-CEC58E7C117E}" presName="thickLine" presStyleLbl="alignNode1" presStyleIdx="2" presStyleCnt="3"/>
      <dgm:spPr/>
    </dgm:pt>
    <dgm:pt modelId="{855DE80F-D28C-4918-A3A0-3175A49874F6}" type="pres">
      <dgm:prSet presAssocID="{4C8D0391-3270-4330-BF61-CEC58E7C117E}" presName="horz1" presStyleCnt="0"/>
      <dgm:spPr/>
    </dgm:pt>
    <dgm:pt modelId="{C6F0161A-2C86-482E-A493-2010700F120C}" type="pres">
      <dgm:prSet presAssocID="{4C8D0391-3270-4330-BF61-CEC58E7C117E}" presName="tx1" presStyleLbl="revTx" presStyleIdx="2" presStyleCnt="3"/>
      <dgm:spPr/>
    </dgm:pt>
    <dgm:pt modelId="{774E86E7-8B2D-4152-83D1-5A864934B6C8}" type="pres">
      <dgm:prSet presAssocID="{4C8D0391-3270-4330-BF61-CEC58E7C117E}" presName="vert1" presStyleCnt="0"/>
      <dgm:spPr/>
    </dgm:pt>
  </dgm:ptLst>
  <dgm:cxnLst>
    <dgm:cxn modelId="{CE14B016-ACC1-43A6-9765-0410527E7E04}" type="presOf" srcId="{B76A7675-1268-456A-9E71-611B8923A6B1}" destId="{F46D26A5-ED6C-4D11-A4CD-40F37D0AAEB6}" srcOrd="0" destOrd="0" presId="urn:microsoft.com/office/officeart/2008/layout/LinedList"/>
    <dgm:cxn modelId="{04F5BE17-6C0E-4611-95FA-1269E50CF46A}" type="presOf" srcId="{9C09789E-50C7-4E9E-BCF7-0B7C542F1492}" destId="{FF2AAD40-7A65-4181-9AAF-8D7ECA761252}" srcOrd="0" destOrd="0" presId="urn:microsoft.com/office/officeart/2008/layout/LinedList"/>
    <dgm:cxn modelId="{016CA12E-C866-4DBE-8579-F7AEC07B2ABE}" srcId="{9C09789E-50C7-4E9E-BCF7-0B7C542F1492}" destId="{B76A7675-1268-456A-9E71-611B8923A6B1}" srcOrd="1" destOrd="0" parTransId="{968B0F4A-6D47-4CB3-A6BA-DA6B65DD8233}" sibTransId="{A64CE325-BF8F-4B62-B538-153321407B68}"/>
    <dgm:cxn modelId="{13D4AF63-FCEE-4404-8328-55783B4A293D}" type="presOf" srcId="{4C8D0391-3270-4330-BF61-CEC58E7C117E}" destId="{C6F0161A-2C86-482E-A493-2010700F120C}" srcOrd="0" destOrd="0" presId="urn:microsoft.com/office/officeart/2008/layout/LinedList"/>
    <dgm:cxn modelId="{51AD598E-4D00-42D1-9CA0-B56B14039687}" srcId="{9C09789E-50C7-4E9E-BCF7-0B7C542F1492}" destId="{4C8D0391-3270-4330-BF61-CEC58E7C117E}" srcOrd="2" destOrd="0" parTransId="{11947581-EDAE-47BA-AD09-913F7181CC2A}" sibTransId="{A30C766C-24C7-4CD3-8C03-885183727B5D}"/>
    <dgm:cxn modelId="{692AEAB5-7F14-46F6-B3A5-5C526AC846A1}" srcId="{9C09789E-50C7-4E9E-BCF7-0B7C542F1492}" destId="{DE141753-A09A-489D-8896-C76AF9F62742}" srcOrd="0" destOrd="0" parTransId="{CDF84772-4FA6-4B4A-8676-FE6059D1BB92}" sibTransId="{1DC1295A-B91D-4BEA-AEBB-222A8D871B36}"/>
    <dgm:cxn modelId="{6BBB4BD9-1831-4FAE-A36D-6B2C6BC99AEF}" type="presOf" srcId="{DE141753-A09A-489D-8896-C76AF9F62742}" destId="{4C8350E9-76C9-439F-B62C-B9EC8ECEADAE}" srcOrd="0" destOrd="0" presId="urn:microsoft.com/office/officeart/2008/layout/LinedList"/>
    <dgm:cxn modelId="{67A09D16-0852-4656-A6E1-CBC1E0657068}" type="presParOf" srcId="{FF2AAD40-7A65-4181-9AAF-8D7ECA761252}" destId="{8D600BA6-F142-400F-9D55-850EBF99E504}" srcOrd="0" destOrd="0" presId="urn:microsoft.com/office/officeart/2008/layout/LinedList"/>
    <dgm:cxn modelId="{73C58B92-EE83-4A3E-B491-0AE129DC8ACE}" type="presParOf" srcId="{FF2AAD40-7A65-4181-9AAF-8D7ECA761252}" destId="{AC268AB2-9D0D-477B-8C1C-D63089AB6FD2}" srcOrd="1" destOrd="0" presId="urn:microsoft.com/office/officeart/2008/layout/LinedList"/>
    <dgm:cxn modelId="{3BAE8597-2EE8-41E8-9A00-576A8D035D65}" type="presParOf" srcId="{AC268AB2-9D0D-477B-8C1C-D63089AB6FD2}" destId="{4C8350E9-76C9-439F-B62C-B9EC8ECEADAE}" srcOrd="0" destOrd="0" presId="urn:microsoft.com/office/officeart/2008/layout/LinedList"/>
    <dgm:cxn modelId="{B3975D8C-65D9-4BC1-A56F-EFD18430180B}" type="presParOf" srcId="{AC268AB2-9D0D-477B-8C1C-D63089AB6FD2}" destId="{1962A9D3-A667-4F4E-9517-8087E4A10CEC}" srcOrd="1" destOrd="0" presId="urn:microsoft.com/office/officeart/2008/layout/LinedList"/>
    <dgm:cxn modelId="{C009D355-0F84-4625-91AC-08420175B448}" type="presParOf" srcId="{FF2AAD40-7A65-4181-9AAF-8D7ECA761252}" destId="{49F664AA-11C9-4061-9935-1BAD5F8CFAEC}" srcOrd="2" destOrd="0" presId="urn:microsoft.com/office/officeart/2008/layout/LinedList"/>
    <dgm:cxn modelId="{230FFEC6-C643-4227-9FB7-7F56A4A0AF63}" type="presParOf" srcId="{FF2AAD40-7A65-4181-9AAF-8D7ECA761252}" destId="{C58EA4D2-6326-4D85-9E26-64C3512C91DE}" srcOrd="3" destOrd="0" presId="urn:microsoft.com/office/officeart/2008/layout/LinedList"/>
    <dgm:cxn modelId="{B3DFF037-6A2B-4988-95BC-6BA193701792}" type="presParOf" srcId="{C58EA4D2-6326-4D85-9E26-64C3512C91DE}" destId="{F46D26A5-ED6C-4D11-A4CD-40F37D0AAEB6}" srcOrd="0" destOrd="0" presId="urn:microsoft.com/office/officeart/2008/layout/LinedList"/>
    <dgm:cxn modelId="{B6F3732D-4814-41B7-A3DD-AB61676D166F}" type="presParOf" srcId="{C58EA4D2-6326-4D85-9E26-64C3512C91DE}" destId="{54541D05-1779-4DCA-ACEC-2AFD5D89E513}" srcOrd="1" destOrd="0" presId="urn:microsoft.com/office/officeart/2008/layout/LinedList"/>
    <dgm:cxn modelId="{0F8528E7-BAE4-4675-9508-38080FF6CC20}" type="presParOf" srcId="{FF2AAD40-7A65-4181-9AAF-8D7ECA761252}" destId="{B4E068EC-9A8F-45B6-A9A0-9180867B8197}" srcOrd="4" destOrd="0" presId="urn:microsoft.com/office/officeart/2008/layout/LinedList"/>
    <dgm:cxn modelId="{8F20D44B-46D5-4413-A0F3-BBCDBDD356E8}" type="presParOf" srcId="{FF2AAD40-7A65-4181-9AAF-8D7ECA761252}" destId="{855DE80F-D28C-4918-A3A0-3175A49874F6}" srcOrd="5" destOrd="0" presId="urn:microsoft.com/office/officeart/2008/layout/LinedList"/>
    <dgm:cxn modelId="{28E19D30-0F8E-4974-BE7B-E144587B8CFC}" type="presParOf" srcId="{855DE80F-D28C-4918-A3A0-3175A49874F6}" destId="{C6F0161A-2C86-482E-A493-2010700F120C}" srcOrd="0" destOrd="0" presId="urn:microsoft.com/office/officeart/2008/layout/LinedList"/>
    <dgm:cxn modelId="{1AEC0A66-33D0-44B3-9872-BE2AC20946A0}" type="presParOf" srcId="{855DE80F-D28C-4918-A3A0-3175A49874F6}" destId="{774E86E7-8B2D-4152-83D1-5A864934B6C8}" srcOrd="1" destOrd="0" presId="urn:microsoft.com/office/officeart/2008/layout/LinedLis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00BA6-F142-400F-9D55-850EBF99E504}">
      <dsp:nvSpPr>
        <dsp:cNvPr id="0" name=""/>
        <dsp:cNvSpPr/>
      </dsp:nvSpPr>
      <dsp:spPr>
        <a:xfrm>
          <a:off x="0" y="3270"/>
          <a:ext cx="16138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350E9-76C9-439F-B62C-B9EC8ECEADAE}">
      <dsp:nvSpPr>
        <dsp:cNvPr id="0" name=""/>
        <dsp:cNvSpPr/>
      </dsp:nvSpPr>
      <dsp:spPr>
        <a:xfrm>
          <a:off x="0" y="3270"/>
          <a:ext cx="16138765" cy="22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Entirely online</a:t>
          </a:r>
        </a:p>
      </dsp:txBody>
      <dsp:txXfrm>
        <a:off x="0" y="3270"/>
        <a:ext cx="16138765" cy="2230373"/>
      </dsp:txXfrm>
    </dsp:sp>
    <dsp:sp modelId="{49F664AA-11C9-4061-9935-1BAD5F8CFAEC}">
      <dsp:nvSpPr>
        <dsp:cNvPr id="0" name=""/>
        <dsp:cNvSpPr/>
      </dsp:nvSpPr>
      <dsp:spPr>
        <a:xfrm>
          <a:off x="0" y="2233644"/>
          <a:ext cx="16138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D26A5-ED6C-4D11-A4CD-40F37D0AAEB6}">
      <dsp:nvSpPr>
        <dsp:cNvPr id="0" name=""/>
        <dsp:cNvSpPr/>
      </dsp:nvSpPr>
      <dsp:spPr>
        <a:xfrm>
          <a:off x="0" y="2233644"/>
          <a:ext cx="16138765" cy="22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Online &amp; face-to-face</a:t>
          </a:r>
        </a:p>
      </dsp:txBody>
      <dsp:txXfrm>
        <a:off x="0" y="2233644"/>
        <a:ext cx="16138765" cy="2230373"/>
      </dsp:txXfrm>
    </dsp:sp>
    <dsp:sp modelId="{B4E068EC-9A8F-45B6-A9A0-9180867B8197}">
      <dsp:nvSpPr>
        <dsp:cNvPr id="0" name=""/>
        <dsp:cNvSpPr/>
      </dsp:nvSpPr>
      <dsp:spPr>
        <a:xfrm>
          <a:off x="0" y="4464017"/>
          <a:ext cx="16138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161A-2C86-482E-A493-2010700F120C}">
      <dsp:nvSpPr>
        <dsp:cNvPr id="0" name=""/>
        <dsp:cNvSpPr/>
      </dsp:nvSpPr>
      <dsp:spPr>
        <a:xfrm>
          <a:off x="0" y="4464017"/>
          <a:ext cx="16138765" cy="22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Only face-to-face</a:t>
          </a:r>
        </a:p>
      </dsp:txBody>
      <dsp:txXfrm>
        <a:off x="0" y="4464017"/>
        <a:ext cx="16138765" cy="2230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FA0E8-E09F-46C1-9E1B-C891E6BF261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473A-0200-461E-BCB1-38D20FC27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7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166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330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496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0661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0828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0989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1154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1320" algn="l" defTabSz="130033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2000">
              <a:schemeClr val="accent1">
                <a:lumMod val="67000"/>
              </a:schemeClr>
            </a:gs>
            <a:gs pos="33000">
              <a:schemeClr val="accent1">
                <a:lumMod val="97000"/>
                <a:lumOff val="3000"/>
              </a:schemeClr>
            </a:gs>
            <a:gs pos="100000">
              <a:schemeClr val="accent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12E89D09-567D-4F38-B5B6-51E6C3ACABBF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5B9B9-E204-4330-9A2C-D00641D98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" y="441382"/>
            <a:ext cx="3901559" cy="117740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ED048F9-A9AA-491F-B2B5-E4B9FAD9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08" y="5122898"/>
            <a:ext cx="16210519" cy="2354863"/>
          </a:xfrm>
        </p:spPr>
        <p:txBody>
          <a:bodyPr/>
          <a:lstStyle>
            <a:lvl1pPr marL="0" indent="0" algn="ctr">
              <a:buNone/>
              <a:defRPr sz="3413">
                <a:solidFill>
                  <a:schemeClr val="bg1"/>
                </a:solidFill>
              </a:defRPr>
            </a:lvl1pPr>
            <a:lvl2pPr marL="650166" indent="0" algn="ctr">
              <a:buNone/>
              <a:defRPr sz="2844"/>
            </a:lvl2pPr>
            <a:lvl3pPr marL="1300330" indent="0" algn="ctr">
              <a:buNone/>
              <a:defRPr sz="2560"/>
            </a:lvl3pPr>
            <a:lvl4pPr marL="1950496" indent="0" algn="ctr">
              <a:buNone/>
              <a:defRPr sz="2276"/>
            </a:lvl4pPr>
            <a:lvl5pPr marL="2600661" indent="0" algn="ctr">
              <a:buNone/>
              <a:defRPr sz="2276"/>
            </a:lvl5pPr>
            <a:lvl6pPr marL="3250828" indent="0" algn="ctr">
              <a:buNone/>
              <a:defRPr sz="2276"/>
            </a:lvl6pPr>
            <a:lvl7pPr marL="3900989" indent="0" algn="ctr">
              <a:buNone/>
              <a:defRPr sz="2276"/>
            </a:lvl7pPr>
            <a:lvl8pPr marL="4551154" indent="0" algn="ctr">
              <a:buNone/>
              <a:defRPr sz="2276"/>
            </a:lvl8pPr>
            <a:lvl9pPr marL="5201320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F9DE54-0A49-4DB8-8B1C-320550AC1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08" y="1749745"/>
            <a:ext cx="16210519" cy="324221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636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10C5163C-27E9-4493-B5F1-987FCB0931C4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gradFill>
          <a:gsLst>
            <a:gs pos="2000">
              <a:schemeClr val="accent1">
                <a:lumMod val="67000"/>
              </a:schemeClr>
            </a:gs>
            <a:gs pos="33000">
              <a:schemeClr val="accent1">
                <a:lumMod val="97000"/>
                <a:lumOff val="3000"/>
              </a:schemeClr>
            </a:gs>
            <a:gs pos="100000">
              <a:schemeClr val="accent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C8752-6B7C-4347-9A85-F7E907D1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F58F9E16-AC6F-420A-A807-5DC4D2081B16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0AADF-0631-473C-92E5-2F206A63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2200C-05C4-489E-B246-90978B38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4F17D2-757C-4190-B8B2-37929769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4084590"/>
            <a:ext cx="14955977" cy="18852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A0C7DD-E5EB-4A68-93F7-22DFF587B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" y="441382"/>
            <a:ext cx="3901559" cy="11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>
          <a:gsLst>
            <a:gs pos="2000">
              <a:schemeClr val="accent1">
                <a:lumMod val="67000"/>
              </a:schemeClr>
            </a:gs>
            <a:gs pos="33000">
              <a:schemeClr val="accent1">
                <a:lumMod val="97000"/>
                <a:lumOff val="3000"/>
              </a:schemeClr>
            </a:gs>
            <a:gs pos="100000">
              <a:schemeClr val="accent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C8752-6B7C-4347-9A85-F7E907D1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974DEFB1-E18C-4E1A-A272-752B2C294510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0AADF-0631-473C-92E5-2F206A63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2200C-05C4-489E-B246-90978B38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4A001-3534-4F1F-AE1B-6EC82BF8B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0" y="4009276"/>
            <a:ext cx="6647273" cy="20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 (with white strap)">
    <p:bg>
      <p:bgPr>
        <a:gradFill flip="none" rotWithShape="1">
          <a:gsLst>
            <a:gs pos="23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B074E6-608D-4144-A2B5-7A97EE70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08" y="5122898"/>
            <a:ext cx="16210519" cy="2354863"/>
          </a:xfrm>
        </p:spPr>
        <p:txBody>
          <a:bodyPr/>
          <a:lstStyle>
            <a:lvl1pPr marL="0" indent="0" algn="ctr">
              <a:buNone/>
              <a:defRPr sz="3413">
                <a:solidFill>
                  <a:schemeClr val="bg1"/>
                </a:solidFill>
              </a:defRPr>
            </a:lvl1pPr>
            <a:lvl2pPr marL="650166" indent="0" algn="ctr">
              <a:buNone/>
              <a:defRPr sz="2844"/>
            </a:lvl2pPr>
            <a:lvl3pPr marL="1300330" indent="0" algn="ctr">
              <a:buNone/>
              <a:defRPr sz="2560"/>
            </a:lvl3pPr>
            <a:lvl4pPr marL="1950496" indent="0" algn="ctr">
              <a:buNone/>
              <a:defRPr sz="2276"/>
            </a:lvl4pPr>
            <a:lvl5pPr marL="2600661" indent="0" algn="ctr">
              <a:buNone/>
              <a:defRPr sz="2276"/>
            </a:lvl5pPr>
            <a:lvl6pPr marL="3250828" indent="0" algn="ctr">
              <a:buNone/>
              <a:defRPr sz="2276"/>
            </a:lvl6pPr>
            <a:lvl7pPr marL="3900989" indent="0" algn="ctr">
              <a:buNone/>
              <a:defRPr sz="2276"/>
            </a:lvl7pPr>
            <a:lvl8pPr marL="4551154" indent="0" algn="ctr">
              <a:buNone/>
              <a:defRPr sz="2276"/>
            </a:lvl8pPr>
            <a:lvl9pPr marL="5201320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8A4F-149D-4347-BC7E-711D826B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350504C9-7513-42C8-BF95-AC0393CB060D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4649-0660-49BF-AC74-9AE25BD1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0D6B0-92C4-470C-BD4B-E20923158543}"/>
              </a:ext>
            </a:extLst>
          </p:cNvPr>
          <p:cNvSpPr/>
          <p:nvPr userDrawn="1"/>
        </p:nvSpPr>
        <p:spPr>
          <a:xfrm>
            <a:off x="0" y="8484471"/>
            <a:ext cx="17340263" cy="127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2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27D2CE-9E1E-4798-BA4F-141BDB049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08" y="1749745"/>
            <a:ext cx="16210519" cy="324221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35132A-C4B9-4B92-A6CC-F8CB6A033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" y="441382"/>
            <a:ext cx="3901559" cy="11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8F4CB482-E03C-43C6-B78F-F50DA84265BA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ED048F9-A9AA-491F-B2B5-E4B9FAD9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08" y="5122898"/>
            <a:ext cx="16210519" cy="2354863"/>
          </a:xfrm>
        </p:spPr>
        <p:txBody>
          <a:bodyPr/>
          <a:lstStyle>
            <a:lvl1pPr marL="0" indent="0" algn="ctr">
              <a:buNone/>
              <a:defRPr sz="3413">
                <a:solidFill>
                  <a:schemeClr val="tx1"/>
                </a:solidFill>
              </a:defRPr>
            </a:lvl1pPr>
            <a:lvl2pPr marL="650166" indent="0" algn="ctr">
              <a:buNone/>
              <a:defRPr sz="2844"/>
            </a:lvl2pPr>
            <a:lvl3pPr marL="1300330" indent="0" algn="ctr">
              <a:buNone/>
              <a:defRPr sz="2560"/>
            </a:lvl3pPr>
            <a:lvl4pPr marL="1950496" indent="0" algn="ctr">
              <a:buNone/>
              <a:defRPr sz="2276"/>
            </a:lvl4pPr>
            <a:lvl5pPr marL="2600661" indent="0" algn="ctr">
              <a:buNone/>
              <a:defRPr sz="2276"/>
            </a:lvl5pPr>
            <a:lvl6pPr marL="3250828" indent="0" algn="ctr">
              <a:buNone/>
              <a:defRPr sz="2276"/>
            </a:lvl6pPr>
            <a:lvl7pPr marL="3900989" indent="0" algn="ctr">
              <a:buNone/>
              <a:defRPr sz="2276"/>
            </a:lvl7pPr>
            <a:lvl8pPr marL="4551154" indent="0" algn="ctr">
              <a:buNone/>
              <a:defRPr sz="2276"/>
            </a:lvl8pPr>
            <a:lvl9pPr marL="5201320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F9DE54-0A49-4DB8-8B1C-320550AC1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08" y="1749745"/>
            <a:ext cx="16210519" cy="324221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12B59-6959-4B2B-A4AF-82F0E8D28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8" y="439383"/>
            <a:ext cx="3905296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6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735" y="2431628"/>
            <a:ext cx="8080605" cy="4057226"/>
          </a:xfrm>
          <a:ln w="28575">
            <a:noFill/>
          </a:ln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6734" y="6527237"/>
            <a:ext cx="8080605" cy="213359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8E5C9-D78B-4A7C-AA47-A77350E66B0E}"/>
              </a:ext>
            </a:extLst>
          </p:cNvPr>
          <p:cNvSpPr/>
          <p:nvPr userDrawn="1"/>
        </p:nvSpPr>
        <p:spPr>
          <a:xfrm>
            <a:off x="0" y="0"/>
            <a:ext cx="8669337" cy="9753600"/>
          </a:xfrm>
          <a:prstGeom prst="rect">
            <a:avLst/>
          </a:prstGeom>
          <a:gradFill>
            <a:gsLst>
              <a:gs pos="2000">
                <a:schemeClr val="accent1">
                  <a:lumMod val="67000"/>
                </a:schemeClr>
              </a:gs>
              <a:gs pos="33000">
                <a:schemeClr val="accent1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7F3D1-1126-4E3F-8A91-E755AC866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072" y="334458"/>
            <a:ext cx="2641075" cy="797594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D448073-68ED-43EA-AE98-52A7CA53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D3090497-DEA6-4455-A3EF-94C1233566C3}" type="datetime1">
              <a:rPr lang="en-US" smtClean="0"/>
              <a:t>6/13/2020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4919EE8-F1AA-4374-82B8-8FB99565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79C3A4D-3D14-474A-B635-75E46C2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61AF2E-9AF5-4E5B-9549-DEBF0AF7E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74" y="3802062"/>
            <a:ext cx="3811587" cy="214947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0938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1C0077-9DB8-467B-9E34-E82CA67BDF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669338" cy="975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735" y="2431628"/>
            <a:ext cx="8080605" cy="4057226"/>
          </a:xfrm>
          <a:ln w="28575">
            <a:noFill/>
          </a:ln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6734" y="6527237"/>
            <a:ext cx="8080605" cy="213359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7F3D1-1126-4E3F-8A91-E755AC866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072" y="334458"/>
            <a:ext cx="2641075" cy="797594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D448073-68ED-43EA-AE98-52A7CA53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C9F49C35-8037-4472-9DC7-66B4B180AEEC}" type="datetime1">
              <a:rPr lang="en-US" smtClean="0"/>
              <a:t>6/13/2020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4919EE8-F1AA-4374-82B8-8FB99565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79C3A4D-3D14-474A-B635-75E46C2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61AF2E-9AF5-4E5B-9549-DEBF0AF7E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75" y="3802062"/>
            <a:ext cx="3811587" cy="214947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9328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8E5C9-D78B-4A7C-AA47-A77350E66B0E}"/>
              </a:ext>
            </a:extLst>
          </p:cNvPr>
          <p:cNvSpPr/>
          <p:nvPr userDrawn="1"/>
        </p:nvSpPr>
        <p:spPr>
          <a:xfrm>
            <a:off x="1" y="0"/>
            <a:ext cx="17340262" cy="9753600"/>
          </a:xfrm>
          <a:prstGeom prst="rect">
            <a:avLst/>
          </a:prstGeom>
          <a:gradFill>
            <a:gsLst>
              <a:gs pos="2000">
                <a:schemeClr val="accent1">
                  <a:lumMod val="67000"/>
                </a:schemeClr>
              </a:gs>
              <a:gs pos="33000">
                <a:schemeClr val="accent1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7" y="3430052"/>
            <a:ext cx="16266714" cy="3058802"/>
          </a:xfrm>
          <a:ln w="28575">
            <a:noFill/>
          </a:ln>
        </p:spPr>
        <p:txBody>
          <a:bodyPr anchor="b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626" y="6527237"/>
            <a:ext cx="16266713" cy="213359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D448073-68ED-43EA-AE98-52A7CA53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DC856B46-18C9-4CB9-979D-F50DEC87ABF4}" type="datetime1">
              <a:rPr lang="en-US" smtClean="0"/>
              <a:t>6/13/2020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4919EE8-F1AA-4374-82B8-8FB99565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79C3A4D-3D14-474A-B635-75E46C2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61AF2E-9AF5-4E5B-9549-DEBF0AF7E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4653" y="2337288"/>
            <a:ext cx="3811587" cy="1018502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56BE12-31D5-4B80-8E6C-C7B443BE7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17" y="143981"/>
            <a:ext cx="3901559" cy="11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89" y="2211123"/>
            <a:ext cx="16217084" cy="669747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3600">
                <a:solidFill>
                  <a:schemeClr val="tx1"/>
                </a:solidFill>
              </a:defRPr>
            </a:lvl1pPr>
            <a:lvl2pPr marL="110743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3200">
                <a:solidFill>
                  <a:schemeClr val="tx1"/>
                </a:solidFill>
              </a:defRPr>
            </a:lvl2pPr>
            <a:lvl3pPr marL="175766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800">
                <a:solidFill>
                  <a:schemeClr val="tx1"/>
                </a:solidFill>
              </a:defRPr>
            </a:lvl3pPr>
            <a:lvl4pPr marL="240788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>
                <a:solidFill>
                  <a:schemeClr val="tx1"/>
                </a:solidFill>
              </a:defRPr>
            </a:lvl4pPr>
            <a:lvl5pPr marL="305811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CCF4BF25-949D-460D-AADD-5F0A12C02761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498C4-CCCB-4A1C-B8EF-F9C65B997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790" y="555203"/>
            <a:ext cx="2641075" cy="7975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2922294-CE2D-455D-9D61-7E0E89B7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9" y="303146"/>
            <a:ext cx="13850447" cy="1435949"/>
          </a:xfrm>
          <a:ln w="28575">
            <a:noFill/>
          </a:ln>
        </p:spPr>
        <p:txBody>
          <a:bodyPr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6CB06-BDDF-4FAF-A092-50F855BB8681}"/>
              </a:ext>
            </a:extLst>
          </p:cNvPr>
          <p:cNvSpPr/>
          <p:nvPr userDrawn="1"/>
        </p:nvSpPr>
        <p:spPr>
          <a:xfrm>
            <a:off x="1" y="0"/>
            <a:ext cx="95533" cy="1908000"/>
          </a:xfrm>
          <a:prstGeom prst="rect">
            <a:avLst/>
          </a:prstGeom>
          <a:gradFill>
            <a:gsLst>
              <a:gs pos="2000">
                <a:schemeClr val="accent1">
                  <a:lumMod val="67000"/>
                </a:schemeClr>
              </a:gs>
              <a:gs pos="33000">
                <a:schemeClr val="accent1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4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222EEF24-F560-4B53-B0D3-19EECC478FA2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59964-20E3-40A3-B00E-CB4626A0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89" y="2211123"/>
            <a:ext cx="7499962" cy="671214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3600"/>
            </a:lvl1pPr>
            <a:lvl2pPr marL="110743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3200"/>
            </a:lvl2pPr>
            <a:lvl3pPr marL="175766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800"/>
            </a:lvl3pPr>
            <a:lvl4pPr marL="240788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4pPr>
            <a:lvl5pPr marL="305811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BCAB4-495C-47F8-B5E2-4ECDF0D23A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35047" y="2211123"/>
            <a:ext cx="7499962" cy="671214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3600"/>
            </a:lvl1pPr>
            <a:lvl2pPr marL="110743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3200"/>
            </a:lvl2pPr>
            <a:lvl3pPr marL="175766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800"/>
            </a:lvl3pPr>
            <a:lvl4pPr marL="240788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4pPr>
            <a:lvl5pPr marL="305811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F55FC2-7049-47A6-803B-F10B7C34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9" y="303146"/>
            <a:ext cx="13850447" cy="1435949"/>
          </a:xfrm>
          <a:ln w="28575">
            <a:noFill/>
          </a:ln>
        </p:spPr>
        <p:txBody>
          <a:bodyPr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32EDA7-1CF9-4CB3-AE4C-4EE5FE07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790" y="555203"/>
            <a:ext cx="2641075" cy="797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903C8B-954F-4AA6-A5FF-B0EF53FDBA1A}"/>
              </a:ext>
            </a:extLst>
          </p:cNvPr>
          <p:cNvSpPr/>
          <p:nvPr userDrawn="1"/>
        </p:nvSpPr>
        <p:spPr>
          <a:xfrm>
            <a:off x="1" y="0"/>
            <a:ext cx="95533" cy="1908000"/>
          </a:xfrm>
          <a:prstGeom prst="rect">
            <a:avLst/>
          </a:prstGeom>
          <a:gradFill>
            <a:gsLst>
              <a:gs pos="2000">
                <a:schemeClr val="accent1">
                  <a:lumMod val="67000"/>
                </a:schemeClr>
              </a:gs>
              <a:gs pos="33000">
                <a:schemeClr val="accent1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4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89" y="2078982"/>
            <a:ext cx="7795221" cy="1171786"/>
          </a:xfrm>
        </p:spPr>
        <p:txBody>
          <a:bodyPr anchor="ctr">
            <a:normAutofit/>
          </a:bodyPr>
          <a:lstStyle>
            <a:lvl1pPr marL="0" indent="0">
              <a:buNone/>
              <a:defRPr sz="3600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49406" y="2078982"/>
            <a:ext cx="8072931" cy="1171786"/>
          </a:xfrm>
        </p:spPr>
        <p:txBody>
          <a:bodyPr anchor="ctr">
            <a:normAutofit/>
          </a:bodyPr>
          <a:lstStyle>
            <a:lvl1pPr marL="0" indent="0">
              <a:buNone/>
              <a:defRPr sz="3600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/>
          <a:lstStyle/>
          <a:p>
            <a:fld id="{157B2A82-15AE-4DE3-9352-4815E3223321}" type="datetime1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/>
          <a:lstStyle/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3D4F05-B9F2-47ED-9534-9F6C419BD0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1589" y="3427797"/>
            <a:ext cx="7795221" cy="500423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3600"/>
            </a:lvl1pPr>
            <a:lvl2pPr marL="110743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3200"/>
            </a:lvl2pPr>
            <a:lvl3pPr marL="175766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800"/>
            </a:lvl3pPr>
            <a:lvl4pPr marL="240788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4pPr>
            <a:lvl5pPr marL="305811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04330C-E8E1-46C0-9B6E-A6593C7502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06" y="3427797"/>
            <a:ext cx="8072931" cy="500423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3600"/>
            </a:lvl1pPr>
            <a:lvl2pPr marL="110743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3200"/>
            </a:lvl2pPr>
            <a:lvl3pPr marL="1757660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800"/>
            </a:lvl3pPr>
            <a:lvl4pPr marL="240788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4pPr>
            <a:lvl5pPr marL="3058119" indent="-457200">
              <a:buClr>
                <a:schemeClr val="accent1"/>
              </a:buClr>
              <a:buFont typeface="Montserrat" panose="00000500000000000000" pitchFamily="2" charset="0"/>
              <a:buChar char="‐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C28141E-900E-480A-94EB-42691413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9" y="303146"/>
            <a:ext cx="13850447" cy="1435949"/>
          </a:xfrm>
          <a:ln w="28575">
            <a:noFill/>
          </a:ln>
        </p:spPr>
        <p:txBody>
          <a:bodyPr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BC12D3-AD90-4B6D-892F-6420D64A2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790" y="555203"/>
            <a:ext cx="2641075" cy="797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C605FD-DADF-4DCE-9E6D-C52566C0C739}"/>
              </a:ext>
            </a:extLst>
          </p:cNvPr>
          <p:cNvSpPr/>
          <p:nvPr userDrawn="1"/>
        </p:nvSpPr>
        <p:spPr>
          <a:xfrm>
            <a:off x="1" y="0"/>
            <a:ext cx="95533" cy="1908000"/>
          </a:xfrm>
          <a:prstGeom prst="rect">
            <a:avLst/>
          </a:prstGeom>
          <a:gradFill>
            <a:gsLst>
              <a:gs pos="2000">
                <a:schemeClr val="accent1">
                  <a:lumMod val="67000"/>
                </a:schemeClr>
              </a:gs>
              <a:gs pos="33000">
                <a:schemeClr val="accent1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08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44" y="9040143"/>
            <a:ext cx="10404158" cy="5192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38704" y="9234310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14F9-9C52-42A2-8218-452140950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7" r:id="rId2"/>
    <p:sldLayoutId id="2147483804" r:id="rId3"/>
    <p:sldLayoutId id="2147483793" r:id="rId4"/>
    <p:sldLayoutId id="2147483810" r:id="rId5"/>
    <p:sldLayoutId id="2147483809" r:id="rId6"/>
    <p:sldLayoutId id="2147483792" r:id="rId7"/>
    <p:sldLayoutId id="2147483811" r:id="rId8"/>
    <p:sldLayoutId id="2147483812" r:id="rId9"/>
    <p:sldLayoutId id="2147483797" r:id="rId10"/>
    <p:sldLayoutId id="2147483806" r:id="rId11"/>
    <p:sldLayoutId id="2147483789" r:id="rId12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Font typeface="Montserrat" panose="00000500000000000000" pitchFamily="2" charset="0"/>
        <a:buChar char="‐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Font typeface="Montserrat" panose="00000500000000000000" pitchFamily="2" charset="0"/>
        <a:buChar char="‐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Font typeface="Montserrat" panose="00000500000000000000" pitchFamily="2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Font typeface="Montserrat" panose="00000500000000000000" pitchFamily="2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2C8C64E-740C-B040-844F-97F0D6423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Rohan Samarajiva</a:t>
            </a:r>
          </a:p>
          <a:p>
            <a:r>
              <a:rPr lang="en-US" dirty="0"/>
              <a:t>Sri Lanka Technological Campus|15 June,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E1FD0-6E31-F54A-95D9-6202EB592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Skills needed in the “new normal”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381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DAD1-C389-4641-8FA4-2B671AEE8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Conventional education is only partly about learning</a:t>
            </a:r>
          </a:p>
          <a:p>
            <a:r>
              <a:rPr lang="en-US" dirty="0"/>
              <a:t>The primary product is a credential, learning happens in the process of gaining a credential</a:t>
            </a:r>
          </a:p>
          <a:p>
            <a:r>
              <a:rPr lang="en-US" dirty="0"/>
              <a:t>What we have found at LIRNEasia is that in-employment learning is not easily converted into a credential acceptable to traditional organizations such as government</a:t>
            </a:r>
          </a:p>
          <a:p>
            <a:pPr lvl="1"/>
            <a:r>
              <a:rPr lang="en-US" dirty="0"/>
              <a:t>But increasingly, organizations at cutting edge, will do their own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3C6EC-FD0B-43B2-82D3-8C7A9825E3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January 2014 we took a chance on a young man who was still completing his BIT degree</a:t>
            </a:r>
          </a:p>
          <a:p>
            <a:r>
              <a:rPr lang="en-US" dirty="0"/>
              <a:t>Since December 2018 he has been a Database Engineer in Tallinn, Estonia</a:t>
            </a:r>
          </a:p>
          <a:p>
            <a:r>
              <a:rPr lang="en-US" dirty="0"/>
              <a:t>Interviews, in our case; experience gauged through interviews and tests by others</a:t>
            </a:r>
          </a:p>
          <a:p>
            <a:r>
              <a:rPr lang="en-US" dirty="0"/>
              <a:t>Badging is another possibility </a:t>
            </a:r>
            <a:r>
              <a:rPr lang="en-US" dirty="0">
                <a:sym typeface="Wingdings" panose="05000000000000000000" pitchFamily="2" charset="2"/>
              </a:rPr>
              <a:t> traditional universities are bundlers of training; badging allows the student to do own bundling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4FF7AE-32AE-4F50-9994-687651BB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learning enough?  How do we show others our learning (credentials)?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45BB9-6AA7-4913-882F-799885BC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50A9A0-47A8-4D31-B6B8-DC096C78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7" y="3430052"/>
            <a:ext cx="16266714" cy="3058802"/>
          </a:xfrm>
        </p:spPr>
        <p:txBody>
          <a:bodyPr anchor="b">
            <a:normAutofit/>
          </a:bodyPr>
          <a:lstStyle/>
          <a:p>
            <a:r>
              <a:rPr lang="en-US" dirty="0"/>
              <a:t>www.lirneasia.net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182A90-53F5-4E2F-BD9D-7AC144C3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26" y="6527237"/>
            <a:ext cx="16266713" cy="2133599"/>
          </a:xfrm>
        </p:spPr>
        <p:txBody>
          <a:bodyPr>
            <a:normAutofit/>
          </a:bodyPr>
          <a:lstStyle/>
          <a:p>
            <a:r>
              <a:rPr lang="en-US" dirty="0"/>
              <a:t>rohan@lirneasia.net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A1285A-0ED6-4275-888D-CE0621FD2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29520-A31D-459B-9FFA-55DBC213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E73A67-6BF1-46C2-9F6C-8044A406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Humans will fear close contact with other humans</a:t>
            </a:r>
          </a:p>
          <a:p>
            <a:r>
              <a:rPr lang="en-US" dirty="0"/>
              <a:t>The state will enforce social distancing and related measures</a:t>
            </a:r>
          </a:p>
          <a:p>
            <a:r>
              <a:rPr lang="en-US" dirty="0"/>
              <a:t>There will be a massive decline in worldwide economic demand, caused first by government actions to “flatten the curve” and then by job/livelihood losses and uncertainty re earnings</a:t>
            </a:r>
          </a:p>
          <a:p>
            <a:pPr lvl="1"/>
            <a:r>
              <a:rPr lang="en-US" dirty="0"/>
              <a:t>Demand for non-essential goods and services will take time to come back</a:t>
            </a:r>
          </a:p>
          <a:p>
            <a:pPr lvl="1"/>
            <a:r>
              <a:rPr lang="en-US" dirty="0"/>
              <a:t>Reworking supply chains to make the resilient may help certain sectors and hurt others</a:t>
            </a:r>
          </a:p>
          <a:p>
            <a:pPr lvl="2"/>
            <a:r>
              <a:rPr lang="en-US" dirty="0"/>
              <a:t>Long </a:t>
            </a:r>
            <a:r>
              <a:rPr lang="en-US" dirty="0">
                <a:sym typeface="Wingdings" panose="05000000000000000000" pitchFamily="2" charset="2"/>
              </a:rPr>
              <a:t> short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Few  many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813221-3066-44FA-99F9-C45C405D2BD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281358" y="2035834"/>
            <a:ext cx="8264106" cy="63145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41FC5B8-4BDD-4360-8361-BA6B7175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new normal?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3275F-6AAD-40D9-AA84-889C4627883E}"/>
              </a:ext>
            </a:extLst>
          </p:cNvPr>
          <p:cNvSpPr txBox="1"/>
          <p:nvPr/>
        </p:nvSpPr>
        <p:spPr>
          <a:xfrm flipH="1">
            <a:off x="7498942" y="8647108"/>
            <a:ext cx="691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http://bizenglish.adaderana.lk/merchandise-exports-fall-by-64-in-april/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EA961-DE3D-40E1-BFED-FD9389DE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5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67C97E-E7F3-45F1-8DB7-20E5DA98993F}"/>
              </a:ext>
            </a:extLst>
          </p:cNvPr>
          <p:cNvSpPr/>
          <p:nvPr/>
        </p:nvSpPr>
        <p:spPr>
          <a:xfrm>
            <a:off x="741872" y="2432649"/>
            <a:ext cx="15838098" cy="388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131760D5-FE49-4C56-8803-0B50422E1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788669"/>
              </p:ext>
            </p:extLst>
          </p:nvPr>
        </p:nvGraphicFramePr>
        <p:xfrm>
          <a:off x="561975" y="2211388"/>
          <a:ext cx="16138765" cy="669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95FE00C-4032-4200-96E2-CA5FC724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Kinds of work in the new normal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59DB2-F6D9-4C3F-AAF1-D3AE91A7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6519B-F9DA-4B82-AD10-9F046B4F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89" y="2211123"/>
            <a:ext cx="10721762" cy="6712142"/>
          </a:xfrm>
        </p:spPr>
        <p:txBody>
          <a:bodyPr>
            <a:normAutofit/>
          </a:bodyPr>
          <a:lstStyle/>
          <a:p>
            <a:r>
              <a:rPr lang="en-US" dirty="0"/>
              <a:t>Price is determined by supply and demand</a:t>
            </a:r>
          </a:p>
          <a:p>
            <a:pPr lvl="1"/>
            <a:r>
              <a:rPr lang="en-US" dirty="0"/>
              <a:t>Actual labor (or professional) markets are limited by geography and law</a:t>
            </a:r>
          </a:p>
          <a:p>
            <a:pPr lvl="2"/>
            <a:r>
              <a:rPr lang="en-US" dirty="0"/>
              <a:t>If you can offer services in different markets, you may have more demand </a:t>
            </a:r>
            <a:r>
              <a:rPr lang="en-US" dirty="0">
                <a:sym typeface="Wingdings" panose="05000000000000000000" pitchFamily="2" charset="2"/>
              </a:rPr>
              <a:t> price may rise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But markets are generally not opened one way only; market opening may allow greater supply too  price may remain the same or even decline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Also, whatever monopolies that existed in your own market may be breached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Therefore, insecure professionals oppose trade agreements and liberalization of markets for professional services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Some professionals will prosper in virtual markets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Weak ones protected by artificial barriers may be driven out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Power law begins to apply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A8F30D-C1D1-49C5-9AE5-77CCA880466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2301267" y="7005460"/>
            <a:ext cx="4295955" cy="2228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EBCB4B-805F-438F-B54D-1FA823D1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Entirely online work is better for some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41E7E-DFD1-4687-8912-05F2A932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698" y="835576"/>
            <a:ext cx="11653418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44" dirty="0"/>
              <a:t>Many worked part time (2-3 hours a day)  to earn LKR 20,000/mo.</a:t>
            </a:r>
          </a:p>
          <a:p>
            <a:r>
              <a:rPr lang="en-US" sz="2844" dirty="0"/>
              <a:t>Few earned up to LKR 200,000/month..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438667" y="2011056"/>
          <a:ext cx="10457353" cy="257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438668" y="4804496"/>
          <a:ext cx="10457351" cy="278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58004" y="7742544"/>
            <a:ext cx="13797015" cy="1517227"/>
          </a:xfrm>
          <a:prstGeom prst="roundRect">
            <a:avLst/>
          </a:prstGeom>
          <a:solidFill>
            <a:srgbClr val="80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44" dirty="0">
                <a:solidFill>
                  <a:srgbClr val="FFFFFF"/>
                </a:solidFill>
              </a:rPr>
              <a:t>Average earning from freelancing was LKR 15,000- LKR 20,000</a:t>
            </a:r>
          </a:p>
          <a:p>
            <a:pPr algn="ctr"/>
            <a:r>
              <a:rPr lang="en-US" sz="2844" dirty="0">
                <a:solidFill>
                  <a:srgbClr val="FFFFFF"/>
                </a:solidFill>
              </a:rPr>
              <a:t>Some exceptional workers earn 100,000- 200,000 from freelancing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07698" y="0"/>
            <a:ext cx="13964833" cy="812800"/>
          </a:xfrm>
        </p:spPr>
        <p:txBody>
          <a:bodyPr>
            <a:normAutofit/>
          </a:bodyPr>
          <a:lstStyle/>
          <a:p>
            <a:r>
              <a:rPr lang="en-US" sz="3982" dirty="0">
                <a:solidFill>
                  <a:srgbClr val="C00000"/>
                </a:solidFill>
                <a:latin typeface="+mn-lt"/>
              </a:rPr>
              <a:t>From 2016 Study: Earnings of Online Freelancers in Sri Lanka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4318B4-AE07-4D1D-B1D0-1826A5D5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B46B13-80FA-4587-AC98-31A64F52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89" y="2211123"/>
            <a:ext cx="7499962" cy="6712142"/>
          </a:xfrm>
        </p:spPr>
        <p:txBody>
          <a:bodyPr>
            <a:normAutofit/>
          </a:bodyPr>
          <a:lstStyle/>
          <a:p>
            <a:r>
              <a:rPr lang="en-US" dirty="0"/>
              <a:t>Most effective may be mostly online, with occasional face-to-face interactions</a:t>
            </a:r>
          </a:p>
          <a:p>
            <a:r>
              <a:rPr lang="en-US" dirty="0"/>
              <a:t>What may be lost</a:t>
            </a:r>
          </a:p>
          <a:p>
            <a:pPr lvl="1"/>
            <a:r>
              <a:rPr lang="en-US" sz="3600" dirty="0"/>
              <a:t>Trust</a:t>
            </a:r>
          </a:p>
          <a:p>
            <a:pPr lvl="1"/>
            <a:r>
              <a:rPr lang="en-US" sz="3600" dirty="0"/>
              <a:t>Non-verbal communication</a:t>
            </a:r>
          </a:p>
          <a:p>
            <a:pPr lvl="1"/>
            <a:r>
              <a:rPr lang="en-US" sz="3600" dirty="0"/>
              <a:t>Concentration of attention</a:t>
            </a:r>
          </a:p>
          <a:p>
            <a:pPr lvl="1"/>
            <a:r>
              <a:rPr lang="en-US" sz="3600" dirty="0"/>
              <a:t>“Water-cooler conversations”, serendipitous connections</a:t>
            </a:r>
          </a:p>
          <a:p>
            <a:pPr lvl="1"/>
            <a:r>
              <a:rPr lang="en-US" sz="3600" dirty="0"/>
              <a:t>Contextual and tacit knowledge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353E16-70CB-4EFB-A5F9-A73DF268B24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134475" y="3836377"/>
            <a:ext cx="7500938" cy="346197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086684-CE65-4918-8F39-131884C8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9" y="303146"/>
            <a:ext cx="13850447" cy="1435949"/>
          </a:xfrm>
        </p:spPr>
        <p:txBody>
          <a:bodyPr anchor="ctr">
            <a:normAutofit/>
          </a:bodyPr>
          <a:lstStyle/>
          <a:p>
            <a:r>
              <a:rPr lang="en-US" dirty="0"/>
              <a:t>But entirely online may be deceptive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8005B-C5D4-444A-B091-C259151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9260B6F-6E7D-4040-82DA-71D16317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participating directly in new normal economy, as entrepreneur/professional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</a:t>
            </a:r>
            <a:r>
              <a:rPr lang="en-US" dirty="0"/>
              <a:t>nderstand power law; b</a:t>
            </a:r>
            <a:r>
              <a:rPr lang="en-US" dirty="0">
                <a:sym typeface="Wingdings" panose="05000000000000000000" pitchFamily="2" charset="2"/>
              </a:rPr>
              <a:t>e best at what you do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 not pass up on opportunities for face-to-face interactions such as conferences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 not neglect the non-instrumental and non-verbal aspects of communication, even when interacting online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Lighting, backdrop, etc. matters</a:t>
            </a:r>
          </a:p>
          <a:p>
            <a:r>
              <a:rPr lang="en-US" dirty="0">
                <a:sym typeface="Wingdings" panose="05000000000000000000" pitchFamily="2" charset="2"/>
              </a:rPr>
              <a:t>If participating as member of organization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Pay attention to how work is evaluated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Try to make up for loss of water-cooler conversations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Value of professional approach to meetings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On time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Prior preparation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Follow up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4F8F45-2FD2-4889-BFD5-EFF43936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(even partial) is going to be more important: How can we position ourselves better?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584C1-300F-4F55-BF89-D54BF326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A7171-2F3E-42CD-B17B-05336D8F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89" y="2211123"/>
            <a:ext cx="7499962" cy="6712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“An engineer’s “half-life of knowledge,” an expression coined in 1962 by economist Fritz </a:t>
            </a:r>
            <a:r>
              <a:rPr lang="en-US" dirty="0" err="1"/>
              <a:t>Machlup</a:t>
            </a:r>
            <a:r>
              <a:rPr lang="en-US" dirty="0"/>
              <a:t> to describe the time it takes for half the knowledge in a particular domain to be superseded, everyone seems to agree, has been steadily dropping. For instance, a 1966 story in IEEE Spectrum titled, “Technical Obsolescence,” postulated that the half-life of an engineering degree in the late 1920’s was about 35 years; for a degree from 1960, it was thought to be about a decade.”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CCDF0B-8C46-4EBC-971B-EC50DBFFB6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“In 2002, William Wulf, the president of the National Academy of Engineering, was quoted as saying that,” The half-life of engineering knowledge… is from seven to 2½ years.” More recent estimates emphasize the low end of the range, especially for those working in IT.”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0BF3A8-5892-44F7-9B9D-846429FF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to “normal” &amp; “new normal”; common to those who work on their own &amp; those who work in organizations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2A1A5-ECFE-4BEB-9032-E7117A4046A7}"/>
              </a:ext>
            </a:extLst>
          </p:cNvPr>
          <p:cNvSpPr/>
          <p:nvPr/>
        </p:nvSpPr>
        <p:spPr>
          <a:xfrm>
            <a:off x="12178748" y="508883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FAD2C-F8BE-46B8-B3F1-CDFBD309EDD0}"/>
              </a:ext>
            </a:extLst>
          </p:cNvPr>
          <p:cNvSpPr txBox="1"/>
          <p:nvPr/>
        </p:nvSpPr>
        <p:spPr>
          <a:xfrm>
            <a:off x="659534" y="8719930"/>
            <a:ext cx="1048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https://spectrum.ieee.org/riskfactor/computing/it/an-engineering-career-only-a-young-persons-game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4D41C2-48F4-4D13-8664-A5193095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4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D96CCE4-E0C2-4780-BFD0-FC1F4236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499" y="3050141"/>
            <a:ext cx="6712142" cy="5034106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02901E0-7D99-45F5-92BE-AE11498964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35047" y="2211123"/>
            <a:ext cx="7499962" cy="6712142"/>
          </a:xfrm>
        </p:spPr>
        <p:txBody>
          <a:bodyPr/>
          <a:lstStyle/>
          <a:p>
            <a:r>
              <a:rPr lang="en-US" dirty="0"/>
              <a:t>In Data Algorithms and Policy team, 39% of work time was spent on learning in 2018</a:t>
            </a:r>
          </a:p>
          <a:p>
            <a:r>
              <a:rPr lang="en-US" dirty="0"/>
              <a:t>10% for others engaged in research; 5% for those in administration</a:t>
            </a:r>
          </a:p>
          <a:p>
            <a:r>
              <a:rPr lang="en-US" dirty="0"/>
              <a:t>Some learning occurred in the course of work, as would be expected in a research organization, but some of it is explicit when we pay fees for Coursera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F4BE30-A809-4865-8600-793ED813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9" y="303146"/>
            <a:ext cx="13850447" cy="1435949"/>
          </a:xfrm>
        </p:spPr>
        <p:txBody>
          <a:bodyPr/>
          <a:lstStyle/>
          <a:p>
            <a:r>
              <a:rPr lang="en-US" dirty="0"/>
              <a:t>Time spent on learning while on the job at LIRNEasia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FF18-D660-4B97-8461-C46F7B62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14F9-9C52-42A2-8218-452140950E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48"/>
      </p:ext>
    </p:extLst>
  </p:cSld>
  <p:clrMapOvr>
    <a:masterClrMapping/>
  </p:clrMapOvr>
</p:sld>
</file>

<file path=ppt/theme/theme1.xml><?xml version="1.0" encoding="utf-8"?>
<a:theme xmlns:a="http://schemas.openxmlformats.org/drawingml/2006/main" name="LIRNEasia">
  <a:themeElements>
    <a:clrScheme name="LIRNEasia -colours">
      <a:dk1>
        <a:sysClr val="windowText" lastClr="000000"/>
      </a:dk1>
      <a:lt1>
        <a:sysClr val="window" lastClr="FFFFFF"/>
      </a:lt1>
      <a:dk2>
        <a:srgbClr val="000000"/>
      </a:dk2>
      <a:lt2>
        <a:srgbClr val="D8CAAA"/>
      </a:lt2>
      <a:accent1>
        <a:srgbClr val="A51212"/>
      </a:accent1>
      <a:accent2>
        <a:srgbClr val="377B76"/>
      </a:accent2>
      <a:accent3>
        <a:srgbClr val="D8CAAA"/>
      </a:accent3>
      <a:accent4>
        <a:srgbClr val="008ECC"/>
      </a:accent4>
      <a:accent5>
        <a:srgbClr val="444751"/>
      </a:accent5>
      <a:accent6>
        <a:srgbClr val="F26836"/>
      </a:accent6>
      <a:hlink>
        <a:srgbClr val="7EF9FF"/>
      </a:hlink>
      <a:folHlink>
        <a:srgbClr val="1D2951"/>
      </a:folHlink>
    </a:clrScheme>
    <a:fontScheme name="LA - fon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RNEasia - PPT master template v7" id="{0A0BB464-A37F-4AAB-8A12-9AA4C6A6A356}" vid="{A74E19B3-17B9-468B-A93E-178DFB71CC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898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</vt:lpstr>
      <vt:lpstr>LIRNEasia</vt:lpstr>
      <vt:lpstr>Skills needed in the “new normal”</vt:lpstr>
      <vt:lpstr>What is the new normal?</vt:lpstr>
      <vt:lpstr>Kinds of work in the new normal</vt:lpstr>
      <vt:lpstr>Entirely online work is better for some</vt:lpstr>
      <vt:lpstr>From 2016 Study: Earnings of Online Freelancers in Sri Lanka</vt:lpstr>
      <vt:lpstr>But entirely online may be deceptive</vt:lpstr>
      <vt:lpstr>Online (even partial) is going to be more important: How can we position ourselves better?</vt:lpstr>
      <vt:lpstr>Common to “normal” &amp; “new normal”; common to those who work on their own &amp; those who work in organizations</vt:lpstr>
      <vt:lpstr>Time spent on learning while on the job at LIRNEasia</vt:lpstr>
      <vt:lpstr>Is learning enough?  How do we show others our learning (credentials)?</vt:lpstr>
      <vt:lpstr>www.lirneasia.net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needed in the “new normal”</dc:title>
  <dc:creator>Rohan Samarajiva</dc:creator>
  <cp:lastModifiedBy>Rohan Samarajiva</cp:lastModifiedBy>
  <cp:revision>7</cp:revision>
  <dcterms:created xsi:type="dcterms:W3CDTF">2020-06-03T12:08:26Z</dcterms:created>
  <dcterms:modified xsi:type="dcterms:W3CDTF">2020-06-16T05:14:23Z</dcterms:modified>
</cp:coreProperties>
</file>