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0" r:id="rId3"/>
    <p:sldId id="268" r:id="rId4"/>
    <p:sldId id="269" r:id="rId5"/>
    <p:sldId id="270" r:id="rId6"/>
    <p:sldId id="27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BD6AE5-B5BE-4484-A476-0BC19F23E042}">
  <a:tblStyle styleId="{24BD6AE5-B5BE-4484-A476-0BC19F23E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360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ecd02f1e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ecd02f1e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dk1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352" y="228600"/>
            <a:ext cx="1528356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352" y="228600"/>
            <a:ext cx="152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352" y="228600"/>
            <a:ext cx="152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352" y="228600"/>
            <a:ext cx="152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i-LK" dirty="0"/>
              <a:t>ජල සහ සනීපාරක්ෂක සේවා සියල්ලන්ට සැපයීමේ අභියෝග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i-LK" sz="2400" dirty="0"/>
              <a:t>අභියෝග 1: අද සැපයුම නැති 8%ට සේවය සැපයීම</a:t>
            </a:r>
            <a:br>
              <a:rPr lang="si-LK" sz="2400" dirty="0"/>
            </a:br>
            <a:r>
              <a:rPr lang="si-LK" sz="2400" dirty="0"/>
              <a:t>අභියෝග 2: ස්‌වයං සැපයුම් ඇති 38.7%ට සේවය දියුණු කිරීම</a:t>
            </a:r>
            <a:br>
              <a:rPr lang="si-LK" sz="2400" dirty="0"/>
            </a:br>
            <a:r>
              <a:rPr lang="si-LK" sz="2400" dirty="0"/>
              <a:t>අභියෝග 3:  දැනට නල සැපයුම ඇති 53.3%ට වඩා හොඳ සැපයුමක් ලබා දීම</a:t>
            </a:r>
            <a:endParaRPr sz="24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94" name="Google Shape;94;p17"/>
          <p:cNvGraphicFramePr/>
          <p:nvPr>
            <p:extLst>
              <p:ext uri="{D42A27DB-BD31-4B8C-83A1-F6EECF244321}">
                <p14:modId xmlns:p14="http://schemas.microsoft.com/office/powerpoint/2010/main" val="776007770"/>
              </p:ext>
            </p:extLst>
          </p:nvPr>
        </p:nvGraphicFramePr>
        <p:xfrm>
          <a:off x="981511" y="2269788"/>
          <a:ext cx="7222922" cy="2194599"/>
        </p:xfrm>
        <a:graphic>
          <a:graphicData uri="http://schemas.openxmlformats.org/drawingml/2006/table">
            <a:tbl>
              <a:tblPr lastRow="1">
                <a:noFill/>
                <a:tableStyleId>{24BD6AE5-B5BE-4484-A476-0BC19F23E042}</a:tableStyleId>
              </a:tblPr>
              <a:tblGrid>
                <a:gridCol w="459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10">
                <a:tc>
                  <a:txBody>
                    <a:bodyPr/>
                    <a:lstStyle/>
                    <a:p>
                      <a:pPr algn="ctr"/>
                      <a:r>
                        <a:rPr lang="si-LK" sz="2400" b="1" dirty="0"/>
                        <a:t>පානීය ජල ප්‍රභවය</a:t>
                      </a:r>
                      <a:endParaRPr lang="en-US" sz="2400" b="1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2400" b="1" dirty="0"/>
                        <a:t>ප්‍රතිශතය</a:t>
                      </a:r>
                      <a:endParaRPr lang="en-US" sz="2400" b="1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25">
                <a:tc>
                  <a:txBody>
                    <a:bodyPr/>
                    <a:lstStyle/>
                    <a:p>
                      <a:r>
                        <a:rPr lang="si-LK" sz="1600" dirty="0"/>
                        <a:t>සැපයුම් රහිත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i-LK" sz="1600" dirty="0"/>
                        <a:t>8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25">
                <a:tc>
                  <a:txBody>
                    <a:bodyPr/>
                    <a:lstStyle/>
                    <a:p>
                      <a:r>
                        <a:rPr lang="si-LK" sz="1600" dirty="0"/>
                        <a:t>ආරක්‍ෂිත ස්‌වයං සැපයුම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i-LK" sz="1600" dirty="0"/>
                        <a:t>38.7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14">
                <a:tc>
                  <a:txBody>
                    <a:bodyPr/>
                    <a:lstStyle/>
                    <a:p>
                      <a:r>
                        <a:rPr lang="si-LK" sz="1600" dirty="0"/>
                        <a:t>නල මගින් (CBO සහ පළාත් පාලන ආයතන ආදිය)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i-LK" sz="1600" dirty="0"/>
                        <a:t>12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25">
                <a:tc>
                  <a:txBody>
                    <a:bodyPr/>
                    <a:lstStyle/>
                    <a:p>
                      <a:r>
                        <a:rPr lang="si-LK" sz="1600" dirty="0"/>
                        <a:t>නල මගින් (NWSDB)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i-LK" sz="1600" dirty="0"/>
                        <a:t>41.3</a:t>
                      </a:r>
                      <a:endParaRPr lang="en-US" sz="1600" dirty="0"/>
                    </a:p>
                  </a:txBody>
                  <a:tcPr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6A33-CF3A-4C60-B3C9-52B2F98E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888825"/>
          </a:xfrm>
        </p:spPr>
        <p:txBody>
          <a:bodyPr/>
          <a:lstStyle/>
          <a:p>
            <a:r>
              <a:rPr lang="si-LK" dirty="0"/>
              <a:t>ජනාධිපතිතුමා අගෝස්තු 20දා ඉදිරිපත් කළ නව ආණ්ඩුවේ ප්‍රතිපත්ති ප්‍රකාශයෙන් . . 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F647-1370-4860-A1DD-EE3A77BBE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42905"/>
            <a:ext cx="8520600" cy="312596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i-L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Iskoola Pota" panose="020B0502040204020203" pitchFamily="34" charset="0"/>
              </a:rPr>
              <a:t>මේ සංචාරවලදී ජනතා අතරට ගොස් සෘජුවම ඔවන්ගේ ගැටලුවට සවන් දුන්නා. මෙයින් බහුතරය පොදු ඉල්ලීම්. නිදහසින් පසුවත් ඒවා ඉටු වී නෑ.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i-L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Iskoola Pota" panose="020B0502040204020203" pitchFamily="34" charset="0"/>
              </a:rPr>
              <a:t>වසර ගණනාවක් පුරා ඉඩම් නොමැති ජනතාව ඉන්නවා. ඔවුන්ට අපි ඔප්පු දෙනවා. පරම්පරාවෙන් එන ඉඩම් වලින් හා වගා බිම් වලින් ඔවුන් ඉවත් කරන්නේ නෑ. අලි මිනිස් ගැටුම විසඳීමට කමිටුවක් පත්කර තිබෙනවා.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i-L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Iskoola Pota" panose="020B0502040204020203" pitchFamily="34" charset="0"/>
              </a:rPr>
              <a:t>බොහෝ පිරිසක් පා</a:t>
            </a:r>
            <a:r>
              <a:rPr lang="si-LK" sz="2000" kern="1200">
                <a:solidFill>
                  <a:prstClr val="black"/>
                </a:solidFill>
                <a:latin typeface="Calibri" panose="020F0502020204030204"/>
                <a:ea typeface="+mn-ea"/>
                <a:cs typeface="Iskoola Pota" panose="020B0502040204020203" pitchFamily="34" charset="0"/>
              </a:rPr>
              <a:t>නී</a:t>
            </a:r>
            <a:r>
              <a:rPr kumimoji="0" lang="si-LK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Iskoola Pota" panose="020B0502040204020203" pitchFamily="34" charset="0"/>
              </a:rPr>
              <a:t>ය </a:t>
            </a:r>
            <a:r>
              <a:rPr kumimoji="0" lang="si-L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Iskoola Pota" panose="020B0502040204020203" pitchFamily="34" charset="0"/>
              </a:rPr>
              <a:t>ජලය නොමැතිව පීඩා විදිනවා. ජාතික ප්‍රතිපත්තියක් ලෙස ඉදිරි වසර කිහිපය තුළ රටේ සෑම ප්‍රදේශයකටම පානීය ජලය ලබාදීමට කටයුතු කරනවා.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1BC7-4088-4313-8B56-D84425971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6F958-0F25-438A-9324-E210264A0581}"/>
              </a:ext>
            </a:extLst>
          </p:cNvPr>
          <p:cNvSpPr/>
          <p:nvPr/>
        </p:nvSpPr>
        <p:spPr>
          <a:xfrm>
            <a:off x="311700" y="3294434"/>
            <a:ext cx="8520600" cy="88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8A37-6C90-406C-B44C-1CE395B4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මහා පරිමාණ ආයෝජන අවශ්‍යයි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1C383-C1AA-4D72-8B0F-DB9C08E0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287016" cy="3416400"/>
          </a:xfrm>
        </p:spPr>
        <p:txBody>
          <a:bodyPr/>
          <a:lstStyle/>
          <a:p>
            <a:r>
              <a:rPr lang="si-L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මෙම අරමුණ ඉටුකරගැනීමට අද සිට 2030 දක්වා අවම වශයෙන් රුපියල් 1,103,000,000,000 (රුපියල් කෝටි 110,300ක්) ආයෝජනය කරන්නට සිද්ධ වෙනවා.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endParaRPr lang="si-L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si-L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ඒ කියන්නේ මාතර-බෙලිඅත්ත අධිවේගී මාර්ගයට වියදම් කල මුදල හා සමාන මුදලක් හැම වසරක් පාසාම වියදම් කරන්න වෙනවා.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si-L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2019</a:t>
            </a:r>
            <a:r>
              <a:rPr lang="si-L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අයවැයෙන්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si-L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ජල යෝජනා ක්‍රම සඳහා වෙන් කල රජයේ මුදල </a:t>
            </a:r>
            <a:r>
              <a:rPr lang="si-LK" sz="1800" dirty="0"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රුපියල් 45,000,000,000; ඊට අමතරව ණය ලෙස රුපියල් 32,000,000,000ක්.  </a:t>
            </a:r>
          </a:p>
          <a:p>
            <a:pPr lvl="1"/>
            <a:r>
              <a:rPr lang="si-LK" sz="1800"/>
              <a:t>අර්බුද සමයක රජය</a:t>
            </a:r>
            <a:r>
              <a:rPr lang="si-LK" sz="1800" dirty="0"/>
              <a:t>ේ ප්‍රතිපාදන 2.5කින් වැඩි වේ යැයි සිතීම යථාර්තවාදීද?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82E59-22A7-47A2-9E2A-87CB02145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228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6E56-A261-4471-9A6E-07A55B66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මලාපවහන පද්ධති ගැන. . 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7979-924F-4146-8375-BBEA822AD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i-LK" sz="2000" dirty="0"/>
              <a:t>ඇසට නොපෙනෙන නිසා වැඩි අවධානයක් යොමු නොවේ </a:t>
            </a:r>
          </a:p>
          <a:p>
            <a:r>
              <a:rPr lang="si-LK" sz="2000" dirty="0"/>
              <a:t>අවශ්‍ය තරම් දත්ත නැත</a:t>
            </a:r>
          </a:p>
          <a:p>
            <a:r>
              <a:rPr lang="si-LK" sz="2000" dirty="0"/>
              <a:t>නමුත් වැදගත් කමේ අඩුවක් නැත. මෙය නිසි ලෙස කළමනාකරණය කර ගත්තේ නැත්නම්, පිරිසිදු ජල මූලාශ්‍ර සොයා ගැනීම දැනටත් වඩා දුෂ්කර වනු ඇත</a:t>
            </a:r>
          </a:p>
          <a:p>
            <a:r>
              <a:rPr lang="si-LK" sz="2000" dirty="0"/>
              <a:t>ජල සේවාවලටත් වඩා මලාපවහන පද්ධතිවලට අවශ්‍ය ආයෝජන බරපතලය</a:t>
            </a:r>
          </a:p>
          <a:p>
            <a:pPr lvl="1"/>
            <a:r>
              <a:rPr lang="si-LK" sz="1600" dirty="0"/>
              <a:t>කොළඹ පද්ධතිය සඳහා දැනටම රුපියල් 55,500,000,000 (රුපියල් කෝටි 5,500) ණය ලබා ගෙන ඇත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6217-6708-413E-A257-98EE29A2D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071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5CB4-9257-4BF7-A468-91A41602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/>
              <a:t>ආයෝජන වාතාවරණය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5379-1702-4CD2-87E7-88DD2349C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i-LK" dirty="0"/>
              <a:t>හුදෙක් භාණ්ඩාගාර සම්පත් වලින් කරන ආයෝජන මගින් සියල්ලන්ට තිරසාර එමෙන්ම ප්‍රමිතියක් සහිත ජල සැපයුමක් සහ ක්‍රමවත් මලාපවහන වැඩ පිළිවෙලක් ක්‍රියාත්මක කල නොහැක</a:t>
            </a:r>
          </a:p>
          <a:p>
            <a:r>
              <a:rPr lang="si-LK" dirty="0"/>
              <a:t>අමතරව විදේශ ණය හෝ දේශීය ආයෝජන යොදා ගන්නේ නම්, ස්ථාවර නියාමන රාමුවක් අත්‍යාවශ්‍ය වේ</a:t>
            </a:r>
          </a:p>
          <a:p>
            <a:pPr lvl="1"/>
            <a:r>
              <a:rPr lang="si-LK" dirty="0"/>
              <a:t>ඇත්ත වශයෙන් අද සේවා රහිත අයට සේවා ලැබේද?</a:t>
            </a:r>
          </a:p>
          <a:p>
            <a:pPr lvl="1"/>
            <a:r>
              <a:rPr lang="si-LK" dirty="0"/>
              <a:t>අවශ්‍ය නඩත්තු සහ අනෙකුත් වියදම් සඳහා ස්ථාවර ආදායම් ප්‍රවාහයක් තිබේද?</a:t>
            </a:r>
          </a:p>
          <a:p>
            <a:pPr lvl="1"/>
            <a:r>
              <a:rPr lang="si-LK" dirty="0"/>
              <a:t>ගුණාත්මක බවින් ඉහල සේවාවක් සපයනු ලබන්නේද?</a:t>
            </a:r>
          </a:p>
          <a:p>
            <a:pPr lvl="1"/>
            <a:r>
              <a:rPr lang="si-LK" dirty="0"/>
              <a:t>සාධාරණ මිලක් අය කෙරේද?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52DCC-D1B6-4E3B-993A-C8C35EE26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4789838"/>
      </p:ext>
    </p:extLst>
  </p:cSld>
  <p:clrMapOvr>
    <a:masterClrMapping/>
  </p:clrMapOvr>
</p:sld>
</file>

<file path=ppt/theme/theme1.xml><?xml version="1.0" encoding="utf-8"?>
<a:theme xmlns:a="http://schemas.openxmlformats.org/drawingml/2006/main" name="LIRNEasia">
  <a:themeElements>
    <a:clrScheme name="Simple Light">
      <a:dk1>
        <a:srgbClr val="A51212"/>
      </a:dk1>
      <a:lt1>
        <a:srgbClr val="F26836"/>
      </a:lt1>
      <a:dk2>
        <a:srgbClr val="231F20"/>
      </a:dk2>
      <a:lt2>
        <a:srgbClr val="FFFFFF"/>
      </a:lt2>
      <a:accent1>
        <a:srgbClr val="F99E2A"/>
      </a:accent1>
      <a:accent2>
        <a:srgbClr val="DB7025"/>
      </a:accent2>
      <a:accent3>
        <a:srgbClr val="DB3B25"/>
      </a:accent3>
      <a:accent4>
        <a:srgbClr val="F92A3C"/>
      </a:accent4>
      <a:accent5>
        <a:srgbClr val="03A685"/>
      </a:accent5>
      <a:accent6>
        <a:srgbClr val="35F2CD"/>
      </a:accent6>
      <a:hlink>
        <a:srgbClr val="35F2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1250</Words>
  <Application>Microsoft Office PowerPoint</Application>
  <PresentationFormat>On-screen Show (16:9)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Roboto</vt:lpstr>
      <vt:lpstr>Arial</vt:lpstr>
      <vt:lpstr>Calibri</vt:lpstr>
      <vt:lpstr>LIRNEasia</vt:lpstr>
      <vt:lpstr>ජල සහ සනීපාරක්ෂක සේවා සියල්ලන්ට සැපයීමේ අභියෝග</vt:lpstr>
      <vt:lpstr>අභියෝග 1: අද සැපයුම නැති 8%ට සේවය සැපයීම අභියෝග 2: ස්‌වයං සැපයුම් ඇති 38.7%ට සේවය දියුණු කිරීම අභියෝග 3:  දැනට නල සැපයුම ඇති 53.3%ට වඩා හොඳ සැපයුමක් ලබා දීම</vt:lpstr>
      <vt:lpstr>ජනාධිපතිතුමා අගෝස්තු 20දා ඉදිරිපත් කළ නව ආණ්ඩුවේ ප්‍රතිපත්ති ප්‍රකාශයෙන් . . .</vt:lpstr>
      <vt:lpstr>මහා පරිමාණ ආයෝජන අවශ්‍යයි</vt:lpstr>
      <vt:lpstr>මලාපවහන පද්ධති ගැන. . .</vt:lpstr>
      <vt:lpstr>ආයෝජන වාතාවරණය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ජල සහ සනීපාරක්ෂක සේවා සියල්ලන්ට සැපයීමේ අභියෝග</dc:title>
  <dc:creator>ASUS</dc:creator>
  <cp:lastModifiedBy>Rohan Samarajiva</cp:lastModifiedBy>
  <cp:revision>11</cp:revision>
  <dcterms:modified xsi:type="dcterms:W3CDTF">2020-08-25T14:40:33Z</dcterms:modified>
</cp:coreProperties>
</file>